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1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69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36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9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3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5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2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26E1-60B9-4B81-9091-3379780924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04906A-17CD-46AC-A4CB-A4700ACA1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8F315F3A-4F86-3904-D09B-D6565D5C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86" y="1025983"/>
            <a:ext cx="4874468" cy="16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61D6465-7182-2245-319C-0CA6025E75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6978" y="3429000"/>
            <a:ext cx="6691254" cy="1713305"/>
          </a:xfrm>
        </p:spPr>
        <p:txBody>
          <a:bodyPr anchor="b">
            <a:normAutofit fontScale="90000"/>
          </a:bodyPr>
          <a:lstStyle/>
          <a:p>
            <a:pPr algn="l" eaLnBrk="1" hangingPunct="1"/>
            <a:br>
              <a:rPr lang="en-US" altLang="en-US" sz="3900" b="1" dirty="0"/>
            </a:br>
            <a:r>
              <a:rPr lang="en-US" altLang="en-US" sz="3900" b="1" dirty="0"/>
              <a:t>City of Clinton</a:t>
            </a:r>
            <a:br>
              <a:rPr lang="en-US" altLang="en-US" sz="3900" b="1" dirty="0"/>
            </a:br>
            <a:r>
              <a:rPr lang="en-US" altLang="en-US" sz="3900" b="1" dirty="0"/>
              <a:t>Transportation Initiatives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D950FC7-E09F-B509-4DBA-86E0AEF46E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6977" y="5142305"/>
            <a:ext cx="5490973" cy="75316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en-US" dirty="0"/>
              <a:t>October 14, 2025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84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7B06B-13E0-9712-B3B7-44B7D3883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B62F163-9CA9-028C-3D82-C500CBCFCA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9905" y="50771"/>
            <a:ext cx="4444492" cy="2375633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 sz="3975" b="1" dirty="0"/>
              <a:t>City of Clinton</a:t>
            </a:r>
            <a:br>
              <a:rPr lang="en-US" altLang="en-US" sz="3975" b="1" dirty="0"/>
            </a:br>
            <a:r>
              <a:rPr lang="en-US" altLang="en-US" sz="3975" b="1" dirty="0"/>
              <a:t>Transportation Initiatives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C69AA29-2B02-D92B-A74E-DE45CE216C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23644" y="2426404"/>
            <a:ext cx="4444490" cy="984493"/>
          </a:xfrm>
        </p:spPr>
        <p:txBody>
          <a:bodyPr anchor="t">
            <a:normAutofit/>
          </a:bodyPr>
          <a:lstStyle/>
          <a:p>
            <a:pPr algn="r" eaLnBrk="1" hangingPunct="1"/>
            <a:r>
              <a:rPr lang="en-US" altLang="en-US" dirty="0"/>
              <a:t>October 14, 2025</a:t>
            </a:r>
          </a:p>
        </p:txBody>
      </p:sp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FD07FFCC-BCA0-4FD4-72B6-F29AECDB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156" y="1821941"/>
            <a:ext cx="3501322" cy="12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7F616F-6D9C-5DF9-A28E-066CC0DEF84E}"/>
              </a:ext>
            </a:extLst>
          </p:cNvPr>
          <p:cNvSpPr txBox="1"/>
          <p:nvPr/>
        </p:nvSpPr>
        <p:spPr>
          <a:xfrm>
            <a:off x="5641678" y="3221251"/>
            <a:ext cx="20711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/>
              <a:t>QUESTIONS 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C2C73-1D06-F62E-0E14-1E9D03290751}"/>
              </a:ext>
            </a:extLst>
          </p:cNvPr>
          <p:cNvSpPr txBox="1"/>
          <p:nvPr/>
        </p:nvSpPr>
        <p:spPr>
          <a:xfrm>
            <a:off x="794844" y="4051973"/>
            <a:ext cx="391465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Drive to Prosperity (RAISE Project)</a:t>
            </a: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Manufacturing Drive </a:t>
            </a: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Bluff Boulevard</a:t>
            </a:r>
          </a:p>
          <a:p>
            <a:pPr marL="557199" lvl="1" indent="-214308">
              <a:buFont typeface="Arial" panose="020B0604020202020204" pitchFamily="34" charset="0"/>
              <a:buChar char="•"/>
            </a:pPr>
            <a:endParaRPr lang="en-US" sz="13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Proposed Jurisdictional Transfer </a:t>
            </a: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Highway 67 (between Highway 30 &amp; 136)</a:t>
            </a: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Mill Creek Parkway </a:t>
            </a:r>
          </a:p>
          <a:p>
            <a:pPr lvl="1"/>
            <a:endParaRPr lang="en-US" sz="1350" dirty="0"/>
          </a:p>
          <a:p>
            <a:pPr marL="557199" lvl="1" indent="-214308">
              <a:buFont typeface="Arial" panose="020B0604020202020204" pitchFamily="34" charset="0"/>
              <a:buChar char="•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348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47A67-FD64-C83D-6829-06A8DD2E0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CE46665-FA45-1B7C-AC71-3D5FB9D0E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3293" y="5819444"/>
            <a:ext cx="7324698" cy="657696"/>
          </a:xfrm>
          <a:effectLst>
            <a:outerShdw blurRad="50800" dist="38100" dir="1200000" algn="ctr" rotWithShape="0">
              <a:srgbClr val="000000">
                <a:alpha val="45000"/>
              </a:srgbClr>
            </a:outerShdw>
          </a:effectLst>
        </p:spPr>
        <p:txBody>
          <a:bodyPr anchor="b">
            <a:normAutofit fontScale="90000"/>
          </a:bodyPr>
          <a:lstStyle/>
          <a:p>
            <a:r>
              <a:rPr lang="en-US" sz="3800" dirty="0">
                <a:solidFill>
                  <a:srgbClr val="00B0F0"/>
                </a:solidFill>
              </a:rPr>
              <a:t>City of Clinton - Federal Aid Routes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20845E-4F71-3A84-03BC-23167A85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27" y="956130"/>
            <a:ext cx="7507945" cy="4429686"/>
          </a:xfrm>
          <a:prstGeom prst="rect">
            <a:avLst/>
          </a:prstGeom>
        </p:spPr>
      </p:pic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114201B6-FD52-25ED-B858-BC7B8567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27" y="210249"/>
            <a:ext cx="3802193" cy="13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66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72F1D-1B13-4A47-D949-27E06654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5BA5403-C257-81E4-C18A-50E0DFFD1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920" y="181980"/>
            <a:ext cx="3780214" cy="11695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500" dirty="0"/>
              <a:t>Drive to Prosperity RAISE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BC62F-9B9E-7877-BF7D-73B9C4775789}"/>
              </a:ext>
            </a:extLst>
          </p:cNvPr>
          <p:cNvSpPr txBox="1"/>
          <p:nvPr/>
        </p:nvSpPr>
        <p:spPr>
          <a:xfrm>
            <a:off x="0" y="4281560"/>
            <a:ext cx="3780214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FUNDING </a:t>
            </a:r>
          </a:p>
          <a:p>
            <a:pPr marL="21430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$15 Million RAISE Grant</a:t>
            </a:r>
          </a:p>
          <a:p>
            <a:pPr marL="21430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$8 Million SWAP Funds</a:t>
            </a:r>
          </a:p>
          <a:p>
            <a:pPr marL="21430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$1 Million TSIP Grants</a:t>
            </a:r>
          </a:p>
          <a:p>
            <a:pPr marL="21430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$16 Local Funding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38587-B0A0-6860-0D6E-A986B2F8D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64" y="1580001"/>
            <a:ext cx="6096590" cy="4022537"/>
          </a:xfrm>
          <a:prstGeom prst="rect">
            <a:avLst/>
          </a:prstGeom>
        </p:spPr>
      </p:pic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D0762ABA-0E73-CBD0-10A2-0F40165F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803" y="329187"/>
            <a:ext cx="3291840" cy="11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1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EDCCF-ED5D-AB31-08C9-462ABED1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19C1AF1-21B7-8CB9-224E-1E6DC25E5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7098" y="5239941"/>
            <a:ext cx="7553652" cy="514274"/>
          </a:xfrm>
        </p:spPr>
        <p:txBody>
          <a:bodyPr anchor="b">
            <a:normAutofit/>
          </a:bodyPr>
          <a:lstStyle/>
          <a:p>
            <a:r>
              <a:rPr lang="en-US" sz="2175" dirty="0"/>
              <a:t>Manufacturing Drive – Phase 1</a:t>
            </a:r>
          </a:p>
        </p:txBody>
      </p:sp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159D9221-E654-2058-E154-D03439F5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203" y="161283"/>
            <a:ext cx="2787386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5">
            <a:extLst>
              <a:ext uri="{FF2B5EF4-FFF2-40B4-BE49-F238E27FC236}">
                <a16:creationId xmlns:a16="http://schemas.microsoft.com/office/drawing/2014/main" id="{36EFBB78-5EBF-CAFB-9BF6-09D4EC5AE804}"/>
              </a:ext>
            </a:extLst>
          </p:cNvPr>
          <p:cNvSpPr txBox="1">
            <a:spLocks/>
          </p:cNvSpPr>
          <p:nvPr/>
        </p:nvSpPr>
        <p:spPr>
          <a:xfrm>
            <a:off x="799237" y="1209684"/>
            <a:ext cx="7051712" cy="49706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Drive to Prosperity RAISE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123D9-464C-570E-6E24-AA67F4B5C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97" y="2076450"/>
            <a:ext cx="61150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1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EDCCF-ED5D-AB31-08C9-462ABED1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159D9221-E654-2058-E154-D03439F5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778" y="188385"/>
            <a:ext cx="2636921" cy="9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AA90CBE1-DA7A-B39C-E55F-175077A201E2}"/>
              </a:ext>
            </a:extLst>
          </p:cNvPr>
          <p:cNvSpPr txBox="1">
            <a:spLocks/>
          </p:cNvSpPr>
          <p:nvPr/>
        </p:nvSpPr>
        <p:spPr>
          <a:xfrm>
            <a:off x="599778" y="5389932"/>
            <a:ext cx="7553652" cy="51427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175" dirty="0"/>
            </a:br>
            <a:r>
              <a:rPr lang="en-US" sz="3825" dirty="0"/>
              <a:t>Bluff Blvd  –  Phase 2 - South</a:t>
            </a:r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E8AAF9BA-AC66-694A-A302-CBC832C76CE6}"/>
              </a:ext>
            </a:extLst>
          </p:cNvPr>
          <p:cNvSpPr txBox="1">
            <a:spLocks/>
          </p:cNvSpPr>
          <p:nvPr/>
        </p:nvSpPr>
        <p:spPr>
          <a:xfrm>
            <a:off x="599778" y="1210930"/>
            <a:ext cx="7051712" cy="49706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Drive to Prosperity RAISE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9F161-92DE-5829-D14F-01C8B4AB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77" y="2005914"/>
            <a:ext cx="6918347" cy="33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9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EDCCF-ED5D-AB31-08C9-462ABED1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159D9221-E654-2058-E154-D03439F5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506" y="136433"/>
            <a:ext cx="2787386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AA90CBE1-DA7A-B39C-E55F-175077A201E2}"/>
              </a:ext>
            </a:extLst>
          </p:cNvPr>
          <p:cNvSpPr txBox="1">
            <a:spLocks/>
          </p:cNvSpPr>
          <p:nvPr/>
        </p:nvSpPr>
        <p:spPr>
          <a:xfrm>
            <a:off x="517643" y="5410772"/>
            <a:ext cx="7553652" cy="51427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175" dirty="0"/>
            </a:br>
            <a:r>
              <a:rPr lang="en-US" sz="3825" dirty="0"/>
              <a:t>Bluff Blvd  –  Phase 2  -  North</a:t>
            </a:r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E8AAF9BA-AC66-694A-A302-CBC832C76CE6}"/>
              </a:ext>
            </a:extLst>
          </p:cNvPr>
          <p:cNvSpPr txBox="1">
            <a:spLocks/>
          </p:cNvSpPr>
          <p:nvPr/>
        </p:nvSpPr>
        <p:spPr>
          <a:xfrm>
            <a:off x="559506" y="1190090"/>
            <a:ext cx="7051712" cy="49706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Drive to Prosperity RAISE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B1541-4DB8-5946-6A18-D694654F5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06" y="1778393"/>
            <a:ext cx="7650379" cy="33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3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C136E-B314-F12E-BC4E-86DA3AC62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7BDBA9A-D1ED-BE8D-3CC4-263A62228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5427" y="5536079"/>
            <a:ext cx="7553652" cy="697313"/>
          </a:xfrm>
        </p:spPr>
        <p:txBody>
          <a:bodyPr anchor="b">
            <a:noAutofit/>
          </a:bodyPr>
          <a:lstStyle/>
          <a:p>
            <a:r>
              <a:rPr lang="en-US" sz="3300" dirty="0"/>
              <a:t>Highway 67 –  Jurisdictional Transfer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A5B72-7456-DFBB-C268-644A3854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30" y="1191629"/>
            <a:ext cx="6322601" cy="4344450"/>
          </a:xfrm>
          <a:prstGeom prst="rect">
            <a:avLst/>
          </a:prstGeom>
        </p:spPr>
      </p:pic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72CE0F00-3CC6-612C-2043-4FE036AE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231" y="93168"/>
            <a:ext cx="2728209" cy="9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2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BDC7C1-B69A-2A71-E855-5FA4AA9A0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9472BF4-9565-A908-11E9-773D5C315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96" y="4799330"/>
            <a:ext cx="5122140" cy="646523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</a:rPr>
              <a:t>Mill Creek Parkway - Photos</a:t>
            </a:r>
          </a:p>
        </p:txBody>
      </p:sp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8B28C1A9-E59C-1820-8883-3E19B664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r="17119" b="-2"/>
          <a:stretch>
            <a:fillRect/>
          </a:stretch>
        </p:blipFill>
        <p:spPr bwMode="auto">
          <a:xfrm>
            <a:off x="230880" y="1098550"/>
            <a:ext cx="2848178" cy="15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road with trees and grass&#10;&#10;AI-generated content may be incorrect.">
            <a:extLst>
              <a:ext uri="{FF2B5EF4-FFF2-40B4-BE49-F238E27FC236}">
                <a16:creationId xmlns:a16="http://schemas.microsoft.com/office/drawing/2014/main" id="{D30C5165-E1C6-9BD2-BE20-DE7FFC276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r="1" b="1"/>
          <a:stretch>
            <a:fillRect/>
          </a:stretch>
        </p:blipFill>
        <p:spPr>
          <a:xfrm>
            <a:off x="3151912" y="1098550"/>
            <a:ext cx="2845104" cy="3083492"/>
          </a:xfrm>
          <a:prstGeom prst="rect">
            <a:avLst/>
          </a:prstGeom>
        </p:spPr>
      </p:pic>
      <p:pic>
        <p:nvPicPr>
          <p:cNvPr id="17" name="Picture 16" descr="A road with yellow lines&#10;&#10;AI-generated content may be incorrect.">
            <a:extLst>
              <a:ext uri="{FF2B5EF4-FFF2-40B4-BE49-F238E27FC236}">
                <a16:creationId xmlns:a16="http://schemas.microsoft.com/office/drawing/2014/main" id="{B7695E85-F802-0628-6FD0-BD9EB9C1C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3" b="11434"/>
          <a:stretch>
            <a:fillRect/>
          </a:stretch>
        </p:blipFill>
        <p:spPr>
          <a:xfrm>
            <a:off x="6064632" y="1098550"/>
            <a:ext cx="2848488" cy="1507914"/>
          </a:xfrm>
          <a:prstGeom prst="rect">
            <a:avLst/>
          </a:prstGeom>
        </p:spPr>
      </p:pic>
      <p:pic>
        <p:nvPicPr>
          <p:cNvPr id="14" name="Picture 13" descr="A road with yellow lines&#10;&#10;AI-generated content may be incorrect.">
            <a:extLst>
              <a:ext uri="{FF2B5EF4-FFF2-40B4-BE49-F238E27FC236}">
                <a16:creationId xmlns:a16="http://schemas.microsoft.com/office/drawing/2014/main" id="{08E8062E-E2C3-3CE7-B28C-42A8BE6C5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2" r="-2" b="20217"/>
          <a:stretch>
            <a:fillRect/>
          </a:stretch>
        </p:blipFill>
        <p:spPr>
          <a:xfrm>
            <a:off x="238226" y="2673824"/>
            <a:ext cx="2846070" cy="1510353"/>
          </a:xfrm>
          <a:prstGeom prst="rect">
            <a:avLst/>
          </a:prstGeom>
        </p:spPr>
      </p:pic>
      <p:pic>
        <p:nvPicPr>
          <p:cNvPr id="10" name="Picture 9" descr="A road with a yellow line&#10;&#10;AI-generated content may be incorrect.">
            <a:extLst>
              <a:ext uri="{FF2B5EF4-FFF2-40B4-BE49-F238E27FC236}">
                <a16:creationId xmlns:a16="http://schemas.microsoft.com/office/drawing/2014/main" id="{EDC782C8-0E7E-4A40-3AAE-ADD004029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3" b="18944"/>
          <a:stretch>
            <a:fillRect/>
          </a:stretch>
        </p:blipFill>
        <p:spPr>
          <a:xfrm>
            <a:off x="6062216" y="2681029"/>
            <a:ext cx="2848487" cy="1500710"/>
          </a:xfrm>
          <a:prstGeom prst="rect">
            <a:avLst/>
          </a:prstGeom>
        </p:spPr>
      </p:pic>
      <p:pic>
        <p:nvPicPr>
          <p:cNvPr id="12" name="Picture 11" descr="A road with a yellow line&#10;&#10;AI-generated content may be incorrect.">
            <a:extLst>
              <a:ext uri="{FF2B5EF4-FFF2-40B4-BE49-F238E27FC236}">
                <a16:creationId xmlns:a16="http://schemas.microsoft.com/office/drawing/2014/main" id="{7F03C190-8333-BBB1-0709-03EB71349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4" r="-2" b="30238"/>
          <a:stretch>
            <a:fillRect/>
          </a:stretch>
        </p:blipFill>
        <p:spPr>
          <a:xfrm>
            <a:off x="5997016" y="4291840"/>
            <a:ext cx="2846070" cy="1507913"/>
          </a:xfrm>
          <a:prstGeom prst="rect">
            <a:avLst/>
          </a:prstGeom>
        </p:spPr>
      </p:pic>
      <p:sp>
        <p:nvSpPr>
          <p:cNvPr id="6" name="AutoShape 6" descr="Image preview">
            <a:extLst>
              <a:ext uri="{FF2B5EF4-FFF2-40B4-BE49-F238E27FC236}">
                <a16:creationId xmlns:a16="http://schemas.microsoft.com/office/drawing/2014/main" id="{FF1B47E4-98B6-5E1C-CD8F-7B0B5ABFC4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529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57A4DA-A1A3-2012-D5A6-9F0E60309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LOGO">
            <a:extLst>
              <a:ext uri="{FF2B5EF4-FFF2-40B4-BE49-F238E27FC236}">
                <a16:creationId xmlns:a16="http://schemas.microsoft.com/office/drawing/2014/main" id="{17F3B107-ED93-F354-1810-55A1D1BF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 r="17118" b="-2"/>
          <a:stretch>
            <a:fillRect/>
          </a:stretch>
        </p:blipFill>
        <p:spPr bwMode="auto">
          <a:xfrm>
            <a:off x="238228" y="1098552"/>
            <a:ext cx="2848178" cy="15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road with yellow lines&#10;&#10;AI-generated content may be incorrect.">
            <a:extLst>
              <a:ext uri="{FF2B5EF4-FFF2-40B4-BE49-F238E27FC236}">
                <a16:creationId xmlns:a16="http://schemas.microsoft.com/office/drawing/2014/main" id="{CEDC51D3-8889-A902-D46C-6C9FF833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r="1" b="1"/>
          <a:stretch>
            <a:fillRect/>
          </a:stretch>
        </p:blipFill>
        <p:spPr>
          <a:xfrm>
            <a:off x="3151912" y="1098550"/>
            <a:ext cx="2845104" cy="3083492"/>
          </a:xfrm>
          <a:prstGeom prst="rect">
            <a:avLst/>
          </a:prstGeom>
        </p:spPr>
      </p:pic>
      <p:pic>
        <p:nvPicPr>
          <p:cNvPr id="19" name="Picture 18" descr="A road with yellow lines on it&#10;&#10;AI-generated content may be incorrect.">
            <a:extLst>
              <a:ext uri="{FF2B5EF4-FFF2-40B4-BE49-F238E27FC236}">
                <a16:creationId xmlns:a16="http://schemas.microsoft.com/office/drawing/2014/main" id="{7F71D562-210C-99B0-690E-7E6831D72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8" b="16899"/>
          <a:stretch>
            <a:fillRect/>
          </a:stretch>
        </p:blipFill>
        <p:spPr>
          <a:xfrm>
            <a:off x="6064632" y="1098550"/>
            <a:ext cx="2848488" cy="1507914"/>
          </a:xfrm>
          <a:prstGeom prst="rect">
            <a:avLst/>
          </a:prstGeom>
        </p:spPr>
      </p:pic>
      <p:pic>
        <p:nvPicPr>
          <p:cNvPr id="21" name="Picture 20" descr="A street with traffic lights and buildings&#10;&#10;AI-generated content may be incorrect.">
            <a:extLst>
              <a:ext uri="{FF2B5EF4-FFF2-40B4-BE49-F238E27FC236}">
                <a16:creationId xmlns:a16="http://schemas.microsoft.com/office/drawing/2014/main" id="{AAB2FBAF-32FB-B7DC-6ED3-4A429D052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1" r="-2" b="23237"/>
          <a:stretch>
            <a:fillRect/>
          </a:stretch>
        </p:blipFill>
        <p:spPr>
          <a:xfrm>
            <a:off x="238226" y="2673824"/>
            <a:ext cx="2846070" cy="1510353"/>
          </a:xfrm>
          <a:prstGeom prst="rect">
            <a:avLst/>
          </a:prstGeom>
        </p:spPr>
      </p:pic>
      <p:pic>
        <p:nvPicPr>
          <p:cNvPr id="15" name="Picture 14" descr="A road with yellow lines&#10;&#10;AI-generated content may be incorrect.">
            <a:extLst>
              <a:ext uri="{FF2B5EF4-FFF2-40B4-BE49-F238E27FC236}">
                <a16:creationId xmlns:a16="http://schemas.microsoft.com/office/drawing/2014/main" id="{4947A891-4BC0-146E-E195-7439AC3B2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7" b="13309"/>
          <a:stretch>
            <a:fillRect/>
          </a:stretch>
        </p:blipFill>
        <p:spPr>
          <a:xfrm>
            <a:off x="6062216" y="2681029"/>
            <a:ext cx="2848487" cy="1500710"/>
          </a:xfrm>
          <a:prstGeom prst="rect">
            <a:avLst/>
          </a:prstGeom>
        </p:spPr>
      </p:pic>
      <p:pic>
        <p:nvPicPr>
          <p:cNvPr id="7" name="Picture 6" descr="A street with yellow lines on the side&#10;&#10;AI-generated content may be incorrect.">
            <a:extLst>
              <a:ext uri="{FF2B5EF4-FFF2-40B4-BE49-F238E27FC236}">
                <a16:creationId xmlns:a16="http://schemas.microsoft.com/office/drawing/2014/main" id="{72AE9F4F-D7F3-2A0F-BF51-2237E850D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5" r="-2" b="20398"/>
          <a:stretch>
            <a:fillRect/>
          </a:stretch>
        </p:blipFill>
        <p:spPr>
          <a:xfrm>
            <a:off x="5997016" y="4251537"/>
            <a:ext cx="2846070" cy="1507913"/>
          </a:xfrm>
          <a:prstGeom prst="rect">
            <a:avLst/>
          </a:prstGeom>
        </p:spPr>
      </p:pic>
      <p:sp>
        <p:nvSpPr>
          <p:cNvPr id="6" name="AutoShape 6" descr="Image preview">
            <a:extLst>
              <a:ext uri="{FF2B5EF4-FFF2-40B4-BE49-F238E27FC236}">
                <a16:creationId xmlns:a16="http://schemas.microsoft.com/office/drawing/2014/main" id="{26912DAB-8829-B383-2878-54CB58099F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Title 15">
            <a:extLst>
              <a:ext uri="{FF2B5EF4-FFF2-40B4-BE49-F238E27FC236}">
                <a16:creationId xmlns:a16="http://schemas.microsoft.com/office/drawing/2014/main" id="{A37FD499-E359-61F6-1CCF-866729B8BBCB}"/>
              </a:ext>
            </a:extLst>
          </p:cNvPr>
          <p:cNvSpPr txBox="1">
            <a:spLocks/>
          </p:cNvSpPr>
          <p:nvPr/>
        </p:nvSpPr>
        <p:spPr>
          <a:xfrm>
            <a:off x="438912" y="4613653"/>
            <a:ext cx="5122140" cy="646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000" dirty="0">
                <a:solidFill>
                  <a:schemeClr val="tx1"/>
                </a:solidFill>
              </a:rPr>
              <a:t>US Highway 67 - Photos</a:t>
            </a:r>
          </a:p>
        </p:txBody>
      </p:sp>
    </p:spTree>
    <p:extLst>
      <p:ext uri="{BB962C8B-B14F-4D97-AF65-F5344CB8AC3E}">
        <p14:creationId xmlns:p14="http://schemas.microsoft.com/office/powerpoint/2010/main" val="2688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Custom 3">
      <a:dk1>
        <a:srgbClr val="438AD7"/>
      </a:dk1>
      <a:lt1>
        <a:sysClr val="window" lastClr="FFFFFF"/>
      </a:lt1>
      <a:dk2>
        <a:srgbClr val="17406D"/>
      </a:dk2>
      <a:lt2>
        <a:srgbClr val="DBEFF9"/>
      </a:lt2>
      <a:accent1>
        <a:srgbClr val="59A9F2"/>
      </a:accent1>
      <a:accent2>
        <a:srgbClr val="009DD9"/>
      </a:accent2>
      <a:accent3>
        <a:srgbClr val="0BD0D9"/>
      </a:accent3>
      <a:accent4>
        <a:srgbClr val="438AD7"/>
      </a:accent4>
      <a:accent5>
        <a:srgbClr val="76C2E8"/>
      </a:accent5>
      <a:accent6>
        <a:srgbClr val="438AD7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132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 City of Clinton Transportation Initiatives </vt:lpstr>
      <vt:lpstr>City of Clinton - Federal Aid Routes</vt:lpstr>
      <vt:lpstr>Drive to Prosperity RAISE Project</vt:lpstr>
      <vt:lpstr>Manufacturing Drive – Phase 1</vt:lpstr>
      <vt:lpstr>PowerPoint Presentation</vt:lpstr>
      <vt:lpstr>PowerPoint Presentation</vt:lpstr>
      <vt:lpstr>Highway 67 –  Jurisdictional Transfer</vt:lpstr>
      <vt:lpstr>Mill Creek Parkway - Photos</vt:lpstr>
      <vt:lpstr>PowerPoint Presentation</vt:lpstr>
      <vt:lpstr>City of Clinton Transportation Initiatives </vt:lpstr>
    </vt:vector>
  </TitlesOfParts>
  <Company>City of Clinton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Craft</dc:creator>
  <cp:lastModifiedBy>Bitting, Zachary</cp:lastModifiedBy>
  <cp:revision>13</cp:revision>
  <dcterms:created xsi:type="dcterms:W3CDTF">2025-10-06T15:34:40Z</dcterms:created>
  <dcterms:modified xsi:type="dcterms:W3CDTF">2025-10-07T13:49:56Z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2025-10-07T13:49:32Z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a15eeecc-0b3d-4ab5-b876-cf942cc70515</vt:lpwstr>
  </property>
  <property fmtid="{D5CDD505-2E9C-101B-9397-08002B2CF9AE}" pid="8" name="MSIP_Label_0faac733-ded1-41e0-8ea6-961193f81247_ContentBits">
    <vt:lpwstr>0</vt:lpwstr>
  </property>
</Properties>
</file>