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3716000" cy="10287000"/>
  <p:notesSz cx="6858000" cy="9144000"/>
  <p:embeddedFontLst>
    <p:embeddedFont>
      <p:font typeface="Barlow SemiCondensed Bold" panose="020B0604020202020204" charset="0"/>
      <p:regular r:id="rId14"/>
    </p:embeddedFont>
    <p:embeddedFont>
      <p:font typeface="Barlow SemiCondensed Heavy" panose="020B0604020202020204" charset="0"/>
      <p:regular r:id="rId15"/>
    </p:embeddedFont>
    <p:embeddedFont>
      <p:font typeface="Calibri" panose="020F0502020204030204" pitchFamily="34" charset="0"/>
      <p:regular r:id="rId16"/>
      <p:bold r:id="rId17"/>
      <p:italic r:id="rId18"/>
      <p:boldItalic r:id="rId19"/>
    </p:embeddedFont>
    <p:embeddedFont>
      <p:font typeface="Public Sans" panose="020B0604020202020204" charset="0"/>
      <p:regular r:id="rId20"/>
    </p:embeddedFont>
    <p:embeddedFont>
      <p:font typeface="Public Sans Bold" panose="020B0604020202020204" charset="0"/>
      <p:regular r:id="rId21"/>
    </p:embeddedFont>
    <p:embeddedFont>
      <p:font typeface="Public Sans Italics" panose="020B0604020202020204" charset="0"/>
      <p:regular r:id="rId22"/>
    </p:embeddedFont>
    <p:embeddedFont>
      <p:font typeface="Public Sans Medium"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9" d="100"/>
          <a:sy n="69" d="100"/>
        </p:scale>
        <p:origin x="1824" y="84"/>
      </p:cViewPr>
      <p:guideLst>
        <p:guide orient="horz" pos="2160"/>
        <p:guide pos="21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06.10.2025</a:t>
            </a:fld>
            <a:endParaRPr lang="cs-CZ"/>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Pavement Maintenance continues to be a priority.  </a:t>
            </a:r>
          </a:p>
          <a:p>
            <a:endParaRPr lang="en-US"/>
          </a:p>
          <a:p>
            <a:r>
              <a:rPr lang="en-US"/>
              <a:t>Runway expansion would allow the airport to support larger corporate aircraft</a:t>
            </a:r>
          </a:p>
          <a:p>
            <a:endParaRPr lang="en-US"/>
          </a:p>
          <a:p>
            <a:r>
              <a:rPr lang="en-US"/>
              <a:t>Attract new businesses to the airport</a:t>
            </a:r>
          </a:p>
          <a:p>
            <a:r>
              <a:rPr lang="en-US"/>
              <a:t>--Restaurant, maintenance facility, additional corporate hangars</a:t>
            </a:r>
          </a:p>
          <a:p>
            <a:endParaRPr lang="en-US"/>
          </a:p>
          <a:p>
            <a:r>
              <a:rPr lang="en-US"/>
              <a:t>Improve Airport Signage to bring increased visibility </a:t>
            </a:r>
          </a:p>
          <a:p>
            <a:endParaRPr lang="en-US"/>
          </a:p>
          <a:p>
            <a:r>
              <a:rPr lang="en-US"/>
              <a:t>Continue to grow the pilot population</a:t>
            </a:r>
          </a:p>
          <a:p>
            <a:endParaRPr lang="en-US"/>
          </a:p>
          <a:p>
            <a:r>
              <a:rPr lang="en-US"/>
              <a:t>Promote aviation and airport use to the public</a:t>
            </a:r>
          </a:p>
          <a:p>
            <a:endParaRPr lang="en-US"/>
          </a:p>
          <a:p>
            <a:r>
              <a:rPr lang="en-US"/>
              <a:t>I've had some conversations with folks in the community who have been “dreaming big” about our future. A few ideas that have floated around include static displays and plans for improvements near HWY 30.   These are not official plans or priorities of the airport, but examples of the creative vision our community has when thinking about how we present ourselves to visitors, and a testament the support the airport receives.  It’s a reminder that people here are excited about our growth and are constantly imagining ways to make Clinton stand out, and we are proud to be a part of that vision.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130425"/>
            <a:ext cx="5829300" cy="1470025"/>
          </a:xfrm>
        </p:spPr>
        <p:txBody>
          <a:bodyPr/>
          <a:lstStyle/>
          <a:p>
            <a:r>
              <a:rPr lang="en-US"/>
              <a:t>Click to edit Master title style</a:t>
            </a:r>
          </a:p>
        </p:txBody>
      </p:sp>
      <p:sp>
        <p:nvSpPr>
          <p:cNvPr id="3" name="Subtitle 2"/>
          <p:cNvSpPr>
            <a:spLocks noGrp="1"/>
          </p:cNvSpPr>
          <p:nvPr>
            <p:ph type="subTitle" idx="1"/>
          </p:nvPr>
        </p:nvSpPr>
        <p:spPr>
          <a:xfrm>
            <a:off x="1028700" y="3886200"/>
            <a:ext cx="48006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74639"/>
            <a:ext cx="15430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74639"/>
            <a:ext cx="45148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4406901"/>
            <a:ext cx="58293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906714"/>
            <a:ext cx="58293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600201"/>
            <a:ext cx="302895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600201"/>
            <a:ext cx="302895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535113"/>
            <a:ext cx="3030141"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2174875"/>
            <a:ext cx="3030141"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69" y="1535113"/>
            <a:ext cx="3031331"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69" y="2174875"/>
            <a:ext cx="3031331"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273050"/>
            <a:ext cx="2256235"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73051"/>
            <a:ext cx="3833813"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435101"/>
            <a:ext cx="2256235"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4800600"/>
            <a:ext cx="41148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612775"/>
            <a:ext cx="41148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5367338"/>
            <a:ext cx="41148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74638"/>
            <a:ext cx="61722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600201"/>
            <a:ext cx="61722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6356351"/>
            <a:ext cx="1600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10/6/2025</a:t>
            </a:fld>
            <a:endParaRPr lang="en-US"/>
          </a:p>
        </p:txBody>
      </p:sp>
      <p:sp>
        <p:nvSpPr>
          <p:cNvPr id="5" name="Footer Placeholder 4"/>
          <p:cNvSpPr>
            <a:spLocks noGrp="1"/>
          </p:cNvSpPr>
          <p:nvPr>
            <p:ph type="ftr" sz="quarter" idx="3"/>
          </p:nvPr>
        </p:nvSpPr>
        <p:spPr>
          <a:xfrm>
            <a:off x="2343150" y="6356351"/>
            <a:ext cx="21717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6356351"/>
            <a:ext cx="1600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2.jpe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9.sv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5.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4.sv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5.jpeg"/><Relationship Id="rId7" Type="http://schemas.openxmlformats.org/officeDocument/2006/relationships/image" Target="../media/image17.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7.svg"/><Relationship Id="rId10" Type="http://schemas.openxmlformats.org/officeDocument/2006/relationships/image" Target="../media/image20.jpeg"/><Relationship Id="rId4" Type="http://schemas.openxmlformats.org/officeDocument/2006/relationships/image" Target="../media/image6.png"/><Relationship Id="rId9" Type="http://schemas.openxmlformats.org/officeDocument/2006/relationships/image" Target="../media/image19.jpe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1.jpeg"/><Relationship Id="rId7" Type="http://schemas.openxmlformats.org/officeDocument/2006/relationships/image" Target="../media/image23.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17.svg"/><Relationship Id="rId5" Type="http://schemas.openxmlformats.org/officeDocument/2006/relationships/image" Target="../media/image14.sv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7.svg"/></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4.jpeg"/><Relationship Id="rId7"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7.sv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5.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7.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5.sv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43764"/>
        </a:solidFill>
        <a:effectLst/>
      </p:bgPr>
    </p:bg>
    <p:spTree>
      <p:nvGrpSpPr>
        <p:cNvPr id="1" name=""/>
        <p:cNvGrpSpPr/>
        <p:nvPr/>
      </p:nvGrpSpPr>
      <p:grpSpPr>
        <a:xfrm>
          <a:off x="0" y="0"/>
          <a:ext cx="0" cy="0"/>
          <a:chOff x="0" y="0"/>
          <a:chExt cx="0" cy="0"/>
        </a:xfrm>
      </p:grpSpPr>
      <p:sp>
        <p:nvSpPr>
          <p:cNvPr id="2" name="Freeform 2"/>
          <p:cNvSpPr/>
          <p:nvPr/>
        </p:nvSpPr>
        <p:spPr>
          <a:xfrm>
            <a:off x="-119370" y="7589251"/>
            <a:ext cx="14162102" cy="1855163"/>
          </a:xfrm>
          <a:custGeom>
            <a:avLst/>
            <a:gdLst/>
            <a:ahLst/>
            <a:cxnLst/>
            <a:rect l="l" t="t" r="r" b="b"/>
            <a:pathLst>
              <a:path w="18882802" h="2473551">
                <a:moveTo>
                  <a:pt x="0" y="0"/>
                </a:moveTo>
                <a:lnTo>
                  <a:pt x="18882802" y="0"/>
                </a:lnTo>
                <a:lnTo>
                  <a:pt x="18882802" y="2473551"/>
                </a:lnTo>
                <a:lnTo>
                  <a:pt x="0" y="2473551"/>
                </a:lnTo>
                <a:lnTo>
                  <a:pt x="0" y="0"/>
                </a:lnTo>
                <a:close/>
              </a:path>
            </a:pathLst>
          </a:custGeom>
          <a:blipFill>
            <a:blip r:embed="rId2">
              <a:extLst>
                <a:ext uri="{96DAC541-7B7A-43D3-8B79-37D633B846F1}">
                  <asvg:svgBlip xmlns:asvg="http://schemas.microsoft.com/office/drawing/2016/SVG/main" r:embed="rId3"/>
                </a:ext>
              </a:extLst>
            </a:blip>
            <a:stretch>
              <a:fillRect r="-2741"/>
            </a:stretch>
          </a:blipFill>
        </p:spPr>
      </p:sp>
      <p:grpSp>
        <p:nvGrpSpPr>
          <p:cNvPr id="3" name="Group 3"/>
          <p:cNvGrpSpPr/>
          <p:nvPr/>
        </p:nvGrpSpPr>
        <p:grpSpPr>
          <a:xfrm>
            <a:off x="363490" y="2828906"/>
            <a:ext cx="5671802" cy="4760345"/>
            <a:chOff x="0" y="0"/>
            <a:chExt cx="958612" cy="804564"/>
          </a:xfrm>
        </p:grpSpPr>
        <p:sp>
          <p:nvSpPr>
            <p:cNvPr id="4" name="Freeform 4"/>
            <p:cNvSpPr/>
            <p:nvPr/>
          </p:nvSpPr>
          <p:spPr>
            <a:xfrm>
              <a:off x="0" y="0"/>
              <a:ext cx="958612" cy="804564"/>
            </a:xfrm>
            <a:custGeom>
              <a:avLst/>
              <a:gdLst/>
              <a:ahLst/>
              <a:cxnLst/>
              <a:rect l="l" t="t" r="r" b="b"/>
              <a:pathLst>
                <a:path w="958612" h="804564">
                  <a:moveTo>
                    <a:pt x="755412" y="0"/>
                  </a:moveTo>
                  <a:lnTo>
                    <a:pt x="0" y="0"/>
                  </a:lnTo>
                  <a:lnTo>
                    <a:pt x="203200" y="804564"/>
                  </a:lnTo>
                  <a:lnTo>
                    <a:pt x="958612" y="804564"/>
                  </a:lnTo>
                  <a:lnTo>
                    <a:pt x="755412" y="0"/>
                  </a:lnTo>
                  <a:close/>
                </a:path>
              </a:pathLst>
            </a:custGeom>
            <a:blipFill>
              <a:blip r:embed="rId4"/>
              <a:stretch>
                <a:fillRect l="-26124"/>
              </a:stretch>
            </a:blipFill>
          </p:spPr>
        </p:sp>
      </p:grpSp>
      <p:grpSp>
        <p:nvGrpSpPr>
          <p:cNvPr id="5" name="Group 5"/>
          <p:cNvGrpSpPr/>
          <p:nvPr/>
        </p:nvGrpSpPr>
        <p:grpSpPr>
          <a:xfrm>
            <a:off x="4652552" y="2730224"/>
            <a:ext cx="800124" cy="621408"/>
            <a:chOff x="0" y="0"/>
            <a:chExt cx="842718" cy="654488"/>
          </a:xfrm>
        </p:grpSpPr>
        <p:sp>
          <p:nvSpPr>
            <p:cNvPr id="6" name="Freeform 6"/>
            <p:cNvSpPr/>
            <p:nvPr/>
          </p:nvSpPr>
          <p:spPr>
            <a:xfrm>
              <a:off x="0" y="0"/>
              <a:ext cx="842718" cy="654488"/>
            </a:xfrm>
            <a:custGeom>
              <a:avLst/>
              <a:gdLst/>
              <a:ahLst/>
              <a:cxnLst/>
              <a:rect l="l" t="t" r="r" b="b"/>
              <a:pathLst>
                <a:path w="842718" h="654488">
                  <a:moveTo>
                    <a:pt x="639518" y="0"/>
                  </a:moveTo>
                  <a:lnTo>
                    <a:pt x="0" y="0"/>
                  </a:lnTo>
                  <a:lnTo>
                    <a:pt x="203200" y="654488"/>
                  </a:lnTo>
                  <a:lnTo>
                    <a:pt x="842718" y="654488"/>
                  </a:lnTo>
                  <a:lnTo>
                    <a:pt x="639518" y="0"/>
                  </a:lnTo>
                  <a:close/>
                </a:path>
              </a:pathLst>
            </a:custGeom>
            <a:solidFill>
              <a:srgbClr val="6DCAFF"/>
            </a:solidFill>
          </p:spPr>
        </p:sp>
        <p:sp>
          <p:nvSpPr>
            <p:cNvPr id="7" name="TextBox 7"/>
            <p:cNvSpPr txBox="1"/>
            <p:nvPr/>
          </p:nvSpPr>
          <p:spPr>
            <a:xfrm>
              <a:off x="101600" y="-66675"/>
              <a:ext cx="639518" cy="721163"/>
            </a:xfrm>
            <a:prstGeom prst="rect">
              <a:avLst/>
            </a:prstGeom>
          </p:spPr>
          <p:txBody>
            <a:bodyPr lIns="38100" tIns="38100" rIns="38100" bIns="38100" rtlCol="0" anchor="ctr"/>
            <a:lstStyle/>
            <a:p>
              <a:pPr algn="ctr">
                <a:lnSpc>
                  <a:spcPts val="2730"/>
                </a:lnSpc>
              </a:pPr>
              <a:endParaRPr sz="1350"/>
            </a:p>
          </p:txBody>
        </p:sp>
      </p:grpSp>
      <p:sp>
        <p:nvSpPr>
          <p:cNvPr id="8" name="Freeform 8"/>
          <p:cNvSpPr/>
          <p:nvPr/>
        </p:nvSpPr>
        <p:spPr>
          <a:xfrm rot="5400000" flipH="1" flipV="1">
            <a:off x="11224001" y="6353658"/>
            <a:ext cx="365856" cy="1752604"/>
          </a:xfrm>
          <a:custGeom>
            <a:avLst/>
            <a:gdLst/>
            <a:ahLst/>
            <a:cxnLst/>
            <a:rect l="l" t="t" r="r" b="b"/>
            <a:pathLst>
              <a:path w="487808" h="2336805">
                <a:moveTo>
                  <a:pt x="487808" y="2336805"/>
                </a:moveTo>
                <a:lnTo>
                  <a:pt x="0" y="2336805"/>
                </a:lnTo>
                <a:lnTo>
                  <a:pt x="0" y="0"/>
                </a:lnTo>
                <a:lnTo>
                  <a:pt x="487808" y="0"/>
                </a:lnTo>
                <a:lnTo>
                  <a:pt x="487808" y="2336805"/>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flipH="1" flipV="1">
            <a:off x="10530627" y="1155589"/>
            <a:ext cx="3298585" cy="2610005"/>
          </a:xfrm>
          <a:custGeom>
            <a:avLst/>
            <a:gdLst/>
            <a:ahLst/>
            <a:cxnLst/>
            <a:rect l="l" t="t" r="r" b="b"/>
            <a:pathLst>
              <a:path w="4398113" h="3480007">
                <a:moveTo>
                  <a:pt x="4398113" y="3480006"/>
                </a:moveTo>
                <a:lnTo>
                  <a:pt x="0" y="3480006"/>
                </a:lnTo>
                <a:lnTo>
                  <a:pt x="0" y="0"/>
                </a:lnTo>
                <a:lnTo>
                  <a:pt x="4398113" y="0"/>
                </a:lnTo>
                <a:lnTo>
                  <a:pt x="4398113" y="3480006"/>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771525" y="6645739"/>
            <a:ext cx="952624" cy="401293"/>
          </a:xfrm>
          <a:custGeom>
            <a:avLst/>
            <a:gdLst/>
            <a:ahLst/>
            <a:cxnLst/>
            <a:rect l="l" t="t" r="r" b="b"/>
            <a:pathLst>
              <a:path w="1270165" h="535057">
                <a:moveTo>
                  <a:pt x="0" y="0"/>
                </a:moveTo>
                <a:lnTo>
                  <a:pt x="1270165" y="0"/>
                </a:lnTo>
                <a:lnTo>
                  <a:pt x="1270165" y="535057"/>
                </a:lnTo>
                <a:lnTo>
                  <a:pt x="0" y="5350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6961682" y="1609297"/>
            <a:ext cx="4785540" cy="3190360"/>
          </a:xfrm>
          <a:custGeom>
            <a:avLst/>
            <a:gdLst/>
            <a:ahLst/>
            <a:cxnLst/>
            <a:rect l="l" t="t" r="r" b="b"/>
            <a:pathLst>
              <a:path w="6380720" h="4253813">
                <a:moveTo>
                  <a:pt x="0" y="0"/>
                </a:moveTo>
                <a:lnTo>
                  <a:pt x="6380720" y="0"/>
                </a:lnTo>
                <a:lnTo>
                  <a:pt x="6380720" y="4253813"/>
                </a:lnTo>
                <a:lnTo>
                  <a:pt x="0" y="4253813"/>
                </a:lnTo>
                <a:lnTo>
                  <a:pt x="0" y="0"/>
                </a:lnTo>
                <a:close/>
              </a:path>
            </a:pathLst>
          </a:custGeom>
          <a:blipFill>
            <a:blip r:embed="rId11"/>
            <a:stretch>
              <a:fillRect/>
            </a:stretch>
          </a:blipFill>
        </p:spPr>
      </p:sp>
      <p:sp>
        <p:nvSpPr>
          <p:cNvPr id="12" name="TextBox 12"/>
          <p:cNvSpPr txBox="1"/>
          <p:nvPr/>
        </p:nvSpPr>
        <p:spPr>
          <a:xfrm>
            <a:off x="6563179" y="4792513"/>
            <a:ext cx="6956912" cy="1949252"/>
          </a:xfrm>
          <a:prstGeom prst="rect">
            <a:avLst/>
          </a:prstGeom>
        </p:spPr>
        <p:txBody>
          <a:bodyPr lIns="0" tIns="0" rIns="0" bIns="0" rtlCol="0" anchor="t">
            <a:spAutoFit/>
          </a:bodyPr>
          <a:lstStyle/>
          <a:p>
            <a:pPr>
              <a:lnSpc>
                <a:spcPts val="7649"/>
              </a:lnSpc>
            </a:pPr>
            <a:r>
              <a:rPr lang="en-US" sz="6374" b="1">
                <a:solidFill>
                  <a:srgbClr val="77DEFF"/>
                </a:solidFill>
                <a:latin typeface="Barlow SemiCondensed Heavy"/>
                <a:ea typeface="Barlow SemiCondensed Heavy"/>
                <a:cs typeface="Barlow SemiCondensed Heavy"/>
                <a:sym typeface="Barlow SemiCondensed Heavy"/>
              </a:rPr>
              <a:t>CLINTON</a:t>
            </a:r>
            <a:r>
              <a:rPr lang="en-US" sz="6374" b="1">
                <a:solidFill>
                  <a:srgbClr val="71DDFF"/>
                </a:solidFill>
                <a:latin typeface="Barlow SemiCondensed Heavy"/>
                <a:ea typeface="Barlow SemiCondensed Heavy"/>
                <a:cs typeface="Barlow SemiCondensed Heavy"/>
                <a:sym typeface="Barlow SemiCondensed Heavy"/>
              </a:rPr>
              <a:t> MUNICIPAL</a:t>
            </a:r>
            <a:r>
              <a:rPr lang="en-US" sz="6374" b="1">
                <a:solidFill>
                  <a:srgbClr val="FFFFFF"/>
                </a:solidFill>
                <a:latin typeface="Barlow SemiCondensed Heavy"/>
                <a:ea typeface="Barlow SemiCondensed Heavy"/>
                <a:cs typeface="Barlow SemiCondensed Heavy"/>
                <a:sym typeface="Barlow SemiCondensed Heavy"/>
              </a:rPr>
              <a:t> AIRPORT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43764"/>
        </a:solidFill>
        <a:effectLst/>
      </p:bgPr>
    </p:bg>
    <p:spTree>
      <p:nvGrpSpPr>
        <p:cNvPr id="1" name=""/>
        <p:cNvGrpSpPr/>
        <p:nvPr/>
      </p:nvGrpSpPr>
      <p:grpSpPr>
        <a:xfrm>
          <a:off x="0" y="0"/>
          <a:ext cx="0" cy="0"/>
          <a:chOff x="0" y="0"/>
          <a:chExt cx="0" cy="0"/>
        </a:xfrm>
      </p:grpSpPr>
      <p:sp>
        <p:nvSpPr>
          <p:cNvPr id="2" name="TextBox 2"/>
          <p:cNvSpPr txBox="1"/>
          <p:nvPr/>
        </p:nvSpPr>
        <p:spPr>
          <a:xfrm>
            <a:off x="4788718" y="2534781"/>
            <a:ext cx="8155757" cy="888705"/>
          </a:xfrm>
          <a:prstGeom prst="rect">
            <a:avLst/>
          </a:prstGeom>
        </p:spPr>
        <p:txBody>
          <a:bodyPr lIns="0" tIns="0" rIns="0" bIns="0" rtlCol="0" anchor="t">
            <a:spAutoFit/>
          </a:bodyPr>
          <a:lstStyle/>
          <a:p>
            <a:pPr algn="r">
              <a:lnSpc>
                <a:spcPts val="7564"/>
              </a:lnSpc>
            </a:pPr>
            <a:r>
              <a:rPr lang="en-US" sz="6149" b="1">
                <a:solidFill>
                  <a:srgbClr val="77DEFF"/>
                </a:solidFill>
                <a:latin typeface="Barlow SemiCondensed Bold"/>
                <a:ea typeface="Barlow SemiCondensed Bold"/>
                <a:cs typeface="Barlow SemiCondensed Bold"/>
                <a:sym typeface="Barlow SemiCondensed Bold"/>
              </a:rPr>
              <a:t>LOOKING AHEAD</a:t>
            </a:r>
          </a:p>
        </p:txBody>
      </p:sp>
      <p:sp>
        <p:nvSpPr>
          <p:cNvPr id="3" name="TextBox 3"/>
          <p:cNvSpPr txBox="1"/>
          <p:nvPr/>
        </p:nvSpPr>
        <p:spPr>
          <a:xfrm>
            <a:off x="402297" y="1841405"/>
            <a:ext cx="4045416" cy="6119239"/>
          </a:xfrm>
          <a:prstGeom prst="rect">
            <a:avLst/>
          </a:prstGeom>
        </p:spPr>
        <p:txBody>
          <a:bodyPr lIns="0" tIns="0" rIns="0" bIns="0" rtlCol="0" anchor="t">
            <a:spAutoFit/>
          </a:bodyPr>
          <a:lstStyle/>
          <a:p>
            <a:pPr marL="485775" lvl="1" indent="-242888">
              <a:lnSpc>
                <a:spcPts val="3150"/>
              </a:lnSpc>
              <a:buFont typeface="Arial"/>
              <a:buChar char="•"/>
            </a:pPr>
            <a:r>
              <a:rPr lang="en-US" sz="2250" b="1">
                <a:solidFill>
                  <a:srgbClr val="FFFFFF"/>
                </a:solidFill>
                <a:latin typeface="Public Sans Medium"/>
                <a:ea typeface="Public Sans Medium"/>
                <a:cs typeface="Public Sans Medium"/>
                <a:sym typeface="Public Sans Medium"/>
              </a:rPr>
              <a:t>Continued Pavement Maintenance </a:t>
            </a:r>
          </a:p>
          <a:p>
            <a:pPr marL="971550" lvl="2" indent="-323850">
              <a:lnSpc>
                <a:spcPts val="3150"/>
              </a:lnSpc>
              <a:buFont typeface="Arial"/>
              <a:buChar char="⚬"/>
            </a:pPr>
            <a:r>
              <a:rPr lang="en-US" sz="2250" b="1">
                <a:solidFill>
                  <a:srgbClr val="FFFFFF"/>
                </a:solidFill>
                <a:latin typeface="Public Sans Medium"/>
                <a:ea typeface="Public Sans Medium"/>
                <a:cs typeface="Public Sans Medium"/>
                <a:sym typeface="Public Sans Medium"/>
              </a:rPr>
              <a:t>Runway expansions to accommodate larger corporate aircraft</a:t>
            </a:r>
          </a:p>
          <a:p>
            <a:pPr marL="971550" lvl="2" indent="-323850">
              <a:lnSpc>
                <a:spcPts val="3150"/>
              </a:lnSpc>
              <a:buFont typeface="Arial"/>
              <a:buChar char="⚬"/>
            </a:pPr>
            <a:r>
              <a:rPr lang="en-US" sz="2250" b="1">
                <a:solidFill>
                  <a:srgbClr val="FFFFFF"/>
                </a:solidFill>
                <a:latin typeface="Public Sans Medium"/>
                <a:ea typeface="Public Sans Medium"/>
                <a:cs typeface="Public Sans Medium"/>
                <a:sym typeface="Public Sans Medium"/>
              </a:rPr>
              <a:t>T-Hangar improvements</a:t>
            </a:r>
          </a:p>
          <a:p>
            <a:pPr marL="485775" lvl="1" indent="-242888">
              <a:lnSpc>
                <a:spcPts val="3150"/>
              </a:lnSpc>
              <a:buFont typeface="Arial"/>
              <a:buChar char="•"/>
            </a:pPr>
            <a:r>
              <a:rPr lang="en-US" sz="2250" b="1">
                <a:solidFill>
                  <a:srgbClr val="FFFFFF"/>
                </a:solidFill>
                <a:latin typeface="Public Sans Medium"/>
                <a:ea typeface="Public Sans Medium"/>
                <a:cs typeface="Public Sans Medium"/>
                <a:sym typeface="Public Sans Medium"/>
              </a:rPr>
              <a:t>Improved Airport Signage</a:t>
            </a:r>
          </a:p>
          <a:p>
            <a:pPr marL="485775" lvl="1" indent="-242888">
              <a:lnSpc>
                <a:spcPts val="3150"/>
              </a:lnSpc>
              <a:buFont typeface="Arial"/>
              <a:buChar char="•"/>
            </a:pPr>
            <a:r>
              <a:rPr lang="en-US" sz="2250" b="1">
                <a:solidFill>
                  <a:srgbClr val="FFFFFF"/>
                </a:solidFill>
                <a:latin typeface="Public Sans Medium"/>
                <a:ea typeface="Public Sans Medium"/>
                <a:cs typeface="Public Sans Medium"/>
                <a:sym typeface="Public Sans Medium"/>
              </a:rPr>
              <a:t>Attract new businesses to the airport</a:t>
            </a:r>
          </a:p>
          <a:p>
            <a:pPr marL="485775" lvl="1" indent="-242888">
              <a:lnSpc>
                <a:spcPts val="3150"/>
              </a:lnSpc>
              <a:buFont typeface="Arial"/>
              <a:buChar char="•"/>
            </a:pPr>
            <a:r>
              <a:rPr lang="en-US" sz="2250" b="1">
                <a:solidFill>
                  <a:srgbClr val="FFFFFF"/>
                </a:solidFill>
                <a:latin typeface="Public Sans Medium"/>
                <a:ea typeface="Public Sans Medium"/>
                <a:cs typeface="Public Sans Medium"/>
                <a:sym typeface="Public Sans Medium"/>
              </a:rPr>
              <a:t>Expanding services</a:t>
            </a:r>
          </a:p>
          <a:p>
            <a:pPr marL="485775" lvl="1" indent="-242888">
              <a:lnSpc>
                <a:spcPts val="3150"/>
              </a:lnSpc>
              <a:buFont typeface="Arial"/>
              <a:buChar char="•"/>
            </a:pPr>
            <a:r>
              <a:rPr lang="en-US" sz="2250" b="1">
                <a:solidFill>
                  <a:srgbClr val="FFFFFF"/>
                </a:solidFill>
                <a:latin typeface="Public Sans Medium"/>
                <a:ea typeface="Public Sans Medium"/>
                <a:cs typeface="Public Sans Medium"/>
                <a:sym typeface="Public Sans Medium"/>
              </a:rPr>
              <a:t>Grow Pilot Population</a:t>
            </a:r>
          </a:p>
          <a:p>
            <a:pPr marL="485775" lvl="1" indent="-242888">
              <a:lnSpc>
                <a:spcPts val="3150"/>
              </a:lnSpc>
              <a:buFont typeface="Arial"/>
              <a:buChar char="•"/>
            </a:pPr>
            <a:r>
              <a:rPr lang="en-US" sz="2250" b="1">
                <a:solidFill>
                  <a:srgbClr val="FFFFFF"/>
                </a:solidFill>
                <a:latin typeface="Public Sans Medium"/>
                <a:ea typeface="Public Sans Medium"/>
                <a:cs typeface="Public Sans Medium"/>
                <a:sym typeface="Public Sans Medium"/>
              </a:rPr>
              <a:t>Continue to promote the Community</a:t>
            </a:r>
          </a:p>
          <a:p>
            <a:pPr>
              <a:lnSpc>
                <a:spcPts val="3150"/>
              </a:lnSpc>
            </a:pPr>
            <a:endParaRPr lang="en-US" sz="2250" b="1">
              <a:solidFill>
                <a:srgbClr val="FFFFFF"/>
              </a:solidFill>
              <a:latin typeface="Public Sans Medium"/>
              <a:ea typeface="Public Sans Medium"/>
              <a:cs typeface="Public Sans Medium"/>
              <a:sym typeface="Public Sans Medium"/>
            </a:endParaRPr>
          </a:p>
        </p:txBody>
      </p:sp>
      <p:sp>
        <p:nvSpPr>
          <p:cNvPr id="4" name="Freeform 4"/>
          <p:cNvSpPr/>
          <p:nvPr/>
        </p:nvSpPr>
        <p:spPr>
          <a:xfrm rot="5400000" flipV="1">
            <a:off x="11825320" y="1437057"/>
            <a:ext cx="386555" cy="1851757"/>
          </a:xfrm>
          <a:custGeom>
            <a:avLst/>
            <a:gdLst/>
            <a:ahLst/>
            <a:cxnLst/>
            <a:rect l="l" t="t" r="r" b="b"/>
            <a:pathLst>
              <a:path w="515406" h="2469009">
                <a:moveTo>
                  <a:pt x="0" y="2469009"/>
                </a:moveTo>
                <a:lnTo>
                  <a:pt x="515405" y="2469009"/>
                </a:lnTo>
                <a:lnTo>
                  <a:pt x="515405" y="0"/>
                </a:lnTo>
                <a:lnTo>
                  <a:pt x="0" y="0"/>
                </a:lnTo>
                <a:lnTo>
                  <a:pt x="0" y="2469009"/>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5170552" y="4025468"/>
            <a:ext cx="8739626" cy="4428634"/>
            <a:chOff x="0" y="0"/>
            <a:chExt cx="1203007" cy="609600"/>
          </a:xfrm>
        </p:grpSpPr>
        <p:sp>
          <p:nvSpPr>
            <p:cNvPr id="6" name="Freeform 6"/>
            <p:cNvSpPr/>
            <p:nvPr/>
          </p:nvSpPr>
          <p:spPr>
            <a:xfrm>
              <a:off x="0" y="0"/>
              <a:ext cx="1203007" cy="609600"/>
            </a:xfrm>
            <a:custGeom>
              <a:avLst/>
              <a:gdLst/>
              <a:ahLst/>
              <a:cxnLst/>
              <a:rect l="l" t="t" r="r" b="b"/>
              <a:pathLst>
                <a:path w="1203007" h="609600">
                  <a:moveTo>
                    <a:pt x="999807" y="0"/>
                  </a:moveTo>
                  <a:lnTo>
                    <a:pt x="0" y="0"/>
                  </a:lnTo>
                  <a:lnTo>
                    <a:pt x="203200" y="609600"/>
                  </a:lnTo>
                  <a:lnTo>
                    <a:pt x="1203007" y="609600"/>
                  </a:lnTo>
                  <a:lnTo>
                    <a:pt x="999807" y="0"/>
                  </a:lnTo>
                  <a:close/>
                </a:path>
              </a:pathLst>
            </a:custGeom>
            <a:blipFill>
              <a:blip r:embed="rId5"/>
              <a:stretch>
                <a:fillRect t="-24003" b="-24003"/>
              </a:stretch>
            </a:blipFill>
          </p:spPr>
        </p:sp>
      </p:grpSp>
      <p:sp>
        <p:nvSpPr>
          <p:cNvPr id="7" name="Freeform 7"/>
          <p:cNvSpPr/>
          <p:nvPr/>
        </p:nvSpPr>
        <p:spPr>
          <a:xfrm>
            <a:off x="5934316" y="8005099"/>
            <a:ext cx="1065884" cy="449003"/>
          </a:xfrm>
          <a:custGeom>
            <a:avLst/>
            <a:gdLst/>
            <a:ahLst/>
            <a:cxnLst/>
            <a:rect l="l" t="t" r="r" b="b"/>
            <a:pathLst>
              <a:path w="1421178" h="598671">
                <a:moveTo>
                  <a:pt x="0" y="0"/>
                </a:moveTo>
                <a:lnTo>
                  <a:pt x="1421178" y="0"/>
                </a:lnTo>
                <a:lnTo>
                  <a:pt x="1421178" y="598672"/>
                </a:lnTo>
                <a:lnTo>
                  <a:pt x="0" y="5986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43764"/>
        </a:solidFill>
        <a:effectLst/>
      </p:bgPr>
    </p:bg>
    <p:spTree>
      <p:nvGrpSpPr>
        <p:cNvPr id="1" name=""/>
        <p:cNvGrpSpPr/>
        <p:nvPr/>
      </p:nvGrpSpPr>
      <p:grpSpPr>
        <a:xfrm>
          <a:off x="0" y="0"/>
          <a:ext cx="0" cy="0"/>
          <a:chOff x="0" y="0"/>
          <a:chExt cx="0" cy="0"/>
        </a:xfrm>
      </p:grpSpPr>
      <p:sp>
        <p:nvSpPr>
          <p:cNvPr id="2" name="TextBox 2"/>
          <p:cNvSpPr txBox="1"/>
          <p:nvPr/>
        </p:nvSpPr>
        <p:spPr>
          <a:xfrm>
            <a:off x="1951518" y="1905544"/>
            <a:ext cx="8744860" cy="1884811"/>
          </a:xfrm>
          <a:prstGeom prst="rect">
            <a:avLst/>
          </a:prstGeom>
        </p:spPr>
        <p:txBody>
          <a:bodyPr lIns="0" tIns="0" rIns="0" bIns="0" rtlCol="0" anchor="t">
            <a:spAutoFit/>
          </a:bodyPr>
          <a:lstStyle/>
          <a:p>
            <a:pPr>
              <a:lnSpc>
                <a:spcPts val="16129"/>
              </a:lnSpc>
            </a:pPr>
            <a:r>
              <a:rPr lang="en-US" sz="13112" b="1">
                <a:solidFill>
                  <a:srgbClr val="FFFFFF"/>
                </a:solidFill>
                <a:latin typeface="Barlow SemiCondensed Bold"/>
                <a:ea typeface="Barlow SemiCondensed Bold"/>
                <a:cs typeface="Barlow SemiCondensed Bold"/>
                <a:sym typeface="Barlow SemiCondensed Bold"/>
              </a:rPr>
              <a:t>QUESTIONS?</a:t>
            </a:r>
          </a:p>
        </p:txBody>
      </p:sp>
      <p:sp>
        <p:nvSpPr>
          <p:cNvPr id="3" name="Freeform 3"/>
          <p:cNvSpPr/>
          <p:nvPr/>
        </p:nvSpPr>
        <p:spPr>
          <a:xfrm>
            <a:off x="-119370" y="7589251"/>
            <a:ext cx="14162102" cy="1855163"/>
          </a:xfrm>
          <a:custGeom>
            <a:avLst/>
            <a:gdLst/>
            <a:ahLst/>
            <a:cxnLst/>
            <a:rect l="l" t="t" r="r" b="b"/>
            <a:pathLst>
              <a:path w="18882802" h="2473551">
                <a:moveTo>
                  <a:pt x="0" y="0"/>
                </a:moveTo>
                <a:lnTo>
                  <a:pt x="18882802" y="0"/>
                </a:lnTo>
                <a:lnTo>
                  <a:pt x="18882802" y="2473551"/>
                </a:lnTo>
                <a:lnTo>
                  <a:pt x="0" y="2473551"/>
                </a:lnTo>
                <a:lnTo>
                  <a:pt x="0" y="0"/>
                </a:lnTo>
                <a:close/>
              </a:path>
            </a:pathLst>
          </a:custGeom>
          <a:blipFill>
            <a:blip r:embed="rId3">
              <a:extLst>
                <a:ext uri="{96DAC541-7B7A-43D3-8B79-37D633B846F1}">
                  <asvg:svgBlip xmlns:asvg="http://schemas.microsoft.com/office/drawing/2016/SVG/main" r:embed="rId4"/>
                </a:ext>
              </a:extLst>
            </a:blip>
            <a:stretch>
              <a:fillRect r="-2741"/>
            </a:stretch>
          </a:blipFill>
        </p:spPr>
      </p:sp>
      <p:sp>
        <p:nvSpPr>
          <p:cNvPr id="4" name="Freeform 4"/>
          <p:cNvSpPr/>
          <p:nvPr/>
        </p:nvSpPr>
        <p:spPr>
          <a:xfrm flipH="1" flipV="1">
            <a:off x="10530627" y="1155589"/>
            <a:ext cx="3298585" cy="2610005"/>
          </a:xfrm>
          <a:custGeom>
            <a:avLst/>
            <a:gdLst/>
            <a:ahLst/>
            <a:cxnLst/>
            <a:rect l="l" t="t" r="r" b="b"/>
            <a:pathLst>
              <a:path w="4398113" h="3480007">
                <a:moveTo>
                  <a:pt x="4398113" y="3480006"/>
                </a:moveTo>
                <a:lnTo>
                  <a:pt x="0" y="3480006"/>
                </a:lnTo>
                <a:lnTo>
                  <a:pt x="0" y="0"/>
                </a:lnTo>
                <a:lnTo>
                  <a:pt x="4398113" y="0"/>
                </a:lnTo>
                <a:lnTo>
                  <a:pt x="4398113" y="3480006"/>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5400000">
            <a:off x="5958847" y="1131522"/>
            <a:ext cx="386555" cy="1851757"/>
          </a:xfrm>
          <a:custGeom>
            <a:avLst/>
            <a:gdLst/>
            <a:ahLst/>
            <a:cxnLst/>
            <a:rect l="l" t="t" r="r" b="b"/>
            <a:pathLst>
              <a:path w="515406" h="2469009">
                <a:moveTo>
                  <a:pt x="0" y="0"/>
                </a:moveTo>
                <a:lnTo>
                  <a:pt x="515406" y="0"/>
                </a:lnTo>
                <a:lnTo>
                  <a:pt x="515406" y="2469008"/>
                </a:lnTo>
                <a:lnTo>
                  <a:pt x="0" y="24690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6" name="Group 6"/>
          <p:cNvGrpSpPr/>
          <p:nvPr/>
        </p:nvGrpSpPr>
        <p:grpSpPr>
          <a:xfrm>
            <a:off x="3077561" y="3949903"/>
            <a:ext cx="8232747" cy="4144550"/>
            <a:chOff x="0" y="0"/>
            <a:chExt cx="2315150" cy="1165498"/>
          </a:xfrm>
        </p:grpSpPr>
        <p:sp>
          <p:nvSpPr>
            <p:cNvPr id="7" name="Freeform 7"/>
            <p:cNvSpPr/>
            <p:nvPr/>
          </p:nvSpPr>
          <p:spPr>
            <a:xfrm>
              <a:off x="0" y="0"/>
              <a:ext cx="2315150" cy="1165498"/>
            </a:xfrm>
            <a:custGeom>
              <a:avLst/>
              <a:gdLst/>
              <a:ahLst/>
              <a:cxnLst/>
              <a:rect l="l" t="t" r="r" b="b"/>
              <a:pathLst>
                <a:path w="2315150" h="1165498">
                  <a:moveTo>
                    <a:pt x="2111950" y="0"/>
                  </a:moveTo>
                  <a:lnTo>
                    <a:pt x="0" y="0"/>
                  </a:lnTo>
                  <a:lnTo>
                    <a:pt x="203200" y="1165498"/>
                  </a:lnTo>
                  <a:lnTo>
                    <a:pt x="2315150" y="1165498"/>
                  </a:lnTo>
                  <a:lnTo>
                    <a:pt x="2111950" y="0"/>
                  </a:lnTo>
                  <a:close/>
                </a:path>
              </a:pathLst>
            </a:custGeom>
            <a:blipFill>
              <a:blip r:embed="rId9"/>
              <a:stretch>
                <a:fillRect t="-24399" b="-24399"/>
              </a:stretch>
            </a:blipFill>
          </p:spPr>
        </p:sp>
      </p:grpSp>
      <p:sp>
        <p:nvSpPr>
          <p:cNvPr id="8" name="Freeform 8"/>
          <p:cNvSpPr/>
          <p:nvPr/>
        </p:nvSpPr>
        <p:spPr>
          <a:xfrm>
            <a:off x="10530627" y="7350137"/>
            <a:ext cx="1766921" cy="744316"/>
          </a:xfrm>
          <a:custGeom>
            <a:avLst/>
            <a:gdLst/>
            <a:ahLst/>
            <a:cxnLst/>
            <a:rect l="l" t="t" r="r" b="b"/>
            <a:pathLst>
              <a:path w="2355895" h="992421">
                <a:moveTo>
                  <a:pt x="0" y="0"/>
                </a:moveTo>
                <a:lnTo>
                  <a:pt x="2355896" y="0"/>
                </a:lnTo>
                <a:lnTo>
                  <a:pt x="2355896" y="992421"/>
                </a:lnTo>
                <a:lnTo>
                  <a:pt x="0" y="9924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43764"/>
        </a:solidFill>
        <a:effectLst/>
      </p:bgPr>
    </p:bg>
    <p:spTree>
      <p:nvGrpSpPr>
        <p:cNvPr id="1" name=""/>
        <p:cNvGrpSpPr/>
        <p:nvPr/>
      </p:nvGrpSpPr>
      <p:grpSpPr>
        <a:xfrm>
          <a:off x="0" y="0"/>
          <a:ext cx="0" cy="0"/>
          <a:chOff x="0" y="0"/>
          <a:chExt cx="0" cy="0"/>
        </a:xfrm>
      </p:grpSpPr>
      <p:grpSp>
        <p:nvGrpSpPr>
          <p:cNvPr id="2" name="Group 2"/>
          <p:cNvGrpSpPr/>
          <p:nvPr/>
        </p:nvGrpSpPr>
        <p:grpSpPr>
          <a:xfrm>
            <a:off x="771526" y="5753460"/>
            <a:ext cx="13679933" cy="2476141"/>
            <a:chOff x="0" y="0"/>
            <a:chExt cx="4444974" cy="804564"/>
          </a:xfrm>
        </p:grpSpPr>
        <p:sp>
          <p:nvSpPr>
            <p:cNvPr id="3" name="Freeform 3"/>
            <p:cNvSpPr/>
            <p:nvPr/>
          </p:nvSpPr>
          <p:spPr>
            <a:xfrm>
              <a:off x="0" y="0"/>
              <a:ext cx="4444974" cy="804564"/>
            </a:xfrm>
            <a:custGeom>
              <a:avLst/>
              <a:gdLst/>
              <a:ahLst/>
              <a:cxnLst/>
              <a:rect l="l" t="t" r="r" b="b"/>
              <a:pathLst>
                <a:path w="4444974" h="804564">
                  <a:moveTo>
                    <a:pt x="4241774" y="0"/>
                  </a:moveTo>
                  <a:lnTo>
                    <a:pt x="0" y="0"/>
                  </a:lnTo>
                  <a:lnTo>
                    <a:pt x="203200" y="804564"/>
                  </a:lnTo>
                  <a:lnTo>
                    <a:pt x="4444974" y="804564"/>
                  </a:lnTo>
                  <a:lnTo>
                    <a:pt x="4241774" y="0"/>
                  </a:lnTo>
                  <a:close/>
                </a:path>
              </a:pathLst>
            </a:custGeom>
            <a:blipFill>
              <a:blip r:embed="rId3"/>
              <a:stretch>
                <a:fillRect t="-133821" b="-133821"/>
              </a:stretch>
            </a:blipFill>
          </p:spPr>
        </p:sp>
      </p:grpSp>
      <p:sp>
        <p:nvSpPr>
          <p:cNvPr id="4" name="Freeform 4"/>
          <p:cNvSpPr/>
          <p:nvPr/>
        </p:nvSpPr>
        <p:spPr>
          <a:xfrm rot="5400000" flipH="1" flipV="1">
            <a:off x="6924374" y="1307506"/>
            <a:ext cx="424446" cy="2033276"/>
          </a:xfrm>
          <a:custGeom>
            <a:avLst/>
            <a:gdLst/>
            <a:ahLst/>
            <a:cxnLst/>
            <a:rect l="l" t="t" r="r" b="b"/>
            <a:pathLst>
              <a:path w="565928" h="2711034">
                <a:moveTo>
                  <a:pt x="565928" y="2711035"/>
                </a:moveTo>
                <a:lnTo>
                  <a:pt x="0" y="2711035"/>
                </a:lnTo>
                <a:lnTo>
                  <a:pt x="0" y="0"/>
                </a:lnTo>
                <a:lnTo>
                  <a:pt x="565928" y="0"/>
                </a:lnTo>
                <a:lnTo>
                  <a:pt x="565928" y="2711035"/>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flipH="1" flipV="1">
            <a:off x="10400275" y="1155589"/>
            <a:ext cx="3428936" cy="2713145"/>
          </a:xfrm>
          <a:custGeom>
            <a:avLst/>
            <a:gdLst/>
            <a:ahLst/>
            <a:cxnLst/>
            <a:rect l="l" t="t" r="r" b="b"/>
            <a:pathLst>
              <a:path w="4571915" h="3617527">
                <a:moveTo>
                  <a:pt x="4571915" y="3617527"/>
                </a:moveTo>
                <a:lnTo>
                  <a:pt x="0" y="3617527"/>
                </a:lnTo>
                <a:lnTo>
                  <a:pt x="0" y="0"/>
                </a:lnTo>
                <a:lnTo>
                  <a:pt x="4571915" y="0"/>
                </a:lnTo>
                <a:lnTo>
                  <a:pt x="4571915" y="3617527"/>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839602" y="1849086"/>
            <a:ext cx="5280357" cy="869469"/>
          </a:xfrm>
          <a:prstGeom prst="rect">
            <a:avLst/>
          </a:prstGeom>
        </p:spPr>
        <p:txBody>
          <a:bodyPr lIns="0" tIns="0" rIns="0" bIns="0" rtlCol="0" anchor="t">
            <a:spAutoFit/>
          </a:bodyPr>
          <a:lstStyle/>
          <a:p>
            <a:pPr>
              <a:lnSpc>
                <a:spcPts val="7379"/>
              </a:lnSpc>
            </a:pPr>
            <a:r>
              <a:rPr lang="en-US" sz="6149" b="1">
                <a:solidFill>
                  <a:srgbClr val="77DEFF"/>
                </a:solidFill>
                <a:latin typeface="Barlow SemiCondensed Heavy"/>
                <a:ea typeface="Barlow SemiCondensed Heavy"/>
                <a:cs typeface="Barlow SemiCondensed Heavy"/>
                <a:sym typeface="Barlow SemiCondensed Heavy"/>
              </a:rPr>
              <a:t>INTRODUCTION</a:t>
            </a:r>
          </a:p>
        </p:txBody>
      </p:sp>
      <p:sp>
        <p:nvSpPr>
          <p:cNvPr id="7" name="TextBox 7"/>
          <p:cNvSpPr txBox="1"/>
          <p:nvPr/>
        </p:nvSpPr>
        <p:spPr>
          <a:xfrm>
            <a:off x="839602" y="2700808"/>
            <a:ext cx="4968185" cy="2200282"/>
          </a:xfrm>
          <a:prstGeom prst="rect">
            <a:avLst/>
          </a:prstGeom>
        </p:spPr>
        <p:txBody>
          <a:bodyPr lIns="0" tIns="0" rIns="0" bIns="0" rtlCol="0" anchor="t">
            <a:spAutoFit/>
          </a:bodyPr>
          <a:lstStyle/>
          <a:p>
            <a:pPr algn="just">
              <a:lnSpc>
                <a:spcPts val="2940"/>
              </a:lnSpc>
            </a:pPr>
            <a:r>
              <a:rPr lang="en-US" sz="2100">
                <a:solidFill>
                  <a:srgbClr val="FFFFFF"/>
                </a:solidFill>
                <a:latin typeface="Public Sans"/>
                <a:ea typeface="Public Sans"/>
                <a:cs typeface="Public Sans"/>
                <a:sym typeface="Public Sans"/>
              </a:rPr>
              <a:t>Airport Commission Members:</a:t>
            </a:r>
          </a:p>
          <a:p>
            <a:pPr marL="453391" lvl="1" indent="-226696" algn="just">
              <a:lnSpc>
                <a:spcPts val="2940"/>
              </a:lnSpc>
              <a:buFont typeface="Arial"/>
              <a:buChar char="•"/>
            </a:pPr>
            <a:r>
              <a:rPr lang="en-US" sz="2100">
                <a:solidFill>
                  <a:srgbClr val="FFFFFF"/>
                </a:solidFill>
                <a:latin typeface="Public Sans"/>
                <a:ea typeface="Public Sans"/>
                <a:cs typeface="Public Sans"/>
                <a:sym typeface="Public Sans"/>
              </a:rPr>
              <a:t>Cody Seeley, Chairman</a:t>
            </a:r>
          </a:p>
          <a:p>
            <a:pPr marL="453391" lvl="1" indent="-226696" algn="just">
              <a:lnSpc>
                <a:spcPts val="2940"/>
              </a:lnSpc>
              <a:buFont typeface="Arial"/>
              <a:buChar char="•"/>
            </a:pPr>
            <a:r>
              <a:rPr lang="en-US" sz="2100">
                <a:solidFill>
                  <a:srgbClr val="FFFFFF"/>
                </a:solidFill>
                <a:latin typeface="Public Sans"/>
                <a:ea typeface="Public Sans"/>
                <a:cs typeface="Public Sans"/>
                <a:sym typeface="Public Sans"/>
              </a:rPr>
              <a:t>Kelly Goodsman-Smith, Vice-Chair</a:t>
            </a:r>
          </a:p>
          <a:p>
            <a:pPr marL="453391" lvl="1" indent="-226696" algn="just">
              <a:lnSpc>
                <a:spcPts val="2940"/>
              </a:lnSpc>
              <a:buFont typeface="Arial"/>
              <a:buChar char="•"/>
            </a:pPr>
            <a:r>
              <a:rPr lang="en-US" sz="2100">
                <a:solidFill>
                  <a:srgbClr val="FFFFFF"/>
                </a:solidFill>
                <a:latin typeface="Public Sans"/>
                <a:ea typeface="Public Sans"/>
                <a:cs typeface="Public Sans"/>
                <a:sym typeface="Public Sans"/>
              </a:rPr>
              <a:t>Eddie Dunham, Secretary</a:t>
            </a:r>
          </a:p>
          <a:p>
            <a:pPr marL="453391" lvl="1" indent="-226696" algn="just">
              <a:lnSpc>
                <a:spcPts val="2940"/>
              </a:lnSpc>
              <a:buFont typeface="Arial"/>
              <a:buChar char="•"/>
            </a:pPr>
            <a:r>
              <a:rPr lang="en-US" sz="2100">
                <a:solidFill>
                  <a:srgbClr val="FFFFFF"/>
                </a:solidFill>
                <a:latin typeface="Public Sans"/>
                <a:ea typeface="Public Sans"/>
                <a:cs typeface="Public Sans"/>
                <a:sym typeface="Public Sans"/>
              </a:rPr>
              <a:t>Rich Carlson</a:t>
            </a:r>
          </a:p>
          <a:p>
            <a:pPr marL="453391" lvl="1" indent="-226696" algn="just">
              <a:lnSpc>
                <a:spcPts val="2940"/>
              </a:lnSpc>
              <a:buFont typeface="Arial"/>
              <a:buChar char="•"/>
            </a:pPr>
            <a:r>
              <a:rPr lang="en-US" sz="2100">
                <a:solidFill>
                  <a:srgbClr val="FFFFFF"/>
                </a:solidFill>
                <a:latin typeface="Public Sans"/>
                <a:ea typeface="Public Sans"/>
                <a:cs typeface="Public Sans"/>
                <a:sym typeface="Public Sans"/>
              </a:rPr>
              <a:t>Dan Mikesh </a:t>
            </a:r>
          </a:p>
        </p:txBody>
      </p:sp>
      <p:sp>
        <p:nvSpPr>
          <p:cNvPr id="8" name="TextBox 8"/>
          <p:cNvSpPr txBox="1"/>
          <p:nvPr/>
        </p:nvSpPr>
        <p:spPr>
          <a:xfrm>
            <a:off x="6365986" y="2675497"/>
            <a:ext cx="5353952" cy="1456489"/>
          </a:xfrm>
          <a:prstGeom prst="rect">
            <a:avLst/>
          </a:prstGeom>
        </p:spPr>
        <p:txBody>
          <a:bodyPr lIns="0" tIns="0" rIns="0" bIns="0" rtlCol="0" anchor="t">
            <a:spAutoFit/>
          </a:bodyPr>
          <a:lstStyle/>
          <a:p>
            <a:pPr algn="just">
              <a:lnSpc>
                <a:spcPts val="2940"/>
              </a:lnSpc>
            </a:pPr>
            <a:r>
              <a:rPr lang="en-US" sz="2100">
                <a:solidFill>
                  <a:srgbClr val="FFFFFF"/>
                </a:solidFill>
                <a:latin typeface="Public Sans"/>
                <a:ea typeface="Public Sans"/>
                <a:cs typeface="Public Sans"/>
                <a:sym typeface="Public Sans"/>
              </a:rPr>
              <a:t>Airport Staff:</a:t>
            </a:r>
          </a:p>
          <a:p>
            <a:pPr marL="453391" lvl="1" indent="-226696" algn="just">
              <a:lnSpc>
                <a:spcPts val="2940"/>
              </a:lnSpc>
              <a:buFont typeface="Arial"/>
              <a:buChar char="•"/>
            </a:pPr>
            <a:r>
              <a:rPr lang="en-US" sz="2100">
                <a:solidFill>
                  <a:srgbClr val="FFFFFF"/>
                </a:solidFill>
                <a:latin typeface="Public Sans"/>
                <a:ea typeface="Public Sans"/>
                <a:cs typeface="Public Sans"/>
                <a:sym typeface="Public Sans"/>
              </a:rPr>
              <a:t>Marlana Nass, Airport Manager</a:t>
            </a:r>
          </a:p>
          <a:p>
            <a:pPr marL="453391" lvl="1" indent="-226696" algn="just">
              <a:lnSpc>
                <a:spcPts val="2940"/>
              </a:lnSpc>
              <a:buFont typeface="Arial"/>
              <a:buChar char="•"/>
            </a:pPr>
            <a:r>
              <a:rPr lang="en-US" sz="2100">
                <a:solidFill>
                  <a:srgbClr val="FFFFFF"/>
                </a:solidFill>
                <a:latin typeface="Public Sans"/>
                <a:ea typeface="Public Sans"/>
                <a:cs typeface="Public Sans"/>
                <a:sym typeface="Public Sans"/>
              </a:rPr>
              <a:t>Matt Reed, Assistant Airport Manager</a:t>
            </a:r>
          </a:p>
          <a:p>
            <a:pPr algn="just">
              <a:lnSpc>
                <a:spcPts val="2940"/>
              </a:lnSpc>
            </a:pPr>
            <a:endParaRPr lang="en-US" sz="2100">
              <a:solidFill>
                <a:srgbClr val="FFFFFF"/>
              </a:solidFill>
              <a:latin typeface="Public Sans"/>
              <a:ea typeface="Public Sans"/>
              <a:cs typeface="Public Sans"/>
              <a:sym typeface="Public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43764"/>
        </a:solidFill>
        <a:effectLst/>
      </p:bgPr>
    </p:bg>
    <p:spTree>
      <p:nvGrpSpPr>
        <p:cNvPr id="1" name=""/>
        <p:cNvGrpSpPr/>
        <p:nvPr/>
      </p:nvGrpSpPr>
      <p:grpSpPr>
        <a:xfrm>
          <a:off x="0" y="0"/>
          <a:ext cx="0" cy="0"/>
          <a:chOff x="0" y="0"/>
          <a:chExt cx="0" cy="0"/>
        </a:xfrm>
      </p:grpSpPr>
      <p:grpSp>
        <p:nvGrpSpPr>
          <p:cNvPr id="2" name="Group 2"/>
          <p:cNvGrpSpPr/>
          <p:nvPr/>
        </p:nvGrpSpPr>
        <p:grpSpPr>
          <a:xfrm>
            <a:off x="-1084151" y="4880746"/>
            <a:ext cx="7849544" cy="4120379"/>
            <a:chOff x="0" y="0"/>
            <a:chExt cx="1532737" cy="804564"/>
          </a:xfrm>
        </p:grpSpPr>
        <p:sp>
          <p:nvSpPr>
            <p:cNvPr id="3" name="Freeform 3"/>
            <p:cNvSpPr/>
            <p:nvPr/>
          </p:nvSpPr>
          <p:spPr>
            <a:xfrm>
              <a:off x="0" y="0"/>
              <a:ext cx="1532737" cy="804564"/>
            </a:xfrm>
            <a:custGeom>
              <a:avLst/>
              <a:gdLst/>
              <a:ahLst/>
              <a:cxnLst/>
              <a:rect l="l" t="t" r="r" b="b"/>
              <a:pathLst>
                <a:path w="1532737" h="804564">
                  <a:moveTo>
                    <a:pt x="1329537" y="0"/>
                  </a:moveTo>
                  <a:lnTo>
                    <a:pt x="0" y="0"/>
                  </a:lnTo>
                  <a:lnTo>
                    <a:pt x="203200" y="804564"/>
                  </a:lnTo>
                  <a:lnTo>
                    <a:pt x="1532737" y="804564"/>
                  </a:lnTo>
                  <a:lnTo>
                    <a:pt x="1329537" y="0"/>
                  </a:lnTo>
                  <a:close/>
                </a:path>
              </a:pathLst>
            </a:custGeom>
            <a:blipFill>
              <a:blip r:embed="rId3"/>
              <a:stretch>
                <a:fillRect t="-21439" b="-21439"/>
              </a:stretch>
            </a:blipFill>
          </p:spPr>
        </p:sp>
      </p:grpSp>
      <p:grpSp>
        <p:nvGrpSpPr>
          <p:cNvPr id="4" name="Group 4"/>
          <p:cNvGrpSpPr/>
          <p:nvPr/>
        </p:nvGrpSpPr>
        <p:grpSpPr>
          <a:xfrm>
            <a:off x="329028" y="3203725"/>
            <a:ext cx="3931424" cy="603190"/>
            <a:chOff x="0" y="0"/>
            <a:chExt cx="4265774" cy="654488"/>
          </a:xfrm>
        </p:grpSpPr>
        <p:sp>
          <p:nvSpPr>
            <p:cNvPr id="5" name="Freeform 5"/>
            <p:cNvSpPr/>
            <p:nvPr/>
          </p:nvSpPr>
          <p:spPr>
            <a:xfrm>
              <a:off x="0" y="0"/>
              <a:ext cx="4265774" cy="654488"/>
            </a:xfrm>
            <a:custGeom>
              <a:avLst/>
              <a:gdLst/>
              <a:ahLst/>
              <a:cxnLst/>
              <a:rect l="l" t="t" r="r" b="b"/>
              <a:pathLst>
                <a:path w="4265774" h="654488">
                  <a:moveTo>
                    <a:pt x="4062574" y="0"/>
                  </a:moveTo>
                  <a:lnTo>
                    <a:pt x="0" y="0"/>
                  </a:lnTo>
                  <a:lnTo>
                    <a:pt x="203200" y="654488"/>
                  </a:lnTo>
                  <a:lnTo>
                    <a:pt x="4265774" y="654488"/>
                  </a:lnTo>
                  <a:lnTo>
                    <a:pt x="4062574" y="0"/>
                  </a:lnTo>
                  <a:close/>
                </a:path>
              </a:pathLst>
            </a:custGeom>
            <a:solidFill>
              <a:srgbClr val="FFFFFF"/>
            </a:solidFill>
          </p:spPr>
        </p:sp>
        <p:sp>
          <p:nvSpPr>
            <p:cNvPr id="6" name="TextBox 6"/>
            <p:cNvSpPr txBox="1"/>
            <p:nvPr/>
          </p:nvSpPr>
          <p:spPr>
            <a:xfrm>
              <a:off x="101600" y="-66675"/>
              <a:ext cx="4062574" cy="721163"/>
            </a:xfrm>
            <a:prstGeom prst="rect">
              <a:avLst/>
            </a:prstGeom>
          </p:spPr>
          <p:txBody>
            <a:bodyPr lIns="38100" tIns="38100" rIns="38100" bIns="38100" rtlCol="0" anchor="ctr"/>
            <a:lstStyle/>
            <a:p>
              <a:pPr algn="ctr">
                <a:lnSpc>
                  <a:spcPts val="2730"/>
                </a:lnSpc>
              </a:pPr>
              <a:endParaRPr sz="1350"/>
            </a:p>
          </p:txBody>
        </p:sp>
      </p:grpSp>
      <p:grpSp>
        <p:nvGrpSpPr>
          <p:cNvPr id="7" name="Group 7"/>
          <p:cNvGrpSpPr/>
          <p:nvPr/>
        </p:nvGrpSpPr>
        <p:grpSpPr>
          <a:xfrm>
            <a:off x="329028" y="4035857"/>
            <a:ext cx="3931424" cy="603190"/>
            <a:chOff x="0" y="0"/>
            <a:chExt cx="4265774" cy="654488"/>
          </a:xfrm>
        </p:grpSpPr>
        <p:sp>
          <p:nvSpPr>
            <p:cNvPr id="8" name="Freeform 8"/>
            <p:cNvSpPr/>
            <p:nvPr/>
          </p:nvSpPr>
          <p:spPr>
            <a:xfrm>
              <a:off x="0" y="0"/>
              <a:ext cx="4265774" cy="654488"/>
            </a:xfrm>
            <a:custGeom>
              <a:avLst/>
              <a:gdLst/>
              <a:ahLst/>
              <a:cxnLst/>
              <a:rect l="l" t="t" r="r" b="b"/>
              <a:pathLst>
                <a:path w="4265774" h="654488">
                  <a:moveTo>
                    <a:pt x="4062574" y="0"/>
                  </a:moveTo>
                  <a:lnTo>
                    <a:pt x="0" y="0"/>
                  </a:lnTo>
                  <a:lnTo>
                    <a:pt x="203200" y="654488"/>
                  </a:lnTo>
                  <a:lnTo>
                    <a:pt x="4265774" y="654488"/>
                  </a:lnTo>
                  <a:lnTo>
                    <a:pt x="4062574" y="0"/>
                  </a:lnTo>
                  <a:close/>
                </a:path>
              </a:pathLst>
            </a:custGeom>
            <a:solidFill>
              <a:srgbClr val="6DCAFF"/>
            </a:solidFill>
          </p:spPr>
        </p:sp>
        <p:sp>
          <p:nvSpPr>
            <p:cNvPr id="9" name="TextBox 9"/>
            <p:cNvSpPr txBox="1"/>
            <p:nvPr/>
          </p:nvSpPr>
          <p:spPr>
            <a:xfrm>
              <a:off x="101600" y="-66675"/>
              <a:ext cx="4062574" cy="721163"/>
            </a:xfrm>
            <a:prstGeom prst="rect">
              <a:avLst/>
            </a:prstGeom>
          </p:spPr>
          <p:txBody>
            <a:bodyPr lIns="38100" tIns="38100" rIns="38100" bIns="38100" rtlCol="0" anchor="ctr"/>
            <a:lstStyle/>
            <a:p>
              <a:pPr algn="ctr">
                <a:lnSpc>
                  <a:spcPts val="2730"/>
                </a:lnSpc>
              </a:pPr>
              <a:endParaRPr sz="1350"/>
            </a:p>
          </p:txBody>
        </p:sp>
      </p:grpSp>
      <p:sp>
        <p:nvSpPr>
          <p:cNvPr id="10" name="Freeform 10"/>
          <p:cNvSpPr/>
          <p:nvPr/>
        </p:nvSpPr>
        <p:spPr>
          <a:xfrm>
            <a:off x="658434" y="3429928"/>
            <a:ext cx="198997" cy="172961"/>
          </a:xfrm>
          <a:custGeom>
            <a:avLst/>
            <a:gdLst/>
            <a:ahLst/>
            <a:cxnLst/>
            <a:rect l="l" t="t" r="r" b="b"/>
            <a:pathLst>
              <a:path w="265329" h="230615">
                <a:moveTo>
                  <a:pt x="0" y="0"/>
                </a:moveTo>
                <a:lnTo>
                  <a:pt x="265329" y="0"/>
                </a:lnTo>
                <a:lnTo>
                  <a:pt x="265329" y="230615"/>
                </a:lnTo>
                <a:lnTo>
                  <a:pt x="0" y="2306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658434" y="4250971"/>
            <a:ext cx="198997" cy="172961"/>
          </a:xfrm>
          <a:custGeom>
            <a:avLst/>
            <a:gdLst/>
            <a:ahLst/>
            <a:cxnLst/>
            <a:rect l="l" t="t" r="r" b="b"/>
            <a:pathLst>
              <a:path w="265329" h="230615">
                <a:moveTo>
                  <a:pt x="0" y="0"/>
                </a:moveTo>
                <a:lnTo>
                  <a:pt x="265329" y="0"/>
                </a:lnTo>
                <a:lnTo>
                  <a:pt x="265329" y="230615"/>
                </a:lnTo>
                <a:lnTo>
                  <a:pt x="0" y="2306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TextBox 12"/>
          <p:cNvSpPr txBox="1"/>
          <p:nvPr/>
        </p:nvSpPr>
        <p:spPr>
          <a:xfrm>
            <a:off x="5642313" y="1979082"/>
            <a:ext cx="7302162" cy="888705"/>
          </a:xfrm>
          <a:prstGeom prst="rect">
            <a:avLst/>
          </a:prstGeom>
        </p:spPr>
        <p:txBody>
          <a:bodyPr lIns="0" tIns="0" rIns="0" bIns="0" rtlCol="0" anchor="t">
            <a:spAutoFit/>
          </a:bodyPr>
          <a:lstStyle/>
          <a:p>
            <a:pPr algn="r">
              <a:lnSpc>
                <a:spcPts val="7564"/>
              </a:lnSpc>
            </a:pPr>
            <a:r>
              <a:rPr lang="en-US" sz="6149" b="1">
                <a:solidFill>
                  <a:srgbClr val="77DEFF"/>
                </a:solidFill>
                <a:latin typeface="Barlow SemiCondensed Bold"/>
                <a:ea typeface="Barlow SemiCondensed Bold"/>
                <a:cs typeface="Barlow SemiCondensed Bold"/>
                <a:sym typeface="Barlow SemiCondensed Bold"/>
              </a:rPr>
              <a:t> OUR ASSETS</a:t>
            </a:r>
          </a:p>
        </p:txBody>
      </p:sp>
      <p:sp>
        <p:nvSpPr>
          <p:cNvPr id="13" name="Freeform 13"/>
          <p:cNvSpPr/>
          <p:nvPr/>
        </p:nvSpPr>
        <p:spPr>
          <a:xfrm rot="5400000" flipH="1">
            <a:off x="7640753" y="1558449"/>
            <a:ext cx="379499" cy="1817960"/>
          </a:xfrm>
          <a:custGeom>
            <a:avLst/>
            <a:gdLst/>
            <a:ahLst/>
            <a:cxnLst/>
            <a:rect l="l" t="t" r="r" b="b"/>
            <a:pathLst>
              <a:path w="505999" h="2423947">
                <a:moveTo>
                  <a:pt x="505999" y="0"/>
                </a:moveTo>
                <a:lnTo>
                  <a:pt x="0" y="0"/>
                </a:lnTo>
                <a:lnTo>
                  <a:pt x="0" y="2423946"/>
                </a:lnTo>
                <a:lnTo>
                  <a:pt x="505999" y="2423946"/>
                </a:lnTo>
                <a:lnTo>
                  <a:pt x="505999"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4" name="Group 14"/>
          <p:cNvGrpSpPr/>
          <p:nvPr/>
        </p:nvGrpSpPr>
        <p:grpSpPr>
          <a:xfrm>
            <a:off x="329028" y="1560018"/>
            <a:ext cx="3931424" cy="603190"/>
            <a:chOff x="0" y="0"/>
            <a:chExt cx="4265774" cy="654488"/>
          </a:xfrm>
        </p:grpSpPr>
        <p:sp>
          <p:nvSpPr>
            <p:cNvPr id="15" name="Freeform 15"/>
            <p:cNvSpPr/>
            <p:nvPr/>
          </p:nvSpPr>
          <p:spPr>
            <a:xfrm>
              <a:off x="0" y="0"/>
              <a:ext cx="4265774" cy="654488"/>
            </a:xfrm>
            <a:custGeom>
              <a:avLst/>
              <a:gdLst/>
              <a:ahLst/>
              <a:cxnLst/>
              <a:rect l="l" t="t" r="r" b="b"/>
              <a:pathLst>
                <a:path w="4265774" h="654488">
                  <a:moveTo>
                    <a:pt x="4062574" y="0"/>
                  </a:moveTo>
                  <a:lnTo>
                    <a:pt x="0" y="0"/>
                  </a:lnTo>
                  <a:lnTo>
                    <a:pt x="203200" y="654488"/>
                  </a:lnTo>
                  <a:lnTo>
                    <a:pt x="4265774" y="654488"/>
                  </a:lnTo>
                  <a:lnTo>
                    <a:pt x="4062574" y="0"/>
                  </a:lnTo>
                  <a:close/>
                </a:path>
              </a:pathLst>
            </a:custGeom>
            <a:solidFill>
              <a:srgbClr val="FFFFFF"/>
            </a:solidFill>
          </p:spPr>
        </p:sp>
        <p:sp>
          <p:nvSpPr>
            <p:cNvPr id="16" name="TextBox 16"/>
            <p:cNvSpPr txBox="1"/>
            <p:nvPr/>
          </p:nvSpPr>
          <p:spPr>
            <a:xfrm>
              <a:off x="101600" y="-66675"/>
              <a:ext cx="4062574" cy="721163"/>
            </a:xfrm>
            <a:prstGeom prst="rect">
              <a:avLst/>
            </a:prstGeom>
          </p:spPr>
          <p:txBody>
            <a:bodyPr lIns="38100" tIns="38100" rIns="38100" bIns="38100" rtlCol="0" anchor="ctr"/>
            <a:lstStyle/>
            <a:p>
              <a:pPr algn="ctr">
                <a:lnSpc>
                  <a:spcPts val="2730"/>
                </a:lnSpc>
              </a:pPr>
              <a:endParaRPr sz="1350"/>
            </a:p>
          </p:txBody>
        </p:sp>
      </p:grpSp>
      <p:grpSp>
        <p:nvGrpSpPr>
          <p:cNvPr id="17" name="Group 17"/>
          <p:cNvGrpSpPr/>
          <p:nvPr/>
        </p:nvGrpSpPr>
        <p:grpSpPr>
          <a:xfrm>
            <a:off x="329028" y="2392150"/>
            <a:ext cx="3931424" cy="603190"/>
            <a:chOff x="0" y="0"/>
            <a:chExt cx="4265774" cy="654488"/>
          </a:xfrm>
        </p:grpSpPr>
        <p:sp>
          <p:nvSpPr>
            <p:cNvPr id="18" name="Freeform 18"/>
            <p:cNvSpPr/>
            <p:nvPr/>
          </p:nvSpPr>
          <p:spPr>
            <a:xfrm>
              <a:off x="0" y="0"/>
              <a:ext cx="4265774" cy="654488"/>
            </a:xfrm>
            <a:custGeom>
              <a:avLst/>
              <a:gdLst/>
              <a:ahLst/>
              <a:cxnLst/>
              <a:rect l="l" t="t" r="r" b="b"/>
              <a:pathLst>
                <a:path w="4265774" h="654488">
                  <a:moveTo>
                    <a:pt x="4062574" y="0"/>
                  </a:moveTo>
                  <a:lnTo>
                    <a:pt x="0" y="0"/>
                  </a:lnTo>
                  <a:lnTo>
                    <a:pt x="203200" y="654488"/>
                  </a:lnTo>
                  <a:lnTo>
                    <a:pt x="4265774" y="654488"/>
                  </a:lnTo>
                  <a:lnTo>
                    <a:pt x="4062574" y="0"/>
                  </a:lnTo>
                  <a:close/>
                </a:path>
              </a:pathLst>
            </a:custGeom>
            <a:solidFill>
              <a:srgbClr val="6DCAFF"/>
            </a:solidFill>
          </p:spPr>
        </p:sp>
        <p:sp>
          <p:nvSpPr>
            <p:cNvPr id="19" name="TextBox 19"/>
            <p:cNvSpPr txBox="1"/>
            <p:nvPr/>
          </p:nvSpPr>
          <p:spPr>
            <a:xfrm>
              <a:off x="101600" y="-66675"/>
              <a:ext cx="4062574" cy="721163"/>
            </a:xfrm>
            <a:prstGeom prst="rect">
              <a:avLst/>
            </a:prstGeom>
          </p:spPr>
          <p:txBody>
            <a:bodyPr lIns="38100" tIns="38100" rIns="38100" bIns="38100" rtlCol="0" anchor="ctr"/>
            <a:lstStyle/>
            <a:p>
              <a:pPr algn="ctr">
                <a:lnSpc>
                  <a:spcPts val="2730"/>
                </a:lnSpc>
              </a:pPr>
              <a:endParaRPr sz="1350"/>
            </a:p>
          </p:txBody>
        </p:sp>
      </p:grpSp>
      <p:sp>
        <p:nvSpPr>
          <p:cNvPr id="20" name="Freeform 20"/>
          <p:cNvSpPr/>
          <p:nvPr/>
        </p:nvSpPr>
        <p:spPr>
          <a:xfrm>
            <a:off x="658434" y="1786221"/>
            <a:ext cx="198997" cy="172961"/>
          </a:xfrm>
          <a:custGeom>
            <a:avLst/>
            <a:gdLst/>
            <a:ahLst/>
            <a:cxnLst/>
            <a:rect l="l" t="t" r="r" b="b"/>
            <a:pathLst>
              <a:path w="265329" h="230615">
                <a:moveTo>
                  <a:pt x="0" y="0"/>
                </a:moveTo>
                <a:lnTo>
                  <a:pt x="265329" y="0"/>
                </a:lnTo>
                <a:lnTo>
                  <a:pt x="265329" y="230615"/>
                </a:lnTo>
                <a:lnTo>
                  <a:pt x="0" y="2306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1" name="Freeform 21"/>
          <p:cNvSpPr/>
          <p:nvPr/>
        </p:nvSpPr>
        <p:spPr>
          <a:xfrm>
            <a:off x="658434" y="2607265"/>
            <a:ext cx="198997" cy="172961"/>
          </a:xfrm>
          <a:custGeom>
            <a:avLst/>
            <a:gdLst/>
            <a:ahLst/>
            <a:cxnLst/>
            <a:rect l="l" t="t" r="r" b="b"/>
            <a:pathLst>
              <a:path w="265329" h="230615">
                <a:moveTo>
                  <a:pt x="0" y="0"/>
                </a:moveTo>
                <a:lnTo>
                  <a:pt x="265329" y="0"/>
                </a:lnTo>
                <a:lnTo>
                  <a:pt x="265329" y="230614"/>
                </a:lnTo>
                <a:lnTo>
                  <a:pt x="0" y="2306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TextBox 22"/>
          <p:cNvSpPr txBox="1"/>
          <p:nvPr/>
        </p:nvSpPr>
        <p:spPr>
          <a:xfrm>
            <a:off x="6220449" y="3442061"/>
            <a:ext cx="7167040" cy="4199868"/>
          </a:xfrm>
          <a:prstGeom prst="rect">
            <a:avLst/>
          </a:prstGeom>
        </p:spPr>
        <p:txBody>
          <a:bodyPr lIns="0" tIns="0" rIns="0" bIns="0" rtlCol="0" anchor="t">
            <a:spAutoFit/>
          </a:bodyPr>
          <a:lstStyle/>
          <a:p>
            <a:pPr marL="469583" lvl="1" indent="-234791" algn="just">
              <a:lnSpc>
                <a:spcPts val="3045"/>
              </a:lnSpc>
              <a:buFont typeface="Arial"/>
              <a:buChar char="•"/>
            </a:pPr>
            <a:r>
              <a:rPr lang="en-US" sz="2175">
                <a:solidFill>
                  <a:srgbClr val="FFFFFF"/>
                </a:solidFill>
                <a:latin typeface="Public Sans"/>
                <a:ea typeface="Public Sans"/>
                <a:cs typeface="Public Sans"/>
                <a:sym typeface="Public Sans"/>
              </a:rPr>
              <a:t>Enhanced Service Airport </a:t>
            </a:r>
          </a:p>
          <a:p>
            <a:pPr marL="469583" lvl="1" indent="-234791" algn="just">
              <a:lnSpc>
                <a:spcPts val="3045"/>
              </a:lnSpc>
              <a:buFont typeface="Arial"/>
              <a:buChar char="•"/>
            </a:pPr>
            <a:r>
              <a:rPr lang="en-US" sz="2175">
                <a:solidFill>
                  <a:srgbClr val="FFFFFF"/>
                </a:solidFill>
                <a:latin typeface="Public Sans"/>
                <a:ea typeface="Public Sans"/>
                <a:cs typeface="Public Sans"/>
                <a:sym typeface="Public Sans"/>
              </a:rPr>
              <a:t>City run, full service Fixed Base Operator (FBO) </a:t>
            </a:r>
          </a:p>
          <a:p>
            <a:pPr marL="469583" lvl="1" indent="-234791" algn="just">
              <a:lnSpc>
                <a:spcPts val="3045"/>
              </a:lnSpc>
              <a:buFont typeface="Arial"/>
              <a:buChar char="•"/>
            </a:pPr>
            <a:r>
              <a:rPr lang="en-US" sz="2175">
                <a:solidFill>
                  <a:srgbClr val="FFFFFF"/>
                </a:solidFill>
                <a:latin typeface="Public Sans"/>
                <a:ea typeface="Public Sans"/>
                <a:cs typeface="Public Sans"/>
                <a:sym typeface="Public Sans"/>
              </a:rPr>
              <a:t>Based Flight School</a:t>
            </a:r>
          </a:p>
          <a:p>
            <a:pPr marL="469583" lvl="1" indent="-234791" algn="just">
              <a:lnSpc>
                <a:spcPts val="3045"/>
              </a:lnSpc>
              <a:buFont typeface="Arial"/>
              <a:buChar char="•"/>
            </a:pPr>
            <a:r>
              <a:rPr lang="en-US" sz="2175">
                <a:solidFill>
                  <a:srgbClr val="FFFFFF"/>
                </a:solidFill>
                <a:latin typeface="Public Sans"/>
                <a:ea typeface="Public Sans"/>
                <a:cs typeface="Public Sans"/>
                <a:sym typeface="Public Sans"/>
              </a:rPr>
              <a:t>Modern and accessible terminal building with attached corporate hangar</a:t>
            </a:r>
          </a:p>
          <a:p>
            <a:pPr marL="469583" lvl="1" indent="-234791" algn="just">
              <a:lnSpc>
                <a:spcPts val="3045"/>
              </a:lnSpc>
              <a:buFont typeface="Arial"/>
              <a:buChar char="•"/>
            </a:pPr>
            <a:r>
              <a:rPr lang="en-US" sz="2175">
                <a:solidFill>
                  <a:srgbClr val="FFFFFF"/>
                </a:solidFill>
                <a:latin typeface="Public Sans"/>
                <a:ea typeface="Public Sans"/>
                <a:cs typeface="Public Sans"/>
                <a:sym typeface="Public Sans"/>
              </a:rPr>
              <a:t>2 well maintained runways with instrument approaches</a:t>
            </a:r>
          </a:p>
          <a:p>
            <a:pPr marL="469583" lvl="1" indent="-234791" algn="just">
              <a:lnSpc>
                <a:spcPts val="3045"/>
              </a:lnSpc>
              <a:buFont typeface="Arial"/>
              <a:buChar char="•"/>
            </a:pPr>
            <a:r>
              <a:rPr lang="en-US" sz="2175">
                <a:solidFill>
                  <a:srgbClr val="FFFFFF"/>
                </a:solidFill>
                <a:latin typeface="Public Sans"/>
                <a:ea typeface="Public Sans"/>
                <a:cs typeface="Public Sans"/>
                <a:sym typeface="Public Sans"/>
              </a:rPr>
              <a:t>Services provided to the Greater Clinton Region (including Illinois)</a:t>
            </a:r>
          </a:p>
          <a:p>
            <a:pPr marL="469583" lvl="1" indent="-234791" algn="just">
              <a:lnSpc>
                <a:spcPts val="3045"/>
              </a:lnSpc>
              <a:buFont typeface="Arial"/>
              <a:buChar char="•"/>
            </a:pPr>
            <a:r>
              <a:rPr lang="en-US" sz="2175">
                <a:solidFill>
                  <a:srgbClr val="FFFFFF"/>
                </a:solidFill>
                <a:latin typeface="Public Sans"/>
                <a:ea typeface="Public Sans"/>
                <a:cs typeface="Public Sans"/>
                <a:sym typeface="Public Sans"/>
              </a:rPr>
              <a:t>Provides positive first impression on businesses and visitors to the area </a:t>
            </a:r>
          </a:p>
        </p:txBody>
      </p:sp>
      <p:sp>
        <p:nvSpPr>
          <p:cNvPr id="23" name="TextBox 23"/>
          <p:cNvSpPr txBox="1"/>
          <p:nvPr/>
        </p:nvSpPr>
        <p:spPr>
          <a:xfrm>
            <a:off x="1131541" y="3295377"/>
            <a:ext cx="2697485" cy="317203"/>
          </a:xfrm>
          <a:prstGeom prst="rect">
            <a:avLst/>
          </a:prstGeom>
        </p:spPr>
        <p:txBody>
          <a:bodyPr lIns="0" tIns="0" rIns="0" bIns="0" rtlCol="0" anchor="t">
            <a:spAutoFit/>
          </a:bodyPr>
          <a:lstStyle/>
          <a:p>
            <a:pPr algn="ctr">
              <a:lnSpc>
                <a:spcPts val="2730"/>
              </a:lnSpc>
            </a:pPr>
            <a:r>
              <a:rPr lang="en-US" sz="1950" b="1">
                <a:solidFill>
                  <a:srgbClr val="000000"/>
                </a:solidFill>
                <a:latin typeface="Public Sans Bold"/>
                <a:ea typeface="Public Sans Bold"/>
                <a:cs typeface="Public Sans Bold"/>
                <a:sym typeface="Public Sans Bold"/>
              </a:rPr>
              <a:t>~40 based aircraft</a:t>
            </a:r>
          </a:p>
        </p:txBody>
      </p:sp>
      <p:sp>
        <p:nvSpPr>
          <p:cNvPr id="24" name="TextBox 24"/>
          <p:cNvSpPr txBox="1"/>
          <p:nvPr/>
        </p:nvSpPr>
        <p:spPr>
          <a:xfrm>
            <a:off x="751397" y="4087835"/>
            <a:ext cx="3171136" cy="538609"/>
          </a:xfrm>
          <a:prstGeom prst="rect">
            <a:avLst/>
          </a:prstGeom>
        </p:spPr>
        <p:txBody>
          <a:bodyPr lIns="0" tIns="0" rIns="0" bIns="0" rtlCol="0" anchor="t">
            <a:spAutoFit/>
          </a:bodyPr>
          <a:lstStyle/>
          <a:p>
            <a:pPr algn="ctr">
              <a:lnSpc>
                <a:spcPts val="2106"/>
              </a:lnSpc>
            </a:pPr>
            <a:r>
              <a:rPr lang="en-US" sz="1950" b="1">
                <a:solidFill>
                  <a:srgbClr val="000000"/>
                </a:solidFill>
                <a:latin typeface="Public Sans Bold"/>
                <a:ea typeface="Public Sans Bold"/>
                <a:cs typeface="Public Sans Bold"/>
                <a:sym typeface="Public Sans Bold"/>
              </a:rPr>
              <a:t>~17,000 operations per year</a:t>
            </a:r>
          </a:p>
        </p:txBody>
      </p:sp>
      <p:sp>
        <p:nvSpPr>
          <p:cNvPr id="25" name="TextBox 25"/>
          <p:cNvSpPr txBox="1"/>
          <p:nvPr/>
        </p:nvSpPr>
        <p:spPr>
          <a:xfrm>
            <a:off x="988222" y="1664922"/>
            <a:ext cx="2697485" cy="317203"/>
          </a:xfrm>
          <a:prstGeom prst="rect">
            <a:avLst/>
          </a:prstGeom>
        </p:spPr>
        <p:txBody>
          <a:bodyPr lIns="0" tIns="0" rIns="0" bIns="0" rtlCol="0" anchor="t">
            <a:spAutoFit/>
          </a:bodyPr>
          <a:lstStyle/>
          <a:p>
            <a:pPr algn="ctr">
              <a:lnSpc>
                <a:spcPts val="2730"/>
              </a:lnSpc>
            </a:pPr>
            <a:r>
              <a:rPr lang="en-US" sz="1950" b="1">
                <a:solidFill>
                  <a:srgbClr val="000000"/>
                </a:solidFill>
                <a:latin typeface="Public Sans Bold"/>
                <a:ea typeface="Public Sans Bold"/>
                <a:cs typeface="Public Sans Bold"/>
                <a:sym typeface="Public Sans Bold"/>
              </a:rPr>
              <a:t>~556 Acres of land</a:t>
            </a:r>
          </a:p>
        </p:txBody>
      </p:sp>
      <p:sp>
        <p:nvSpPr>
          <p:cNvPr id="26" name="TextBox 26"/>
          <p:cNvSpPr txBox="1"/>
          <p:nvPr/>
        </p:nvSpPr>
        <p:spPr>
          <a:xfrm>
            <a:off x="988223" y="2460487"/>
            <a:ext cx="2739710" cy="317203"/>
          </a:xfrm>
          <a:prstGeom prst="rect">
            <a:avLst/>
          </a:prstGeom>
        </p:spPr>
        <p:txBody>
          <a:bodyPr lIns="0" tIns="0" rIns="0" bIns="0" rtlCol="0" anchor="t">
            <a:spAutoFit/>
          </a:bodyPr>
          <a:lstStyle/>
          <a:p>
            <a:pPr algn="ctr">
              <a:lnSpc>
                <a:spcPts val="2730"/>
              </a:lnSpc>
            </a:pPr>
            <a:r>
              <a:rPr lang="en-US" sz="1950" b="1">
                <a:solidFill>
                  <a:srgbClr val="000000"/>
                </a:solidFill>
                <a:latin typeface="Public Sans Bold"/>
                <a:ea typeface="Public Sans Bold"/>
                <a:cs typeface="Public Sans Bold"/>
                <a:sym typeface="Public Sans Bold"/>
              </a:rPr>
              <a:t>11 Buildings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43764"/>
        </a:solidFill>
        <a:effectLst/>
      </p:bgPr>
    </p:bg>
    <p:spTree>
      <p:nvGrpSpPr>
        <p:cNvPr id="1" name=""/>
        <p:cNvGrpSpPr/>
        <p:nvPr/>
      </p:nvGrpSpPr>
      <p:grpSpPr>
        <a:xfrm>
          <a:off x="0" y="0"/>
          <a:ext cx="0" cy="0"/>
          <a:chOff x="0" y="0"/>
          <a:chExt cx="0" cy="0"/>
        </a:xfrm>
      </p:grpSpPr>
      <p:grpSp>
        <p:nvGrpSpPr>
          <p:cNvPr id="2" name="Group 2"/>
          <p:cNvGrpSpPr/>
          <p:nvPr/>
        </p:nvGrpSpPr>
        <p:grpSpPr>
          <a:xfrm>
            <a:off x="4783968" y="1409152"/>
            <a:ext cx="8160507" cy="3208453"/>
            <a:chOff x="0" y="0"/>
            <a:chExt cx="2644983" cy="1039923"/>
          </a:xfrm>
        </p:grpSpPr>
        <p:sp>
          <p:nvSpPr>
            <p:cNvPr id="3" name="Freeform 3"/>
            <p:cNvSpPr/>
            <p:nvPr/>
          </p:nvSpPr>
          <p:spPr>
            <a:xfrm>
              <a:off x="0" y="0"/>
              <a:ext cx="2644983" cy="1039923"/>
            </a:xfrm>
            <a:custGeom>
              <a:avLst/>
              <a:gdLst/>
              <a:ahLst/>
              <a:cxnLst/>
              <a:rect l="l" t="t" r="r" b="b"/>
              <a:pathLst>
                <a:path w="2644983" h="1039923">
                  <a:moveTo>
                    <a:pt x="2441783" y="0"/>
                  </a:moveTo>
                  <a:lnTo>
                    <a:pt x="0" y="0"/>
                  </a:lnTo>
                  <a:lnTo>
                    <a:pt x="203200" y="1039923"/>
                  </a:lnTo>
                  <a:lnTo>
                    <a:pt x="2644983" y="1039923"/>
                  </a:lnTo>
                  <a:lnTo>
                    <a:pt x="2441783" y="0"/>
                  </a:lnTo>
                  <a:close/>
                </a:path>
              </a:pathLst>
            </a:custGeom>
            <a:blipFill>
              <a:blip r:embed="rId3"/>
              <a:stretch>
                <a:fillRect t="-45263" b="-45263"/>
              </a:stretch>
            </a:blipFill>
          </p:spPr>
        </p:sp>
      </p:grpSp>
      <p:sp>
        <p:nvSpPr>
          <p:cNvPr id="4" name="Freeform 4"/>
          <p:cNvSpPr/>
          <p:nvPr/>
        </p:nvSpPr>
        <p:spPr>
          <a:xfrm flipH="1" flipV="1">
            <a:off x="10181236" y="1155589"/>
            <a:ext cx="3647975" cy="2886460"/>
          </a:xfrm>
          <a:custGeom>
            <a:avLst/>
            <a:gdLst/>
            <a:ahLst/>
            <a:cxnLst/>
            <a:rect l="l" t="t" r="r" b="b"/>
            <a:pathLst>
              <a:path w="4863966" h="3848613">
                <a:moveTo>
                  <a:pt x="4863966" y="3848613"/>
                </a:moveTo>
                <a:lnTo>
                  <a:pt x="0" y="3848613"/>
                </a:lnTo>
                <a:lnTo>
                  <a:pt x="0" y="0"/>
                </a:lnTo>
                <a:lnTo>
                  <a:pt x="4863966" y="0"/>
                </a:lnTo>
                <a:lnTo>
                  <a:pt x="4863966" y="3848613"/>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4307657" y="1409152"/>
            <a:ext cx="952624" cy="401293"/>
          </a:xfrm>
          <a:custGeom>
            <a:avLst/>
            <a:gdLst/>
            <a:ahLst/>
            <a:cxnLst/>
            <a:rect l="l" t="t" r="r" b="b"/>
            <a:pathLst>
              <a:path w="1270165" h="535057">
                <a:moveTo>
                  <a:pt x="0" y="0"/>
                </a:moveTo>
                <a:lnTo>
                  <a:pt x="1270164" y="0"/>
                </a:lnTo>
                <a:lnTo>
                  <a:pt x="1270164" y="535057"/>
                </a:lnTo>
                <a:lnTo>
                  <a:pt x="0" y="5350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6" name="Group 6"/>
          <p:cNvGrpSpPr/>
          <p:nvPr/>
        </p:nvGrpSpPr>
        <p:grpSpPr>
          <a:xfrm>
            <a:off x="8582841" y="5143500"/>
            <a:ext cx="5246370" cy="3934778"/>
            <a:chOff x="0" y="0"/>
            <a:chExt cx="812800" cy="609600"/>
          </a:xfrm>
        </p:grpSpPr>
        <p:sp>
          <p:nvSpPr>
            <p:cNvPr id="7" name="Freeform 7"/>
            <p:cNvSpPr/>
            <p:nvPr/>
          </p:nvSpPr>
          <p:spPr>
            <a:xfrm>
              <a:off x="0" y="0"/>
              <a:ext cx="812800" cy="609600"/>
            </a:xfrm>
            <a:custGeom>
              <a:avLst/>
              <a:gdLst/>
              <a:ahLst/>
              <a:cxnLst/>
              <a:rect l="l" t="t" r="r" b="b"/>
              <a:pathLst>
                <a:path w="812800" h="609600">
                  <a:moveTo>
                    <a:pt x="609600" y="0"/>
                  </a:moveTo>
                  <a:lnTo>
                    <a:pt x="0" y="0"/>
                  </a:lnTo>
                  <a:lnTo>
                    <a:pt x="203200" y="609600"/>
                  </a:lnTo>
                  <a:lnTo>
                    <a:pt x="812800" y="609600"/>
                  </a:lnTo>
                  <a:lnTo>
                    <a:pt x="609600" y="0"/>
                  </a:lnTo>
                  <a:close/>
                </a:path>
              </a:pathLst>
            </a:custGeom>
            <a:blipFill>
              <a:blip r:embed="rId8"/>
              <a:stretch>
                <a:fillRect l="-60" r="-60"/>
              </a:stretch>
            </a:blipFill>
          </p:spPr>
        </p:sp>
      </p:grpSp>
      <p:sp>
        <p:nvSpPr>
          <p:cNvPr id="8" name="TextBox 8"/>
          <p:cNvSpPr txBox="1"/>
          <p:nvPr/>
        </p:nvSpPr>
        <p:spPr>
          <a:xfrm>
            <a:off x="181528" y="1957813"/>
            <a:ext cx="5369585" cy="1863331"/>
          </a:xfrm>
          <a:prstGeom prst="rect">
            <a:avLst/>
          </a:prstGeom>
        </p:spPr>
        <p:txBody>
          <a:bodyPr lIns="0" tIns="0" rIns="0" bIns="0" rtlCol="0" anchor="t">
            <a:spAutoFit/>
          </a:bodyPr>
          <a:lstStyle/>
          <a:p>
            <a:pPr>
              <a:lnSpc>
                <a:spcPts val="7564"/>
              </a:lnSpc>
            </a:pPr>
            <a:r>
              <a:rPr lang="en-US" sz="6149" b="1">
                <a:solidFill>
                  <a:srgbClr val="77DEFF"/>
                </a:solidFill>
                <a:latin typeface="Barlow SemiCondensed Bold"/>
                <a:ea typeface="Barlow SemiCondensed Bold"/>
                <a:cs typeface="Barlow SemiCondensed Bold"/>
                <a:sym typeface="Barlow SemiCondensed Bold"/>
              </a:rPr>
              <a:t>COMMUNITY </a:t>
            </a:r>
          </a:p>
          <a:p>
            <a:pPr>
              <a:lnSpc>
                <a:spcPts val="7564"/>
              </a:lnSpc>
            </a:pPr>
            <a:r>
              <a:rPr lang="en-US" sz="6149" b="1">
                <a:solidFill>
                  <a:srgbClr val="FFFFFF"/>
                </a:solidFill>
                <a:latin typeface="Barlow SemiCondensed Bold"/>
                <a:ea typeface="Barlow SemiCondensed Bold"/>
                <a:cs typeface="Barlow SemiCondensed Bold"/>
                <a:sym typeface="Barlow SemiCondensed Bold"/>
              </a:rPr>
              <a:t>ENGAGEMENT</a:t>
            </a:r>
            <a:r>
              <a:rPr lang="en-US" sz="6149" b="1">
                <a:solidFill>
                  <a:srgbClr val="77DEFF"/>
                </a:solidFill>
                <a:latin typeface="Barlow SemiCondensed Bold"/>
                <a:ea typeface="Barlow SemiCondensed Bold"/>
                <a:cs typeface="Barlow SemiCondensed Bold"/>
                <a:sym typeface="Barlow SemiCondensed Bold"/>
              </a:rPr>
              <a:t> </a:t>
            </a:r>
          </a:p>
        </p:txBody>
      </p:sp>
      <p:grpSp>
        <p:nvGrpSpPr>
          <p:cNvPr id="9" name="Group 9"/>
          <p:cNvGrpSpPr/>
          <p:nvPr/>
        </p:nvGrpSpPr>
        <p:grpSpPr>
          <a:xfrm>
            <a:off x="4037657" y="5143500"/>
            <a:ext cx="5246370" cy="3934778"/>
            <a:chOff x="0" y="0"/>
            <a:chExt cx="812800" cy="609600"/>
          </a:xfrm>
        </p:grpSpPr>
        <p:sp>
          <p:nvSpPr>
            <p:cNvPr id="10" name="Freeform 10"/>
            <p:cNvSpPr/>
            <p:nvPr/>
          </p:nvSpPr>
          <p:spPr>
            <a:xfrm>
              <a:off x="0" y="0"/>
              <a:ext cx="812800" cy="609600"/>
            </a:xfrm>
            <a:custGeom>
              <a:avLst/>
              <a:gdLst/>
              <a:ahLst/>
              <a:cxnLst/>
              <a:rect l="l" t="t" r="r" b="b"/>
              <a:pathLst>
                <a:path w="812800" h="609600">
                  <a:moveTo>
                    <a:pt x="609600" y="0"/>
                  </a:moveTo>
                  <a:lnTo>
                    <a:pt x="0" y="0"/>
                  </a:lnTo>
                  <a:lnTo>
                    <a:pt x="203200" y="609600"/>
                  </a:lnTo>
                  <a:lnTo>
                    <a:pt x="812800" y="609600"/>
                  </a:lnTo>
                  <a:lnTo>
                    <a:pt x="609600" y="0"/>
                  </a:lnTo>
                  <a:close/>
                </a:path>
              </a:pathLst>
            </a:custGeom>
            <a:blipFill>
              <a:blip r:embed="rId9"/>
              <a:stretch>
                <a:fillRect l="-60" r="-60"/>
              </a:stretch>
            </a:blipFill>
          </p:spPr>
        </p:sp>
      </p:grpSp>
      <p:grpSp>
        <p:nvGrpSpPr>
          <p:cNvPr id="11" name="Group 11"/>
          <p:cNvGrpSpPr/>
          <p:nvPr/>
        </p:nvGrpSpPr>
        <p:grpSpPr>
          <a:xfrm>
            <a:off x="-539091" y="5143500"/>
            <a:ext cx="5246370" cy="3934778"/>
            <a:chOff x="0" y="0"/>
            <a:chExt cx="812800" cy="609600"/>
          </a:xfrm>
        </p:grpSpPr>
        <p:sp>
          <p:nvSpPr>
            <p:cNvPr id="12" name="Freeform 12"/>
            <p:cNvSpPr/>
            <p:nvPr/>
          </p:nvSpPr>
          <p:spPr>
            <a:xfrm>
              <a:off x="0" y="0"/>
              <a:ext cx="812800" cy="609600"/>
            </a:xfrm>
            <a:custGeom>
              <a:avLst/>
              <a:gdLst/>
              <a:ahLst/>
              <a:cxnLst/>
              <a:rect l="l" t="t" r="r" b="b"/>
              <a:pathLst>
                <a:path w="812800" h="609600">
                  <a:moveTo>
                    <a:pt x="609600" y="0"/>
                  </a:moveTo>
                  <a:lnTo>
                    <a:pt x="0" y="0"/>
                  </a:lnTo>
                  <a:lnTo>
                    <a:pt x="203200" y="609600"/>
                  </a:lnTo>
                  <a:lnTo>
                    <a:pt x="812800" y="609600"/>
                  </a:lnTo>
                  <a:lnTo>
                    <a:pt x="609600" y="0"/>
                  </a:lnTo>
                  <a:close/>
                </a:path>
              </a:pathLst>
            </a:custGeom>
            <a:blipFill>
              <a:blip r:embed="rId10"/>
              <a:stretch>
                <a:fillRect l="-60" r="-60"/>
              </a:stretch>
            </a:blipFill>
          </p:spPr>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43764"/>
        </a:solidFill>
        <a:effectLst/>
      </p:bgPr>
    </p:bg>
    <p:spTree>
      <p:nvGrpSpPr>
        <p:cNvPr id="1" name=""/>
        <p:cNvGrpSpPr/>
        <p:nvPr/>
      </p:nvGrpSpPr>
      <p:grpSpPr>
        <a:xfrm>
          <a:off x="0" y="0"/>
          <a:ext cx="0" cy="0"/>
          <a:chOff x="0" y="0"/>
          <a:chExt cx="0" cy="0"/>
        </a:xfrm>
      </p:grpSpPr>
      <p:grpSp>
        <p:nvGrpSpPr>
          <p:cNvPr id="2" name="Group 2"/>
          <p:cNvGrpSpPr/>
          <p:nvPr/>
        </p:nvGrpSpPr>
        <p:grpSpPr>
          <a:xfrm>
            <a:off x="4783968" y="1409152"/>
            <a:ext cx="8160507" cy="3208453"/>
            <a:chOff x="0" y="0"/>
            <a:chExt cx="2644983" cy="1039923"/>
          </a:xfrm>
        </p:grpSpPr>
        <p:sp>
          <p:nvSpPr>
            <p:cNvPr id="3" name="Freeform 3"/>
            <p:cNvSpPr/>
            <p:nvPr/>
          </p:nvSpPr>
          <p:spPr>
            <a:xfrm>
              <a:off x="0" y="0"/>
              <a:ext cx="2644983" cy="1039923"/>
            </a:xfrm>
            <a:custGeom>
              <a:avLst/>
              <a:gdLst/>
              <a:ahLst/>
              <a:cxnLst/>
              <a:rect l="l" t="t" r="r" b="b"/>
              <a:pathLst>
                <a:path w="2644983" h="1039923">
                  <a:moveTo>
                    <a:pt x="2441783" y="0"/>
                  </a:moveTo>
                  <a:lnTo>
                    <a:pt x="0" y="0"/>
                  </a:lnTo>
                  <a:lnTo>
                    <a:pt x="203200" y="1039923"/>
                  </a:lnTo>
                  <a:lnTo>
                    <a:pt x="2644983" y="1039923"/>
                  </a:lnTo>
                  <a:lnTo>
                    <a:pt x="2441783" y="0"/>
                  </a:lnTo>
                  <a:close/>
                </a:path>
              </a:pathLst>
            </a:custGeom>
            <a:blipFill>
              <a:blip r:embed="rId3"/>
              <a:stretch>
                <a:fillRect t="-45263" b="-45263"/>
              </a:stretch>
            </a:blipFill>
          </p:spPr>
        </p:sp>
      </p:grpSp>
      <p:grpSp>
        <p:nvGrpSpPr>
          <p:cNvPr id="4" name="Group 4"/>
          <p:cNvGrpSpPr/>
          <p:nvPr/>
        </p:nvGrpSpPr>
        <p:grpSpPr>
          <a:xfrm>
            <a:off x="771525" y="4937230"/>
            <a:ext cx="13697375" cy="3887847"/>
            <a:chOff x="0" y="0"/>
            <a:chExt cx="4433203" cy="1258315"/>
          </a:xfrm>
        </p:grpSpPr>
        <p:sp>
          <p:nvSpPr>
            <p:cNvPr id="5" name="Freeform 5"/>
            <p:cNvSpPr/>
            <p:nvPr/>
          </p:nvSpPr>
          <p:spPr>
            <a:xfrm>
              <a:off x="0" y="0"/>
              <a:ext cx="4433203" cy="1258315"/>
            </a:xfrm>
            <a:custGeom>
              <a:avLst/>
              <a:gdLst/>
              <a:ahLst/>
              <a:cxnLst/>
              <a:rect l="l" t="t" r="r" b="b"/>
              <a:pathLst>
                <a:path w="4433203" h="1258315">
                  <a:moveTo>
                    <a:pt x="4230003" y="0"/>
                  </a:moveTo>
                  <a:lnTo>
                    <a:pt x="0" y="0"/>
                  </a:lnTo>
                  <a:lnTo>
                    <a:pt x="203200" y="1258315"/>
                  </a:lnTo>
                  <a:lnTo>
                    <a:pt x="4433203" y="1258315"/>
                  </a:lnTo>
                  <a:lnTo>
                    <a:pt x="4230003" y="0"/>
                  </a:lnTo>
                  <a:close/>
                </a:path>
              </a:pathLst>
            </a:custGeom>
            <a:solidFill>
              <a:srgbClr val="6DCAFF"/>
            </a:solidFill>
          </p:spPr>
        </p:sp>
        <p:sp>
          <p:nvSpPr>
            <p:cNvPr id="6" name="TextBox 6"/>
            <p:cNvSpPr txBox="1"/>
            <p:nvPr/>
          </p:nvSpPr>
          <p:spPr>
            <a:xfrm>
              <a:off x="101600" y="-66675"/>
              <a:ext cx="4230003" cy="1324990"/>
            </a:xfrm>
            <a:prstGeom prst="rect">
              <a:avLst/>
            </a:prstGeom>
          </p:spPr>
          <p:txBody>
            <a:bodyPr lIns="38100" tIns="38100" rIns="38100" bIns="38100" rtlCol="0" anchor="ctr"/>
            <a:lstStyle/>
            <a:p>
              <a:pPr algn="ctr">
                <a:lnSpc>
                  <a:spcPts val="2730"/>
                </a:lnSpc>
              </a:pPr>
              <a:endParaRPr sz="1350"/>
            </a:p>
          </p:txBody>
        </p:sp>
      </p:grpSp>
      <p:grpSp>
        <p:nvGrpSpPr>
          <p:cNvPr id="7" name="Group 7"/>
          <p:cNvGrpSpPr/>
          <p:nvPr/>
        </p:nvGrpSpPr>
        <p:grpSpPr>
          <a:xfrm>
            <a:off x="1577874" y="5405787"/>
            <a:ext cx="3942678" cy="631877"/>
            <a:chOff x="0" y="0"/>
            <a:chExt cx="4695707" cy="752562"/>
          </a:xfrm>
        </p:grpSpPr>
        <p:sp>
          <p:nvSpPr>
            <p:cNvPr id="8" name="Freeform 8"/>
            <p:cNvSpPr/>
            <p:nvPr/>
          </p:nvSpPr>
          <p:spPr>
            <a:xfrm>
              <a:off x="0" y="0"/>
              <a:ext cx="4695707" cy="752562"/>
            </a:xfrm>
            <a:custGeom>
              <a:avLst/>
              <a:gdLst/>
              <a:ahLst/>
              <a:cxnLst/>
              <a:rect l="l" t="t" r="r" b="b"/>
              <a:pathLst>
                <a:path w="4695707" h="752562">
                  <a:moveTo>
                    <a:pt x="4492507" y="0"/>
                  </a:moveTo>
                  <a:lnTo>
                    <a:pt x="0" y="0"/>
                  </a:lnTo>
                  <a:lnTo>
                    <a:pt x="203200" y="752562"/>
                  </a:lnTo>
                  <a:lnTo>
                    <a:pt x="4695707" y="752562"/>
                  </a:lnTo>
                  <a:lnTo>
                    <a:pt x="4492507" y="0"/>
                  </a:lnTo>
                  <a:close/>
                </a:path>
              </a:pathLst>
            </a:custGeom>
            <a:solidFill>
              <a:srgbClr val="FFFFFF"/>
            </a:solidFill>
          </p:spPr>
        </p:sp>
        <p:sp>
          <p:nvSpPr>
            <p:cNvPr id="9" name="TextBox 9"/>
            <p:cNvSpPr txBox="1"/>
            <p:nvPr/>
          </p:nvSpPr>
          <p:spPr>
            <a:xfrm>
              <a:off x="101600" y="-66675"/>
              <a:ext cx="4492507" cy="819237"/>
            </a:xfrm>
            <a:prstGeom prst="rect">
              <a:avLst/>
            </a:prstGeom>
          </p:spPr>
          <p:txBody>
            <a:bodyPr lIns="38100" tIns="38100" rIns="38100" bIns="38100" rtlCol="0" anchor="ctr"/>
            <a:lstStyle/>
            <a:p>
              <a:pPr algn="ctr">
                <a:lnSpc>
                  <a:spcPts val="2730"/>
                </a:lnSpc>
              </a:pPr>
              <a:endParaRPr sz="1350"/>
            </a:p>
          </p:txBody>
        </p:sp>
      </p:grpSp>
      <p:sp>
        <p:nvSpPr>
          <p:cNvPr id="10" name="Freeform 10"/>
          <p:cNvSpPr/>
          <p:nvPr/>
        </p:nvSpPr>
        <p:spPr>
          <a:xfrm>
            <a:off x="1949889" y="5635246"/>
            <a:ext cx="198997" cy="172961"/>
          </a:xfrm>
          <a:custGeom>
            <a:avLst/>
            <a:gdLst/>
            <a:ahLst/>
            <a:cxnLst/>
            <a:rect l="l" t="t" r="r" b="b"/>
            <a:pathLst>
              <a:path w="265329" h="230615">
                <a:moveTo>
                  <a:pt x="0" y="0"/>
                </a:moveTo>
                <a:lnTo>
                  <a:pt x="265329" y="0"/>
                </a:lnTo>
                <a:lnTo>
                  <a:pt x="265329" y="230614"/>
                </a:lnTo>
                <a:lnTo>
                  <a:pt x="0" y="2306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1" name="Group 11"/>
          <p:cNvGrpSpPr/>
          <p:nvPr/>
        </p:nvGrpSpPr>
        <p:grpSpPr>
          <a:xfrm>
            <a:off x="1577874" y="6237919"/>
            <a:ext cx="3942678" cy="631877"/>
            <a:chOff x="0" y="0"/>
            <a:chExt cx="4695707" cy="752562"/>
          </a:xfrm>
        </p:grpSpPr>
        <p:sp>
          <p:nvSpPr>
            <p:cNvPr id="12" name="Freeform 12"/>
            <p:cNvSpPr/>
            <p:nvPr/>
          </p:nvSpPr>
          <p:spPr>
            <a:xfrm>
              <a:off x="0" y="0"/>
              <a:ext cx="4695707" cy="752562"/>
            </a:xfrm>
            <a:custGeom>
              <a:avLst/>
              <a:gdLst/>
              <a:ahLst/>
              <a:cxnLst/>
              <a:rect l="l" t="t" r="r" b="b"/>
              <a:pathLst>
                <a:path w="4695707" h="752562">
                  <a:moveTo>
                    <a:pt x="4492507" y="0"/>
                  </a:moveTo>
                  <a:lnTo>
                    <a:pt x="0" y="0"/>
                  </a:lnTo>
                  <a:lnTo>
                    <a:pt x="203200" y="752562"/>
                  </a:lnTo>
                  <a:lnTo>
                    <a:pt x="4695707" y="752562"/>
                  </a:lnTo>
                  <a:lnTo>
                    <a:pt x="4492507" y="0"/>
                  </a:lnTo>
                  <a:close/>
                </a:path>
              </a:pathLst>
            </a:custGeom>
            <a:solidFill>
              <a:srgbClr val="07467D"/>
            </a:solidFill>
          </p:spPr>
        </p:sp>
        <p:sp>
          <p:nvSpPr>
            <p:cNvPr id="13" name="TextBox 13"/>
            <p:cNvSpPr txBox="1"/>
            <p:nvPr/>
          </p:nvSpPr>
          <p:spPr>
            <a:xfrm>
              <a:off x="101600" y="-66675"/>
              <a:ext cx="4492507" cy="819237"/>
            </a:xfrm>
            <a:prstGeom prst="rect">
              <a:avLst/>
            </a:prstGeom>
          </p:spPr>
          <p:txBody>
            <a:bodyPr lIns="38100" tIns="38100" rIns="38100" bIns="38100" rtlCol="0" anchor="ctr"/>
            <a:lstStyle/>
            <a:p>
              <a:pPr algn="ctr">
                <a:lnSpc>
                  <a:spcPts val="2730"/>
                </a:lnSpc>
              </a:pPr>
              <a:endParaRPr sz="1350"/>
            </a:p>
          </p:txBody>
        </p:sp>
      </p:grpSp>
      <p:sp>
        <p:nvSpPr>
          <p:cNvPr id="14" name="Freeform 14"/>
          <p:cNvSpPr/>
          <p:nvPr/>
        </p:nvSpPr>
        <p:spPr>
          <a:xfrm>
            <a:off x="1949889" y="6467377"/>
            <a:ext cx="198997" cy="172961"/>
          </a:xfrm>
          <a:custGeom>
            <a:avLst/>
            <a:gdLst/>
            <a:ahLst/>
            <a:cxnLst/>
            <a:rect l="l" t="t" r="r" b="b"/>
            <a:pathLst>
              <a:path w="265329" h="230615">
                <a:moveTo>
                  <a:pt x="0" y="0"/>
                </a:moveTo>
                <a:lnTo>
                  <a:pt x="265329" y="0"/>
                </a:lnTo>
                <a:lnTo>
                  <a:pt x="265329" y="230615"/>
                </a:lnTo>
                <a:lnTo>
                  <a:pt x="0" y="2306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5" name="Group 15"/>
          <p:cNvGrpSpPr/>
          <p:nvPr/>
        </p:nvGrpSpPr>
        <p:grpSpPr>
          <a:xfrm>
            <a:off x="1577874" y="7129166"/>
            <a:ext cx="3942678" cy="631877"/>
            <a:chOff x="0" y="0"/>
            <a:chExt cx="4695707" cy="752562"/>
          </a:xfrm>
        </p:grpSpPr>
        <p:sp>
          <p:nvSpPr>
            <p:cNvPr id="16" name="Freeform 16"/>
            <p:cNvSpPr/>
            <p:nvPr/>
          </p:nvSpPr>
          <p:spPr>
            <a:xfrm>
              <a:off x="0" y="0"/>
              <a:ext cx="4695707" cy="752562"/>
            </a:xfrm>
            <a:custGeom>
              <a:avLst/>
              <a:gdLst/>
              <a:ahLst/>
              <a:cxnLst/>
              <a:rect l="l" t="t" r="r" b="b"/>
              <a:pathLst>
                <a:path w="4695707" h="752562">
                  <a:moveTo>
                    <a:pt x="4492507" y="0"/>
                  </a:moveTo>
                  <a:lnTo>
                    <a:pt x="0" y="0"/>
                  </a:lnTo>
                  <a:lnTo>
                    <a:pt x="203200" y="752562"/>
                  </a:lnTo>
                  <a:lnTo>
                    <a:pt x="4695707" y="752562"/>
                  </a:lnTo>
                  <a:lnTo>
                    <a:pt x="4492507" y="0"/>
                  </a:lnTo>
                  <a:close/>
                </a:path>
              </a:pathLst>
            </a:custGeom>
            <a:solidFill>
              <a:srgbClr val="FFFFFF"/>
            </a:solidFill>
          </p:spPr>
        </p:sp>
        <p:sp>
          <p:nvSpPr>
            <p:cNvPr id="17" name="TextBox 17"/>
            <p:cNvSpPr txBox="1"/>
            <p:nvPr/>
          </p:nvSpPr>
          <p:spPr>
            <a:xfrm>
              <a:off x="101600" y="-66675"/>
              <a:ext cx="4492507" cy="819237"/>
            </a:xfrm>
            <a:prstGeom prst="rect">
              <a:avLst/>
            </a:prstGeom>
          </p:spPr>
          <p:txBody>
            <a:bodyPr lIns="38100" tIns="38100" rIns="38100" bIns="38100" rtlCol="0" anchor="ctr"/>
            <a:lstStyle/>
            <a:p>
              <a:pPr algn="ctr">
                <a:lnSpc>
                  <a:spcPts val="2730"/>
                </a:lnSpc>
              </a:pPr>
              <a:endParaRPr sz="1350"/>
            </a:p>
          </p:txBody>
        </p:sp>
      </p:grpSp>
      <p:sp>
        <p:nvSpPr>
          <p:cNvPr id="18" name="Freeform 18"/>
          <p:cNvSpPr/>
          <p:nvPr/>
        </p:nvSpPr>
        <p:spPr>
          <a:xfrm>
            <a:off x="1949889" y="7358625"/>
            <a:ext cx="198997" cy="172961"/>
          </a:xfrm>
          <a:custGeom>
            <a:avLst/>
            <a:gdLst/>
            <a:ahLst/>
            <a:cxnLst/>
            <a:rect l="l" t="t" r="r" b="b"/>
            <a:pathLst>
              <a:path w="265329" h="230615">
                <a:moveTo>
                  <a:pt x="0" y="0"/>
                </a:moveTo>
                <a:lnTo>
                  <a:pt x="265329" y="0"/>
                </a:lnTo>
                <a:lnTo>
                  <a:pt x="265329" y="230615"/>
                </a:lnTo>
                <a:lnTo>
                  <a:pt x="0" y="2306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TextBox 19"/>
          <p:cNvSpPr txBox="1"/>
          <p:nvPr/>
        </p:nvSpPr>
        <p:spPr>
          <a:xfrm>
            <a:off x="771525" y="2615887"/>
            <a:ext cx="5369585" cy="1863331"/>
          </a:xfrm>
          <a:prstGeom prst="rect">
            <a:avLst/>
          </a:prstGeom>
        </p:spPr>
        <p:txBody>
          <a:bodyPr lIns="0" tIns="0" rIns="0" bIns="0" rtlCol="0" anchor="t">
            <a:spAutoFit/>
          </a:bodyPr>
          <a:lstStyle/>
          <a:p>
            <a:pPr>
              <a:lnSpc>
                <a:spcPts val="7564"/>
              </a:lnSpc>
            </a:pPr>
            <a:r>
              <a:rPr lang="en-US" sz="6149" b="1">
                <a:solidFill>
                  <a:srgbClr val="77DEFF"/>
                </a:solidFill>
                <a:latin typeface="Barlow SemiCondensed Bold"/>
                <a:ea typeface="Barlow SemiCondensed Bold"/>
                <a:cs typeface="Barlow SemiCondensed Bold"/>
                <a:sym typeface="Barlow SemiCondensed Bold"/>
              </a:rPr>
              <a:t>COMMUNITY </a:t>
            </a:r>
          </a:p>
          <a:p>
            <a:pPr>
              <a:lnSpc>
                <a:spcPts val="7564"/>
              </a:lnSpc>
            </a:pPr>
            <a:r>
              <a:rPr lang="en-US" sz="6149" b="1">
                <a:solidFill>
                  <a:srgbClr val="FFFFFF"/>
                </a:solidFill>
                <a:latin typeface="Barlow SemiCondensed Bold"/>
                <a:ea typeface="Barlow SemiCondensed Bold"/>
                <a:cs typeface="Barlow SemiCondensed Bold"/>
                <a:sym typeface="Barlow SemiCondensed Bold"/>
              </a:rPr>
              <a:t>ENGAGEMENT</a:t>
            </a:r>
            <a:r>
              <a:rPr lang="en-US" sz="6149" b="1">
                <a:solidFill>
                  <a:srgbClr val="77DEFF"/>
                </a:solidFill>
                <a:latin typeface="Barlow SemiCondensed Bold"/>
                <a:ea typeface="Barlow SemiCondensed Bold"/>
                <a:cs typeface="Barlow SemiCondensed Bold"/>
                <a:sym typeface="Barlow SemiCondensed Bold"/>
              </a:rPr>
              <a:t> </a:t>
            </a:r>
          </a:p>
        </p:txBody>
      </p:sp>
      <p:sp>
        <p:nvSpPr>
          <p:cNvPr id="20" name="TextBox 20"/>
          <p:cNvSpPr txBox="1"/>
          <p:nvPr/>
        </p:nvSpPr>
        <p:spPr>
          <a:xfrm>
            <a:off x="6144136" y="5210863"/>
            <a:ext cx="6800339" cy="3815147"/>
          </a:xfrm>
          <a:prstGeom prst="rect">
            <a:avLst/>
          </a:prstGeom>
        </p:spPr>
        <p:txBody>
          <a:bodyPr lIns="0" tIns="0" rIns="0" bIns="0" rtlCol="0" anchor="t">
            <a:spAutoFit/>
          </a:bodyPr>
          <a:lstStyle/>
          <a:p>
            <a:pPr marL="469583" lvl="1" indent="-234791" algn="just">
              <a:lnSpc>
                <a:spcPts val="3045"/>
              </a:lnSpc>
              <a:buFont typeface="Arial"/>
              <a:buChar char="•"/>
            </a:pPr>
            <a:r>
              <a:rPr lang="en-US" sz="2175" b="1">
                <a:solidFill>
                  <a:srgbClr val="000000"/>
                </a:solidFill>
                <a:latin typeface="Public Sans Bold"/>
                <a:ea typeface="Public Sans Bold"/>
                <a:cs typeface="Public Sans Bold"/>
                <a:sym typeface="Public Sans Bold"/>
              </a:rPr>
              <a:t>Increase in Community events over the past 4 years</a:t>
            </a:r>
          </a:p>
          <a:p>
            <a:pPr marL="469583" lvl="1" indent="-234791" algn="just">
              <a:lnSpc>
                <a:spcPts val="3045"/>
              </a:lnSpc>
              <a:buFont typeface="Arial"/>
              <a:buChar char="•"/>
            </a:pPr>
            <a:r>
              <a:rPr lang="en-US" sz="2175" b="1">
                <a:solidFill>
                  <a:srgbClr val="000000"/>
                </a:solidFill>
                <a:latin typeface="Public Sans Bold"/>
                <a:ea typeface="Public Sans Bold"/>
                <a:cs typeface="Public Sans Bold"/>
                <a:sym typeface="Public Sans Bold"/>
              </a:rPr>
              <a:t>Trunk - or - Treat brings 1500 visitors </a:t>
            </a:r>
          </a:p>
          <a:p>
            <a:pPr marL="469583" lvl="1" indent="-234791" algn="just">
              <a:lnSpc>
                <a:spcPts val="3045"/>
              </a:lnSpc>
              <a:buFont typeface="Arial"/>
              <a:buChar char="•"/>
            </a:pPr>
            <a:r>
              <a:rPr lang="en-US" sz="2175" b="1">
                <a:solidFill>
                  <a:srgbClr val="000000"/>
                </a:solidFill>
                <a:latin typeface="Public Sans Bold"/>
                <a:ea typeface="Public Sans Bold"/>
                <a:cs typeface="Public Sans Bold"/>
                <a:sym typeface="Public Sans Bold"/>
              </a:rPr>
              <a:t>Cessna 150/152 Fly in celebrated it’s 25th year</a:t>
            </a:r>
          </a:p>
          <a:p>
            <a:pPr marL="469583" lvl="1" indent="-234791" algn="just">
              <a:lnSpc>
                <a:spcPts val="3045"/>
              </a:lnSpc>
              <a:buFont typeface="Arial"/>
              <a:buChar char="•"/>
            </a:pPr>
            <a:r>
              <a:rPr lang="en-US" sz="2175" b="1">
                <a:solidFill>
                  <a:srgbClr val="000000"/>
                </a:solidFill>
                <a:latin typeface="Public Sans Bold"/>
                <a:ea typeface="Public Sans Bold"/>
                <a:cs typeface="Public Sans Bold"/>
                <a:sym typeface="Public Sans Bold"/>
              </a:rPr>
              <a:t>Active Social Media Presence </a:t>
            </a:r>
          </a:p>
          <a:p>
            <a:pPr marL="469583" lvl="1" indent="-234791" algn="just">
              <a:lnSpc>
                <a:spcPts val="3045"/>
              </a:lnSpc>
              <a:buFont typeface="Arial"/>
              <a:buChar char="•"/>
            </a:pPr>
            <a:r>
              <a:rPr lang="en-US" sz="2175" b="1">
                <a:solidFill>
                  <a:srgbClr val="000000"/>
                </a:solidFill>
                <a:latin typeface="Public Sans Bold"/>
                <a:ea typeface="Public Sans Bold"/>
                <a:cs typeface="Public Sans Bold"/>
                <a:sym typeface="Public Sans Bold"/>
              </a:rPr>
              <a:t>Tours &amp; walk throughs for local groups </a:t>
            </a:r>
          </a:p>
          <a:p>
            <a:pPr marL="469583" lvl="1" indent="-234791" algn="just">
              <a:lnSpc>
                <a:spcPts val="3045"/>
              </a:lnSpc>
              <a:buFont typeface="Arial"/>
              <a:buChar char="•"/>
            </a:pPr>
            <a:r>
              <a:rPr lang="en-US" sz="2175" b="1">
                <a:solidFill>
                  <a:srgbClr val="000000"/>
                </a:solidFill>
                <a:latin typeface="Public Sans Bold"/>
                <a:ea typeface="Public Sans Bold"/>
                <a:cs typeface="Public Sans Bold"/>
                <a:sym typeface="Public Sans Bold"/>
              </a:rPr>
              <a:t>Hosting community events for local organizations</a:t>
            </a:r>
          </a:p>
          <a:p>
            <a:pPr marL="469583" lvl="1" indent="-234791" algn="just">
              <a:lnSpc>
                <a:spcPts val="3045"/>
              </a:lnSpc>
              <a:buFont typeface="Arial"/>
              <a:buChar char="•"/>
            </a:pPr>
            <a:r>
              <a:rPr lang="en-US" sz="2175" b="1">
                <a:solidFill>
                  <a:srgbClr val="000000"/>
                </a:solidFill>
                <a:latin typeface="Public Sans Bold"/>
                <a:ea typeface="Public Sans Bold"/>
                <a:cs typeface="Public Sans Bold"/>
                <a:sym typeface="Public Sans Bold"/>
              </a:rPr>
              <a:t>Internship opportunities for local students</a:t>
            </a:r>
          </a:p>
          <a:p>
            <a:pPr algn="just">
              <a:lnSpc>
                <a:spcPts val="3045"/>
              </a:lnSpc>
            </a:pPr>
            <a:endParaRPr lang="en-US" sz="2175" b="1">
              <a:solidFill>
                <a:srgbClr val="000000"/>
              </a:solidFill>
              <a:latin typeface="Public Sans Bold"/>
              <a:ea typeface="Public Sans Bold"/>
              <a:cs typeface="Public Sans Bold"/>
              <a:sym typeface="Public Sans Bold"/>
            </a:endParaRPr>
          </a:p>
        </p:txBody>
      </p:sp>
      <p:sp>
        <p:nvSpPr>
          <p:cNvPr id="21" name="TextBox 21"/>
          <p:cNvSpPr txBox="1"/>
          <p:nvPr/>
        </p:nvSpPr>
        <p:spPr>
          <a:xfrm>
            <a:off x="2148885" y="5491119"/>
            <a:ext cx="2697485" cy="538609"/>
          </a:xfrm>
          <a:prstGeom prst="rect">
            <a:avLst/>
          </a:prstGeom>
        </p:spPr>
        <p:txBody>
          <a:bodyPr lIns="0" tIns="0" rIns="0" bIns="0" rtlCol="0" anchor="t">
            <a:spAutoFit/>
          </a:bodyPr>
          <a:lstStyle/>
          <a:p>
            <a:pPr algn="ctr">
              <a:lnSpc>
                <a:spcPts val="2087"/>
              </a:lnSpc>
            </a:pPr>
            <a:r>
              <a:rPr lang="en-US" sz="1950" b="1">
                <a:solidFill>
                  <a:srgbClr val="000000"/>
                </a:solidFill>
                <a:latin typeface="Public Sans Bold"/>
                <a:ea typeface="Public Sans Bold"/>
                <a:cs typeface="Public Sans Bold"/>
                <a:sym typeface="Public Sans Bold"/>
              </a:rPr>
              <a:t>Monthly Flying Contests</a:t>
            </a:r>
          </a:p>
        </p:txBody>
      </p:sp>
      <p:sp>
        <p:nvSpPr>
          <p:cNvPr id="22" name="TextBox 22"/>
          <p:cNvSpPr txBox="1"/>
          <p:nvPr/>
        </p:nvSpPr>
        <p:spPr>
          <a:xfrm>
            <a:off x="2289257" y="6357166"/>
            <a:ext cx="2824161" cy="317203"/>
          </a:xfrm>
          <a:prstGeom prst="rect">
            <a:avLst/>
          </a:prstGeom>
        </p:spPr>
        <p:txBody>
          <a:bodyPr lIns="0" tIns="0" rIns="0" bIns="0" rtlCol="0" anchor="t">
            <a:spAutoFit/>
          </a:bodyPr>
          <a:lstStyle/>
          <a:p>
            <a:pPr algn="ctr">
              <a:lnSpc>
                <a:spcPts val="2730"/>
              </a:lnSpc>
            </a:pPr>
            <a:r>
              <a:rPr lang="en-US" sz="1950" b="1">
                <a:solidFill>
                  <a:srgbClr val="FFFFFF"/>
                </a:solidFill>
                <a:latin typeface="Public Sans Bold"/>
                <a:ea typeface="Public Sans Bold"/>
                <a:cs typeface="Public Sans Bold"/>
                <a:sym typeface="Public Sans Bold"/>
              </a:rPr>
              <a:t>Cessna 150/152 Fly-in</a:t>
            </a:r>
          </a:p>
        </p:txBody>
      </p:sp>
      <p:sp>
        <p:nvSpPr>
          <p:cNvPr id="23" name="TextBox 23"/>
          <p:cNvSpPr txBox="1"/>
          <p:nvPr/>
        </p:nvSpPr>
        <p:spPr>
          <a:xfrm>
            <a:off x="2289257" y="7248414"/>
            <a:ext cx="2841051" cy="317203"/>
          </a:xfrm>
          <a:prstGeom prst="rect">
            <a:avLst/>
          </a:prstGeom>
        </p:spPr>
        <p:txBody>
          <a:bodyPr lIns="0" tIns="0" rIns="0" bIns="0" rtlCol="0" anchor="t">
            <a:spAutoFit/>
          </a:bodyPr>
          <a:lstStyle/>
          <a:p>
            <a:pPr algn="ctr">
              <a:lnSpc>
                <a:spcPts val="2730"/>
              </a:lnSpc>
            </a:pPr>
            <a:r>
              <a:rPr lang="en-US" sz="1950" b="1">
                <a:solidFill>
                  <a:srgbClr val="000000"/>
                </a:solidFill>
                <a:latin typeface="Public Sans Bold"/>
                <a:ea typeface="Public Sans Bold"/>
                <a:cs typeface="Public Sans Bold"/>
                <a:sym typeface="Public Sans Bold"/>
              </a:rPr>
              <a:t>Trunk - or - Treat</a:t>
            </a:r>
          </a:p>
        </p:txBody>
      </p:sp>
      <p:sp>
        <p:nvSpPr>
          <p:cNvPr id="24" name="Freeform 24"/>
          <p:cNvSpPr/>
          <p:nvPr/>
        </p:nvSpPr>
        <p:spPr>
          <a:xfrm flipH="1" flipV="1">
            <a:off x="10181236" y="1155589"/>
            <a:ext cx="3647975" cy="2886460"/>
          </a:xfrm>
          <a:custGeom>
            <a:avLst/>
            <a:gdLst/>
            <a:ahLst/>
            <a:cxnLst/>
            <a:rect l="l" t="t" r="r" b="b"/>
            <a:pathLst>
              <a:path w="4863966" h="3848613">
                <a:moveTo>
                  <a:pt x="4863966" y="3848613"/>
                </a:moveTo>
                <a:lnTo>
                  <a:pt x="0" y="3848613"/>
                </a:lnTo>
                <a:lnTo>
                  <a:pt x="0" y="0"/>
                </a:lnTo>
                <a:lnTo>
                  <a:pt x="4863966" y="0"/>
                </a:lnTo>
                <a:lnTo>
                  <a:pt x="4863966" y="3848613"/>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5" name="Freeform 25"/>
          <p:cNvSpPr/>
          <p:nvPr/>
        </p:nvSpPr>
        <p:spPr>
          <a:xfrm>
            <a:off x="4307657" y="1409152"/>
            <a:ext cx="952624" cy="401293"/>
          </a:xfrm>
          <a:custGeom>
            <a:avLst/>
            <a:gdLst/>
            <a:ahLst/>
            <a:cxnLst/>
            <a:rect l="l" t="t" r="r" b="b"/>
            <a:pathLst>
              <a:path w="1270165" h="535057">
                <a:moveTo>
                  <a:pt x="0" y="0"/>
                </a:moveTo>
                <a:lnTo>
                  <a:pt x="1270164" y="0"/>
                </a:lnTo>
                <a:lnTo>
                  <a:pt x="1270164" y="535057"/>
                </a:lnTo>
                <a:lnTo>
                  <a:pt x="0" y="5350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43764"/>
        </a:solidFill>
        <a:effectLst/>
      </p:bgPr>
    </p:bg>
    <p:spTree>
      <p:nvGrpSpPr>
        <p:cNvPr id="1" name=""/>
        <p:cNvGrpSpPr/>
        <p:nvPr/>
      </p:nvGrpSpPr>
      <p:grpSpPr>
        <a:xfrm>
          <a:off x="0" y="0"/>
          <a:ext cx="0" cy="0"/>
          <a:chOff x="0" y="0"/>
          <a:chExt cx="0" cy="0"/>
        </a:xfrm>
      </p:grpSpPr>
      <p:grpSp>
        <p:nvGrpSpPr>
          <p:cNvPr id="2" name="Group 2"/>
          <p:cNvGrpSpPr/>
          <p:nvPr/>
        </p:nvGrpSpPr>
        <p:grpSpPr>
          <a:xfrm>
            <a:off x="-143778" y="8610328"/>
            <a:ext cx="14003556" cy="624431"/>
            <a:chOff x="0" y="0"/>
            <a:chExt cx="4917572" cy="219279"/>
          </a:xfrm>
        </p:grpSpPr>
        <p:sp>
          <p:nvSpPr>
            <p:cNvPr id="3" name="Freeform 3"/>
            <p:cNvSpPr/>
            <p:nvPr/>
          </p:nvSpPr>
          <p:spPr>
            <a:xfrm>
              <a:off x="0" y="0"/>
              <a:ext cx="4917572" cy="219279"/>
            </a:xfrm>
            <a:custGeom>
              <a:avLst/>
              <a:gdLst/>
              <a:ahLst/>
              <a:cxnLst/>
              <a:rect l="l" t="t" r="r" b="b"/>
              <a:pathLst>
                <a:path w="4917572" h="219279">
                  <a:moveTo>
                    <a:pt x="0" y="0"/>
                  </a:moveTo>
                  <a:lnTo>
                    <a:pt x="4917572" y="0"/>
                  </a:lnTo>
                  <a:lnTo>
                    <a:pt x="4917572" y="219279"/>
                  </a:lnTo>
                  <a:lnTo>
                    <a:pt x="0" y="219279"/>
                  </a:lnTo>
                  <a:close/>
                </a:path>
              </a:pathLst>
            </a:custGeom>
            <a:solidFill>
              <a:srgbClr val="FFFFFF"/>
            </a:solidFill>
          </p:spPr>
        </p:sp>
        <p:sp>
          <p:nvSpPr>
            <p:cNvPr id="4" name="TextBox 4"/>
            <p:cNvSpPr txBox="1"/>
            <p:nvPr/>
          </p:nvSpPr>
          <p:spPr>
            <a:xfrm>
              <a:off x="0" y="-66675"/>
              <a:ext cx="4917572" cy="285954"/>
            </a:xfrm>
            <a:prstGeom prst="rect">
              <a:avLst/>
            </a:prstGeom>
          </p:spPr>
          <p:txBody>
            <a:bodyPr lIns="38100" tIns="38100" rIns="38100" bIns="38100" rtlCol="0" anchor="ctr"/>
            <a:lstStyle/>
            <a:p>
              <a:pPr algn="ctr">
                <a:lnSpc>
                  <a:spcPts val="2730"/>
                </a:lnSpc>
              </a:pPr>
              <a:endParaRPr sz="1350"/>
            </a:p>
          </p:txBody>
        </p:sp>
      </p:grpSp>
      <p:grpSp>
        <p:nvGrpSpPr>
          <p:cNvPr id="5" name="Group 5"/>
          <p:cNvGrpSpPr/>
          <p:nvPr/>
        </p:nvGrpSpPr>
        <p:grpSpPr>
          <a:xfrm>
            <a:off x="4874737" y="1424474"/>
            <a:ext cx="8160507" cy="3208453"/>
            <a:chOff x="0" y="0"/>
            <a:chExt cx="2644983" cy="1039923"/>
          </a:xfrm>
        </p:grpSpPr>
        <p:sp>
          <p:nvSpPr>
            <p:cNvPr id="6" name="Freeform 6"/>
            <p:cNvSpPr/>
            <p:nvPr/>
          </p:nvSpPr>
          <p:spPr>
            <a:xfrm>
              <a:off x="0" y="0"/>
              <a:ext cx="2644983" cy="1039923"/>
            </a:xfrm>
            <a:custGeom>
              <a:avLst/>
              <a:gdLst/>
              <a:ahLst/>
              <a:cxnLst/>
              <a:rect l="l" t="t" r="r" b="b"/>
              <a:pathLst>
                <a:path w="2644983" h="1039923">
                  <a:moveTo>
                    <a:pt x="2441783" y="0"/>
                  </a:moveTo>
                  <a:lnTo>
                    <a:pt x="0" y="0"/>
                  </a:lnTo>
                  <a:lnTo>
                    <a:pt x="203200" y="1039923"/>
                  </a:lnTo>
                  <a:lnTo>
                    <a:pt x="2644983" y="1039923"/>
                  </a:lnTo>
                  <a:lnTo>
                    <a:pt x="2441783" y="0"/>
                  </a:lnTo>
                  <a:close/>
                </a:path>
              </a:pathLst>
            </a:custGeom>
            <a:blipFill>
              <a:blip r:embed="rId3"/>
              <a:stretch>
                <a:fillRect t="-45263" b="-45263"/>
              </a:stretch>
            </a:blipFill>
          </p:spPr>
        </p:sp>
      </p:grpSp>
      <p:sp>
        <p:nvSpPr>
          <p:cNvPr id="7" name="Freeform 7"/>
          <p:cNvSpPr/>
          <p:nvPr/>
        </p:nvSpPr>
        <p:spPr>
          <a:xfrm flipH="1" flipV="1">
            <a:off x="10630917" y="1155589"/>
            <a:ext cx="3198294" cy="2530650"/>
          </a:xfrm>
          <a:custGeom>
            <a:avLst/>
            <a:gdLst/>
            <a:ahLst/>
            <a:cxnLst/>
            <a:rect l="l" t="t" r="r" b="b"/>
            <a:pathLst>
              <a:path w="4264392" h="3374200">
                <a:moveTo>
                  <a:pt x="4264392" y="3374200"/>
                </a:moveTo>
                <a:lnTo>
                  <a:pt x="0" y="3374200"/>
                </a:lnTo>
                <a:lnTo>
                  <a:pt x="0" y="0"/>
                </a:lnTo>
                <a:lnTo>
                  <a:pt x="4264392" y="0"/>
                </a:lnTo>
                <a:lnTo>
                  <a:pt x="4264392" y="337420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flipV="1">
            <a:off x="-143778" y="1155589"/>
            <a:ext cx="3198294" cy="2530650"/>
          </a:xfrm>
          <a:custGeom>
            <a:avLst/>
            <a:gdLst/>
            <a:ahLst/>
            <a:cxnLst/>
            <a:rect l="l" t="t" r="r" b="b"/>
            <a:pathLst>
              <a:path w="4264392" h="3374200">
                <a:moveTo>
                  <a:pt x="0" y="3374200"/>
                </a:moveTo>
                <a:lnTo>
                  <a:pt x="4264392" y="3374200"/>
                </a:lnTo>
                <a:lnTo>
                  <a:pt x="4264392" y="0"/>
                </a:lnTo>
                <a:lnTo>
                  <a:pt x="0" y="0"/>
                </a:lnTo>
                <a:lnTo>
                  <a:pt x="0" y="337420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9" name="Group 9"/>
          <p:cNvGrpSpPr/>
          <p:nvPr/>
        </p:nvGrpSpPr>
        <p:grpSpPr>
          <a:xfrm>
            <a:off x="91737" y="4893205"/>
            <a:ext cx="4956164" cy="3717123"/>
            <a:chOff x="0" y="0"/>
            <a:chExt cx="812800" cy="609600"/>
          </a:xfrm>
        </p:grpSpPr>
        <p:sp>
          <p:nvSpPr>
            <p:cNvPr id="10" name="Freeform 10"/>
            <p:cNvSpPr/>
            <p:nvPr/>
          </p:nvSpPr>
          <p:spPr>
            <a:xfrm>
              <a:off x="0" y="0"/>
              <a:ext cx="812800" cy="609600"/>
            </a:xfrm>
            <a:custGeom>
              <a:avLst/>
              <a:gdLst/>
              <a:ahLst/>
              <a:cxnLst/>
              <a:rect l="l" t="t" r="r" b="b"/>
              <a:pathLst>
                <a:path w="812800" h="609600">
                  <a:moveTo>
                    <a:pt x="609600" y="0"/>
                  </a:moveTo>
                  <a:lnTo>
                    <a:pt x="0" y="0"/>
                  </a:lnTo>
                  <a:lnTo>
                    <a:pt x="203200" y="609600"/>
                  </a:lnTo>
                  <a:lnTo>
                    <a:pt x="812800" y="609600"/>
                  </a:lnTo>
                  <a:lnTo>
                    <a:pt x="609600" y="0"/>
                  </a:lnTo>
                  <a:close/>
                </a:path>
              </a:pathLst>
            </a:custGeom>
            <a:blipFill>
              <a:blip r:embed="rId6"/>
              <a:stretch>
                <a:fillRect t="-22342" b="-40656"/>
              </a:stretch>
            </a:blipFill>
          </p:spPr>
        </p:sp>
      </p:grpSp>
      <p:grpSp>
        <p:nvGrpSpPr>
          <p:cNvPr id="11" name="Group 11"/>
          <p:cNvGrpSpPr/>
          <p:nvPr/>
        </p:nvGrpSpPr>
        <p:grpSpPr>
          <a:xfrm>
            <a:off x="4379125" y="4893205"/>
            <a:ext cx="4956164" cy="3717123"/>
            <a:chOff x="0" y="0"/>
            <a:chExt cx="812800" cy="609600"/>
          </a:xfrm>
        </p:grpSpPr>
        <p:sp>
          <p:nvSpPr>
            <p:cNvPr id="12" name="Freeform 12"/>
            <p:cNvSpPr/>
            <p:nvPr/>
          </p:nvSpPr>
          <p:spPr>
            <a:xfrm>
              <a:off x="0" y="0"/>
              <a:ext cx="812800" cy="609600"/>
            </a:xfrm>
            <a:custGeom>
              <a:avLst/>
              <a:gdLst/>
              <a:ahLst/>
              <a:cxnLst/>
              <a:rect l="l" t="t" r="r" b="b"/>
              <a:pathLst>
                <a:path w="812800" h="609600">
                  <a:moveTo>
                    <a:pt x="609600" y="0"/>
                  </a:moveTo>
                  <a:lnTo>
                    <a:pt x="0" y="0"/>
                  </a:lnTo>
                  <a:lnTo>
                    <a:pt x="203200" y="609600"/>
                  </a:lnTo>
                  <a:lnTo>
                    <a:pt x="812800" y="609600"/>
                  </a:lnTo>
                  <a:lnTo>
                    <a:pt x="609600" y="0"/>
                  </a:lnTo>
                  <a:close/>
                </a:path>
              </a:pathLst>
            </a:custGeom>
            <a:blipFill>
              <a:blip r:embed="rId7"/>
              <a:stretch>
                <a:fillRect l="-2749" r="-2749"/>
              </a:stretch>
            </a:blipFill>
          </p:spPr>
        </p:sp>
      </p:grpSp>
      <p:grpSp>
        <p:nvGrpSpPr>
          <p:cNvPr id="13" name="Group 13"/>
          <p:cNvGrpSpPr/>
          <p:nvPr/>
        </p:nvGrpSpPr>
        <p:grpSpPr>
          <a:xfrm>
            <a:off x="8873047" y="4893205"/>
            <a:ext cx="4956164" cy="3717123"/>
            <a:chOff x="0" y="0"/>
            <a:chExt cx="812800" cy="609600"/>
          </a:xfrm>
        </p:grpSpPr>
        <p:sp>
          <p:nvSpPr>
            <p:cNvPr id="14" name="Freeform 14"/>
            <p:cNvSpPr/>
            <p:nvPr/>
          </p:nvSpPr>
          <p:spPr>
            <a:xfrm>
              <a:off x="0" y="0"/>
              <a:ext cx="812800" cy="609600"/>
            </a:xfrm>
            <a:custGeom>
              <a:avLst/>
              <a:gdLst/>
              <a:ahLst/>
              <a:cxnLst/>
              <a:rect l="l" t="t" r="r" b="b"/>
              <a:pathLst>
                <a:path w="812800" h="609600">
                  <a:moveTo>
                    <a:pt x="609600" y="0"/>
                  </a:moveTo>
                  <a:lnTo>
                    <a:pt x="0" y="0"/>
                  </a:lnTo>
                  <a:lnTo>
                    <a:pt x="203200" y="609600"/>
                  </a:lnTo>
                  <a:lnTo>
                    <a:pt x="812800" y="609600"/>
                  </a:lnTo>
                  <a:lnTo>
                    <a:pt x="609600" y="0"/>
                  </a:lnTo>
                  <a:close/>
                </a:path>
              </a:pathLst>
            </a:custGeom>
            <a:blipFill>
              <a:blip r:embed="rId8"/>
              <a:stretch>
                <a:fillRect t="-25011" b="-25011"/>
              </a:stretch>
            </a:blipFill>
          </p:spPr>
        </p:sp>
      </p:grpSp>
      <p:sp>
        <p:nvSpPr>
          <p:cNvPr id="15" name="TextBox 15"/>
          <p:cNvSpPr txBox="1"/>
          <p:nvPr/>
        </p:nvSpPr>
        <p:spPr>
          <a:xfrm>
            <a:off x="608959" y="2399483"/>
            <a:ext cx="5247932" cy="1863331"/>
          </a:xfrm>
          <a:prstGeom prst="rect">
            <a:avLst/>
          </a:prstGeom>
        </p:spPr>
        <p:txBody>
          <a:bodyPr lIns="0" tIns="0" rIns="0" bIns="0" rtlCol="0" anchor="t">
            <a:spAutoFit/>
          </a:bodyPr>
          <a:lstStyle/>
          <a:p>
            <a:pPr algn="ctr">
              <a:lnSpc>
                <a:spcPts val="7564"/>
              </a:lnSpc>
            </a:pPr>
            <a:r>
              <a:rPr lang="en-US" sz="6149" b="1">
                <a:solidFill>
                  <a:srgbClr val="77DEFF"/>
                </a:solidFill>
                <a:latin typeface="Barlow SemiCondensed Bold"/>
                <a:ea typeface="Barlow SemiCondensed Bold"/>
                <a:cs typeface="Barlow SemiCondensed Bold"/>
                <a:sym typeface="Barlow SemiCondensed Bold"/>
              </a:rPr>
              <a:t>FLY IOWA </a:t>
            </a:r>
          </a:p>
          <a:p>
            <a:pPr algn="ctr">
              <a:lnSpc>
                <a:spcPts val="7564"/>
              </a:lnSpc>
            </a:pPr>
            <a:r>
              <a:rPr lang="en-US" sz="6149" b="1">
                <a:solidFill>
                  <a:srgbClr val="77DEFF"/>
                </a:solidFill>
                <a:latin typeface="Barlow SemiCondensed Bold"/>
                <a:ea typeface="Barlow SemiCondensed Bold"/>
                <a:cs typeface="Barlow SemiCondensed Bold"/>
                <a:sym typeface="Barlow SemiCondensed Bold"/>
              </a:rPr>
              <a:t>AIRSHOW</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43764"/>
        </a:solidFill>
        <a:effectLst/>
      </p:bgPr>
    </p:bg>
    <p:spTree>
      <p:nvGrpSpPr>
        <p:cNvPr id="1" name=""/>
        <p:cNvGrpSpPr/>
        <p:nvPr/>
      </p:nvGrpSpPr>
      <p:grpSpPr>
        <a:xfrm>
          <a:off x="0" y="0"/>
          <a:ext cx="0" cy="0"/>
          <a:chOff x="0" y="0"/>
          <a:chExt cx="0" cy="0"/>
        </a:xfrm>
      </p:grpSpPr>
      <p:grpSp>
        <p:nvGrpSpPr>
          <p:cNvPr id="2" name="Group 2"/>
          <p:cNvGrpSpPr/>
          <p:nvPr/>
        </p:nvGrpSpPr>
        <p:grpSpPr>
          <a:xfrm>
            <a:off x="-143778" y="8610328"/>
            <a:ext cx="14003556" cy="624431"/>
            <a:chOff x="0" y="0"/>
            <a:chExt cx="4917572" cy="219279"/>
          </a:xfrm>
        </p:grpSpPr>
        <p:sp>
          <p:nvSpPr>
            <p:cNvPr id="3" name="Freeform 3"/>
            <p:cNvSpPr/>
            <p:nvPr/>
          </p:nvSpPr>
          <p:spPr>
            <a:xfrm>
              <a:off x="0" y="0"/>
              <a:ext cx="4917572" cy="219279"/>
            </a:xfrm>
            <a:custGeom>
              <a:avLst/>
              <a:gdLst/>
              <a:ahLst/>
              <a:cxnLst/>
              <a:rect l="l" t="t" r="r" b="b"/>
              <a:pathLst>
                <a:path w="4917572" h="219279">
                  <a:moveTo>
                    <a:pt x="0" y="0"/>
                  </a:moveTo>
                  <a:lnTo>
                    <a:pt x="4917572" y="0"/>
                  </a:lnTo>
                  <a:lnTo>
                    <a:pt x="4917572" y="219279"/>
                  </a:lnTo>
                  <a:lnTo>
                    <a:pt x="0" y="219279"/>
                  </a:lnTo>
                  <a:close/>
                </a:path>
              </a:pathLst>
            </a:custGeom>
            <a:solidFill>
              <a:srgbClr val="FFFFFF"/>
            </a:solidFill>
          </p:spPr>
        </p:sp>
        <p:sp>
          <p:nvSpPr>
            <p:cNvPr id="4" name="TextBox 4"/>
            <p:cNvSpPr txBox="1"/>
            <p:nvPr/>
          </p:nvSpPr>
          <p:spPr>
            <a:xfrm>
              <a:off x="0" y="-66675"/>
              <a:ext cx="4917572" cy="285954"/>
            </a:xfrm>
            <a:prstGeom prst="rect">
              <a:avLst/>
            </a:prstGeom>
          </p:spPr>
          <p:txBody>
            <a:bodyPr lIns="38100" tIns="38100" rIns="38100" bIns="38100" rtlCol="0" anchor="ctr"/>
            <a:lstStyle/>
            <a:p>
              <a:pPr algn="ctr">
                <a:lnSpc>
                  <a:spcPts val="2730"/>
                </a:lnSpc>
              </a:pPr>
              <a:endParaRPr sz="1350"/>
            </a:p>
          </p:txBody>
        </p:sp>
      </p:grpSp>
      <p:grpSp>
        <p:nvGrpSpPr>
          <p:cNvPr id="5" name="Group 5"/>
          <p:cNvGrpSpPr/>
          <p:nvPr/>
        </p:nvGrpSpPr>
        <p:grpSpPr>
          <a:xfrm>
            <a:off x="7059132" y="4286314"/>
            <a:ext cx="5639450" cy="3721734"/>
            <a:chOff x="0" y="0"/>
            <a:chExt cx="1164931" cy="768792"/>
          </a:xfrm>
        </p:grpSpPr>
        <p:sp>
          <p:nvSpPr>
            <p:cNvPr id="6" name="Freeform 6"/>
            <p:cNvSpPr/>
            <p:nvPr/>
          </p:nvSpPr>
          <p:spPr>
            <a:xfrm>
              <a:off x="0" y="0"/>
              <a:ext cx="1164931" cy="768792"/>
            </a:xfrm>
            <a:custGeom>
              <a:avLst/>
              <a:gdLst/>
              <a:ahLst/>
              <a:cxnLst/>
              <a:rect l="l" t="t" r="r" b="b"/>
              <a:pathLst>
                <a:path w="1164931" h="768792">
                  <a:moveTo>
                    <a:pt x="0" y="0"/>
                  </a:moveTo>
                  <a:lnTo>
                    <a:pt x="1164931" y="0"/>
                  </a:lnTo>
                  <a:lnTo>
                    <a:pt x="1164931" y="768792"/>
                  </a:lnTo>
                  <a:lnTo>
                    <a:pt x="0" y="768792"/>
                  </a:lnTo>
                  <a:close/>
                </a:path>
              </a:pathLst>
            </a:custGeom>
            <a:blipFill>
              <a:blip r:embed="rId3"/>
              <a:stretch>
                <a:fillRect l="-10697" r="-10697"/>
              </a:stretch>
            </a:blipFill>
          </p:spPr>
        </p:sp>
      </p:grpSp>
      <p:sp>
        <p:nvSpPr>
          <p:cNvPr id="7" name="Freeform 7"/>
          <p:cNvSpPr/>
          <p:nvPr/>
        </p:nvSpPr>
        <p:spPr>
          <a:xfrm flipH="1" flipV="1">
            <a:off x="10630917" y="1155589"/>
            <a:ext cx="3198294" cy="2530650"/>
          </a:xfrm>
          <a:custGeom>
            <a:avLst/>
            <a:gdLst/>
            <a:ahLst/>
            <a:cxnLst/>
            <a:rect l="l" t="t" r="r" b="b"/>
            <a:pathLst>
              <a:path w="4264392" h="3374200">
                <a:moveTo>
                  <a:pt x="4264392" y="3374200"/>
                </a:moveTo>
                <a:lnTo>
                  <a:pt x="0" y="3374200"/>
                </a:lnTo>
                <a:lnTo>
                  <a:pt x="0" y="0"/>
                </a:lnTo>
                <a:lnTo>
                  <a:pt x="4264392" y="0"/>
                </a:lnTo>
                <a:lnTo>
                  <a:pt x="4264392" y="337420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flipV="1">
            <a:off x="-143778" y="1155589"/>
            <a:ext cx="3198294" cy="2530650"/>
          </a:xfrm>
          <a:custGeom>
            <a:avLst/>
            <a:gdLst/>
            <a:ahLst/>
            <a:cxnLst/>
            <a:rect l="l" t="t" r="r" b="b"/>
            <a:pathLst>
              <a:path w="4264392" h="3374200">
                <a:moveTo>
                  <a:pt x="0" y="3374200"/>
                </a:moveTo>
                <a:lnTo>
                  <a:pt x="4264392" y="3374200"/>
                </a:lnTo>
                <a:lnTo>
                  <a:pt x="4264392" y="0"/>
                </a:lnTo>
                <a:lnTo>
                  <a:pt x="0" y="0"/>
                </a:lnTo>
                <a:lnTo>
                  <a:pt x="0" y="337420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1017419" y="2921652"/>
            <a:ext cx="11681163" cy="888705"/>
          </a:xfrm>
          <a:prstGeom prst="rect">
            <a:avLst/>
          </a:prstGeom>
        </p:spPr>
        <p:txBody>
          <a:bodyPr lIns="0" tIns="0" rIns="0" bIns="0" rtlCol="0" anchor="t">
            <a:spAutoFit/>
          </a:bodyPr>
          <a:lstStyle/>
          <a:p>
            <a:pPr algn="ctr">
              <a:lnSpc>
                <a:spcPts val="7564"/>
              </a:lnSpc>
            </a:pPr>
            <a:r>
              <a:rPr lang="en-US" sz="6149" b="1">
                <a:solidFill>
                  <a:srgbClr val="77DEFF"/>
                </a:solidFill>
                <a:latin typeface="Barlow SemiCondensed Bold"/>
                <a:ea typeface="Barlow SemiCondensed Bold"/>
                <a:cs typeface="Barlow SemiCondensed Bold"/>
                <a:sym typeface="Barlow SemiCondensed Bold"/>
              </a:rPr>
              <a:t>FLY IOWA AIRSHOW</a:t>
            </a:r>
          </a:p>
        </p:txBody>
      </p:sp>
      <p:sp>
        <p:nvSpPr>
          <p:cNvPr id="10" name="TextBox 10"/>
          <p:cNvSpPr txBox="1"/>
          <p:nvPr/>
        </p:nvSpPr>
        <p:spPr>
          <a:xfrm>
            <a:off x="1017419" y="4022868"/>
            <a:ext cx="5569064" cy="4108048"/>
          </a:xfrm>
          <a:prstGeom prst="rect">
            <a:avLst/>
          </a:prstGeom>
        </p:spPr>
        <p:txBody>
          <a:bodyPr lIns="0" tIns="0" rIns="0" bIns="0" rtlCol="0" anchor="t">
            <a:spAutoFit/>
          </a:bodyPr>
          <a:lstStyle/>
          <a:p>
            <a:pPr marL="501967" lvl="1" indent="-250984" algn="just">
              <a:lnSpc>
                <a:spcPts val="3649"/>
              </a:lnSpc>
              <a:buFont typeface="Arial"/>
              <a:buChar char="•"/>
            </a:pPr>
            <a:r>
              <a:rPr lang="en-US" sz="2324" b="1">
                <a:solidFill>
                  <a:srgbClr val="FFFFFF"/>
                </a:solidFill>
                <a:latin typeface="Public Sans Medium"/>
                <a:ea typeface="Public Sans Medium"/>
                <a:cs typeface="Public Sans Medium"/>
                <a:sym typeface="Public Sans Medium"/>
              </a:rPr>
              <a:t>~ 6000 people attended</a:t>
            </a:r>
          </a:p>
          <a:p>
            <a:pPr marL="501967" lvl="1" indent="-250984" algn="just">
              <a:lnSpc>
                <a:spcPts val="3649"/>
              </a:lnSpc>
              <a:buFont typeface="Arial"/>
              <a:buChar char="•"/>
            </a:pPr>
            <a:r>
              <a:rPr lang="en-US" sz="2324" b="1">
                <a:solidFill>
                  <a:srgbClr val="FFFFFF"/>
                </a:solidFill>
                <a:latin typeface="Public Sans Medium"/>
                <a:ea typeface="Public Sans Medium"/>
                <a:cs typeface="Public Sans Medium"/>
                <a:sym typeface="Public Sans Medium"/>
              </a:rPr>
              <a:t>Free Air Show </a:t>
            </a:r>
          </a:p>
          <a:p>
            <a:pPr marL="501967" lvl="1" indent="-250984" algn="just">
              <a:lnSpc>
                <a:spcPts val="3649"/>
              </a:lnSpc>
              <a:buFont typeface="Arial"/>
              <a:buChar char="•"/>
            </a:pPr>
            <a:r>
              <a:rPr lang="en-US" sz="2324" b="1">
                <a:solidFill>
                  <a:srgbClr val="FFFFFF"/>
                </a:solidFill>
                <a:latin typeface="Public Sans Medium"/>
                <a:ea typeface="Public Sans Medium"/>
                <a:cs typeface="Public Sans Medium"/>
                <a:sym typeface="Public Sans Medium"/>
              </a:rPr>
              <a:t>Celebrating 80 years in the community</a:t>
            </a:r>
          </a:p>
          <a:p>
            <a:pPr marL="501967" lvl="1" indent="-250984" algn="just">
              <a:lnSpc>
                <a:spcPts val="3649"/>
              </a:lnSpc>
              <a:buFont typeface="Arial"/>
              <a:buChar char="•"/>
            </a:pPr>
            <a:r>
              <a:rPr lang="en-US" sz="2324" b="1">
                <a:solidFill>
                  <a:srgbClr val="FFFFFF"/>
                </a:solidFill>
                <a:latin typeface="Public Sans Medium"/>
                <a:ea typeface="Public Sans Medium"/>
                <a:cs typeface="Public Sans Medium"/>
                <a:sym typeface="Public Sans Medium"/>
              </a:rPr>
              <a:t>First ever custom Drone Light and fireworks show in the region</a:t>
            </a:r>
          </a:p>
          <a:p>
            <a:pPr marL="501967" lvl="1" indent="-250984" algn="just">
              <a:lnSpc>
                <a:spcPts val="3649"/>
              </a:lnSpc>
              <a:buFont typeface="Arial"/>
              <a:buChar char="•"/>
            </a:pPr>
            <a:r>
              <a:rPr lang="en-US" sz="2324" b="1">
                <a:solidFill>
                  <a:srgbClr val="FFFFFF"/>
                </a:solidFill>
                <a:latin typeface="Public Sans Medium"/>
                <a:ea typeface="Public Sans Medium"/>
                <a:cs typeface="Public Sans Medium"/>
                <a:sym typeface="Public Sans Medium"/>
              </a:rPr>
              <a:t>Fully funded by local sponsors</a:t>
            </a:r>
          </a:p>
          <a:p>
            <a:pPr marL="501967" lvl="1" indent="-250984" algn="just">
              <a:lnSpc>
                <a:spcPts val="3649"/>
              </a:lnSpc>
              <a:buFont typeface="Arial"/>
              <a:buChar char="•"/>
            </a:pPr>
            <a:r>
              <a:rPr lang="en-US" sz="2324" b="1">
                <a:solidFill>
                  <a:srgbClr val="FFFFFF"/>
                </a:solidFill>
                <a:latin typeface="Public Sans Medium"/>
                <a:ea typeface="Public Sans Medium"/>
                <a:cs typeface="Public Sans Medium"/>
                <a:sym typeface="Public Sans Medium"/>
              </a:rPr>
              <a:t>Excess funds will be awarded to local flight student</a:t>
            </a:r>
          </a:p>
        </p:txBody>
      </p:sp>
      <p:sp>
        <p:nvSpPr>
          <p:cNvPr id="11" name="Freeform 11"/>
          <p:cNvSpPr/>
          <p:nvPr/>
        </p:nvSpPr>
        <p:spPr>
          <a:xfrm rot="5400000" flipH="1">
            <a:off x="6675072" y="1544612"/>
            <a:ext cx="365856" cy="1752604"/>
          </a:xfrm>
          <a:custGeom>
            <a:avLst/>
            <a:gdLst/>
            <a:ahLst/>
            <a:cxnLst/>
            <a:rect l="l" t="t" r="r" b="b"/>
            <a:pathLst>
              <a:path w="487808" h="2336805">
                <a:moveTo>
                  <a:pt x="487808" y="0"/>
                </a:moveTo>
                <a:lnTo>
                  <a:pt x="0" y="0"/>
                </a:lnTo>
                <a:lnTo>
                  <a:pt x="0" y="2336805"/>
                </a:lnTo>
                <a:lnTo>
                  <a:pt x="487808" y="2336805"/>
                </a:lnTo>
                <a:lnTo>
                  <a:pt x="487808"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43764"/>
        </a:solidFill>
        <a:effectLst/>
      </p:bgPr>
    </p:bg>
    <p:spTree>
      <p:nvGrpSpPr>
        <p:cNvPr id="1" name=""/>
        <p:cNvGrpSpPr/>
        <p:nvPr/>
      </p:nvGrpSpPr>
      <p:grpSpPr>
        <a:xfrm>
          <a:off x="0" y="0"/>
          <a:ext cx="0" cy="0"/>
          <a:chOff x="0" y="0"/>
          <a:chExt cx="0" cy="0"/>
        </a:xfrm>
      </p:grpSpPr>
      <p:grpSp>
        <p:nvGrpSpPr>
          <p:cNvPr id="2" name="Group 2"/>
          <p:cNvGrpSpPr/>
          <p:nvPr/>
        </p:nvGrpSpPr>
        <p:grpSpPr>
          <a:xfrm>
            <a:off x="970366" y="738264"/>
            <a:ext cx="4051877" cy="7491336"/>
            <a:chOff x="0" y="0"/>
            <a:chExt cx="836989" cy="1547472"/>
          </a:xfrm>
        </p:grpSpPr>
        <p:sp>
          <p:nvSpPr>
            <p:cNvPr id="3" name="Freeform 3"/>
            <p:cNvSpPr/>
            <p:nvPr/>
          </p:nvSpPr>
          <p:spPr>
            <a:xfrm>
              <a:off x="0" y="0"/>
              <a:ext cx="836989" cy="1547472"/>
            </a:xfrm>
            <a:custGeom>
              <a:avLst/>
              <a:gdLst/>
              <a:ahLst/>
              <a:cxnLst/>
              <a:rect l="l" t="t" r="r" b="b"/>
              <a:pathLst>
                <a:path w="836989" h="1547472">
                  <a:moveTo>
                    <a:pt x="0" y="0"/>
                  </a:moveTo>
                  <a:lnTo>
                    <a:pt x="836989" y="0"/>
                  </a:lnTo>
                  <a:lnTo>
                    <a:pt x="836989" y="1547472"/>
                  </a:lnTo>
                  <a:lnTo>
                    <a:pt x="0" y="1547472"/>
                  </a:lnTo>
                  <a:close/>
                </a:path>
              </a:pathLst>
            </a:custGeom>
            <a:blipFill>
              <a:blip r:embed="rId3"/>
              <a:stretch>
                <a:fillRect l="-73406" r="-73406"/>
              </a:stretch>
            </a:blipFill>
          </p:spPr>
        </p:sp>
      </p:grpSp>
      <p:grpSp>
        <p:nvGrpSpPr>
          <p:cNvPr id="4" name="Group 4"/>
          <p:cNvGrpSpPr/>
          <p:nvPr/>
        </p:nvGrpSpPr>
        <p:grpSpPr>
          <a:xfrm>
            <a:off x="5582124" y="3109222"/>
            <a:ext cx="2407746" cy="779256"/>
            <a:chOff x="0" y="0"/>
            <a:chExt cx="2022238" cy="654488"/>
          </a:xfrm>
        </p:grpSpPr>
        <p:sp>
          <p:nvSpPr>
            <p:cNvPr id="5" name="Freeform 5"/>
            <p:cNvSpPr/>
            <p:nvPr/>
          </p:nvSpPr>
          <p:spPr>
            <a:xfrm>
              <a:off x="0" y="0"/>
              <a:ext cx="2022238" cy="654488"/>
            </a:xfrm>
            <a:custGeom>
              <a:avLst/>
              <a:gdLst/>
              <a:ahLst/>
              <a:cxnLst/>
              <a:rect l="l" t="t" r="r" b="b"/>
              <a:pathLst>
                <a:path w="2022238" h="654488">
                  <a:moveTo>
                    <a:pt x="1819038" y="0"/>
                  </a:moveTo>
                  <a:lnTo>
                    <a:pt x="0" y="0"/>
                  </a:lnTo>
                  <a:lnTo>
                    <a:pt x="203200" y="654488"/>
                  </a:lnTo>
                  <a:lnTo>
                    <a:pt x="2022238" y="654488"/>
                  </a:lnTo>
                  <a:lnTo>
                    <a:pt x="1819038" y="0"/>
                  </a:lnTo>
                  <a:close/>
                </a:path>
              </a:pathLst>
            </a:custGeom>
            <a:solidFill>
              <a:srgbClr val="6DCAFF"/>
            </a:solidFill>
          </p:spPr>
        </p:sp>
        <p:sp>
          <p:nvSpPr>
            <p:cNvPr id="6" name="TextBox 6"/>
            <p:cNvSpPr txBox="1"/>
            <p:nvPr/>
          </p:nvSpPr>
          <p:spPr>
            <a:xfrm>
              <a:off x="101600" y="-66675"/>
              <a:ext cx="1819038" cy="721163"/>
            </a:xfrm>
            <a:prstGeom prst="rect">
              <a:avLst/>
            </a:prstGeom>
          </p:spPr>
          <p:txBody>
            <a:bodyPr lIns="38100" tIns="38100" rIns="38100" bIns="38100" rtlCol="0" anchor="ctr"/>
            <a:lstStyle/>
            <a:p>
              <a:pPr algn="ctr">
                <a:lnSpc>
                  <a:spcPts val="2730"/>
                </a:lnSpc>
              </a:pPr>
              <a:endParaRPr sz="1350"/>
            </a:p>
          </p:txBody>
        </p:sp>
      </p:grpSp>
      <p:grpSp>
        <p:nvGrpSpPr>
          <p:cNvPr id="7" name="Group 7"/>
          <p:cNvGrpSpPr/>
          <p:nvPr/>
        </p:nvGrpSpPr>
        <p:grpSpPr>
          <a:xfrm>
            <a:off x="8059427" y="3109222"/>
            <a:ext cx="2407746" cy="779256"/>
            <a:chOff x="0" y="0"/>
            <a:chExt cx="2022238" cy="654488"/>
          </a:xfrm>
        </p:grpSpPr>
        <p:sp>
          <p:nvSpPr>
            <p:cNvPr id="8" name="Freeform 8"/>
            <p:cNvSpPr/>
            <p:nvPr/>
          </p:nvSpPr>
          <p:spPr>
            <a:xfrm>
              <a:off x="0" y="0"/>
              <a:ext cx="2022238" cy="654488"/>
            </a:xfrm>
            <a:custGeom>
              <a:avLst/>
              <a:gdLst/>
              <a:ahLst/>
              <a:cxnLst/>
              <a:rect l="l" t="t" r="r" b="b"/>
              <a:pathLst>
                <a:path w="2022238" h="654488">
                  <a:moveTo>
                    <a:pt x="1819038" y="0"/>
                  </a:moveTo>
                  <a:lnTo>
                    <a:pt x="0" y="0"/>
                  </a:lnTo>
                  <a:lnTo>
                    <a:pt x="203200" y="654488"/>
                  </a:lnTo>
                  <a:lnTo>
                    <a:pt x="2022238" y="654488"/>
                  </a:lnTo>
                  <a:lnTo>
                    <a:pt x="1819038" y="0"/>
                  </a:lnTo>
                  <a:close/>
                </a:path>
              </a:pathLst>
            </a:custGeom>
            <a:solidFill>
              <a:srgbClr val="FFFFFF"/>
            </a:solidFill>
          </p:spPr>
        </p:sp>
        <p:sp>
          <p:nvSpPr>
            <p:cNvPr id="9" name="TextBox 9"/>
            <p:cNvSpPr txBox="1"/>
            <p:nvPr/>
          </p:nvSpPr>
          <p:spPr>
            <a:xfrm>
              <a:off x="101600" y="-66675"/>
              <a:ext cx="1819038" cy="721163"/>
            </a:xfrm>
            <a:prstGeom prst="rect">
              <a:avLst/>
            </a:prstGeom>
          </p:spPr>
          <p:txBody>
            <a:bodyPr lIns="38100" tIns="38100" rIns="38100" bIns="38100" rtlCol="0" anchor="ctr"/>
            <a:lstStyle/>
            <a:p>
              <a:pPr algn="ctr">
                <a:lnSpc>
                  <a:spcPts val="2730"/>
                </a:lnSpc>
              </a:pPr>
              <a:endParaRPr sz="1350"/>
            </a:p>
          </p:txBody>
        </p:sp>
      </p:grpSp>
      <p:grpSp>
        <p:nvGrpSpPr>
          <p:cNvPr id="10" name="Group 10"/>
          <p:cNvGrpSpPr/>
          <p:nvPr/>
        </p:nvGrpSpPr>
        <p:grpSpPr>
          <a:xfrm>
            <a:off x="10536729" y="3109222"/>
            <a:ext cx="2407746" cy="779256"/>
            <a:chOff x="0" y="0"/>
            <a:chExt cx="2022238" cy="654488"/>
          </a:xfrm>
        </p:grpSpPr>
        <p:sp>
          <p:nvSpPr>
            <p:cNvPr id="11" name="Freeform 11"/>
            <p:cNvSpPr/>
            <p:nvPr/>
          </p:nvSpPr>
          <p:spPr>
            <a:xfrm>
              <a:off x="0" y="0"/>
              <a:ext cx="2022238" cy="654488"/>
            </a:xfrm>
            <a:custGeom>
              <a:avLst/>
              <a:gdLst/>
              <a:ahLst/>
              <a:cxnLst/>
              <a:rect l="l" t="t" r="r" b="b"/>
              <a:pathLst>
                <a:path w="2022238" h="654488">
                  <a:moveTo>
                    <a:pt x="1819038" y="0"/>
                  </a:moveTo>
                  <a:lnTo>
                    <a:pt x="0" y="0"/>
                  </a:lnTo>
                  <a:lnTo>
                    <a:pt x="203200" y="654488"/>
                  </a:lnTo>
                  <a:lnTo>
                    <a:pt x="2022238" y="654488"/>
                  </a:lnTo>
                  <a:lnTo>
                    <a:pt x="1819038" y="0"/>
                  </a:lnTo>
                  <a:close/>
                </a:path>
              </a:pathLst>
            </a:custGeom>
            <a:solidFill>
              <a:srgbClr val="6DCAFF"/>
            </a:solidFill>
          </p:spPr>
        </p:sp>
        <p:sp>
          <p:nvSpPr>
            <p:cNvPr id="12" name="TextBox 12"/>
            <p:cNvSpPr txBox="1"/>
            <p:nvPr/>
          </p:nvSpPr>
          <p:spPr>
            <a:xfrm>
              <a:off x="101600" y="-66675"/>
              <a:ext cx="1819038" cy="721163"/>
            </a:xfrm>
            <a:prstGeom prst="rect">
              <a:avLst/>
            </a:prstGeom>
          </p:spPr>
          <p:txBody>
            <a:bodyPr lIns="38100" tIns="38100" rIns="38100" bIns="38100" rtlCol="0" anchor="ctr"/>
            <a:lstStyle/>
            <a:p>
              <a:pPr algn="ctr">
                <a:lnSpc>
                  <a:spcPts val="2730"/>
                </a:lnSpc>
              </a:pPr>
              <a:endParaRPr sz="1350"/>
            </a:p>
          </p:txBody>
        </p:sp>
      </p:grpSp>
      <p:sp>
        <p:nvSpPr>
          <p:cNvPr id="13" name="TextBox 13"/>
          <p:cNvSpPr txBox="1"/>
          <p:nvPr/>
        </p:nvSpPr>
        <p:spPr>
          <a:xfrm>
            <a:off x="5139627" y="1453272"/>
            <a:ext cx="7804849" cy="888705"/>
          </a:xfrm>
          <a:prstGeom prst="rect">
            <a:avLst/>
          </a:prstGeom>
        </p:spPr>
        <p:txBody>
          <a:bodyPr lIns="0" tIns="0" rIns="0" bIns="0" rtlCol="0" anchor="t">
            <a:spAutoFit/>
          </a:bodyPr>
          <a:lstStyle/>
          <a:p>
            <a:pPr>
              <a:lnSpc>
                <a:spcPts val="7564"/>
              </a:lnSpc>
            </a:pPr>
            <a:r>
              <a:rPr lang="en-US" sz="6149" b="1">
                <a:solidFill>
                  <a:srgbClr val="77DEFF"/>
                </a:solidFill>
                <a:latin typeface="Barlow SemiCondensed Bold"/>
                <a:ea typeface="Barlow SemiCondensed Bold"/>
                <a:cs typeface="Barlow SemiCondensed Bold"/>
                <a:sym typeface="Barlow SemiCondensed Bold"/>
              </a:rPr>
              <a:t>RECOGNITION &amp; IMPACT</a:t>
            </a:r>
          </a:p>
        </p:txBody>
      </p:sp>
      <p:sp>
        <p:nvSpPr>
          <p:cNvPr id="14" name="TextBox 14"/>
          <p:cNvSpPr txBox="1"/>
          <p:nvPr/>
        </p:nvSpPr>
        <p:spPr>
          <a:xfrm>
            <a:off x="5582124" y="4778707"/>
            <a:ext cx="7362351" cy="2944076"/>
          </a:xfrm>
          <a:prstGeom prst="rect">
            <a:avLst/>
          </a:prstGeom>
        </p:spPr>
        <p:txBody>
          <a:bodyPr lIns="0" tIns="0" rIns="0" bIns="0" rtlCol="0" anchor="t">
            <a:spAutoFit/>
          </a:bodyPr>
          <a:lstStyle/>
          <a:p>
            <a:pPr marL="453391" lvl="1" indent="-226696" algn="just">
              <a:lnSpc>
                <a:spcPts val="2940"/>
              </a:lnSpc>
              <a:buFont typeface="Arial"/>
              <a:buChar char="•"/>
            </a:pPr>
            <a:r>
              <a:rPr lang="en-US" sz="2100">
                <a:solidFill>
                  <a:srgbClr val="FFFFFF"/>
                </a:solidFill>
                <a:latin typeface="Public Sans"/>
                <a:ea typeface="Public Sans"/>
                <a:cs typeface="Public Sans"/>
                <a:sym typeface="Public Sans"/>
              </a:rPr>
              <a:t>First General Aviation Airport to be selected for the Distinguished General Aviation Award</a:t>
            </a:r>
          </a:p>
          <a:p>
            <a:pPr marL="453391" lvl="1" indent="-226696" algn="just">
              <a:lnSpc>
                <a:spcPts val="2940"/>
              </a:lnSpc>
              <a:buFont typeface="Arial"/>
              <a:buChar char="•"/>
            </a:pPr>
            <a:r>
              <a:rPr lang="en-US" sz="2100">
                <a:solidFill>
                  <a:srgbClr val="FFFFFF"/>
                </a:solidFill>
                <a:latin typeface="Public Sans"/>
                <a:ea typeface="Public Sans"/>
                <a:cs typeface="Public Sans"/>
                <a:sym typeface="Public Sans"/>
              </a:rPr>
              <a:t>the “Air” Component of the </a:t>
            </a:r>
            <a:r>
              <a:rPr lang="en-US" sz="2100" i="1">
                <a:solidFill>
                  <a:srgbClr val="FFFFFF"/>
                </a:solidFill>
                <a:latin typeface="Public Sans Italics"/>
                <a:ea typeface="Public Sans Italics"/>
                <a:cs typeface="Public Sans Italics"/>
                <a:sym typeface="Public Sans Italics"/>
              </a:rPr>
              <a:t>Lincolnway Industrial Rail and Air Park</a:t>
            </a:r>
          </a:p>
          <a:p>
            <a:pPr marL="453391" lvl="1" indent="-226696" algn="just">
              <a:lnSpc>
                <a:spcPts val="2940"/>
              </a:lnSpc>
              <a:buFont typeface="Arial"/>
              <a:buChar char="•"/>
            </a:pPr>
            <a:r>
              <a:rPr lang="en-US" sz="2100">
                <a:solidFill>
                  <a:srgbClr val="FFFFFF"/>
                </a:solidFill>
                <a:latin typeface="Public Sans"/>
                <a:ea typeface="Public Sans"/>
                <a:cs typeface="Public Sans"/>
                <a:sym typeface="Public Sans"/>
              </a:rPr>
              <a:t>Industries are known to target communities with healthy well maintained airport</a:t>
            </a:r>
          </a:p>
          <a:p>
            <a:pPr marL="453391" lvl="1" indent="-226696" algn="just">
              <a:lnSpc>
                <a:spcPts val="2940"/>
              </a:lnSpc>
              <a:buFont typeface="Arial"/>
              <a:buChar char="•"/>
            </a:pPr>
            <a:r>
              <a:rPr lang="en-US" sz="2100">
                <a:solidFill>
                  <a:srgbClr val="FFFFFF"/>
                </a:solidFill>
                <a:latin typeface="Public Sans"/>
                <a:ea typeface="Public Sans"/>
                <a:cs typeface="Public Sans"/>
                <a:sym typeface="Public Sans"/>
              </a:rPr>
              <a:t>$3M direct economic Impact to Community*</a:t>
            </a:r>
          </a:p>
          <a:p>
            <a:pPr algn="just">
              <a:lnSpc>
                <a:spcPts val="2940"/>
              </a:lnSpc>
            </a:pPr>
            <a:endParaRPr lang="en-US" sz="2100">
              <a:solidFill>
                <a:srgbClr val="FFFFFF"/>
              </a:solidFill>
              <a:latin typeface="Public Sans"/>
              <a:ea typeface="Public Sans"/>
              <a:cs typeface="Public Sans"/>
              <a:sym typeface="Public Sans"/>
            </a:endParaRPr>
          </a:p>
        </p:txBody>
      </p:sp>
      <p:sp>
        <p:nvSpPr>
          <p:cNvPr id="15" name="TextBox 15"/>
          <p:cNvSpPr txBox="1"/>
          <p:nvPr/>
        </p:nvSpPr>
        <p:spPr>
          <a:xfrm>
            <a:off x="5942092" y="3102078"/>
            <a:ext cx="1688710" cy="769441"/>
          </a:xfrm>
          <a:prstGeom prst="rect">
            <a:avLst/>
          </a:prstGeom>
        </p:spPr>
        <p:txBody>
          <a:bodyPr lIns="0" tIns="0" rIns="0" bIns="0" rtlCol="0" anchor="t">
            <a:spAutoFit/>
          </a:bodyPr>
          <a:lstStyle/>
          <a:p>
            <a:pPr algn="ctr">
              <a:lnSpc>
                <a:spcPts val="2036"/>
              </a:lnSpc>
            </a:pPr>
            <a:r>
              <a:rPr lang="en-US" sz="1725" b="1">
                <a:solidFill>
                  <a:srgbClr val="000000"/>
                </a:solidFill>
                <a:latin typeface="Public Sans Bold"/>
                <a:ea typeface="Public Sans Bold"/>
                <a:cs typeface="Public Sans Bold"/>
                <a:sym typeface="Public Sans Bold"/>
              </a:rPr>
              <a:t>Distinguished</a:t>
            </a:r>
          </a:p>
          <a:p>
            <a:pPr algn="ctr">
              <a:lnSpc>
                <a:spcPts val="2036"/>
              </a:lnSpc>
            </a:pPr>
            <a:r>
              <a:rPr lang="en-US" sz="1725" b="1">
                <a:solidFill>
                  <a:srgbClr val="000000"/>
                </a:solidFill>
                <a:latin typeface="Public Sans Bold"/>
                <a:ea typeface="Public Sans Bold"/>
                <a:cs typeface="Public Sans Bold"/>
                <a:sym typeface="Public Sans Bold"/>
              </a:rPr>
              <a:t>General Aviation Award</a:t>
            </a:r>
          </a:p>
        </p:txBody>
      </p:sp>
      <p:sp>
        <p:nvSpPr>
          <p:cNvPr id="16" name="TextBox 16"/>
          <p:cNvSpPr txBox="1"/>
          <p:nvPr/>
        </p:nvSpPr>
        <p:spPr>
          <a:xfrm>
            <a:off x="8418945" y="3105428"/>
            <a:ext cx="1688710" cy="769441"/>
          </a:xfrm>
          <a:prstGeom prst="rect">
            <a:avLst/>
          </a:prstGeom>
        </p:spPr>
        <p:txBody>
          <a:bodyPr lIns="0" tIns="0" rIns="0" bIns="0" rtlCol="0" anchor="t">
            <a:spAutoFit/>
          </a:bodyPr>
          <a:lstStyle/>
          <a:p>
            <a:pPr algn="ctr">
              <a:lnSpc>
                <a:spcPts val="2036"/>
              </a:lnSpc>
            </a:pPr>
            <a:r>
              <a:rPr lang="en-US" sz="1725" b="1">
                <a:solidFill>
                  <a:srgbClr val="000000"/>
                </a:solidFill>
                <a:latin typeface="Public Sans Bold"/>
                <a:ea typeface="Public Sans Bold"/>
                <a:cs typeface="Public Sans Bold"/>
                <a:sym typeface="Public Sans Bold"/>
              </a:rPr>
              <a:t>Partnerships with GROW Clinton</a:t>
            </a:r>
          </a:p>
        </p:txBody>
      </p:sp>
      <p:sp>
        <p:nvSpPr>
          <p:cNvPr id="17" name="TextBox 17"/>
          <p:cNvSpPr txBox="1"/>
          <p:nvPr/>
        </p:nvSpPr>
        <p:spPr>
          <a:xfrm>
            <a:off x="10895798" y="3230666"/>
            <a:ext cx="1766341" cy="512961"/>
          </a:xfrm>
          <a:prstGeom prst="rect">
            <a:avLst/>
          </a:prstGeom>
        </p:spPr>
        <p:txBody>
          <a:bodyPr lIns="0" tIns="0" rIns="0" bIns="0" rtlCol="0" anchor="t">
            <a:spAutoFit/>
          </a:bodyPr>
          <a:lstStyle/>
          <a:p>
            <a:pPr algn="ctr">
              <a:lnSpc>
                <a:spcPts val="2036"/>
              </a:lnSpc>
            </a:pPr>
            <a:r>
              <a:rPr lang="en-US" sz="1725" b="1">
                <a:solidFill>
                  <a:srgbClr val="000000"/>
                </a:solidFill>
                <a:latin typeface="Public Sans Bold"/>
                <a:ea typeface="Public Sans Bold"/>
                <a:cs typeface="Public Sans Bold"/>
                <a:sym typeface="Public Sans Bold"/>
              </a:rPr>
              <a:t>Economic</a:t>
            </a:r>
          </a:p>
          <a:p>
            <a:pPr algn="ctr">
              <a:lnSpc>
                <a:spcPts val="2036"/>
              </a:lnSpc>
            </a:pPr>
            <a:r>
              <a:rPr lang="en-US" sz="1725" b="1">
                <a:solidFill>
                  <a:srgbClr val="000000"/>
                </a:solidFill>
                <a:latin typeface="Public Sans Bold"/>
                <a:ea typeface="Public Sans Bold"/>
                <a:cs typeface="Public Sans Bold"/>
                <a:sym typeface="Public Sans Bold"/>
              </a:rPr>
              <a:t>Driver</a:t>
            </a:r>
          </a:p>
        </p:txBody>
      </p:sp>
      <p:sp>
        <p:nvSpPr>
          <p:cNvPr id="18" name="Freeform 18"/>
          <p:cNvSpPr/>
          <p:nvPr/>
        </p:nvSpPr>
        <p:spPr>
          <a:xfrm rot="5400000" flipV="1">
            <a:off x="12029518" y="1675933"/>
            <a:ext cx="386555" cy="1851757"/>
          </a:xfrm>
          <a:custGeom>
            <a:avLst/>
            <a:gdLst/>
            <a:ahLst/>
            <a:cxnLst/>
            <a:rect l="l" t="t" r="r" b="b"/>
            <a:pathLst>
              <a:path w="515406" h="2469009">
                <a:moveTo>
                  <a:pt x="0" y="2469009"/>
                </a:moveTo>
                <a:lnTo>
                  <a:pt x="515406" y="2469009"/>
                </a:lnTo>
                <a:lnTo>
                  <a:pt x="515406" y="0"/>
                </a:lnTo>
                <a:lnTo>
                  <a:pt x="0" y="0"/>
                </a:lnTo>
                <a:lnTo>
                  <a:pt x="0" y="2469009"/>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19"/>
          <p:cNvSpPr/>
          <p:nvPr/>
        </p:nvSpPr>
        <p:spPr>
          <a:xfrm>
            <a:off x="-129575" y="6181917"/>
            <a:ext cx="3853203" cy="3048847"/>
          </a:xfrm>
          <a:custGeom>
            <a:avLst/>
            <a:gdLst/>
            <a:ahLst/>
            <a:cxnLst/>
            <a:rect l="l" t="t" r="r" b="b"/>
            <a:pathLst>
              <a:path w="5137604" h="4065129">
                <a:moveTo>
                  <a:pt x="0" y="0"/>
                </a:moveTo>
                <a:lnTo>
                  <a:pt x="5137605" y="0"/>
                </a:lnTo>
                <a:lnTo>
                  <a:pt x="5137605" y="4065129"/>
                </a:lnTo>
                <a:lnTo>
                  <a:pt x="0" y="40651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TextBox 20"/>
          <p:cNvSpPr txBox="1"/>
          <p:nvPr/>
        </p:nvSpPr>
        <p:spPr>
          <a:xfrm>
            <a:off x="11515173" y="8179594"/>
            <a:ext cx="1415244" cy="663451"/>
          </a:xfrm>
          <a:prstGeom prst="rect">
            <a:avLst/>
          </a:prstGeom>
        </p:spPr>
        <p:txBody>
          <a:bodyPr lIns="0" tIns="0" rIns="0" bIns="0" rtlCol="0" anchor="t">
            <a:spAutoFit/>
          </a:bodyPr>
          <a:lstStyle/>
          <a:p>
            <a:pPr algn="ctr">
              <a:lnSpc>
                <a:spcPts val="2730"/>
              </a:lnSpc>
              <a:spcBef>
                <a:spcPct val="0"/>
              </a:spcBef>
            </a:pPr>
            <a:r>
              <a:rPr lang="en-US" sz="1950" b="1">
                <a:solidFill>
                  <a:srgbClr val="FFFFFF"/>
                </a:solidFill>
                <a:latin typeface="Public Sans Medium"/>
                <a:ea typeface="Public Sans Medium"/>
                <a:cs typeface="Public Sans Medium"/>
                <a:sym typeface="Public Sans Medium"/>
              </a:rPr>
              <a:t>*2020 study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43764"/>
        </a:solidFill>
        <a:effectLst/>
      </p:bgPr>
    </p:bg>
    <p:spTree>
      <p:nvGrpSpPr>
        <p:cNvPr id="1" name=""/>
        <p:cNvGrpSpPr/>
        <p:nvPr/>
      </p:nvGrpSpPr>
      <p:grpSpPr>
        <a:xfrm>
          <a:off x="0" y="0"/>
          <a:ext cx="0" cy="0"/>
          <a:chOff x="0" y="0"/>
          <a:chExt cx="0" cy="0"/>
        </a:xfrm>
      </p:grpSpPr>
      <p:grpSp>
        <p:nvGrpSpPr>
          <p:cNvPr id="2" name="Group 2"/>
          <p:cNvGrpSpPr/>
          <p:nvPr/>
        </p:nvGrpSpPr>
        <p:grpSpPr>
          <a:xfrm>
            <a:off x="-367010" y="5465365"/>
            <a:ext cx="6735813" cy="3535760"/>
            <a:chOff x="0" y="0"/>
            <a:chExt cx="1532737" cy="804564"/>
          </a:xfrm>
        </p:grpSpPr>
        <p:sp>
          <p:nvSpPr>
            <p:cNvPr id="3" name="Freeform 3"/>
            <p:cNvSpPr/>
            <p:nvPr/>
          </p:nvSpPr>
          <p:spPr>
            <a:xfrm>
              <a:off x="0" y="0"/>
              <a:ext cx="1532737" cy="804564"/>
            </a:xfrm>
            <a:custGeom>
              <a:avLst/>
              <a:gdLst/>
              <a:ahLst/>
              <a:cxnLst/>
              <a:rect l="l" t="t" r="r" b="b"/>
              <a:pathLst>
                <a:path w="1532737" h="804564">
                  <a:moveTo>
                    <a:pt x="1329537" y="0"/>
                  </a:moveTo>
                  <a:lnTo>
                    <a:pt x="0" y="0"/>
                  </a:lnTo>
                  <a:lnTo>
                    <a:pt x="203200" y="804564"/>
                  </a:lnTo>
                  <a:lnTo>
                    <a:pt x="1532737" y="804564"/>
                  </a:lnTo>
                  <a:lnTo>
                    <a:pt x="1329537" y="0"/>
                  </a:lnTo>
                  <a:close/>
                </a:path>
              </a:pathLst>
            </a:custGeom>
            <a:blipFill>
              <a:blip r:embed="rId3"/>
              <a:stretch>
                <a:fillRect t="-21439" b="-21439"/>
              </a:stretch>
            </a:blipFill>
          </p:spPr>
        </p:sp>
      </p:grpSp>
      <p:sp>
        <p:nvSpPr>
          <p:cNvPr id="4" name="TextBox 4"/>
          <p:cNvSpPr txBox="1"/>
          <p:nvPr/>
        </p:nvSpPr>
        <p:spPr>
          <a:xfrm>
            <a:off x="5871798" y="1640286"/>
            <a:ext cx="7302162" cy="1863331"/>
          </a:xfrm>
          <a:prstGeom prst="rect">
            <a:avLst/>
          </a:prstGeom>
        </p:spPr>
        <p:txBody>
          <a:bodyPr lIns="0" tIns="0" rIns="0" bIns="0" rtlCol="0" anchor="t">
            <a:spAutoFit/>
          </a:bodyPr>
          <a:lstStyle/>
          <a:p>
            <a:pPr algn="r">
              <a:lnSpc>
                <a:spcPts val="7564"/>
              </a:lnSpc>
            </a:pPr>
            <a:r>
              <a:rPr lang="en-US" sz="6149" b="1">
                <a:solidFill>
                  <a:srgbClr val="6DCAFF"/>
                </a:solidFill>
                <a:latin typeface="Barlow SemiCondensed Heavy"/>
                <a:ea typeface="Barlow SemiCondensed Heavy"/>
                <a:cs typeface="Barlow SemiCondensed Heavy"/>
                <a:sym typeface="Barlow SemiCondensed Heavy"/>
              </a:rPr>
              <a:t>CAPITOL IMPROVEMENTS</a:t>
            </a:r>
          </a:p>
        </p:txBody>
      </p:sp>
      <p:sp>
        <p:nvSpPr>
          <p:cNvPr id="5" name="Freeform 5"/>
          <p:cNvSpPr/>
          <p:nvPr/>
        </p:nvSpPr>
        <p:spPr>
          <a:xfrm rot="5400000" flipH="1">
            <a:off x="7640753" y="1558449"/>
            <a:ext cx="379499" cy="1817960"/>
          </a:xfrm>
          <a:custGeom>
            <a:avLst/>
            <a:gdLst/>
            <a:ahLst/>
            <a:cxnLst/>
            <a:rect l="l" t="t" r="r" b="b"/>
            <a:pathLst>
              <a:path w="505999" h="2423947">
                <a:moveTo>
                  <a:pt x="505999" y="0"/>
                </a:moveTo>
                <a:lnTo>
                  <a:pt x="0" y="0"/>
                </a:lnTo>
                <a:lnTo>
                  <a:pt x="0" y="2423946"/>
                </a:lnTo>
                <a:lnTo>
                  <a:pt x="505999" y="2423946"/>
                </a:lnTo>
                <a:lnTo>
                  <a:pt x="505999"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6" name="Group 6"/>
          <p:cNvGrpSpPr/>
          <p:nvPr/>
        </p:nvGrpSpPr>
        <p:grpSpPr>
          <a:xfrm>
            <a:off x="-186852" y="1463274"/>
            <a:ext cx="6735813" cy="3535760"/>
            <a:chOff x="0" y="0"/>
            <a:chExt cx="1532737" cy="804564"/>
          </a:xfrm>
        </p:grpSpPr>
        <p:sp>
          <p:nvSpPr>
            <p:cNvPr id="7" name="Freeform 7"/>
            <p:cNvSpPr/>
            <p:nvPr/>
          </p:nvSpPr>
          <p:spPr>
            <a:xfrm>
              <a:off x="0" y="0"/>
              <a:ext cx="1532737" cy="804564"/>
            </a:xfrm>
            <a:custGeom>
              <a:avLst/>
              <a:gdLst/>
              <a:ahLst/>
              <a:cxnLst/>
              <a:rect l="l" t="t" r="r" b="b"/>
              <a:pathLst>
                <a:path w="1532737" h="804564">
                  <a:moveTo>
                    <a:pt x="1329537" y="0"/>
                  </a:moveTo>
                  <a:lnTo>
                    <a:pt x="0" y="0"/>
                  </a:lnTo>
                  <a:lnTo>
                    <a:pt x="203200" y="804564"/>
                  </a:lnTo>
                  <a:lnTo>
                    <a:pt x="1532737" y="804564"/>
                  </a:lnTo>
                  <a:lnTo>
                    <a:pt x="1329537" y="0"/>
                  </a:lnTo>
                  <a:close/>
                </a:path>
              </a:pathLst>
            </a:custGeom>
            <a:blipFill>
              <a:blip r:embed="rId6"/>
              <a:stretch>
                <a:fillRect t="-20129" r="-7520" b="-30677"/>
              </a:stretch>
            </a:blipFill>
          </p:spPr>
        </p:sp>
      </p:grpSp>
      <p:sp>
        <p:nvSpPr>
          <p:cNvPr id="8" name="TextBox 8"/>
          <p:cNvSpPr txBox="1"/>
          <p:nvPr/>
        </p:nvSpPr>
        <p:spPr>
          <a:xfrm>
            <a:off x="6548961" y="4030684"/>
            <a:ext cx="7167040" cy="3430426"/>
          </a:xfrm>
          <a:prstGeom prst="rect">
            <a:avLst/>
          </a:prstGeom>
        </p:spPr>
        <p:txBody>
          <a:bodyPr lIns="0" tIns="0" rIns="0" bIns="0" rtlCol="0" anchor="t">
            <a:spAutoFit/>
          </a:bodyPr>
          <a:lstStyle/>
          <a:p>
            <a:pPr marL="469583" lvl="1" indent="-234791" algn="just">
              <a:lnSpc>
                <a:spcPts val="3045"/>
              </a:lnSpc>
              <a:buFont typeface="Arial"/>
              <a:buChar char="•"/>
            </a:pPr>
            <a:r>
              <a:rPr lang="en-US" sz="2175">
                <a:solidFill>
                  <a:srgbClr val="FFFFFF"/>
                </a:solidFill>
                <a:latin typeface="Public Sans"/>
                <a:ea typeface="Public Sans"/>
                <a:cs typeface="Public Sans"/>
                <a:sym typeface="Public Sans"/>
              </a:rPr>
              <a:t>Terminal and Corporate Hangar (IDOT &amp; FAA)</a:t>
            </a:r>
          </a:p>
          <a:p>
            <a:pPr marL="469583" lvl="1" indent="-234791" algn="just">
              <a:lnSpc>
                <a:spcPts val="3045"/>
              </a:lnSpc>
              <a:buFont typeface="Arial"/>
              <a:buChar char="•"/>
            </a:pPr>
            <a:r>
              <a:rPr lang="en-US" sz="2175">
                <a:solidFill>
                  <a:srgbClr val="FFFFFF"/>
                </a:solidFill>
                <a:latin typeface="Public Sans"/>
                <a:ea typeface="Public Sans"/>
                <a:cs typeface="Public Sans"/>
                <a:sym typeface="Public Sans"/>
              </a:rPr>
              <a:t>Fuel Farm Replacement (FAA)</a:t>
            </a:r>
          </a:p>
          <a:p>
            <a:pPr marL="469583" lvl="1" indent="-234791" algn="just">
              <a:lnSpc>
                <a:spcPts val="3045"/>
              </a:lnSpc>
              <a:buFont typeface="Arial"/>
              <a:buChar char="•"/>
            </a:pPr>
            <a:r>
              <a:rPr lang="en-US" sz="2175">
                <a:solidFill>
                  <a:srgbClr val="FFFFFF"/>
                </a:solidFill>
                <a:latin typeface="Public Sans"/>
                <a:ea typeface="Public Sans"/>
                <a:cs typeface="Public Sans"/>
                <a:sym typeface="Public Sans"/>
              </a:rPr>
              <a:t>Taxiway Charlie &amp; Delta Reconfiguration (FAA) </a:t>
            </a:r>
          </a:p>
          <a:p>
            <a:pPr marL="469583" lvl="1" indent="-234791" algn="just">
              <a:lnSpc>
                <a:spcPts val="3045"/>
              </a:lnSpc>
              <a:buFont typeface="Arial"/>
              <a:buChar char="•"/>
            </a:pPr>
            <a:r>
              <a:rPr lang="en-US" sz="2175">
                <a:solidFill>
                  <a:srgbClr val="FFFFFF"/>
                </a:solidFill>
                <a:latin typeface="Public Sans"/>
                <a:ea typeface="Public Sans"/>
                <a:cs typeface="Public Sans"/>
                <a:sym typeface="Public Sans"/>
              </a:rPr>
              <a:t>Main Ramp Rehabilitation Project (IDOT)</a:t>
            </a:r>
          </a:p>
          <a:p>
            <a:pPr marL="469583" lvl="1" indent="-234791" algn="just">
              <a:lnSpc>
                <a:spcPts val="3045"/>
              </a:lnSpc>
              <a:buFont typeface="Arial"/>
              <a:buChar char="•"/>
            </a:pPr>
            <a:r>
              <a:rPr lang="en-US" sz="2175">
                <a:solidFill>
                  <a:srgbClr val="FFFFFF"/>
                </a:solidFill>
                <a:latin typeface="Public Sans"/>
                <a:ea typeface="Public Sans"/>
                <a:cs typeface="Public Sans"/>
                <a:sym typeface="Public Sans"/>
              </a:rPr>
              <a:t>Runway 14/32 Rehabilitation project (FAA)</a:t>
            </a:r>
          </a:p>
          <a:p>
            <a:pPr marL="469583" lvl="1" indent="-234791" algn="just">
              <a:lnSpc>
                <a:spcPts val="3045"/>
              </a:lnSpc>
              <a:buFont typeface="Arial"/>
              <a:buChar char="•"/>
            </a:pPr>
            <a:r>
              <a:rPr lang="en-US" sz="2175">
                <a:solidFill>
                  <a:srgbClr val="FFFFFF"/>
                </a:solidFill>
                <a:latin typeface="Public Sans"/>
                <a:ea typeface="Public Sans"/>
                <a:cs typeface="Public Sans"/>
                <a:sym typeface="Public Sans"/>
              </a:rPr>
              <a:t>Security Fence (IDOT)</a:t>
            </a:r>
          </a:p>
          <a:p>
            <a:pPr marL="469583" lvl="1" indent="-234791" algn="just">
              <a:lnSpc>
                <a:spcPts val="3045"/>
              </a:lnSpc>
              <a:buFont typeface="Arial"/>
              <a:buChar char="•"/>
            </a:pPr>
            <a:r>
              <a:rPr lang="en-US" sz="2175">
                <a:solidFill>
                  <a:srgbClr val="FFFFFF"/>
                </a:solidFill>
                <a:latin typeface="Public Sans"/>
                <a:ea typeface="Public Sans"/>
                <a:cs typeface="Public Sans"/>
                <a:sym typeface="Public Sans"/>
              </a:rPr>
              <a:t>T-Hangar Taxilane Rehabilitation (IDOT &amp; FAA)</a:t>
            </a:r>
          </a:p>
          <a:p>
            <a:pPr marL="469583" lvl="1" indent="-234791" algn="just">
              <a:lnSpc>
                <a:spcPts val="3045"/>
              </a:lnSpc>
              <a:buFont typeface="Arial"/>
              <a:buChar char="•"/>
            </a:pPr>
            <a:r>
              <a:rPr lang="en-US" sz="2175">
                <a:solidFill>
                  <a:srgbClr val="FFFFFF"/>
                </a:solidFill>
                <a:latin typeface="Public Sans"/>
                <a:ea typeface="Public Sans"/>
                <a:cs typeface="Public Sans"/>
                <a:sym typeface="Public Sans"/>
              </a:rPr>
              <a:t>Joint Sealing for Runway 14/32 (FAA)</a:t>
            </a:r>
          </a:p>
          <a:p>
            <a:pPr marL="469583" lvl="1" indent="-234791" algn="just">
              <a:lnSpc>
                <a:spcPts val="3045"/>
              </a:lnSpc>
              <a:buFont typeface="Arial"/>
              <a:buChar char="•"/>
            </a:pPr>
            <a:r>
              <a:rPr lang="en-US" sz="2175">
                <a:solidFill>
                  <a:srgbClr val="FFFFFF"/>
                </a:solidFill>
                <a:latin typeface="Public Sans"/>
                <a:ea typeface="Public Sans"/>
                <a:cs typeface="Public Sans"/>
                <a:sym typeface="Public Sans"/>
              </a:rPr>
              <a:t>Main Ramp Rehab Phase 2 (IDOT)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568</Words>
  <Application>Microsoft Office PowerPoint</Application>
  <PresentationFormat>Custom</PresentationFormat>
  <Paragraphs>111</Paragraphs>
  <Slides>11</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Barlow SemiCondensed Bold</vt:lpstr>
      <vt:lpstr>Public Sans</vt:lpstr>
      <vt:lpstr>Public Sans Italics</vt:lpstr>
      <vt:lpstr>Public Sans Bold</vt:lpstr>
      <vt:lpstr>Arial</vt:lpstr>
      <vt:lpstr>Barlow SemiCondensed Heavy</vt:lpstr>
      <vt:lpstr>Public Sans Medium</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and Blue Modern Economic Impact of Aviation Presentation</dc:title>
  <cp:lastModifiedBy>Marlana Nass</cp:lastModifiedBy>
  <cp:revision>3</cp:revision>
  <dcterms:created xsi:type="dcterms:W3CDTF">2006-08-16T00:00:00Z</dcterms:created>
  <dcterms:modified xsi:type="dcterms:W3CDTF">2025-10-06T14:35:59Z</dcterms:modified>
  <dc:identifier>DAG0jiILSzc</dc:identifier>
</cp:coreProperties>
</file>