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E8418-92E9-47DC-BFBB-BF45C81ADFB8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64391-6457-4211-8DC9-E2D60E615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5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64391-6457-4211-8DC9-E2D60E6153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3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64391-6457-4211-8DC9-E2D60E6153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3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8838008" y="5783564"/>
            <a:ext cx="305991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569214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244" y="1143000"/>
            <a:ext cx="5040630" cy="3730752"/>
          </a:xfrm>
        </p:spPr>
        <p:txBody>
          <a:bodyPr anchor="t">
            <a:normAutofit/>
          </a:bodyPr>
          <a:lstStyle>
            <a:lvl1pPr algn="l">
              <a:defRPr sz="5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244" y="5010912"/>
            <a:ext cx="504063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14768" y="6007609"/>
            <a:ext cx="2357732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10/2/2025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9244" y="6007609"/>
            <a:ext cx="50406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482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410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356656" y="758952"/>
            <a:ext cx="2215844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9214" y="758952"/>
            <a:ext cx="5555690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350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166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89" y="2414016"/>
            <a:ext cx="8000212" cy="3099816"/>
          </a:xfrm>
        </p:spPr>
        <p:txBody>
          <a:bodyPr anchor="t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214" y="1389888"/>
            <a:ext cx="8003286" cy="822960"/>
          </a:xfrm>
        </p:spPr>
        <p:txBody>
          <a:bodyPr anchor="ctr">
            <a:normAutofit/>
          </a:bodyPr>
          <a:lstStyle>
            <a:lvl1pPr marL="0" indent="0">
              <a:buNone/>
              <a:defRPr sz="15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35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8486" y="758952"/>
            <a:ext cx="4684014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88486" y="3273552"/>
            <a:ext cx="4684013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40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8486" y="758952"/>
            <a:ext cx="4684014" cy="548640"/>
          </a:xfrm>
        </p:spPr>
        <p:txBody>
          <a:bodyPr anchor="b"/>
          <a:lstStyle>
            <a:lvl1pPr marL="0" indent="0">
              <a:buNone/>
              <a:defRPr sz="1650" b="0" i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92743" y="1377198"/>
            <a:ext cx="4679756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88486" y="3319548"/>
            <a:ext cx="4684013" cy="548640"/>
          </a:xfrm>
        </p:spPr>
        <p:txBody>
          <a:bodyPr anchor="b"/>
          <a:lstStyle>
            <a:lvl1pPr marL="0" indent="0">
              <a:buNone/>
              <a:defRPr sz="1650" b="0" i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8485" y="3932372"/>
            <a:ext cx="4684014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515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35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6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58952"/>
            <a:ext cx="4684014" cy="475488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9215" y="3815080"/>
            <a:ext cx="2873502" cy="169875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14" y="758953"/>
            <a:ext cx="2873502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632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58952"/>
            <a:ext cx="4684014" cy="475488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9214" y="3794760"/>
            <a:ext cx="2873502" cy="1719072"/>
          </a:xfrm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14" y="758952"/>
            <a:ext cx="2873502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49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8838008" y="5778801"/>
            <a:ext cx="305991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14" y="758952"/>
            <a:ext cx="2873502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8486" y="758952"/>
            <a:ext cx="4684014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12714" y="6007609"/>
            <a:ext cx="2859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spc="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10/2/2025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9214" y="6007609"/>
            <a:ext cx="2873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spc="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962" y="6007609"/>
            <a:ext cx="30861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675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63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07" r:id="rId6"/>
    <p:sldLayoutId id="2147483803" r:id="rId7"/>
    <p:sldLayoutId id="2147483804" r:id="rId8"/>
    <p:sldLayoutId id="2147483805" r:id="rId9"/>
    <p:sldLayoutId id="2147483806" r:id="rId10"/>
    <p:sldLayoutId id="21474838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500" i="1" kern="1200" spc="75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Tx/>
        <a:buFont typeface="Arial" panose="020B0604020202020204" pitchFamily="34" charset="0"/>
        <a:buChar char="•"/>
        <a:defRPr sz="15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37160" indent="0" algn="l" defTabSz="6858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Tx/>
        <a:buFont typeface="Arial" panose="020B0604020202020204" pitchFamily="34" charset="0"/>
        <a:buNone/>
        <a:defRPr sz="135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37160" indent="-137160" algn="l" defTabSz="6858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Tx/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37160" indent="0" algn="l" defTabSz="6858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Tx/>
        <a:buFont typeface="Arial" panose="020B0604020202020204" pitchFamily="34" charset="0"/>
        <a:buNone/>
        <a:defRPr sz="105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37160" indent="-137160" algn="l" defTabSz="6858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Tx/>
        <a:buFont typeface="Arial" panose="020B0604020202020204" pitchFamily="34" charset="0"/>
        <a:buChar char="•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1B7018-AA50-1317-3ED0-930B24F7B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9639" y="1527701"/>
            <a:ext cx="2918250" cy="2504543"/>
          </a:xfrm>
        </p:spPr>
        <p:txBody>
          <a:bodyPr anchor="b">
            <a:normAutofit fontScale="90000"/>
          </a:bodyPr>
          <a:lstStyle/>
          <a:p>
            <a:r>
              <a:rPr lang="en-US" sz="3525" dirty="0"/>
              <a:t>City of DeWitt and the DeWitt Chamber &amp; Development Company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7DFCC7-1FBA-6385-0F89-0AAA9E548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0386" y="4144361"/>
            <a:ext cx="2817502" cy="1052878"/>
          </a:xfrm>
        </p:spPr>
        <p:txBody>
          <a:bodyPr anchor="t">
            <a:normAutofit/>
          </a:bodyPr>
          <a:lstStyle/>
          <a:p>
            <a:r>
              <a:rPr lang="en-US"/>
              <a:t>EAST INDUSTRIAL STREET AND OTHER LOCAL PROJECTS</a:t>
            </a:r>
            <a:endParaRPr lang="en-US" dirty="0"/>
          </a:p>
        </p:txBody>
      </p:sp>
      <p:pic>
        <p:nvPicPr>
          <p:cNvPr id="6" name="Picture 5" descr="A road sign on a highway&#10;&#10;AI-generated content may be incorrect.">
            <a:extLst>
              <a:ext uri="{FF2B5EF4-FFF2-40B4-BE49-F238E27FC236}">
                <a16:creationId xmlns:a16="http://schemas.microsoft.com/office/drawing/2014/main" id="{31F49216-AE51-9833-B583-4C1893907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r="24100" b="-1"/>
          <a:stretch>
            <a:fillRect/>
          </a:stretch>
        </p:blipFill>
        <p:spPr>
          <a:xfrm rot="5400000">
            <a:off x="91706" y="765545"/>
            <a:ext cx="5143500" cy="5326912"/>
          </a:xfrm>
          <a:prstGeom prst="rect">
            <a:avLst/>
          </a:prstGeom>
        </p:spPr>
      </p:pic>
      <p:sp>
        <p:nvSpPr>
          <p:cNvPr id="27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8" y="5198364"/>
            <a:ext cx="305991" cy="61436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856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888C2-FBC8-FEFD-3046-34A3E32D6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14" y="3803531"/>
            <a:ext cx="2916746" cy="1525239"/>
          </a:xfrm>
        </p:spPr>
        <p:txBody>
          <a:bodyPr>
            <a:normAutofit/>
          </a:bodyPr>
          <a:lstStyle/>
          <a:p>
            <a:r>
              <a:rPr lang="en-US" dirty="0"/>
              <a:t>Agenda	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F13EA1-F66C-4347-AEBF-A5438DF27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39"/>
            <a:ext cx="9143999" cy="2606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 descr="A road with grass and trees in the background&#10;&#10;AI-generated content may be incorrect.">
            <a:extLst>
              <a:ext uri="{FF2B5EF4-FFF2-40B4-BE49-F238E27FC236}">
                <a16:creationId xmlns:a16="http://schemas.microsoft.com/office/drawing/2014/main" id="{8925A6EF-0BF7-3021-928A-BFB0B02E7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3" y="1545303"/>
            <a:ext cx="2510028" cy="1229913"/>
          </a:xfrm>
          <a:prstGeom prst="rect">
            <a:avLst/>
          </a:prstGeom>
        </p:spPr>
      </p:pic>
      <p:pic>
        <p:nvPicPr>
          <p:cNvPr id="9" name="Picture 8" descr="A sign in a field&#10;&#10;AI-generated content may be incorrect.">
            <a:extLst>
              <a:ext uri="{FF2B5EF4-FFF2-40B4-BE49-F238E27FC236}">
                <a16:creationId xmlns:a16="http://schemas.microsoft.com/office/drawing/2014/main" id="{59A3FBF0-0B72-71E5-2F9E-46033F367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699" y="1219191"/>
            <a:ext cx="2509516" cy="1882136"/>
          </a:xfrm>
          <a:prstGeom prst="rect">
            <a:avLst/>
          </a:prstGeom>
        </p:spPr>
      </p:pic>
      <p:pic>
        <p:nvPicPr>
          <p:cNvPr id="7" name="Picture 6" descr="A field with a tree and a street light&#10;&#10;AI-generated content may be incorrect.">
            <a:extLst>
              <a:ext uri="{FF2B5EF4-FFF2-40B4-BE49-F238E27FC236}">
                <a16:creationId xmlns:a16="http://schemas.microsoft.com/office/drawing/2014/main" id="{AA856088-90B1-56D5-F921-F2C775B07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0709" y="1401568"/>
            <a:ext cx="1942582" cy="1456936"/>
          </a:xfrm>
          <a:prstGeom prst="rect">
            <a:avLst/>
          </a:prstGeom>
        </p:spPr>
      </p:pic>
      <p:sp>
        <p:nvSpPr>
          <p:cNvPr id="18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9" y="1853077"/>
            <a:ext cx="305991" cy="61436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69522-8841-949E-ECF0-165B60975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5234" y="3803530"/>
            <a:ext cx="4887267" cy="1835279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2100" dirty="0"/>
              <a:t>A. 6</a:t>
            </a:r>
            <a:r>
              <a:rPr lang="en-US" sz="2100" baseline="30000" dirty="0"/>
              <a:t>th</a:t>
            </a:r>
            <a:r>
              <a:rPr lang="en-US" sz="2100" dirty="0"/>
              <a:t> Avenue/North Ridge Road Project</a:t>
            </a:r>
          </a:p>
          <a:p>
            <a:pPr>
              <a:lnSpc>
                <a:spcPct val="100000"/>
              </a:lnSpc>
            </a:pPr>
            <a:r>
              <a:rPr lang="en-US" sz="2100" dirty="0"/>
              <a:t>B. Paul Skeffington Trail Extension</a:t>
            </a:r>
          </a:p>
          <a:p>
            <a:pPr>
              <a:lnSpc>
                <a:spcPct val="100000"/>
              </a:lnSpc>
            </a:pPr>
            <a:r>
              <a:rPr lang="en-US" sz="2100" dirty="0"/>
              <a:t>C. East Industrial Street Project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	1. RISE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	2. TSIP</a:t>
            </a:r>
          </a:p>
        </p:txBody>
      </p:sp>
    </p:spTree>
    <p:extLst>
      <p:ext uri="{BB962C8B-B14F-4D97-AF65-F5344CB8AC3E}">
        <p14:creationId xmlns:p14="http://schemas.microsoft.com/office/powerpoint/2010/main" val="66977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41AB0-E07B-294A-28BF-EBE515805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14" y="3803531"/>
            <a:ext cx="3055729" cy="1525239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6</a:t>
            </a:r>
            <a:r>
              <a:rPr lang="en-US" sz="2700" baseline="30000" dirty="0"/>
              <a:t>th</a:t>
            </a:r>
            <a:r>
              <a:rPr lang="en-US" sz="2700" dirty="0"/>
              <a:t> Avenue/Northridge Road 2024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F13EA1-F66C-4347-AEBF-A5438DF27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39"/>
            <a:ext cx="9143999" cy="2606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88685360-4299-FD28-C1AF-6360813B1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3" y="1391564"/>
            <a:ext cx="2510028" cy="1537392"/>
          </a:xfrm>
          <a:prstGeom prst="rect">
            <a:avLst/>
          </a:prstGeom>
        </p:spPr>
      </p:pic>
      <p:pic>
        <p:nvPicPr>
          <p:cNvPr id="11" name="Picture 10" descr="A street with traffic lights and houses&#10;&#10;AI-generated content may be incorrect.">
            <a:extLst>
              <a:ext uri="{FF2B5EF4-FFF2-40B4-BE49-F238E27FC236}">
                <a16:creationId xmlns:a16="http://schemas.microsoft.com/office/drawing/2014/main" id="{A744DC67-CF76-7CB2-9E17-1163BA170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905" y="1188969"/>
            <a:ext cx="2292131" cy="1942582"/>
          </a:xfrm>
          <a:prstGeom prst="rect">
            <a:avLst/>
          </a:prstGeom>
        </p:spPr>
      </p:pic>
      <p:pic>
        <p:nvPicPr>
          <p:cNvPr id="14" name="Picture 13" descr="A road with yellow lines&#10;&#10;AI-generated content may be incorrect.">
            <a:extLst>
              <a:ext uri="{FF2B5EF4-FFF2-40B4-BE49-F238E27FC236}">
                <a16:creationId xmlns:a16="http://schemas.microsoft.com/office/drawing/2014/main" id="{2C7DE04A-2F3C-4E68-3484-54D7F3A0C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13" y="1188969"/>
            <a:ext cx="1796888" cy="1942582"/>
          </a:xfrm>
          <a:prstGeom prst="rect">
            <a:avLst/>
          </a:prstGeom>
        </p:spPr>
      </p:pic>
      <p:sp>
        <p:nvSpPr>
          <p:cNvPr id="23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9" y="1853077"/>
            <a:ext cx="305991" cy="61436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1F005-19AE-C4F2-59F5-A43EF6666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2472" y="3630197"/>
            <a:ext cx="4603999" cy="1629447"/>
          </a:xfrm>
        </p:spPr>
        <p:txBody>
          <a:bodyPr numCol="2">
            <a:noAutofit/>
          </a:bodyPr>
          <a:lstStyle/>
          <a:p>
            <a:r>
              <a:rPr lang="en-US" dirty="0"/>
              <a:t>$2.97 million project</a:t>
            </a:r>
          </a:p>
          <a:p>
            <a:r>
              <a:rPr lang="en-US" dirty="0"/>
              <a:t>$700,000.00 STBG SWAP Funds</a:t>
            </a:r>
          </a:p>
          <a:p>
            <a:r>
              <a:rPr lang="en-US" dirty="0"/>
              <a:t>1.3 miles of HMA pavement replacement</a:t>
            </a:r>
          </a:p>
          <a:p>
            <a:r>
              <a:rPr lang="en-US" dirty="0"/>
              <a:t>6 blocks of new utilities </a:t>
            </a:r>
          </a:p>
          <a:p>
            <a:r>
              <a:rPr lang="en-US" dirty="0"/>
              <a:t>Main north/south route</a:t>
            </a:r>
          </a:p>
          <a:p>
            <a:r>
              <a:rPr lang="en-US" dirty="0"/>
              <a:t>Entrance to Downtown</a:t>
            </a:r>
          </a:p>
          <a:p>
            <a:r>
              <a:rPr lang="en-US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04045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AD869-0198-F164-987E-8F1A361F8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12" y="1853077"/>
            <a:ext cx="2873504" cy="3139547"/>
          </a:xfrm>
        </p:spPr>
        <p:txBody>
          <a:bodyPr/>
          <a:lstStyle/>
          <a:p>
            <a:endParaRPr lang="en-US" dirty="0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28852A2A-025C-1A99-C67A-50F3508CC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291BF4-D177-BA91-64B6-5FBA599EC35F}"/>
              </a:ext>
            </a:extLst>
          </p:cNvPr>
          <p:cNvSpPr txBox="1">
            <a:spLocks/>
          </p:cNvSpPr>
          <p:nvPr/>
        </p:nvSpPr>
        <p:spPr>
          <a:xfrm>
            <a:off x="569214" y="3803530"/>
            <a:ext cx="3205303" cy="175830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/>
              <a:t>Paul Skeffington Memorial Trail Extension 2025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1F8EDF-5DC7-E16E-C5BD-89A8C36DC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39"/>
            <a:ext cx="9143999" cy="2606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36325151-4AF7-7E85-F4F2-1BBB6ABE8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9" y="1853077"/>
            <a:ext cx="305991" cy="61436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9894E30-8C55-F38A-764B-4511B08C3DAC}"/>
              </a:ext>
            </a:extLst>
          </p:cNvPr>
          <p:cNvSpPr txBox="1">
            <a:spLocks/>
          </p:cNvSpPr>
          <p:nvPr/>
        </p:nvSpPr>
        <p:spPr>
          <a:xfrm>
            <a:off x="4082472" y="3630196"/>
            <a:ext cx="4603999" cy="2231133"/>
          </a:xfrm>
          <a:prstGeom prst="rect">
            <a:avLst/>
          </a:prstGeom>
        </p:spPr>
        <p:txBody>
          <a:bodyPr vert="horz" lIns="68580" tIns="34290" rIns="68580" bIns="34290" numCol="2" rtlCol="0">
            <a:no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2880" indent="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8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2880" indent="-18288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" indent="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" indent="-18288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$725,000 project</a:t>
            </a:r>
          </a:p>
          <a:p>
            <a:r>
              <a:rPr lang="en-US" sz="1500" dirty="0"/>
              <a:t>$250,000 IDOT TAP Funds</a:t>
            </a:r>
          </a:p>
          <a:p>
            <a:r>
              <a:rPr lang="en-US" sz="1500" dirty="0"/>
              <a:t>New trail extension </a:t>
            </a:r>
          </a:p>
          <a:p>
            <a:r>
              <a:rPr lang="en-US" sz="1500" dirty="0"/>
              <a:t>Connects developing areas with Westbrook Park</a:t>
            </a:r>
          </a:p>
          <a:p>
            <a:r>
              <a:rPr lang="en-US" sz="1500" dirty="0"/>
              <a:t>Takes pedestrian traffic &amp; bike traffic off the city’s busiest road</a:t>
            </a:r>
          </a:p>
          <a:p>
            <a:r>
              <a:rPr lang="en-US" sz="1500" dirty="0"/>
              <a:t>Safely connects new residential &amp; business areas to rest of DeWitt</a:t>
            </a:r>
          </a:p>
          <a:p>
            <a:r>
              <a:rPr lang="en-US" sz="1500" b="1" dirty="0"/>
              <a:t>THANK YOU</a:t>
            </a:r>
          </a:p>
        </p:txBody>
      </p:sp>
      <p:pic>
        <p:nvPicPr>
          <p:cNvPr id="13" name="Content Placeholder 12" descr="A aerial view of a city">
            <a:extLst>
              <a:ext uri="{FF2B5EF4-FFF2-40B4-BE49-F238E27FC236}">
                <a16:creationId xmlns:a16="http://schemas.microsoft.com/office/drawing/2014/main" id="{78472BA7-0866-1109-08B5-6A276C4D8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623" y="1257318"/>
            <a:ext cx="2935375" cy="1803664"/>
          </a:xfrm>
        </p:spPr>
      </p:pic>
      <p:pic>
        <p:nvPicPr>
          <p:cNvPr id="15" name="Picture 14" descr="A road with dirt and power lines&#10;&#10;AI-generated content may be incorrect.">
            <a:extLst>
              <a:ext uri="{FF2B5EF4-FFF2-40B4-BE49-F238E27FC236}">
                <a16:creationId xmlns:a16="http://schemas.microsoft.com/office/drawing/2014/main" id="{6A3240CD-0B84-B703-9226-7D60D96F3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71" y="879491"/>
            <a:ext cx="2262784" cy="2559318"/>
          </a:xfrm>
          <a:prstGeom prst="rect">
            <a:avLst/>
          </a:prstGeom>
        </p:spPr>
      </p:pic>
      <p:pic>
        <p:nvPicPr>
          <p:cNvPr id="17" name="Picture 16" descr="A road with dirt and poles&#10;&#10;AI-generated content may be incorrect.">
            <a:extLst>
              <a:ext uri="{FF2B5EF4-FFF2-40B4-BE49-F238E27FC236}">
                <a16:creationId xmlns:a16="http://schemas.microsoft.com/office/drawing/2014/main" id="{3940560C-3F05-D146-4141-1E76C2C33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6" y="1274832"/>
            <a:ext cx="2910976" cy="17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49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1039-15DC-42C8-3B27-FAD864002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Industrial Street Extension Project</a:t>
            </a:r>
          </a:p>
        </p:txBody>
      </p:sp>
      <p:pic>
        <p:nvPicPr>
          <p:cNvPr id="5" name="Content Placeholder 4" descr="A map of a city&#10;&#10;AI-generated content may be incorrect.">
            <a:extLst>
              <a:ext uri="{FF2B5EF4-FFF2-40B4-BE49-F238E27FC236}">
                <a16:creationId xmlns:a16="http://schemas.microsoft.com/office/drawing/2014/main" id="{E228518D-23D9-0655-22AA-93006CFF5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8" y="1426464"/>
            <a:ext cx="6263448" cy="3715065"/>
          </a:xfrm>
        </p:spPr>
      </p:pic>
    </p:spTree>
    <p:extLst>
      <p:ext uri="{BB962C8B-B14F-4D97-AF65-F5344CB8AC3E}">
        <p14:creationId xmlns:p14="http://schemas.microsoft.com/office/powerpoint/2010/main" val="257342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51FBF-14CE-624D-2A9E-CEAB2D8DA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2100" b="1" dirty="0"/>
            </a:br>
            <a:br>
              <a:rPr lang="en-US" sz="2100" dirty="0"/>
            </a:br>
            <a:endParaRPr lang="en-US" sz="2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36DA6-0BB3-E2F5-5353-C79E40F2A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992" y="1481643"/>
            <a:ext cx="3422898" cy="43073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Over ½ mile extension of Street and Utilities</a:t>
            </a:r>
          </a:p>
          <a:p>
            <a:r>
              <a:rPr lang="en-US" dirty="0"/>
              <a:t>Connects E. Industrial St. to US 30 via 300</a:t>
            </a:r>
            <a:r>
              <a:rPr lang="en-US" baseline="30000" dirty="0"/>
              <a:t>th</a:t>
            </a:r>
            <a:r>
              <a:rPr lang="en-US" dirty="0"/>
              <a:t> Ave.</a:t>
            </a:r>
          </a:p>
          <a:p>
            <a:r>
              <a:rPr lang="en-US" dirty="0"/>
              <a:t>Extension of Industrial Park – 119 developable acres</a:t>
            </a:r>
          </a:p>
          <a:p>
            <a:r>
              <a:rPr lang="en-US" dirty="0"/>
              <a:t>RISE Grant Funded the last Industrial Street Extension, Constructed in 2004</a:t>
            </a:r>
          </a:p>
          <a:p>
            <a:r>
              <a:rPr lang="en-US" dirty="0"/>
              <a:t>DeWitt Development Company has sold every available acre in the existing Industrial Park</a:t>
            </a:r>
          </a:p>
          <a:p>
            <a:r>
              <a:rPr lang="en-US" dirty="0"/>
              <a:t>Around 1200 jobs in the existing Industrial Park</a:t>
            </a:r>
          </a:p>
          <a:p>
            <a:r>
              <a:rPr lang="en-US" dirty="0"/>
              <a:t>Goal to create an additional 1200 jobs in the next 15 years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blueprint of a building&#10;&#10;AI-generated content may be incorrect.">
            <a:extLst>
              <a:ext uri="{FF2B5EF4-FFF2-40B4-BE49-F238E27FC236}">
                <a16:creationId xmlns:a16="http://schemas.microsoft.com/office/drawing/2014/main" id="{32577020-85F2-E20E-2FA6-B0704BFE8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94" y="1593607"/>
            <a:ext cx="5292014" cy="3670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CE64F-80A1-9E27-649F-7F361A685CC0}"/>
              </a:ext>
            </a:extLst>
          </p:cNvPr>
          <p:cNvSpPr txBox="1"/>
          <p:nvPr/>
        </p:nvSpPr>
        <p:spPr>
          <a:xfrm>
            <a:off x="472966" y="1204091"/>
            <a:ext cx="8395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EAST INDUSTRIAL STREET EXTENSION PROJECT</a:t>
            </a:r>
          </a:p>
        </p:txBody>
      </p:sp>
    </p:spTree>
    <p:extLst>
      <p:ext uri="{BB962C8B-B14F-4D97-AF65-F5344CB8AC3E}">
        <p14:creationId xmlns:p14="http://schemas.microsoft.com/office/powerpoint/2010/main" val="3475298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8" y="5194923"/>
            <a:ext cx="305991" cy="61436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9214" y="1817370"/>
            <a:ext cx="0" cy="418338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 descr="A sign in a field&#10;&#10;AI-generated content may be incorrect.">
            <a:extLst>
              <a:ext uri="{FF2B5EF4-FFF2-40B4-BE49-F238E27FC236}">
                <a16:creationId xmlns:a16="http://schemas.microsoft.com/office/drawing/2014/main" id="{81201D26-F66C-6103-3922-E498DEE60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>
          <a:xfrm>
            <a:off x="1" y="857257"/>
            <a:ext cx="9143999" cy="514349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4398140-F067-40E9-892C-4DB04C70B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33450" y="-76200"/>
            <a:ext cx="5143500" cy="70104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3EF63-B989-E308-784D-E084D511E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46" y="1099645"/>
            <a:ext cx="3429000" cy="2238526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ESTIMATED TOTAL PROJECT COST: $9.5 million</a:t>
            </a:r>
            <a:br>
              <a:rPr lang="en-US" sz="1500" dirty="0">
                <a:solidFill>
                  <a:srgbClr val="FFFFFF"/>
                </a:solidFill>
              </a:rPr>
            </a:br>
            <a:br>
              <a:rPr lang="en-US" sz="1500" dirty="0">
                <a:solidFill>
                  <a:srgbClr val="FFFFFF"/>
                </a:solidFill>
              </a:rPr>
            </a:br>
            <a:r>
              <a:rPr lang="en-US" sz="1500" dirty="0">
                <a:solidFill>
                  <a:srgbClr val="FFFFFF"/>
                </a:solidFill>
              </a:rPr>
              <a:t>RISE Request: $2.5 million</a:t>
            </a:r>
            <a:br>
              <a:rPr lang="en-US" sz="1500" dirty="0">
                <a:solidFill>
                  <a:srgbClr val="FFFFFF"/>
                </a:solidFill>
              </a:rPr>
            </a:br>
            <a:r>
              <a:rPr lang="en-US" sz="1500" dirty="0">
                <a:solidFill>
                  <a:srgbClr val="FFFFFF"/>
                </a:solidFill>
              </a:rPr>
              <a:t>TSIP Request: $500,000</a:t>
            </a:r>
            <a:br>
              <a:rPr lang="en-US" sz="1500" dirty="0">
                <a:solidFill>
                  <a:srgbClr val="FFFFFF"/>
                </a:solidFill>
              </a:rPr>
            </a:br>
            <a:br>
              <a:rPr lang="en-US" sz="1500" dirty="0">
                <a:solidFill>
                  <a:srgbClr val="FFFFFF"/>
                </a:solidFill>
              </a:rPr>
            </a:br>
            <a:r>
              <a:rPr lang="en-US" sz="1500" dirty="0">
                <a:solidFill>
                  <a:srgbClr val="FFFFFF"/>
                </a:solidFill>
              </a:rPr>
              <a:t>FEDERAL FUNDS ACQUIRED:</a:t>
            </a:r>
            <a:br>
              <a:rPr lang="en-US" sz="1500" dirty="0">
                <a:solidFill>
                  <a:srgbClr val="FFFFFF"/>
                </a:solidFill>
              </a:rPr>
            </a:br>
            <a:r>
              <a:rPr lang="en-US" sz="1500" dirty="0">
                <a:solidFill>
                  <a:srgbClr val="FFFFFF"/>
                </a:solidFill>
              </a:rPr>
              <a:t>$3.4 million</a:t>
            </a:r>
            <a:br>
              <a:rPr lang="en-US" sz="1500" dirty="0">
                <a:solidFill>
                  <a:srgbClr val="FFFFFF"/>
                </a:solidFill>
              </a:rPr>
            </a:br>
            <a:r>
              <a:rPr lang="en-US" sz="1500" dirty="0">
                <a:solidFill>
                  <a:srgbClr val="FFFFFF"/>
                </a:solidFill>
              </a:rPr>
              <a:t>LOCAL FUNDS COMMITTED:</a:t>
            </a:r>
            <a:br>
              <a:rPr lang="en-US" sz="1500" dirty="0">
                <a:solidFill>
                  <a:srgbClr val="FFFFFF"/>
                </a:solidFill>
              </a:rPr>
            </a:br>
            <a:r>
              <a:rPr lang="en-US" sz="1500" dirty="0">
                <a:solidFill>
                  <a:srgbClr val="FFFFFF"/>
                </a:solidFill>
              </a:rPr>
              <a:t>$3.1 million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7726E8A-324C-4684-96F2-AFDDFB2F1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9214" y="4075682"/>
            <a:ext cx="3429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8" y="5198364"/>
            <a:ext cx="305991" cy="61436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6287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3862825-C012-4895-A17E-F3D1F62D8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9214" y="1714720"/>
            <a:ext cx="0" cy="428603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9654B9F-4417-4DDD-17B3-70BCD7616F58}"/>
              </a:ext>
            </a:extLst>
          </p:cNvPr>
          <p:cNvSpPr txBox="1"/>
          <p:nvPr/>
        </p:nvSpPr>
        <p:spPr>
          <a:xfrm>
            <a:off x="801373" y="2007624"/>
            <a:ext cx="3494731" cy="356351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13716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TSIP REQUEST:</a:t>
            </a:r>
          </a:p>
          <a:p>
            <a:pPr marL="13716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R-Cut Solution proposed for US 30 &amp; 300</a:t>
            </a:r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Avenue Intersection</a:t>
            </a:r>
          </a:p>
          <a:p>
            <a:pPr marL="13716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Maximizes access </a:t>
            </a:r>
          </a:p>
          <a:p>
            <a:pPr marL="13716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Allows for redundant ingress/egress for Industrial Park</a:t>
            </a:r>
          </a:p>
          <a:p>
            <a:pPr marL="13716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Provides safer turns for large trucks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AF8A158-E51E-4253-820B-3970F7397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2700" y="857250"/>
            <a:ext cx="3911300" cy="5143500"/>
          </a:xfrm>
          <a:custGeom>
            <a:avLst/>
            <a:gdLst>
              <a:gd name="connsiteX0" fmla="*/ 2017353 w 5215066"/>
              <a:gd name="connsiteY0" fmla="*/ 0 h 6858000"/>
              <a:gd name="connsiteX1" fmla="*/ 5215066 w 5215066"/>
              <a:gd name="connsiteY1" fmla="*/ 0 h 6858000"/>
              <a:gd name="connsiteX2" fmla="*/ 5215066 w 5215066"/>
              <a:gd name="connsiteY2" fmla="*/ 6858000 h 6858000"/>
              <a:gd name="connsiteX3" fmla="*/ 1292431 w 5215066"/>
              <a:gd name="connsiteY3" fmla="*/ 6858000 h 6858000"/>
              <a:gd name="connsiteX4" fmla="*/ 1012702 w 5215066"/>
              <a:gd name="connsiteY4" fmla="*/ 6549681 h 6858000"/>
              <a:gd name="connsiteX5" fmla="*/ 0 w 5215066"/>
              <a:gd name="connsiteY5" fmla="*/ 3723759 h 6858000"/>
              <a:gd name="connsiteX6" fmla="*/ 1955279 w 5215066"/>
              <a:gd name="connsiteY6" fmla="*/ 398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 descr="A map of a highway&#10;&#10;AI-generated content may be incorrect.">
            <a:extLst>
              <a:ext uri="{FF2B5EF4-FFF2-40B4-BE49-F238E27FC236}">
                <a16:creationId xmlns:a16="http://schemas.microsoft.com/office/drawing/2014/main" id="{AAA654B6-094E-A501-8199-27B4F082D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18" y="981166"/>
            <a:ext cx="2846709" cy="2327185"/>
          </a:xfrm>
          <a:prstGeom prst="rect">
            <a:avLst/>
          </a:prstGeom>
        </p:spPr>
      </p:pic>
      <p:pic>
        <p:nvPicPr>
          <p:cNvPr id="7" name="Content Placeholder 6" descr="A close-up of a road&#10;&#10;AI-generated content may be incorrect.">
            <a:extLst>
              <a:ext uri="{FF2B5EF4-FFF2-40B4-BE49-F238E27FC236}">
                <a16:creationId xmlns:a16="http://schemas.microsoft.com/office/drawing/2014/main" id="{A81288F9-34F3-31A5-AB51-0E795B26A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03" y="3549649"/>
            <a:ext cx="3940555" cy="2088494"/>
          </a:xfrm>
          <a:prstGeom prst="rect">
            <a:avLst/>
          </a:prstGeom>
        </p:spPr>
      </p:pic>
      <p:sp>
        <p:nvSpPr>
          <p:cNvPr id="38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8" y="5194923"/>
            <a:ext cx="305991" cy="61436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399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8" y="5194923"/>
            <a:ext cx="305991" cy="61436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9214" y="1817370"/>
            <a:ext cx="0" cy="418338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09D6E7-3F3A-A065-5FF7-9D3FF8183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9808" y="1685299"/>
            <a:ext cx="2598082" cy="2359739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4050"/>
              <a:t>Thanks for your time!</a:t>
            </a:r>
          </a:p>
        </p:txBody>
      </p:sp>
      <p:pic>
        <p:nvPicPr>
          <p:cNvPr id="5" name="Content Placeholder 4" descr="A field of corn growing&#10;&#10;AI-generated content may be incorrect.">
            <a:extLst>
              <a:ext uri="{FF2B5EF4-FFF2-40B4-BE49-F238E27FC236}">
                <a16:creationId xmlns:a16="http://schemas.microsoft.com/office/drawing/2014/main" id="{1AC3B900-A3B5-900C-BA1E-39E6DCC7E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1"/>
          <a:stretch>
            <a:fillRect/>
          </a:stretch>
        </p:blipFill>
        <p:spPr>
          <a:xfrm>
            <a:off x="335221" y="1503636"/>
            <a:ext cx="5092208" cy="394138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552FC00-E6D3-45AF-BE3D-036814114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9495" y="1714720"/>
            <a:ext cx="0" cy="42860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8" y="5198364"/>
            <a:ext cx="305991" cy="61436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85415659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Headlines">
      <a:dk1>
        <a:sysClr val="windowText" lastClr="000000"/>
      </a:dk1>
      <a:lt1>
        <a:sysClr val="window" lastClr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B78CBCE959BD44B83ACA09D37D0FB9" ma:contentTypeVersion="13" ma:contentTypeDescription="Create a new document." ma:contentTypeScope="" ma:versionID="91e326216406286f5257f1495fcd6c41">
  <xsd:schema xmlns:xsd="http://www.w3.org/2001/XMLSchema" xmlns:xs="http://www.w3.org/2001/XMLSchema" xmlns:p="http://schemas.microsoft.com/office/2006/metadata/properties" xmlns:ns3="bdb38bce-a295-4f17-b6bd-0e30f9e7912f" xmlns:ns4="8a046074-d6f8-4798-9ce5-7566db917efa" targetNamespace="http://schemas.microsoft.com/office/2006/metadata/properties" ma:root="true" ma:fieldsID="4e642dfdb2b0e4c47a9a510d48db0d65" ns3:_="" ns4:_="">
    <xsd:import namespace="bdb38bce-a295-4f17-b6bd-0e30f9e7912f"/>
    <xsd:import namespace="8a046074-d6f8-4798-9ce5-7566db917efa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b38bce-a295-4f17-b6bd-0e30f9e7912f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046074-d6f8-4798-9ce5-7566db917ef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db38bce-a295-4f17-b6bd-0e30f9e7912f" xsi:nil="true"/>
  </documentManagement>
</p:properties>
</file>

<file path=customXml/itemProps1.xml><?xml version="1.0" encoding="utf-8"?>
<ds:datastoreItem xmlns:ds="http://schemas.openxmlformats.org/officeDocument/2006/customXml" ds:itemID="{6DB5B270-EA83-46AA-9E26-954D933754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b38bce-a295-4f17-b6bd-0e30f9e7912f"/>
    <ds:schemaRef ds:uri="8a046074-d6f8-4798-9ce5-7566db917e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90E5F2-700E-40CF-A830-A8E0039B7B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94AFF6-DC9F-4F45-A9D3-A74D21D8EE44}">
  <ds:schemaRefs>
    <ds:schemaRef ds:uri="http://purl.org/dc/elements/1.1/"/>
    <ds:schemaRef ds:uri="http://schemas.microsoft.com/office/2006/documentManagement/types"/>
    <ds:schemaRef ds:uri="http://purl.org/dc/dcmitype/"/>
    <ds:schemaRef ds:uri="bdb38bce-a295-4f17-b6bd-0e30f9e7912f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8a046074-d6f8-4798-9ce5-7566db917ef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302</Words>
  <Application>Microsoft Office PowerPoint</Application>
  <PresentationFormat>On-screen Show (4:3)</PresentationFormat>
  <Paragraphs>43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Arial</vt:lpstr>
      <vt:lpstr>Avenir Next LT Pro</vt:lpstr>
      <vt:lpstr>Sitka Banner</vt:lpstr>
      <vt:lpstr>HeadlinesVTI</vt:lpstr>
      <vt:lpstr>City of DeWitt and the DeWitt Chamber &amp; Development Company </vt:lpstr>
      <vt:lpstr>Agenda </vt:lpstr>
      <vt:lpstr>6th Avenue/Northridge Road 2024   </vt:lpstr>
      <vt:lpstr>PowerPoint Presentation</vt:lpstr>
      <vt:lpstr>East Industrial Street Extension Project</vt:lpstr>
      <vt:lpstr>  </vt:lpstr>
      <vt:lpstr>ESTIMATED TOTAL PROJECT COST: $9.5 million  RISE Request: $2.5 million TSIP Request: $500,000  FEDERAL FUNDS ACQUIRED: $3.4 million LOCAL FUNDS COMMITTED: $3.1 million</vt:lpstr>
      <vt:lpstr>PowerPoint Presentation</vt:lpstr>
      <vt:lpstr>Thanks for your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Steve Lindner</dc:creator>
  <cp:lastModifiedBy>Bitting, Zachary</cp:lastModifiedBy>
  <cp:revision>12</cp:revision>
  <dcterms:created xsi:type="dcterms:W3CDTF">2025-09-29T18:33:52Z</dcterms:created>
  <dcterms:modified xsi:type="dcterms:W3CDTF">2025-10-02T20:06:00Z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0x01010029B78CBCE959BD44B83ACA09D37D0FB9</vt:lpwstr>
  </property>
  <property fmtid="{D5CDD505-2E9C-101B-9397-08002B2CF9AE}" pid="3" name="MSIP_Label_0faac733-ded1-41e0-8ea6-961193f81247_Enabled">
    <vt:lpwstr>true</vt:lpwstr>
  </property>
  <property fmtid="{D5CDD505-2E9C-101B-9397-08002B2CF9AE}" pid="4" name="MSIP_Label_0faac733-ded1-41e0-8ea6-961193f81247_SetDate">
    <vt:lpwstr>2025-10-02T20:05:31Z</vt:lpwstr>
  </property>
  <property fmtid="{D5CDD505-2E9C-101B-9397-08002B2CF9AE}" pid="5" name="MSIP_Label_0faac733-ded1-41e0-8ea6-961193f81247_Method">
    <vt:lpwstr>Standard</vt:lpwstr>
  </property>
  <property fmtid="{D5CDD505-2E9C-101B-9397-08002B2CF9AE}" pid="6" name="MSIP_Label_0faac733-ded1-41e0-8ea6-961193f81247_Name">
    <vt:lpwstr>defa4170-0d19-0005-0004-bc88714345d2</vt:lpwstr>
  </property>
  <property fmtid="{D5CDD505-2E9C-101B-9397-08002B2CF9AE}" pid="7" name="MSIP_Label_0faac733-ded1-41e0-8ea6-961193f81247_SiteId">
    <vt:lpwstr>a1e65fcc-32fa-4fdd-8692-0cc2eb06676e</vt:lpwstr>
  </property>
  <property fmtid="{D5CDD505-2E9C-101B-9397-08002B2CF9AE}" pid="8" name="MSIP_Label_0faac733-ded1-41e0-8ea6-961193f81247_ActionId">
    <vt:lpwstr>50a24f11-f374-4e81-af14-9e4e68b5c4e1</vt:lpwstr>
  </property>
  <property fmtid="{D5CDD505-2E9C-101B-9397-08002B2CF9AE}" pid="9" name="MSIP_Label_0faac733-ded1-41e0-8ea6-961193f81247_ContentBits">
    <vt:lpwstr>0</vt:lpwstr>
  </property>
</Properties>
</file>