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0"/>
  </p:notesMasterIdLst>
  <p:sldIdLst>
    <p:sldId id="3929" r:id="rId3"/>
    <p:sldId id="4237" r:id="rId4"/>
    <p:sldId id="3880" r:id="rId5"/>
    <p:sldId id="4005" r:id="rId6"/>
    <p:sldId id="3737" r:id="rId7"/>
    <p:sldId id="3885" r:id="rId8"/>
    <p:sldId id="3891" r:id="rId9"/>
    <p:sldId id="3892" r:id="rId10"/>
    <p:sldId id="4232" r:id="rId11"/>
    <p:sldId id="256" r:id="rId12"/>
    <p:sldId id="4488" r:id="rId13"/>
    <p:sldId id="4489" r:id="rId14"/>
    <p:sldId id="3928" r:id="rId15"/>
    <p:sldId id="3991" r:id="rId16"/>
    <p:sldId id="3736" r:id="rId17"/>
    <p:sldId id="413" r:id="rId18"/>
    <p:sldId id="4020" r:id="rId19"/>
    <p:sldId id="4021" r:id="rId20"/>
    <p:sldId id="4022" r:id="rId21"/>
    <p:sldId id="4177" r:id="rId22"/>
    <p:sldId id="4490" r:id="rId23"/>
    <p:sldId id="4248" r:id="rId24"/>
    <p:sldId id="4148" r:id="rId25"/>
    <p:sldId id="4253" r:id="rId26"/>
    <p:sldId id="3993" r:id="rId27"/>
    <p:sldId id="3968" r:id="rId28"/>
    <p:sldId id="4483" r:id="rId29"/>
    <p:sldId id="4484" r:id="rId30"/>
    <p:sldId id="4485" r:id="rId31"/>
    <p:sldId id="4486" r:id="rId32"/>
    <p:sldId id="4481" r:id="rId33"/>
    <p:sldId id="3979" r:id="rId34"/>
    <p:sldId id="3964" r:id="rId35"/>
    <p:sldId id="4270" r:id="rId36"/>
    <p:sldId id="4028" r:id="rId37"/>
    <p:sldId id="3998" r:id="rId38"/>
    <p:sldId id="4492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9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4" d="100"/>
          <a:sy n="64" d="100"/>
        </p:scale>
        <p:origin x="82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6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0CF41-4542-4FB5-8728-42E2F9F74D9E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C504D-E9F9-429C-B435-C504B03FC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50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96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95B69-0877-4AF9-8F39-92443AA71BE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96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913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96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595B69-0877-4AF9-8F39-92443AA71BE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696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862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BCADD-EDD3-4E60-BA97-543CE57E65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986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BCADD-EDD3-4E60-BA97-543CE57E65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716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FE680-B78D-4DF9-9996-4276500F61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5B-3049-470A-99C1-842FCE104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4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FE680-B78D-4DF9-9996-4276500F61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5B-3049-470A-99C1-842FCE104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81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FE680-B78D-4DF9-9996-4276500F61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5B-3049-470A-99C1-842FCE104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11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6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67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5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05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77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89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74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0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FE680-B78D-4DF9-9996-4276500F61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5B-3049-470A-99C1-842FCE104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90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99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20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7B005-4888-4C94-B1FD-76740199A5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7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FE680-B78D-4DF9-9996-4276500F61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5B-3049-470A-99C1-842FCE104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98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FE680-B78D-4DF9-9996-4276500F61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5B-3049-470A-99C1-842FCE104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30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FE680-B78D-4DF9-9996-4276500F61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5B-3049-470A-99C1-842FCE104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7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FE680-B78D-4DF9-9996-4276500F61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5B-3049-470A-99C1-842FCE104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67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FE680-B78D-4DF9-9996-4276500F61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5B-3049-470A-99C1-842FCE104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0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FE680-B78D-4DF9-9996-4276500F61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5B-3049-470A-99C1-842FCE104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36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FE680-B78D-4DF9-9996-4276500F61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4AD5B-3049-470A-99C1-842FCE104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BFE680-B78D-4DF9-9996-4276500F6141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64AD5B-3049-470A-99C1-842FCE104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0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7B005-4888-4C94-B1FD-76740199A5B0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234D6-9C46-433B-8343-040FF7F69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1.pn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ublibrary.planusace.us/#/series/Fact%20Cards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globaltrade.mydigitalpublication.com/articles/2022-power-ports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rosap.ntl.bts.gov/view/dot/65990/dot_65990_DS1.pdf?download-document-submit=Download&#160;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jpeg"/><Relationship Id="rId10" Type="http://schemas.openxmlformats.org/officeDocument/2006/relationships/image" Target="../media/image59.png"/><Relationship Id="rId4" Type="http://schemas.openxmlformats.org/officeDocument/2006/relationships/image" Target="../media/image54.jpeg"/><Relationship Id="rId9" Type="http://schemas.openxmlformats.org/officeDocument/2006/relationships/image" Target="../media/image40.jpeg"/><Relationship Id="rId1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5S7s_jwkb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waysjournal.net/2019/08/01/quad-cities-are-loaded-with-port-potentia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geospatial-usace.opendata.arcgis.com/datasets/b7fd6cec8d8c43e4a141d24170e6d82f_0/explore?location=36.975090%2C-98.856999%2C5.0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eospatial-usace.opendata.arcgis.com/datasets/b7fd6cec8d8c43e4a141d24170e6d82f_0/explore?location=36.975090%2C-98.856999%2C5.00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6FD0EC-AFAD-8C9E-FDBB-BDFFAE5107A0}"/>
              </a:ext>
            </a:extLst>
          </p:cNvPr>
          <p:cNvSpPr/>
          <p:nvPr/>
        </p:nvSpPr>
        <p:spPr>
          <a:xfrm>
            <a:off x="0" y="28637"/>
            <a:ext cx="9144000" cy="68293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BFD4F00-4F36-190E-684F-7BF06D9F6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3" y="1000362"/>
            <a:ext cx="3999485" cy="4842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A919F6-E728-D89A-D56D-8B250EC256D5}"/>
              </a:ext>
            </a:extLst>
          </p:cNvPr>
          <p:cNvSpPr txBox="1"/>
          <p:nvPr/>
        </p:nvSpPr>
        <p:spPr>
          <a:xfrm>
            <a:off x="281133" y="5376517"/>
            <a:ext cx="88838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4584B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Major 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4584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Navigation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4584B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&amp; </a:t>
            </a: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Ecosystem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4584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4584B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Sustainability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4584B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Program (NESP) Enabler and Supporter…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9BA14D-1956-DF2D-2D0E-4E06A872FDEA}"/>
              </a:ext>
            </a:extLst>
          </p:cNvPr>
          <p:cNvSpPr txBox="1"/>
          <p:nvPr/>
        </p:nvSpPr>
        <p:spPr>
          <a:xfrm rot="19409979">
            <a:off x="6071084" y="2403560"/>
            <a:ext cx="28440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A0855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Regional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A0855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Ports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A0855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Within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A0855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Lock &amp; Dam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A0855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AFA009-0A31-17A2-ABEE-9C4EECFAA307}"/>
              </a:ext>
            </a:extLst>
          </p:cNvPr>
          <p:cNvSpPr txBox="1"/>
          <p:nvPr/>
        </p:nvSpPr>
        <p:spPr>
          <a:xfrm>
            <a:off x="281133" y="28637"/>
            <a:ext cx="860961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89A3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Corn Belt Ports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89A3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What is a Corn Belt Port Region?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69F0A0-6A95-360F-D937-DB5953AC68C4}"/>
              </a:ext>
            </a:extLst>
          </p:cNvPr>
          <p:cNvSpPr txBox="1"/>
          <p:nvPr/>
        </p:nvSpPr>
        <p:spPr>
          <a:xfrm>
            <a:off x="3575885" y="6378398"/>
            <a:ext cx="2020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17 Apr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B43F2B-4EB9-0D2B-CC02-9ACE53746C74}"/>
              </a:ext>
            </a:extLst>
          </p:cNvPr>
          <p:cNvSpPr txBox="1"/>
          <p:nvPr/>
        </p:nvSpPr>
        <p:spPr>
          <a:xfrm rot="20393032">
            <a:off x="397958" y="2748415"/>
            <a:ext cx="288931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Protecting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Integrity of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Our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Supply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Chain</a:t>
            </a:r>
          </a:p>
        </p:txBody>
      </p:sp>
    </p:spTree>
    <p:extLst>
      <p:ext uri="{BB962C8B-B14F-4D97-AF65-F5344CB8AC3E}">
        <p14:creationId xmlns:p14="http://schemas.microsoft.com/office/powerpoint/2010/main" val="2568567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24F9D0-D34E-D9F1-10FC-4B4F77BD39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202" b="993"/>
          <a:stretch>
            <a:fillRect/>
          </a:stretch>
        </p:blipFill>
        <p:spPr>
          <a:xfrm>
            <a:off x="5401344" y="422141"/>
            <a:ext cx="3455579" cy="6378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55E88A-DB3B-5666-E530-40213B12A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1" y="2177708"/>
            <a:ext cx="5273749" cy="408487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A36B16-9AF7-1DD9-A9B4-F78F72687D91}"/>
              </a:ext>
            </a:extLst>
          </p:cNvPr>
          <p:cNvCxnSpPr>
            <a:cxnSpLocks/>
          </p:cNvCxnSpPr>
          <p:nvPr/>
        </p:nvCxnSpPr>
        <p:spPr>
          <a:xfrm>
            <a:off x="5401340" y="0"/>
            <a:ext cx="0" cy="685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1C0442C-59EF-8F3B-7E78-271876AB8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29" y="6190587"/>
            <a:ext cx="3340272" cy="2667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245AD5-B4AE-DBD0-9738-41690A3DD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98" y="116619"/>
            <a:ext cx="5255144" cy="6701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F7E342-C7BD-861A-F018-87B42D01C706}"/>
              </a:ext>
            </a:extLst>
          </p:cNvPr>
          <p:cNvSpPr txBox="1"/>
          <p:nvPr/>
        </p:nvSpPr>
        <p:spPr>
          <a:xfrm>
            <a:off x="6039297" y="26405"/>
            <a:ext cx="234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Map With Ports Now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113BBC-98F4-7267-72F0-79F87AFDAC40}"/>
              </a:ext>
            </a:extLst>
          </p:cNvPr>
          <p:cNvSpPr txBox="1"/>
          <p:nvPr/>
        </p:nvSpPr>
        <p:spPr>
          <a:xfrm>
            <a:off x="807661" y="5681971"/>
            <a:ext cx="267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Map Without Ports Then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3FA087-E996-5621-A318-6AC0593EE1AB}"/>
              </a:ext>
            </a:extLst>
          </p:cNvPr>
          <p:cNvSpPr txBox="1"/>
          <p:nvPr/>
        </p:nvSpPr>
        <p:spPr>
          <a:xfrm>
            <a:off x="-17039" y="806697"/>
            <a:ext cx="530408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Weekly Grain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Transportation Report </a:t>
            </a:r>
          </a:p>
        </p:txBody>
      </p:sp>
      <p:pic>
        <p:nvPicPr>
          <p:cNvPr id="1034" name="Picture 10" descr="Circle Clipart Transparent Background at vankysonblog Blog">
            <a:extLst>
              <a:ext uri="{FF2B5EF4-FFF2-40B4-BE49-F238E27FC236}">
                <a16:creationId xmlns:a16="http://schemas.microsoft.com/office/drawing/2014/main" id="{80AF55CE-CF2A-083F-8EAF-D404C6BE9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639" y="365025"/>
            <a:ext cx="1150976" cy="76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ircle Clipart Transparent Background at vankysonblog Blog">
            <a:extLst>
              <a:ext uri="{FF2B5EF4-FFF2-40B4-BE49-F238E27FC236}">
                <a16:creationId xmlns:a16="http://schemas.microsoft.com/office/drawing/2014/main" id="{96C276E6-3317-2906-E986-8BE144E7B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639" y="1275906"/>
            <a:ext cx="1483780" cy="58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Circle Clipart Transparent Background at vankysonblog Blog">
            <a:extLst>
              <a:ext uri="{FF2B5EF4-FFF2-40B4-BE49-F238E27FC236}">
                <a16:creationId xmlns:a16="http://schemas.microsoft.com/office/drawing/2014/main" id="{ED5573AC-A487-6AA7-D02C-D2589910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3" y="1887757"/>
            <a:ext cx="1555548" cy="82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Circle Clipart Transparent Background at vankysonblog Blog">
            <a:extLst>
              <a:ext uri="{FF2B5EF4-FFF2-40B4-BE49-F238E27FC236}">
                <a16:creationId xmlns:a16="http://schemas.microsoft.com/office/drawing/2014/main" id="{39563ABD-F664-215D-E445-080CAEE5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710" y="1184331"/>
            <a:ext cx="1086896" cy="85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488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A4286C5-2CD3-A483-B545-F1F57C8B2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7" y="0"/>
            <a:ext cx="9036425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4938DA0-B6EB-63A9-3C5E-15FBB32D7AD2}"/>
              </a:ext>
            </a:extLst>
          </p:cNvPr>
          <p:cNvSpPr txBox="1"/>
          <p:nvPr/>
        </p:nvSpPr>
        <p:spPr>
          <a:xfrm>
            <a:off x="2204358" y="4898572"/>
            <a:ext cx="17781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Ports ?</a:t>
            </a:r>
          </a:p>
        </p:txBody>
      </p:sp>
    </p:spTree>
    <p:extLst>
      <p:ext uri="{BB962C8B-B14F-4D97-AF65-F5344CB8AC3E}">
        <p14:creationId xmlns:p14="http://schemas.microsoft.com/office/powerpoint/2010/main" val="3189808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3381D-FA68-943D-B736-7EC411A82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0283F5-D751-B911-AC2F-DD55DA6D59F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665D20-AEDC-03C0-7192-CC2C2B114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595" y="122551"/>
            <a:ext cx="2378550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BC5509-36B9-2C7E-EC43-6C4B42D2C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41" y="113124"/>
            <a:ext cx="2612571" cy="3823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F2C0B4-8356-245C-7A2E-7A3034052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497" y="122551"/>
            <a:ext cx="2671343" cy="4686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773312-558D-6AE7-9058-7FE9189DC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798" y="3645820"/>
            <a:ext cx="2375345" cy="314744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B5DAEC-6E04-D08E-6A19-DB89E2FCC59D}"/>
              </a:ext>
            </a:extLst>
          </p:cNvPr>
          <p:cNvSpPr/>
          <p:nvPr/>
        </p:nvSpPr>
        <p:spPr>
          <a:xfrm>
            <a:off x="1530610" y="2056224"/>
            <a:ext cx="1244600" cy="3238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EB6592-161E-BC79-BCDD-DB87E70B5744}"/>
              </a:ext>
            </a:extLst>
          </p:cNvPr>
          <p:cNvSpPr/>
          <p:nvPr/>
        </p:nvSpPr>
        <p:spPr>
          <a:xfrm>
            <a:off x="4399244" y="5363494"/>
            <a:ext cx="1102149" cy="31959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21BFD2-8745-8670-20A6-452F16DEEC9F}"/>
              </a:ext>
            </a:extLst>
          </p:cNvPr>
          <p:cNvSpPr/>
          <p:nvPr/>
        </p:nvSpPr>
        <p:spPr>
          <a:xfrm>
            <a:off x="6099100" y="2649851"/>
            <a:ext cx="1223696" cy="3238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4E58D6-25FD-3C54-3C32-07C8A51D1111}"/>
              </a:ext>
            </a:extLst>
          </p:cNvPr>
          <p:cNvSpPr/>
          <p:nvPr/>
        </p:nvSpPr>
        <p:spPr>
          <a:xfrm>
            <a:off x="4440943" y="2354576"/>
            <a:ext cx="1117600" cy="27622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FEED1D-8934-2544-6752-70D63CAAB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489" y="5270500"/>
            <a:ext cx="2902127" cy="83821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56A32F6-2DFA-EE8C-2FD4-E79BF8C447F2}"/>
              </a:ext>
            </a:extLst>
          </p:cNvPr>
          <p:cNvSpPr/>
          <p:nvPr/>
        </p:nvSpPr>
        <p:spPr>
          <a:xfrm>
            <a:off x="5923767" y="5270500"/>
            <a:ext cx="2966250" cy="83821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4A2185C-0687-58C0-396D-E0CB4C272D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191" y="4448545"/>
            <a:ext cx="2598301" cy="166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9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e the source image">
            <a:extLst>
              <a:ext uri="{FF2B5EF4-FFF2-40B4-BE49-F238E27FC236}">
                <a16:creationId xmlns:a16="http://schemas.microsoft.com/office/drawing/2014/main" id="{53AEA810-802E-38D0-44CB-1CE19A172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99969"/>
            <a:ext cx="4880473" cy="295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sual search query image">
            <a:extLst>
              <a:ext uri="{FF2B5EF4-FFF2-40B4-BE49-F238E27FC236}">
                <a16:creationId xmlns:a16="http://schemas.microsoft.com/office/drawing/2014/main" id="{375594B4-8A34-4E17-5FDA-ADD10D35C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5315099" cy="3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C9E2D0D0-27D2-1D8A-00B2-0D8403947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2"/>
          <a:stretch/>
        </p:blipFill>
        <p:spPr bwMode="auto">
          <a:xfrm>
            <a:off x="4885151" y="3862329"/>
            <a:ext cx="4258849" cy="299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2638C771-91D9-44F0-8E99-8E4A58E19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2" y="4573930"/>
            <a:ext cx="4242749" cy="136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e the source image">
            <a:extLst>
              <a:ext uri="{FF2B5EF4-FFF2-40B4-BE49-F238E27FC236}">
                <a16:creationId xmlns:a16="http://schemas.microsoft.com/office/drawing/2014/main" id="{0AFC4588-9675-AA6B-C244-F27D83480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72"/>
          <a:stretch/>
        </p:blipFill>
        <p:spPr bwMode="auto">
          <a:xfrm>
            <a:off x="4880472" y="1065"/>
            <a:ext cx="4262019" cy="386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F98259-F2BB-E8F1-96F4-5C9602F29680}"/>
              </a:ext>
            </a:extLst>
          </p:cNvPr>
          <p:cNvCxnSpPr/>
          <p:nvPr/>
        </p:nvCxnSpPr>
        <p:spPr>
          <a:xfrm>
            <a:off x="4880472" y="0"/>
            <a:ext cx="0" cy="685800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E296A2-33D6-6728-3517-0CB9D6DEFB24}"/>
              </a:ext>
            </a:extLst>
          </p:cNvPr>
          <p:cNvCxnSpPr>
            <a:cxnSpLocks/>
          </p:cNvCxnSpPr>
          <p:nvPr/>
        </p:nvCxnSpPr>
        <p:spPr>
          <a:xfrm flipH="1">
            <a:off x="0" y="3862329"/>
            <a:ext cx="9131473" cy="0"/>
          </a:xfrm>
          <a:prstGeom prst="line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DE41D02-DE96-6F6E-3357-73F4280793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37" y="826389"/>
            <a:ext cx="4106457" cy="467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51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upper Mississippi River is looking especially beautiful today from NW Illinois looking ...">
            <a:extLst>
              <a:ext uri="{FF2B5EF4-FFF2-40B4-BE49-F238E27FC236}">
                <a16:creationId xmlns:a16="http://schemas.microsoft.com/office/drawing/2014/main" id="{34E33949-FF3C-3F71-CDB8-1D405AD1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55F5BB-6D25-0D9B-6DF1-3736B7AD4744}"/>
              </a:ext>
            </a:extLst>
          </p:cNvPr>
          <p:cNvSpPr txBox="1"/>
          <p:nvPr/>
        </p:nvSpPr>
        <p:spPr>
          <a:xfrm flipH="1">
            <a:off x="451415" y="236206"/>
            <a:ext cx="8752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Plus Sustainability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B94933-F11E-FE02-95D5-3FDD1953C2EA}"/>
              </a:ext>
            </a:extLst>
          </p:cNvPr>
          <p:cNvSpPr txBox="1"/>
          <p:nvPr/>
        </p:nvSpPr>
        <p:spPr>
          <a:xfrm>
            <a:off x="451415" y="1434385"/>
            <a:ext cx="8241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Sustainability is the Foundation of the Corn Belt Ports 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61D8DA3-51BA-B001-95DA-EB931BA0D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757" y="4881781"/>
            <a:ext cx="1798768" cy="217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72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FD58637-1E27-4AD8-B641-0758CBAD1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t="17753" r="4917" b="6502"/>
          <a:stretch/>
        </p:blipFill>
        <p:spPr>
          <a:xfrm>
            <a:off x="30686" y="790782"/>
            <a:ext cx="9113314" cy="6067218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5A68C0-DBAB-4C1D-8017-EA0D2E9ED70D}"/>
              </a:ext>
            </a:extLst>
          </p:cNvPr>
          <p:cNvSpPr txBox="1"/>
          <p:nvPr/>
        </p:nvSpPr>
        <p:spPr>
          <a:xfrm>
            <a:off x="1811948" y="-198665"/>
            <a:ext cx="58732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 Belt Ports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872FA0D-0A67-4310-9908-34AE19210F8E}"/>
              </a:ext>
            </a:extLst>
          </p:cNvPr>
          <p:cNvSpPr/>
          <p:nvPr/>
        </p:nvSpPr>
        <p:spPr>
          <a:xfrm rot="215178">
            <a:off x="5371508" y="2607940"/>
            <a:ext cx="194136" cy="4412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8DC9D8-8618-4F7A-B169-630DAC44E061}"/>
              </a:ext>
            </a:extLst>
          </p:cNvPr>
          <p:cNvSpPr/>
          <p:nvPr/>
        </p:nvSpPr>
        <p:spPr>
          <a:xfrm rot="19558175">
            <a:off x="5343998" y="3016532"/>
            <a:ext cx="275404" cy="4495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80248B-FA8C-4E5F-AC04-70160C6CE39B}"/>
              </a:ext>
            </a:extLst>
          </p:cNvPr>
          <p:cNvSpPr/>
          <p:nvPr/>
        </p:nvSpPr>
        <p:spPr>
          <a:xfrm rot="3592671">
            <a:off x="5620249" y="2801273"/>
            <a:ext cx="192571" cy="4049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74BF77-E38E-4313-8A5F-DFB4C2A15F06}"/>
              </a:ext>
            </a:extLst>
          </p:cNvPr>
          <p:cNvSpPr/>
          <p:nvPr/>
        </p:nvSpPr>
        <p:spPr>
          <a:xfrm rot="20081892">
            <a:off x="5467802" y="3437542"/>
            <a:ext cx="257175" cy="8125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7688C7-0797-41C4-9444-AE129A30B479}"/>
              </a:ext>
            </a:extLst>
          </p:cNvPr>
          <p:cNvSpPr/>
          <p:nvPr/>
        </p:nvSpPr>
        <p:spPr>
          <a:xfrm rot="20081892">
            <a:off x="2280632" y="5658483"/>
            <a:ext cx="257175" cy="8125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31DFBB-3E7E-4327-A874-2C130FFA5702}"/>
              </a:ext>
            </a:extLst>
          </p:cNvPr>
          <p:cNvSpPr txBox="1"/>
          <p:nvPr/>
        </p:nvSpPr>
        <p:spPr>
          <a:xfrm>
            <a:off x="2537872" y="5464204"/>
            <a:ext cx="1201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Locks &amp; Dam 26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(Melvin Price)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BC0E48-4322-47A9-845D-BC6C4C38FE6C}"/>
              </a:ext>
            </a:extLst>
          </p:cNvPr>
          <p:cNvSpPr txBox="1"/>
          <p:nvPr/>
        </p:nvSpPr>
        <p:spPr>
          <a:xfrm>
            <a:off x="2440287" y="5907248"/>
            <a:ext cx="1619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 Belt Ports Region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 Top 50 US Port)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91B30B-5BFD-4256-A939-53AED54939F1}"/>
              </a:ext>
            </a:extLst>
          </p:cNvPr>
          <p:cNvSpPr txBox="1"/>
          <p:nvPr/>
        </p:nvSpPr>
        <p:spPr>
          <a:xfrm>
            <a:off x="4488691" y="5699510"/>
            <a:ext cx="28661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Corn for Grain 2018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Production by County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For Selected States</a:t>
            </a:r>
          </a:p>
        </p:txBody>
      </p:sp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3D361CBA-61AC-427A-A28C-64AF2A90A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36" y="1044489"/>
            <a:ext cx="854234" cy="120032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0DF60B7-5390-4B06-9369-8843846F3E86}"/>
              </a:ext>
            </a:extLst>
          </p:cNvPr>
          <p:cNvSpPr/>
          <p:nvPr/>
        </p:nvSpPr>
        <p:spPr>
          <a:xfrm>
            <a:off x="1218835" y="4114124"/>
            <a:ext cx="262142" cy="8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7EF2B2F-FAEF-42DD-83C5-68F0F788C0D4}"/>
              </a:ext>
            </a:extLst>
          </p:cNvPr>
          <p:cNvSpPr/>
          <p:nvPr/>
        </p:nvSpPr>
        <p:spPr>
          <a:xfrm>
            <a:off x="1984026" y="4120755"/>
            <a:ext cx="45719" cy="515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3B4E68-D929-403A-B216-C2A4FF6F8F2F}"/>
              </a:ext>
            </a:extLst>
          </p:cNvPr>
          <p:cNvSpPr txBox="1"/>
          <p:nvPr/>
        </p:nvSpPr>
        <p:spPr>
          <a:xfrm rot="19874075">
            <a:off x="-112364" y="1596612"/>
            <a:ext cx="38956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Aligned with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Heart of the Corn Belt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F15D626A-8B6E-E587-1E00-2D20972F6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863" y="2324349"/>
            <a:ext cx="2349685" cy="2673592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410A678-9CF0-F713-8334-B618A8CBBB73}"/>
              </a:ext>
            </a:extLst>
          </p:cNvPr>
          <p:cNvSpPr/>
          <p:nvPr/>
        </p:nvSpPr>
        <p:spPr>
          <a:xfrm rot="19126939">
            <a:off x="5224844" y="2163603"/>
            <a:ext cx="194136" cy="4412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4D355F2-A5AE-5FE8-FE82-1D42A1705C6E}"/>
              </a:ext>
            </a:extLst>
          </p:cNvPr>
          <p:cNvSpPr/>
          <p:nvPr/>
        </p:nvSpPr>
        <p:spPr>
          <a:xfrm rot="1411520">
            <a:off x="2273927" y="5876194"/>
            <a:ext cx="194136" cy="4412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C16BF28-C972-1FDA-60E8-C374350C8C28}"/>
              </a:ext>
            </a:extLst>
          </p:cNvPr>
          <p:cNvSpPr txBox="1"/>
          <p:nvPr/>
        </p:nvSpPr>
        <p:spPr>
          <a:xfrm rot="19409979">
            <a:off x="7521533" y="28261"/>
            <a:ext cx="1412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Within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Lock &amp; Dam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049EF8-3895-978A-2322-82A03AD85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4817" y="4390655"/>
            <a:ext cx="1078433" cy="942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2B25134-7D10-3DCA-39D5-247ADF808B98}"/>
              </a:ext>
            </a:extLst>
          </p:cNvPr>
          <p:cNvSpPr txBox="1"/>
          <p:nvPr/>
        </p:nvSpPr>
        <p:spPr>
          <a:xfrm>
            <a:off x="7865720" y="5323080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65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NESP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65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333898-81E0-E093-6B8E-9A82C8DD3058}"/>
              </a:ext>
            </a:extLst>
          </p:cNvPr>
          <p:cNvSpPr txBox="1"/>
          <p:nvPr/>
        </p:nvSpPr>
        <p:spPr>
          <a:xfrm>
            <a:off x="2505563" y="6335417"/>
            <a:ext cx="1445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Coastal Port Access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Global Markets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E0169B6-0617-4FB7-D241-FC487002918D}"/>
              </a:ext>
            </a:extLst>
          </p:cNvPr>
          <p:cNvSpPr/>
          <p:nvPr/>
        </p:nvSpPr>
        <p:spPr>
          <a:xfrm rot="1411520">
            <a:off x="5408848" y="5295040"/>
            <a:ext cx="615372" cy="293867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B18554E-7F70-3F71-744E-BF0D2366547C}"/>
              </a:ext>
            </a:extLst>
          </p:cNvPr>
          <p:cNvSpPr/>
          <p:nvPr/>
        </p:nvSpPr>
        <p:spPr>
          <a:xfrm rot="1411520">
            <a:off x="2005249" y="6390870"/>
            <a:ext cx="615372" cy="293867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C15116-F2E2-437E-B42A-B25BBA071EB6}"/>
              </a:ext>
            </a:extLst>
          </p:cNvPr>
          <p:cNvSpPr txBox="1"/>
          <p:nvPr/>
        </p:nvSpPr>
        <p:spPr>
          <a:xfrm>
            <a:off x="1942178" y="736427"/>
            <a:ext cx="5635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69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Modern, Rural, Regional, Multi-Modal, Inland Ports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47E224-9773-8F24-0457-DDFD32F6A62B}"/>
              </a:ext>
            </a:extLst>
          </p:cNvPr>
          <p:cNvSpPr txBox="1"/>
          <p:nvPr/>
        </p:nvSpPr>
        <p:spPr>
          <a:xfrm rot="19898754">
            <a:off x="3322619" y="3677678"/>
            <a:ext cx="20810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Formed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2020-2022</a:t>
            </a:r>
          </a:p>
        </p:txBody>
      </p:sp>
    </p:spTree>
    <p:extLst>
      <p:ext uri="{BB962C8B-B14F-4D97-AF65-F5344CB8AC3E}">
        <p14:creationId xmlns:p14="http://schemas.microsoft.com/office/powerpoint/2010/main" val="1347991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EA91347-2512-46EB-8691-B3FC18F35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1" t="17823" r="4897" b="6536"/>
          <a:stretch/>
        </p:blipFill>
        <p:spPr>
          <a:xfrm>
            <a:off x="143177" y="924674"/>
            <a:ext cx="8836439" cy="589285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344331-F273-4FCB-9C1C-D7751DAC1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576068-3372-4145-B575-51676BD4C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8B7BA4-2466-4954-9EB9-62C35859DCF7}"/>
              </a:ext>
            </a:extLst>
          </p:cNvPr>
          <p:cNvSpPr txBox="1"/>
          <p:nvPr/>
        </p:nvSpPr>
        <p:spPr>
          <a:xfrm>
            <a:off x="1781262" y="-133350"/>
            <a:ext cx="58732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 Belt Ports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AF21BC-73A6-4D30-8C6C-39145CCBE05B}"/>
              </a:ext>
            </a:extLst>
          </p:cNvPr>
          <p:cNvSpPr/>
          <p:nvPr/>
        </p:nvSpPr>
        <p:spPr>
          <a:xfrm rot="20081892">
            <a:off x="5426842" y="3478638"/>
            <a:ext cx="257175" cy="8125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0DB3F6-2FE6-443C-A6A7-A936AEFB67C7}"/>
              </a:ext>
            </a:extLst>
          </p:cNvPr>
          <p:cNvSpPr txBox="1"/>
          <p:nvPr/>
        </p:nvSpPr>
        <p:spPr>
          <a:xfrm>
            <a:off x="4482233" y="5631936"/>
            <a:ext cx="28661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54E3D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Soybeans 2018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54E3D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Production by County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54E3D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For Selected States</a:t>
            </a:r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0A8043E1-48F5-89C3-4992-7B50873F16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3702" r="11882" b="17987"/>
          <a:stretch/>
        </p:blipFill>
        <p:spPr>
          <a:xfrm>
            <a:off x="1371605" y="2688082"/>
            <a:ext cx="1872896" cy="178392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53697DF-0267-3EBB-89E2-21F803DCCC63}"/>
              </a:ext>
            </a:extLst>
          </p:cNvPr>
          <p:cNvSpPr/>
          <p:nvPr/>
        </p:nvSpPr>
        <p:spPr>
          <a:xfrm rot="215178">
            <a:off x="5300258" y="2643565"/>
            <a:ext cx="194136" cy="4412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768413-2C27-E67E-CC37-ED268EAADD5E}"/>
              </a:ext>
            </a:extLst>
          </p:cNvPr>
          <p:cNvSpPr/>
          <p:nvPr/>
        </p:nvSpPr>
        <p:spPr>
          <a:xfrm rot="19558175">
            <a:off x="5272748" y="3052157"/>
            <a:ext cx="275404" cy="4495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A696302-E96C-A304-E97E-A9228FBEAE09}"/>
              </a:ext>
            </a:extLst>
          </p:cNvPr>
          <p:cNvSpPr/>
          <p:nvPr/>
        </p:nvSpPr>
        <p:spPr>
          <a:xfrm rot="3592671">
            <a:off x="5548999" y="2836898"/>
            <a:ext cx="192571" cy="4049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5AB8C12-0C2B-8004-88B9-96090E4A179D}"/>
              </a:ext>
            </a:extLst>
          </p:cNvPr>
          <p:cNvSpPr/>
          <p:nvPr/>
        </p:nvSpPr>
        <p:spPr>
          <a:xfrm rot="19126939">
            <a:off x="5153594" y="2199228"/>
            <a:ext cx="194136" cy="44120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EECB0B-137F-B6CF-8FBA-7C63A3517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817" y="4390655"/>
            <a:ext cx="1078433" cy="9423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1BB7F3-2B33-0701-61BD-60DF6C3CF421}"/>
              </a:ext>
            </a:extLst>
          </p:cNvPr>
          <p:cNvSpPr txBox="1"/>
          <p:nvPr/>
        </p:nvSpPr>
        <p:spPr>
          <a:xfrm>
            <a:off x="7865720" y="5323080"/>
            <a:ext cx="910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65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NESP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6656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Enabler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45EDFF-7546-3341-FFA1-8AFCFB845EFD}"/>
              </a:ext>
            </a:extLst>
          </p:cNvPr>
          <p:cNvSpPr/>
          <p:nvPr/>
        </p:nvSpPr>
        <p:spPr>
          <a:xfrm rot="20081892">
            <a:off x="2137752" y="5687737"/>
            <a:ext cx="257175" cy="8125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D87EE7-9AEF-8DEE-9DA3-5C18ABA3B126}"/>
              </a:ext>
            </a:extLst>
          </p:cNvPr>
          <p:cNvSpPr txBox="1"/>
          <p:nvPr/>
        </p:nvSpPr>
        <p:spPr>
          <a:xfrm>
            <a:off x="2394992" y="5493458"/>
            <a:ext cx="1201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Locks &amp; Dam 26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(Melvin Price)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1F00FB-A40A-EFE2-A73A-F2711F65E596}"/>
              </a:ext>
            </a:extLst>
          </p:cNvPr>
          <p:cNvSpPr txBox="1"/>
          <p:nvPr/>
        </p:nvSpPr>
        <p:spPr>
          <a:xfrm>
            <a:off x="2326435" y="5869372"/>
            <a:ext cx="1619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 Belt Ports Region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 Top 50 US Port)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7E408DB-6975-37BC-BD5A-405E192528CC}"/>
              </a:ext>
            </a:extLst>
          </p:cNvPr>
          <p:cNvSpPr/>
          <p:nvPr/>
        </p:nvSpPr>
        <p:spPr>
          <a:xfrm rot="1411520">
            <a:off x="2131047" y="5867346"/>
            <a:ext cx="194136" cy="4412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A449D25-BE5A-6551-59BA-64DC3BB55383}"/>
              </a:ext>
            </a:extLst>
          </p:cNvPr>
          <p:cNvSpPr txBox="1"/>
          <p:nvPr/>
        </p:nvSpPr>
        <p:spPr>
          <a:xfrm>
            <a:off x="2342008" y="6263544"/>
            <a:ext cx="1410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Coastal Port Access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Global Markets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DE72C73-3BD0-5AFA-CB1D-25BCCED0C481}"/>
              </a:ext>
            </a:extLst>
          </p:cNvPr>
          <p:cNvSpPr/>
          <p:nvPr/>
        </p:nvSpPr>
        <p:spPr>
          <a:xfrm rot="17396016">
            <a:off x="1975057" y="6200136"/>
            <a:ext cx="293026" cy="603901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47A9011-B50C-B9EA-BFD3-87C81FBFE24B}"/>
              </a:ext>
            </a:extLst>
          </p:cNvPr>
          <p:cNvSpPr/>
          <p:nvPr/>
        </p:nvSpPr>
        <p:spPr>
          <a:xfrm rot="18663475">
            <a:off x="5537410" y="5082536"/>
            <a:ext cx="293026" cy="603901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ruit&#10;&#10;Description automatically generated">
            <a:extLst>
              <a:ext uri="{FF2B5EF4-FFF2-40B4-BE49-F238E27FC236}">
                <a16:creationId xmlns:a16="http://schemas.microsoft.com/office/drawing/2014/main" id="{C1090FE1-03F8-4032-ACA4-1A2E79CEA4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4" b="5902"/>
          <a:stretch/>
        </p:blipFill>
        <p:spPr>
          <a:xfrm>
            <a:off x="6337195" y="1246411"/>
            <a:ext cx="1417622" cy="6933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DDC3E8-7A7C-EDD0-1672-0AD93416CE11}"/>
              </a:ext>
            </a:extLst>
          </p:cNvPr>
          <p:cNvSpPr txBox="1"/>
          <p:nvPr/>
        </p:nvSpPr>
        <p:spPr>
          <a:xfrm>
            <a:off x="2900781" y="715549"/>
            <a:ext cx="4246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Modern, Sustainable, Rural, Regional,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Multi-Modal, Inland Ports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4994E7-EF77-25AB-5C98-47C07F0FB9CE}"/>
              </a:ext>
            </a:extLst>
          </p:cNvPr>
          <p:cNvSpPr txBox="1"/>
          <p:nvPr/>
        </p:nvSpPr>
        <p:spPr>
          <a:xfrm rot="19898754">
            <a:off x="3322619" y="3677678"/>
            <a:ext cx="20810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Formed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2020-2022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813F3B-49F7-E441-10B2-0C0DD519DA1D}"/>
              </a:ext>
            </a:extLst>
          </p:cNvPr>
          <p:cNvSpPr txBox="1"/>
          <p:nvPr/>
        </p:nvSpPr>
        <p:spPr>
          <a:xfrm rot="19874075">
            <a:off x="44827" y="1596612"/>
            <a:ext cx="35812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Aligned with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Soybean Production</a:t>
            </a:r>
          </a:p>
        </p:txBody>
      </p:sp>
    </p:spTree>
    <p:extLst>
      <p:ext uri="{BB962C8B-B14F-4D97-AF65-F5344CB8AC3E}">
        <p14:creationId xmlns:p14="http://schemas.microsoft.com/office/powerpoint/2010/main" val="935484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63D7FE9-84FB-8964-F8B4-28DD4420D328}"/>
              </a:ext>
            </a:extLst>
          </p:cNvPr>
          <p:cNvSpPr/>
          <p:nvPr/>
        </p:nvSpPr>
        <p:spPr>
          <a:xfrm>
            <a:off x="0" y="6600037"/>
            <a:ext cx="9144000" cy="267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BBEE23-16B3-4835-B765-C84682203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3" t="13043" r="4564" b="42443"/>
          <a:stretch/>
        </p:blipFill>
        <p:spPr>
          <a:xfrm>
            <a:off x="96846" y="-14181"/>
            <a:ext cx="8907867" cy="7118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65E320-C095-4009-BE33-E32481C6C9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4" r="5220"/>
          <a:stretch/>
        </p:blipFill>
        <p:spPr>
          <a:xfrm>
            <a:off x="90357" y="898110"/>
            <a:ext cx="8833723" cy="29013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9659B8-4AFF-C9B6-A3A6-25BB35F87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3" t="61095" r="4564" b="-1"/>
          <a:stretch/>
        </p:blipFill>
        <p:spPr>
          <a:xfrm>
            <a:off x="16475" y="583396"/>
            <a:ext cx="8907867" cy="6221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B0528-FBFC-482E-8C86-CF8474DB96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3" t="1057" b="37549"/>
          <a:stretch/>
        </p:blipFill>
        <p:spPr>
          <a:xfrm>
            <a:off x="90359" y="3818474"/>
            <a:ext cx="8907867" cy="21050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19165-7722-4EDB-84A8-A74F6F2FA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02125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B42CB-9061-4CAE-A75D-F6FE73102E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DE53C3-DD9D-4F76-84F8-02689AB0CB9C}"/>
              </a:ext>
            </a:extLst>
          </p:cNvPr>
          <p:cNvCxnSpPr/>
          <p:nvPr/>
        </p:nvCxnSpPr>
        <p:spPr>
          <a:xfrm flipV="1">
            <a:off x="0" y="3776263"/>
            <a:ext cx="9144000" cy="19061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2DB98BE-9C6D-40EB-88F7-69788095D0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845" y="2016461"/>
            <a:ext cx="1814433" cy="236417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843221-51BE-4D9F-A73B-757168AC9453}"/>
              </a:ext>
            </a:extLst>
          </p:cNvPr>
          <p:cNvCxnSpPr/>
          <p:nvPr/>
        </p:nvCxnSpPr>
        <p:spPr>
          <a:xfrm flipV="1">
            <a:off x="1928" y="6014730"/>
            <a:ext cx="9144000" cy="19061"/>
          </a:xfrm>
          <a:prstGeom prst="line">
            <a:avLst/>
          </a:prstGeom>
          <a:ln w="762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AB9939-642B-4203-A2E9-DD5F326A0F99}"/>
              </a:ext>
            </a:extLst>
          </p:cNvPr>
          <p:cNvCxnSpPr/>
          <p:nvPr/>
        </p:nvCxnSpPr>
        <p:spPr>
          <a:xfrm flipV="1">
            <a:off x="-21220" y="1602150"/>
            <a:ext cx="9144000" cy="1906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176B94-8B47-41A6-82A4-52889513188A}"/>
              </a:ext>
            </a:extLst>
          </p:cNvPr>
          <p:cNvSpPr txBox="1"/>
          <p:nvPr/>
        </p:nvSpPr>
        <p:spPr>
          <a:xfrm>
            <a:off x="1951417" y="6222455"/>
            <a:ext cx="5356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https://publibrary.planusace.us/#/series/Fact%20Cards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E4300F-DD6B-8D9E-CD46-0A5A134626E5}"/>
              </a:ext>
            </a:extLst>
          </p:cNvPr>
          <p:cNvSpPr txBox="1"/>
          <p:nvPr/>
        </p:nvSpPr>
        <p:spPr>
          <a:xfrm>
            <a:off x="5802898" y="4172125"/>
            <a:ext cx="19323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https://publibrary.planusace.us/#/series/Fact%20Cards</a:t>
            </a:r>
            <a:endParaRPr kumimoji="0" lang="en-US" sz="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3BFC80-CFFF-8876-1D9E-04B287E76755}"/>
              </a:ext>
            </a:extLst>
          </p:cNvPr>
          <p:cNvSpPr txBox="1"/>
          <p:nvPr/>
        </p:nvSpPr>
        <p:spPr>
          <a:xfrm>
            <a:off x="3808416" y="3398496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</a:t>
            </a: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10961876-A6E0-0F54-9449-A8F36A0BA750}"/>
              </a:ext>
            </a:extLst>
          </p:cNvPr>
          <p:cNvSpPr/>
          <p:nvPr/>
        </p:nvSpPr>
        <p:spPr>
          <a:xfrm>
            <a:off x="4539893" y="3418117"/>
            <a:ext cx="206278" cy="319840"/>
          </a:xfrm>
          <a:prstGeom prst="up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3B05136-6FEA-D814-BB28-B2B3CCEE7169}"/>
              </a:ext>
            </a:extLst>
          </p:cNvPr>
          <p:cNvSpPr/>
          <p:nvPr/>
        </p:nvSpPr>
        <p:spPr>
          <a:xfrm>
            <a:off x="-21220" y="1143519"/>
            <a:ext cx="9165220" cy="26935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E9F100-C95B-C143-9E40-B61E633786CE}"/>
              </a:ext>
            </a:extLst>
          </p:cNvPr>
          <p:cNvSpPr txBox="1"/>
          <p:nvPr/>
        </p:nvSpPr>
        <p:spPr>
          <a:xfrm rot="16200000">
            <a:off x="-976322" y="2501641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Desired Ranking Range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4DD99D-CE4E-0F32-78F9-EF40D28DFF6A}"/>
              </a:ext>
            </a:extLst>
          </p:cNvPr>
          <p:cNvSpPr txBox="1"/>
          <p:nvPr/>
        </p:nvSpPr>
        <p:spPr>
          <a:xfrm rot="16200000">
            <a:off x="7830754" y="2510820"/>
            <a:ext cx="2162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Desired Ranking Range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77EEF5-B5E2-9824-AF66-B66C5BB50BD8}"/>
              </a:ext>
            </a:extLst>
          </p:cNvPr>
          <p:cNvSpPr txBox="1"/>
          <p:nvPr/>
        </p:nvSpPr>
        <p:spPr>
          <a:xfrm>
            <a:off x="3654567" y="1105422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(Model)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7CA484-E200-7B3F-65D5-D3060178800E}"/>
              </a:ext>
            </a:extLst>
          </p:cNvPr>
          <p:cNvSpPr txBox="1"/>
          <p:nvPr/>
        </p:nvSpPr>
        <p:spPr>
          <a:xfrm rot="19835844">
            <a:off x="960005" y="2624706"/>
            <a:ext cx="36375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NATIONALLY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RANKED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6B61C2-7997-7A62-E353-71BA4FEA98F8}"/>
              </a:ext>
            </a:extLst>
          </p:cNvPr>
          <p:cNvSpPr/>
          <p:nvPr/>
        </p:nvSpPr>
        <p:spPr>
          <a:xfrm>
            <a:off x="1373331" y="4425373"/>
            <a:ext cx="1967772" cy="253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8AD0CB-F5F4-D12F-B842-0953E8E327B1}"/>
              </a:ext>
            </a:extLst>
          </p:cNvPr>
          <p:cNvSpPr txBox="1"/>
          <p:nvPr/>
        </p:nvSpPr>
        <p:spPr>
          <a:xfrm>
            <a:off x="1287146" y="4359536"/>
            <a:ext cx="2017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Joliet Regional Port, IL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E500AA-E955-3FF1-964B-DB023C61A496}"/>
              </a:ext>
            </a:extLst>
          </p:cNvPr>
          <p:cNvSpPr txBox="1"/>
          <p:nvPr/>
        </p:nvSpPr>
        <p:spPr>
          <a:xfrm>
            <a:off x="100640" y="2533"/>
            <a:ext cx="16214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History</a:t>
            </a:r>
          </a:p>
        </p:txBody>
      </p:sp>
    </p:spTree>
    <p:extLst>
      <p:ext uri="{BB962C8B-B14F-4D97-AF65-F5344CB8AC3E}">
        <p14:creationId xmlns:p14="http://schemas.microsoft.com/office/powerpoint/2010/main" val="765538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98DFF0DE-A629-5955-469A-DF0AD4541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" b="1206"/>
          <a:stretch/>
        </p:blipFill>
        <p:spPr>
          <a:xfrm>
            <a:off x="-1" y="0"/>
            <a:ext cx="5383357" cy="6848417"/>
          </a:xfrm>
        </p:spPr>
      </p:pic>
      <p:pic>
        <p:nvPicPr>
          <p:cNvPr id="7" name="Picture 6" descr="A close-up of a badge&#10;&#10;Description automatically generated with medium confidence">
            <a:extLst>
              <a:ext uri="{FF2B5EF4-FFF2-40B4-BE49-F238E27FC236}">
                <a16:creationId xmlns:a16="http://schemas.microsoft.com/office/drawing/2014/main" id="{8A3E466F-7A93-454E-F47A-AD1745919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60" y="178717"/>
            <a:ext cx="1898440" cy="1676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BDB6A1-0EAF-D079-E0B3-7F8382D454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288" r="12551" b="11747"/>
          <a:stretch/>
        </p:blipFill>
        <p:spPr>
          <a:xfrm>
            <a:off x="5533211" y="4764389"/>
            <a:ext cx="3610789" cy="1377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5EBE40-7703-7B28-D8F6-DC9A985093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60" r="25253" b="62334"/>
          <a:stretch/>
        </p:blipFill>
        <p:spPr>
          <a:xfrm>
            <a:off x="5533211" y="3538031"/>
            <a:ext cx="3075628" cy="1108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20586D-98F7-4736-446B-3B8E28387B8E}"/>
              </a:ext>
            </a:extLst>
          </p:cNvPr>
          <p:cNvSpPr txBox="1"/>
          <p:nvPr/>
        </p:nvSpPr>
        <p:spPr>
          <a:xfrm>
            <a:off x="5541659" y="2641304"/>
            <a:ext cx="3122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Med" panose="020B06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41 Mid-America Port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NeueLT Std Med" panose="020B0604020202020204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    Commission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C93E13E-0195-0571-3E03-0FD87B3F79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05" y="-356246"/>
            <a:ext cx="2435729" cy="27714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66ABA0-70FE-810C-7E51-46D58AA5B40C}"/>
              </a:ext>
            </a:extLst>
          </p:cNvPr>
          <p:cNvSpPr txBox="1"/>
          <p:nvPr/>
        </p:nvSpPr>
        <p:spPr>
          <a:xfrm>
            <a:off x="5520438" y="6261557"/>
            <a:ext cx="4521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2022 POWER PORTS Global Trade : July/August 2022 (mydigitalpublication.com)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013342E-84EB-E4C0-408A-57103532E38E}"/>
              </a:ext>
            </a:extLst>
          </p:cNvPr>
          <p:cNvSpPr/>
          <p:nvPr/>
        </p:nvSpPr>
        <p:spPr>
          <a:xfrm>
            <a:off x="5520438" y="4822701"/>
            <a:ext cx="473962" cy="49593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470380B-6C40-2ACC-A90F-2915E9789DEF}"/>
              </a:ext>
            </a:extLst>
          </p:cNvPr>
          <p:cNvSpPr/>
          <p:nvPr/>
        </p:nvSpPr>
        <p:spPr>
          <a:xfrm>
            <a:off x="5537373" y="2650135"/>
            <a:ext cx="473962" cy="495930"/>
          </a:xfrm>
          <a:prstGeom prst="ellipse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E42D14-2DEF-DF29-A400-D9CE0B48E22F}"/>
              </a:ext>
            </a:extLst>
          </p:cNvPr>
          <p:cNvSpPr txBox="1"/>
          <p:nvPr/>
        </p:nvSpPr>
        <p:spPr>
          <a:xfrm>
            <a:off x="5316656" y="2087226"/>
            <a:ext cx="37096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75E72"/>
                </a:solidFill>
                <a:effectLst/>
                <a:uLnTx/>
                <a:uFillTx/>
                <a:latin typeface="Gautami" panose="020B0502040204020203" pitchFamily="34" charset="0"/>
                <a:ea typeface="+mn-ea"/>
                <a:cs typeface="Gautami" panose="020B0502040204020203" pitchFamily="34" charset="0"/>
              </a:rPr>
              <a:t>Top 50 Power Ports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B84862-821B-258B-E625-4CD93DD374D5}"/>
              </a:ext>
            </a:extLst>
          </p:cNvPr>
          <p:cNvSpPr txBox="1"/>
          <p:nvPr/>
        </p:nvSpPr>
        <p:spPr>
          <a:xfrm rot="20798907">
            <a:off x="2014197" y="5422579"/>
            <a:ext cx="29867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Globally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Significant</a:t>
            </a:r>
          </a:p>
        </p:txBody>
      </p:sp>
    </p:spTree>
    <p:extLst>
      <p:ext uri="{BB962C8B-B14F-4D97-AF65-F5344CB8AC3E}">
        <p14:creationId xmlns:p14="http://schemas.microsoft.com/office/powerpoint/2010/main" val="877679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>
            <a:extLst>
              <a:ext uri="{FF2B5EF4-FFF2-40B4-BE49-F238E27FC236}">
                <a16:creationId xmlns:a16="http://schemas.microsoft.com/office/drawing/2014/main" id="{9478ADF7-24C2-471D-F5F8-4ACE245AC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r="1" b="10876"/>
          <a:stretch/>
        </p:blipFill>
        <p:spPr bwMode="auto">
          <a:xfrm>
            <a:off x="94999" y="1472532"/>
            <a:ext cx="7576466" cy="504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383175-9401-E7AF-D691-1DB062E74AC5}"/>
              </a:ext>
            </a:extLst>
          </p:cNvPr>
          <p:cNvSpPr/>
          <p:nvPr/>
        </p:nvSpPr>
        <p:spPr>
          <a:xfrm>
            <a:off x="3170712" y="3835732"/>
            <a:ext cx="2755076" cy="320634"/>
          </a:xfrm>
          <a:prstGeom prst="rect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5F3ECA-56C2-2AEA-A0A5-E9B87AF6E60E}"/>
              </a:ext>
            </a:extLst>
          </p:cNvPr>
          <p:cNvSpPr/>
          <p:nvPr/>
        </p:nvSpPr>
        <p:spPr>
          <a:xfrm>
            <a:off x="3180607" y="4415643"/>
            <a:ext cx="2755076" cy="320634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B8B595-F891-60FD-C91F-B1434C928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9" y="83125"/>
            <a:ext cx="8965871" cy="1362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23B963-3A3F-449A-1220-EE56B3162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619" y="1017204"/>
            <a:ext cx="3554257" cy="1231297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ECCA06A-204D-F7A6-45CE-7E3EB75D2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413" y="1819961"/>
            <a:ext cx="2808666" cy="31471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53DE83-B25F-1798-7E1F-730728C27639}"/>
              </a:ext>
            </a:extLst>
          </p:cNvPr>
          <p:cNvSpPr txBox="1"/>
          <p:nvPr/>
        </p:nvSpPr>
        <p:spPr>
          <a:xfrm>
            <a:off x="623894" y="6503214"/>
            <a:ext cx="87576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6"/>
              </a:rPr>
              <a:t>https://rosap.ntl.bts.gov/view/dot/65990/dot_65990_DS1.pdf?download-document-submit=Download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FEBC52-F3D4-004D-C799-55F0CE893788}"/>
              </a:ext>
            </a:extLst>
          </p:cNvPr>
          <p:cNvSpPr txBox="1"/>
          <p:nvPr/>
        </p:nvSpPr>
        <p:spPr>
          <a:xfrm rot="20533461">
            <a:off x="5472994" y="4556844"/>
            <a:ext cx="36215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6992E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Critical Part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6992E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of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6992E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Supply Chain</a:t>
            </a:r>
          </a:p>
        </p:txBody>
      </p:sp>
    </p:spTree>
    <p:extLst>
      <p:ext uri="{BB962C8B-B14F-4D97-AF65-F5344CB8AC3E}">
        <p14:creationId xmlns:p14="http://schemas.microsoft.com/office/powerpoint/2010/main" val="3675343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49607-3AE9-9034-E2D2-4CBD4AB9A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0070C0"/>
                </a:solidFill>
              </a:rPr>
              <a:t>Bottom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D3BB8-2B53-AEEB-9583-A51DB51F5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96" y="1909041"/>
            <a:ext cx="8015729" cy="458383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rgbClr val="00B050"/>
                </a:solidFill>
              </a:rPr>
              <a:t>Request the Iowa Transportation Commission recognize the Ports of Eastern Iowa within the Corn Belt Ports Framework.</a:t>
            </a:r>
          </a:p>
          <a:p>
            <a:pPr marL="0" indent="0" algn="ctr">
              <a:buNone/>
            </a:pPr>
            <a:endParaRPr lang="en-US" sz="40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00B050"/>
                </a:solidFill>
              </a:rPr>
              <a:t>Request the Iowa Transportation Commission Look at Supporting the Ports of Western Iowa. 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00B050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984960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" y="662169"/>
            <a:ext cx="7716774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" y="662169"/>
            <a:ext cx="7716774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098" name="Picture 2" descr="Seoul National University - ppt download">
            <a:extLst>
              <a:ext uri="{FF2B5EF4-FFF2-40B4-BE49-F238E27FC236}">
                <a16:creationId xmlns:a16="http://schemas.microsoft.com/office/drawing/2014/main" id="{94749FD7-7378-AFF1-B1C3-A0A4A2A0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-1"/>
          <a:stretch>
            <a:fillRect/>
          </a:stretch>
        </p:blipFill>
        <p:spPr bwMode="auto">
          <a:xfrm>
            <a:off x="628650" y="233807"/>
            <a:ext cx="7851649" cy="588873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00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E5BCE0-26C2-146A-1203-70177099E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39" y="37783"/>
            <a:ext cx="8125905" cy="67200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5B9C7A-6D7C-BD35-85B6-155A6F2AFBEF}"/>
              </a:ext>
            </a:extLst>
          </p:cNvPr>
          <p:cNvSpPr/>
          <p:nvPr/>
        </p:nvSpPr>
        <p:spPr>
          <a:xfrm>
            <a:off x="6036887" y="6099142"/>
            <a:ext cx="2560357" cy="65870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38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4CF3D8-F8B6-40CC-B2A2-E06B0510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576068-3372-4145-B575-51676BD4C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A6B02-400C-401A-B3E8-550E3EFA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9/8/2019 V.10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38A3F8E0-E585-4C60-870C-64F90F8F6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F3F515-BB9F-49A6-B401-B2492A097A7D}"/>
              </a:ext>
            </a:extLst>
          </p:cNvPr>
          <p:cNvSpPr txBox="1"/>
          <p:nvPr/>
        </p:nvSpPr>
        <p:spPr>
          <a:xfrm>
            <a:off x="1148080" y="6572249"/>
            <a:ext cx="6844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https://www.iwr.usace.army.mil/Missions/Navigation/Inland-Waterways-Users-Board/Trust-Fund-Projects/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F7EF84-5701-4F35-86BA-38629290180F}"/>
              </a:ext>
            </a:extLst>
          </p:cNvPr>
          <p:cNvSpPr/>
          <p:nvPr/>
        </p:nvSpPr>
        <p:spPr>
          <a:xfrm rot="20884589">
            <a:off x="5398433" y="2925723"/>
            <a:ext cx="864873" cy="163772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B222D5-E42C-4903-ABB6-E2586AED2C8B}"/>
              </a:ext>
            </a:extLst>
          </p:cNvPr>
          <p:cNvSpPr/>
          <p:nvPr/>
        </p:nvSpPr>
        <p:spPr>
          <a:xfrm rot="2425520">
            <a:off x="6326882" y="3230980"/>
            <a:ext cx="1092166" cy="20542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DEDEF9-7D09-6B17-F244-588C9BD0E8E6}"/>
              </a:ext>
            </a:extLst>
          </p:cNvPr>
          <p:cNvSpPr txBox="1"/>
          <p:nvPr/>
        </p:nvSpPr>
        <p:spPr>
          <a:xfrm>
            <a:off x="5200274" y="1436166"/>
            <a:ext cx="36541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Locks Only Went to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Where There Were Ports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Inside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Lock &amp; Dam System</a:t>
            </a:r>
          </a:p>
        </p:txBody>
      </p:sp>
    </p:spTree>
    <p:extLst>
      <p:ext uri="{BB962C8B-B14F-4D97-AF65-F5344CB8AC3E}">
        <p14:creationId xmlns:p14="http://schemas.microsoft.com/office/powerpoint/2010/main" val="718010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4B3FCE-3891-87AD-61C3-57B9CC1A4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54"/>
            <a:ext cx="9162142" cy="684444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2317E6A-E982-F207-3FFF-939C21BF4F3E}"/>
              </a:ext>
            </a:extLst>
          </p:cNvPr>
          <p:cNvSpPr/>
          <p:nvPr/>
        </p:nvSpPr>
        <p:spPr>
          <a:xfrm rot="3487694">
            <a:off x="4820849" y="2185122"/>
            <a:ext cx="815249" cy="5518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1CB515-A36B-1C81-FDDA-06FEBA5EA624}"/>
              </a:ext>
            </a:extLst>
          </p:cNvPr>
          <p:cNvSpPr txBox="1"/>
          <p:nvPr/>
        </p:nvSpPr>
        <p:spPr>
          <a:xfrm>
            <a:off x="1591325" y="21878"/>
            <a:ext cx="5418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No Ports = No Grants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A3B21E-23F8-F690-DEF3-35023416B8CD}"/>
              </a:ext>
            </a:extLst>
          </p:cNvPr>
          <p:cNvSpPr txBox="1"/>
          <p:nvPr/>
        </p:nvSpPr>
        <p:spPr>
          <a:xfrm>
            <a:off x="2072121" y="1956691"/>
            <a:ext cx="2958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24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one “INFRA” grant Dubuque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24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“received” was returned.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612EA2F-8992-142C-2B5C-6E0489715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41" y="613281"/>
            <a:ext cx="1552769" cy="176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92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79862-9460-B904-7A49-9FCEF29C9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FA8E5-43C1-DCB8-FF1C-DA3E946DC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90AC0-EA77-E121-F0A3-4C109592DB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BB22246-DDEC-28CB-CAD6-C05704151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30" y="0"/>
            <a:ext cx="5296394" cy="6854157"/>
          </a:xfrm>
          <a:prstGeom prst="rect">
            <a:avLst/>
          </a:prstGeom>
          <a:ln>
            <a:solidFill>
              <a:srgbClr val="FFC000"/>
            </a:solidFill>
            <a:prstDash val="sysDash"/>
          </a:ln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DCEC0739-77C1-3DDA-C8E4-E9EDD10A4700}"/>
              </a:ext>
            </a:extLst>
          </p:cNvPr>
          <p:cNvSpPr/>
          <p:nvPr/>
        </p:nvSpPr>
        <p:spPr>
          <a:xfrm>
            <a:off x="5488287" y="4298950"/>
            <a:ext cx="161547" cy="59690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08FCFB-CD68-BB60-C40F-851CB0C9BE0C}"/>
              </a:ext>
            </a:extLst>
          </p:cNvPr>
          <p:cNvSpPr txBox="1"/>
          <p:nvPr/>
        </p:nvSpPr>
        <p:spPr>
          <a:xfrm>
            <a:off x="4335414" y="4008913"/>
            <a:ext cx="1172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Special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Partnership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94F6A-2CF8-629F-29B6-DBA002079539}"/>
              </a:ext>
            </a:extLst>
          </p:cNvPr>
          <p:cNvSpPr txBox="1"/>
          <p:nvPr/>
        </p:nvSpPr>
        <p:spPr>
          <a:xfrm rot="20382320">
            <a:off x="3848934" y="2063921"/>
            <a:ext cx="2145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Only Riverfront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Counties Depicted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5B2A9C-5EF2-D69C-3B7E-DAD5D54AB801}"/>
              </a:ext>
            </a:extLst>
          </p:cNvPr>
          <p:cNvSpPr txBox="1"/>
          <p:nvPr/>
        </p:nvSpPr>
        <p:spPr>
          <a:xfrm rot="20423656">
            <a:off x="5388810" y="207311"/>
            <a:ext cx="1302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Urban 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B4731C-EF30-47E6-DD0D-73984598ACE3}"/>
              </a:ext>
            </a:extLst>
          </p:cNvPr>
          <p:cNvSpPr txBox="1"/>
          <p:nvPr/>
        </p:nvSpPr>
        <p:spPr>
          <a:xfrm rot="20423656">
            <a:off x="7370010" y="3135961"/>
            <a:ext cx="1302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Urban 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252388-4502-4C6F-B110-8AAAED9478FA}"/>
              </a:ext>
            </a:extLst>
          </p:cNvPr>
          <p:cNvSpPr txBox="1"/>
          <p:nvPr/>
        </p:nvSpPr>
        <p:spPr>
          <a:xfrm rot="20083737">
            <a:off x="212001" y="4408697"/>
            <a:ext cx="39549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First Ever 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the Illinois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Waterway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4482ED-9AD0-4615-6643-9E010E1193F8}"/>
              </a:ext>
            </a:extLst>
          </p:cNvPr>
          <p:cNvSpPr txBox="1"/>
          <p:nvPr/>
        </p:nvSpPr>
        <p:spPr>
          <a:xfrm flipH="1">
            <a:off x="5875555" y="457290"/>
            <a:ext cx="2145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89A3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County is the Building Block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943A2F-450C-AC8E-B602-1AB534028B6A}"/>
              </a:ext>
            </a:extLst>
          </p:cNvPr>
          <p:cNvCxnSpPr/>
          <p:nvPr/>
        </p:nvCxnSpPr>
        <p:spPr>
          <a:xfrm>
            <a:off x="6126051" y="6448023"/>
            <a:ext cx="64394" cy="0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B5BA67-6232-E6EF-4C96-FF895B94A32C}"/>
              </a:ext>
            </a:extLst>
          </p:cNvPr>
          <p:cNvCxnSpPr>
            <a:cxnSpLocks/>
          </p:cNvCxnSpPr>
          <p:nvPr/>
        </p:nvCxnSpPr>
        <p:spPr>
          <a:xfrm>
            <a:off x="6190445" y="6351431"/>
            <a:ext cx="334851" cy="0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F8F208-A1B7-3070-7EFD-59D9AEA76BD5}"/>
              </a:ext>
            </a:extLst>
          </p:cNvPr>
          <p:cNvCxnSpPr>
            <a:cxnSpLocks/>
          </p:cNvCxnSpPr>
          <p:nvPr/>
        </p:nvCxnSpPr>
        <p:spPr>
          <a:xfrm flipV="1">
            <a:off x="6194738" y="6351431"/>
            <a:ext cx="4293" cy="96592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8F2C499-03EB-7D5B-A2FC-2218AE1B0BB2}"/>
              </a:ext>
            </a:extLst>
          </p:cNvPr>
          <p:cNvSpPr/>
          <p:nvPr/>
        </p:nvSpPr>
        <p:spPr>
          <a:xfrm>
            <a:off x="0" y="15718"/>
            <a:ext cx="3853130" cy="68503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020FED-D607-DA41-B5B4-22D7C7BA5830}"/>
              </a:ext>
            </a:extLst>
          </p:cNvPr>
          <p:cNvSpPr txBox="1"/>
          <p:nvPr/>
        </p:nvSpPr>
        <p:spPr>
          <a:xfrm>
            <a:off x="-1039297" y="889709"/>
            <a:ext cx="5907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2024 Port Infrastructure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Development Program Grants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CE9703F-FA67-8CE5-CC7B-A88C16283A78}"/>
              </a:ext>
            </a:extLst>
          </p:cNvPr>
          <p:cNvGrpSpPr/>
          <p:nvPr/>
        </p:nvGrpSpPr>
        <p:grpSpPr>
          <a:xfrm>
            <a:off x="156942" y="2465917"/>
            <a:ext cx="412333" cy="418094"/>
            <a:chOff x="216317" y="1789025"/>
            <a:chExt cx="412333" cy="41809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6E447F6-B82B-9C99-65B4-5009CD2B1E46}"/>
                </a:ext>
              </a:extLst>
            </p:cNvPr>
            <p:cNvSpPr/>
            <p:nvPr/>
          </p:nvSpPr>
          <p:spPr>
            <a:xfrm>
              <a:off x="216317" y="1789025"/>
              <a:ext cx="412333" cy="41644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8F80297-9053-37AD-FAED-4CDFCC49C135}"/>
                </a:ext>
              </a:extLst>
            </p:cNvPr>
            <p:cNvSpPr txBox="1"/>
            <p:nvPr/>
          </p:nvSpPr>
          <p:spPr>
            <a:xfrm>
              <a:off x="251942" y="1807009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057469-93DE-CB46-B927-371CA21CBF67}"/>
              </a:ext>
            </a:extLst>
          </p:cNvPr>
          <p:cNvGrpSpPr/>
          <p:nvPr/>
        </p:nvGrpSpPr>
        <p:grpSpPr>
          <a:xfrm>
            <a:off x="166836" y="1920641"/>
            <a:ext cx="412333" cy="418094"/>
            <a:chOff x="226211" y="1015149"/>
            <a:chExt cx="412333" cy="41809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D34AF02-1D52-3787-D5B9-9F539D259D78}"/>
                </a:ext>
              </a:extLst>
            </p:cNvPr>
            <p:cNvSpPr/>
            <p:nvPr/>
          </p:nvSpPr>
          <p:spPr>
            <a:xfrm>
              <a:off x="226211" y="1015149"/>
              <a:ext cx="412333" cy="41644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0A4059-5BA6-1095-DCE8-B6A7397A124F}"/>
                </a:ext>
              </a:extLst>
            </p:cNvPr>
            <p:cNvSpPr txBox="1"/>
            <p:nvPr/>
          </p:nvSpPr>
          <p:spPr>
            <a:xfrm>
              <a:off x="261836" y="1033133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5AB0B08-04DC-22D3-7FA5-CE5375B21E75}"/>
              </a:ext>
            </a:extLst>
          </p:cNvPr>
          <p:cNvSpPr txBox="1"/>
          <p:nvPr/>
        </p:nvSpPr>
        <p:spPr>
          <a:xfrm>
            <a:off x="605810" y="1941046"/>
            <a:ext cx="3094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Hennepin, IL $38,582,711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26CC37-1237-B875-6D50-E65422228774}"/>
              </a:ext>
            </a:extLst>
          </p:cNvPr>
          <p:cNvSpPr txBox="1"/>
          <p:nvPr/>
        </p:nvSpPr>
        <p:spPr>
          <a:xfrm>
            <a:off x="590724" y="2482458"/>
            <a:ext cx="2607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Hardin, IL $9,000,000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192349-A22F-95EB-E4AD-54723790E3D9}"/>
              </a:ext>
            </a:extLst>
          </p:cNvPr>
          <p:cNvGrpSpPr/>
          <p:nvPr/>
        </p:nvGrpSpPr>
        <p:grpSpPr>
          <a:xfrm>
            <a:off x="6430049" y="6081656"/>
            <a:ext cx="412333" cy="418094"/>
            <a:chOff x="216317" y="1789025"/>
            <a:chExt cx="412333" cy="41809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622AE40-28E5-6FDE-D85C-DE699F8043AE}"/>
                </a:ext>
              </a:extLst>
            </p:cNvPr>
            <p:cNvSpPr/>
            <p:nvPr/>
          </p:nvSpPr>
          <p:spPr>
            <a:xfrm>
              <a:off x="216317" y="1789025"/>
              <a:ext cx="412333" cy="41644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397C96-69CA-4A40-3CB8-D637802DC55F}"/>
                </a:ext>
              </a:extLst>
            </p:cNvPr>
            <p:cNvSpPr txBox="1"/>
            <p:nvPr/>
          </p:nvSpPr>
          <p:spPr>
            <a:xfrm>
              <a:off x="251942" y="1807009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6632C8-D9A2-B749-3C3F-7BB04722C646}"/>
              </a:ext>
            </a:extLst>
          </p:cNvPr>
          <p:cNvGrpSpPr/>
          <p:nvPr/>
        </p:nvGrpSpPr>
        <p:grpSpPr>
          <a:xfrm>
            <a:off x="7345800" y="4001294"/>
            <a:ext cx="412333" cy="418094"/>
            <a:chOff x="226211" y="1015149"/>
            <a:chExt cx="412333" cy="41809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30113C9-A2DF-FF84-C638-37583169C26B}"/>
                </a:ext>
              </a:extLst>
            </p:cNvPr>
            <p:cNvSpPr/>
            <p:nvPr/>
          </p:nvSpPr>
          <p:spPr>
            <a:xfrm>
              <a:off x="226211" y="1015149"/>
              <a:ext cx="412333" cy="41644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F6A1DF6-0AA8-3C2D-7FD9-F8888AE336DC}"/>
                </a:ext>
              </a:extLst>
            </p:cNvPr>
            <p:cNvSpPr txBox="1"/>
            <p:nvPr/>
          </p:nvSpPr>
          <p:spPr>
            <a:xfrm>
              <a:off x="261836" y="1033133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F9CCBCE-D272-DE54-48D2-83A4836165DD}"/>
              </a:ext>
            </a:extLst>
          </p:cNvPr>
          <p:cNvSpPr txBox="1"/>
          <p:nvPr/>
        </p:nvSpPr>
        <p:spPr>
          <a:xfrm rot="19287235">
            <a:off x="6741050" y="4767292"/>
            <a:ext cx="21634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First Time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 U.S. History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AF8267-CC24-5BA0-CB08-203E602B5C85}"/>
              </a:ext>
            </a:extLst>
          </p:cNvPr>
          <p:cNvSpPr txBox="1"/>
          <p:nvPr/>
        </p:nvSpPr>
        <p:spPr>
          <a:xfrm>
            <a:off x="832719" y="1551646"/>
            <a:ext cx="205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15 November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8FD4C3-C78E-1D7E-4868-3843EAE8A030}"/>
              </a:ext>
            </a:extLst>
          </p:cNvPr>
          <p:cNvSpPr txBox="1"/>
          <p:nvPr/>
        </p:nvSpPr>
        <p:spPr>
          <a:xfrm>
            <a:off x="-1012201" y="3190971"/>
            <a:ext cx="5907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2023 Port Infrastructure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Development Program Grants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2D6315-7FE8-B1B6-6205-0779ECA1BE9D}"/>
              </a:ext>
            </a:extLst>
          </p:cNvPr>
          <p:cNvSpPr txBox="1"/>
          <p:nvPr/>
        </p:nvSpPr>
        <p:spPr>
          <a:xfrm>
            <a:off x="838484" y="3889251"/>
            <a:ext cx="1934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7 November 2023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15332EE-C99F-D588-8456-7ACC075ACF73}"/>
              </a:ext>
            </a:extLst>
          </p:cNvPr>
          <p:cNvGrpSpPr/>
          <p:nvPr/>
        </p:nvGrpSpPr>
        <p:grpSpPr>
          <a:xfrm>
            <a:off x="167137" y="4843353"/>
            <a:ext cx="412333" cy="418094"/>
            <a:chOff x="216317" y="1789025"/>
            <a:chExt cx="412333" cy="418094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B6426F2-E946-DF66-4392-7CF6120D30F9}"/>
                </a:ext>
              </a:extLst>
            </p:cNvPr>
            <p:cNvSpPr/>
            <p:nvPr/>
          </p:nvSpPr>
          <p:spPr>
            <a:xfrm>
              <a:off x="216317" y="1789025"/>
              <a:ext cx="412333" cy="41644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C15776-8CBC-B877-BA8F-80B61CD7925A}"/>
                </a:ext>
              </a:extLst>
            </p:cNvPr>
            <p:cNvSpPr txBox="1"/>
            <p:nvPr/>
          </p:nvSpPr>
          <p:spPr>
            <a:xfrm>
              <a:off x="251942" y="1807009"/>
              <a:ext cx="3401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E00F654-71C3-F0FC-7FD3-DC9603F5F8E9}"/>
              </a:ext>
            </a:extLst>
          </p:cNvPr>
          <p:cNvGrpSpPr/>
          <p:nvPr/>
        </p:nvGrpSpPr>
        <p:grpSpPr>
          <a:xfrm>
            <a:off x="177031" y="4274327"/>
            <a:ext cx="412333" cy="418094"/>
            <a:chOff x="226211" y="1015149"/>
            <a:chExt cx="412333" cy="41809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F180522-C9C9-9EEB-B201-2A5383F75CDF}"/>
                </a:ext>
              </a:extLst>
            </p:cNvPr>
            <p:cNvSpPr/>
            <p:nvPr/>
          </p:nvSpPr>
          <p:spPr>
            <a:xfrm>
              <a:off x="226211" y="1015149"/>
              <a:ext cx="412333" cy="41644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2339DDC-42E5-A43E-39A0-54434DA59F76}"/>
                </a:ext>
              </a:extLst>
            </p:cNvPr>
            <p:cNvSpPr txBox="1"/>
            <p:nvPr/>
          </p:nvSpPr>
          <p:spPr>
            <a:xfrm>
              <a:off x="261836" y="1033133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11A22170-6496-16AE-263C-37FE7C6F39EF}"/>
              </a:ext>
            </a:extLst>
          </p:cNvPr>
          <p:cNvSpPr txBox="1"/>
          <p:nvPr/>
        </p:nvSpPr>
        <p:spPr>
          <a:xfrm>
            <a:off x="616005" y="4294732"/>
            <a:ext cx="3158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Red Wing, MN $1,989,246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95FA23D-F3F7-575C-7774-20D4E97451E5}"/>
              </a:ext>
            </a:extLst>
          </p:cNvPr>
          <p:cNvSpPr txBox="1"/>
          <p:nvPr/>
        </p:nvSpPr>
        <p:spPr>
          <a:xfrm>
            <a:off x="600919" y="4859894"/>
            <a:ext cx="3090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Wabasha, MN $2,545,297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DAE8358-A032-EC7F-419A-242186AE4F35}"/>
              </a:ext>
            </a:extLst>
          </p:cNvPr>
          <p:cNvGrpSpPr/>
          <p:nvPr/>
        </p:nvGrpSpPr>
        <p:grpSpPr>
          <a:xfrm>
            <a:off x="182223" y="5449321"/>
            <a:ext cx="412333" cy="418094"/>
            <a:chOff x="216317" y="1789025"/>
            <a:chExt cx="412333" cy="418094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40045D8-1B64-DFE8-2E23-8FCFA7B82EE9}"/>
                </a:ext>
              </a:extLst>
            </p:cNvPr>
            <p:cNvSpPr/>
            <p:nvPr/>
          </p:nvSpPr>
          <p:spPr>
            <a:xfrm>
              <a:off x="216317" y="1789025"/>
              <a:ext cx="412333" cy="41644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8B94E72-99BD-D8EC-AAA8-F56C7CA40518}"/>
                </a:ext>
              </a:extLst>
            </p:cNvPr>
            <p:cNvSpPr txBox="1"/>
            <p:nvPr/>
          </p:nvSpPr>
          <p:spPr>
            <a:xfrm>
              <a:off x="251942" y="1807009"/>
              <a:ext cx="3626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D1B64F0-5EC4-E57C-51C5-A8F6F2D21253}"/>
              </a:ext>
            </a:extLst>
          </p:cNvPr>
          <p:cNvSpPr txBox="1"/>
          <p:nvPr/>
        </p:nvSpPr>
        <p:spPr>
          <a:xfrm>
            <a:off x="616005" y="5465862"/>
            <a:ext cx="3250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LaGrange, MO $11,091,844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373C9D5-118B-029B-0B7D-F8673397E5A1}"/>
              </a:ext>
            </a:extLst>
          </p:cNvPr>
          <p:cNvGrpSpPr/>
          <p:nvPr/>
        </p:nvGrpSpPr>
        <p:grpSpPr>
          <a:xfrm>
            <a:off x="5188412" y="1219404"/>
            <a:ext cx="412333" cy="418094"/>
            <a:chOff x="216317" y="1789025"/>
            <a:chExt cx="412333" cy="418094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7D9EFB8-732C-005B-0E8B-819079AB7B49}"/>
                </a:ext>
              </a:extLst>
            </p:cNvPr>
            <p:cNvSpPr/>
            <p:nvPr/>
          </p:nvSpPr>
          <p:spPr>
            <a:xfrm>
              <a:off x="216317" y="1789025"/>
              <a:ext cx="412333" cy="41644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BEF63DF-E564-0947-FFDE-ADB1265CE13B}"/>
                </a:ext>
              </a:extLst>
            </p:cNvPr>
            <p:cNvSpPr txBox="1"/>
            <p:nvPr/>
          </p:nvSpPr>
          <p:spPr>
            <a:xfrm>
              <a:off x="251942" y="1807009"/>
              <a:ext cx="3401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25B7DB-21E2-A5E5-FFA0-F5EDA0E8BC07}"/>
              </a:ext>
            </a:extLst>
          </p:cNvPr>
          <p:cNvGrpSpPr/>
          <p:nvPr/>
        </p:nvGrpSpPr>
        <p:grpSpPr>
          <a:xfrm>
            <a:off x="4925176" y="745379"/>
            <a:ext cx="412333" cy="418094"/>
            <a:chOff x="226211" y="1015149"/>
            <a:chExt cx="412333" cy="418094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1A8064F-C30D-AFC0-E8A3-89227D1FC7AD}"/>
                </a:ext>
              </a:extLst>
            </p:cNvPr>
            <p:cNvSpPr/>
            <p:nvPr/>
          </p:nvSpPr>
          <p:spPr>
            <a:xfrm>
              <a:off x="226211" y="1015149"/>
              <a:ext cx="412333" cy="41644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4531762-8BE5-7AC9-B5CC-AF553A767263}"/>
                </a:ext>
              </a:extLst>
            </p:cNvPr>
            <p:cNvSpPr txBox="1"/>
            <p:nvPr/>
          </p:nvSpPr>
          <p:spPr>
            <a:xfrm>
              <a:off x="261836" y="1033133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7199179-BF49-C71E-1451-426C3BCEB7C0}"/>
              </a:ext>
            </a:extLst>
          </p:cNvPr>
          <p:cNvGrpSpPr/>
          <p:nvPr/>
        </p:nvGrpSpPr>
        <p:grpSpPr>
          <a:xfrm>
            <a:off x="5524132" y="5292964"/>
            <a:ext cx="412333" cy="418094"/>
            <a:chOff x="216317" y="1789025"/>
            <a:chExt cx="412333" cy="418094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5544D79-A211-3FDC-F2F6-8DAE27E1EDDC}"/>
                </a:ext>
              </a:extLst>
            </p:cNvPr>
            <p:cNvSpPr/>
            <p:nvPr/>
          </p:nvSpPr>
          <p:spPr>
            <a:xfrm>
              <a:off x="216317" y="1789025"/>
              <a:ext cx="412333" cy="416441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4627957-E2B1-5E37-F770-D6DB9E0B7DAB}"/>
                </a:ext>
              </a:extLst>
            </p:cNvPr>
            <p:cNvSpPr txBox="1"/>
            <p:nvPr/>
          </p:nvSpPr>
          <p:spPr>
            <a:xfrm>
              <a:off x="251942" y="1807009"/>
              <a:ext cx="3626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</a:t>
              </a:r>
            </a:p>
          </p:txBody>
        </p:sp>
      </p:grpSp>
      <p:pic>
        <p:nvPicPr>
          <p:cNvPr id="56" name="Picture 6" descr="MARAD Announces Four New Marine Highway Project Designations | Maritime ...">
            <a:extLst>
              <a:ext uri="{FF2B5EF4-FFF2-40B4-BE49-F238E27FC236}">
                <a16:creationId xmlns:a16="http://schemas.microsoft.com/office/drawing/2014/main" id="{08A67A5B-FC07-4633-1BB5-B850AEE62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4" b="34496"/>
          <a:stretch/>
        </p:blipFill>
        <p:spPr bwMode="auto">
          <a:xfrm>
            <a:off x="111470" y="103346"/>
            <a:ext cx="3640417" cy="76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8BB8B701-78C2-2BE1-9562-16BC32EEE37C}"/>
              </a:ext>
            </a:extLst>
          </p:cNvPr>
          <p:cNvSpPr txBox="1"/>
          <p:nvPr/>
        </p:nvSpPr>
        <p:spPr>
          <a:xfrm>
            <a:off x="-1023016" y="5965958"/>
            <a:ext cx="59079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2022 and Prior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14A6E5E-3902-B6CE-80AD-7E1B35235870}"/>
              </a:ext>
            </a:extLst>
          </p:cNvPr>
          <p:cNvSpPr txBox="1"/>
          <p:nvPr/>
        </p:nvSpPr>
        <p:spPr>
          <a:xfrm>
            <a:off x="1442702" y="6316951"/>
            <a:ext cx="94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ZERO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B95912A-DD81-717C-E633-D6151AEC1C15}"/>
              </a:ext>
            </a:extLst>
          </p:cNvPr>
          <p:cNvSpPr txBox="1"/>
          <p:nvPr/>
        </p:nvSpPr>
        <p:spPr>
          <a:xfrm rot="21096770">
            <a:off x="2388764" y="2696525"/>
            <a:ext cx="1486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$63.2M</a:t>
            </a:r>
          </a:p>
        </p:txBody>
      </p:sp>
    </p:spTree>
    <p:extLst>
      <p:ext uri="{BB962C8B-B14F-4D97-AF65-F5344CB8AC3E}">
        <p14:creationId xmlns:p14="http://schemas.microsoft.com/office/powerpoint/2010/main" val="1469441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B614453-0B9D-DFDF-BBBF-6D0F59CDB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60" y="-285977"/>
            <a:ext cx="2059204" cy="23430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7FF2EF-4D54-7100-5060-5C5796F2D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350" y="2000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489A30"/>
                </a:solidFill>
                <a:latin typeface="+mn-lt"/>
              </a:rPr>
              <a:t>Basic U.S. Port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2BBAE-D84D-EE38-AF89-5133B48AB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18" y="1688427"/>
            <a:ext cx="807602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i="0" u="none" strike="noStrike" baseline="0" dirty="0">
                <a:solidFill>
                  <a:srgbClr val="4584B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4000" b="1" i="0" u="none" strike="noStrike" baseline="0" dirty="0">
                <a:solidFill>
                  <a:srgbClr val="4584B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Port: </a:t>
            </a:r>
            <a:r>
              <a:rPr lang="en-US" sz="4000" b="0" i="0" u="none" strike="noStrike" baseline="0" dirty="0">
                <a:solidFill>
                  <a:srgbClr val="4584B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Port limits are defined by overarching legislative enactments of state, county, or city governments or the corporate limits of a municipality.” </a:t>
            </a:r>
          </a:p>
          <a:p>
            <a:pPr marL="0" indent="0" algn="ctr">
              <a:buNone/>
            </a:pPr>
            <a:endParaRPr lang="en-US" sz="4000" dirty="0">
              <a:solidFill>
                <a:srgbClr val="4584B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2A7BC-017B-14C7-24C2-146CEC997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698" y="4000152"/>
            <a:ext cx="2083066" cy="26403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7303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FFDAC-ABED-9E2C-FBA0-7A7FEA9EA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48333"/>
            <a:ext cx="9077899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000" b="1" dirty="0"/>
              <a:t> On a navigable Inland Waterway.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b="1" dirty="0"/>
              <a:t> Has facilities and/or equipment (public and/or private) to load and/or unload barges, boats or ships.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b="1" dirty="0"/>
              <a:t> Has a specific geographically defined area, usually based on city, county, and/or Regional Planning Agency (RPA) boundaries, or a combination of them.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b="1" dirty="0"/>
              <a:t> Has a governing, coordinating, or management body or structure </a:t>
            </a:r>
            <a:r>
              <a:rPr lang="en-US" sz="3000" b="1" i="1" dirty="0">
                <a:solidFill>
                  <a:schemeClr val="bg1">
                    <a:lumMod val="50000"/>
                  </a:schemeClr>
                </a:solidFill>
              </a:rPr>
              <a:t>[independent or existing government entity (or entities), and could be collaborative].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b="1" dirty="0"/>
              <a:t> Has authorizing legislation, government citation of authority, or a legal formation document/agreement. </a:t>
            </a:r>
          </a:p>
          <a:p>
            <a:pPr algn="ctr">
              <a:buFont typeface="Wingdings" panose="05000000000000000000" pitchFamily="2" charset="2"/>
              <a:buChar char="ü"/>
            </a:pPr>
            <a:endParaRPr lang="en-US" sz="3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B2E768-F6FC-23C9-9527-9A51202EB5AA}"/>
              </a:ext>
            </a:extLst>
          </p:cNvPr>
          <p:cNvSpPr txBox="1"/>
          <p:nvPr/>
        </p:nvSpPr>
        <p:spPr>
          <a:xfrm>
            <a:off x="1144357" y="37108"/>
            <a:ext cx="76246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489A3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a Regional,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489A3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Inland U.S. Port?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AC521B2-68C9-B4F1-1B22-76131E9FD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60" y="-285977"/>
            <a:ext cx="2059204" cy="23430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6562F4-D0CA-2790-A280-21C3B809387E}"/>
              </a:ext>
            </a:extLst>
          </p:cNvPr>
          <p:cNvSpPr txBox="1"/>
          <p:nvPr/>
        </p:nvSpPr>
        <p:spPr>
          <a:xfrm rot="19742958">
            <a:off x="7052474" y="924233"/>
            <a:ext cx="1882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4483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4483B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Definition</a:t>
            </a:r>
          </a:p>
        </p:txBody>
      </p:sp>
    </p:spTree>
    <p:extLst>
      <p:ext uri="{BB962C8B-B14F-4D97-AF65-F5344CB8AC3E}">
        <p14:creationId xmlns:p14="http://schemas.microsoft.com/office/powerpoint/2010/main" val="3021029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0FBB5-23F2-9473-CA80-35C42C564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6FA87-C88F-F095-A2C1-2BF80A173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ADB1517-3FC2-EB32-5AB8-4FEECB4AE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30" y="0"/>
            <a:ext cx="5296394" cy="6854157"/>
          </a:xfrm>
          <a:prstGeom prst="rect">
            <a:avLst/>
          </a:prstGeom>
          <a:ln>
            <a:solidFill>
              <a:srgbClr val="FFC000"/>
            </a:solidFill>
            <a:prstDash val="sysDash"/>
          </a:ln>
        </p:spPr>
      </p:pic>
      <p:pic>
        <p:nvPicPr>
          <p:cNvPr id="8196" name="Picture 4" descr="Grain Glut Clogs Railways, Rivers, Roads | KCUR">
            <a:extLst>
              <a:ext uri="{FF2B5EF4-FFF2-40B4-BE49-F238E27FC236}">
                <a16:creationId xmlns:a16="http://schemas.microsoft.com/office/drawing/2014/main" id="{5D182C3D-AAF8-A0A1-3D58-460A1FE3A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2"/>
          <a:stretch/>
        </p:blipFill>
        <p:spPr bwMode="auto">
          <a:xfrm>
            <a:off x="0" y="0"/>
            <a:ext cx="3853130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DC150559-5826-5FDA-C878-277FE696EADD}"/>
              </a:ext>
            </a:extLst>
          </p:cNvPr>
          <p:cNvSpPr/>
          <p:nvPr/>
        </p:nvSpPr>
        <p:spPr>
          <a:xfrm>
            <a:off x="5488287" y="4298950"/>
            <a:ext cx="161547" cy="59690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742B6-EB1F-1242-8A7D-759B48C3496E}"/>
              </a:ext>
            </a:extLst>
          </p:cNvPr>
          <p:cNvSpPr txBox="1"/>
          <p:nvPr/>
        </p:nvSpPr>
        <p:spPr>
          <a:xfrm>
            <a:off x="4335414" y="4222668"/>
            <a:ext cx="1172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Special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Partnership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AD678A-5F3B-3C3E-8C2A-5468C176DF6E}"/>
              </a:ext>
            </a:extLst>
          </p:cNvPr>
          <p:cNvSpPr txBox="1"/>
          <p:nvPr/>
        </p:nvSpPr>
        <p:spPr>
          <a:xfrm rot="20382320">
            <a:off x="3848934" y="2063921"/>
            <a:ext cx="2145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Only Riverfront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Counties Depicted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45D37-0FDD-A05E-A7FA-0CC80CD44790}"/>
              </a:ext>
            </a:extLst>
          </p:cNvPr>
          <p:cNvSpPr txBox="1"/>
          <p:nvPr/>
        </p:nvSpPr>
        <p:spPr>
          <a:xfrm rot="20423656">
            <a:off x="5388810" y="207311"/>
            <a:ext cx="1302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Urban Port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F0513D-B6F4-C653-7B4F-E8FEA556C186}"/>
              </a:ext>
            </a:extLst>
          </p:cNvPr>
          <p:cNvSpPr txBox="1"/>
          <p:nvPr/>
        </p:nvSpPr>
        <p:spPr>
          <a:xfrm rot="20423656">
            <a:off x="7370010" y="3135961"/>
            <a:ext cx="1302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Urban 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30FBE3-9E00-8635-6A95-BE1D9523DC6C}"/>
              </a:ext>
            </a:extLst>
          </p:cNvPr>
          <p:cNvSpPr txBox="1"/>
          <p:nvPr/>
        </p:nvSpPr>
        <p:spPr>
          <a:xfrm rot="20496224">
            <a:off x="-32151" y="3744535"/>
            <a:ext cx="389722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Rural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maritime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Prosperity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Zones &amp; Economic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Development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Engines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7DC4FA-8FC1-68F9-190E-16B302CBECE5}"/>
              </a:ext>
            </a:extLst>
          </p:cNvPr>
          <p:cNvSpPr txBox="1"/>
          <p:nvPr/>
        </p:nvSpPr>
        <p:spPr>
          <a:xfrm flipH="1">
            <a:off x="5875555" y="457290"/>
            <a:ext cx="2145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89A3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County is the Building Block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9AE513-BE78-1768-D059-2F0E6EA0C8E2}"/>
              </a:ext>
            </a:extLst>
          </p:cNvPr>
          <p:cNvCxnSpPr/>
          <p:nvPr/>
        </p:nvCxnSpPr>
        <p:spPr>
          <a:xfrm>
            <a:off x="6126051" y="6448023"/>
            <a:ext cx="64394" cy="0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B90AFC-95CC-D1FB-08CF-2956E83789A9}"/>
              </a:ext>
            </a:extLst>
          </p:cNvPr>
          <p:cNvCxnSpPr>
            <a:cxnSpLocks/>
          </p:cNvCxnSpPr>
          <p:nvPr/>
        </p:nvCxnSpPr>
        <p:spPr>
          <a:xfrm>
            <a:off x="6190445" y="6351431"/>
            <a:ext cx="334851" cy="0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771209-9424-C473-C349-50455B304888}"/>
              </a:ext>
            </a:extLst>
          </p:cNvPr>
          <p:cNvCxnSpPr>
            <a:cxnSpLocks/>
          </p:cNvCxnSpPr>
          <p:nvPr/>
        </p:nvCxnSpPr>
        <p:spPr>
          <a:xfrm flipV="1">
            <a:off x="6194738" y="6351431"/>
            <a:ext cx="4293" cy="96592"/>
          </a:xfrm>
          <a:prstGeom prst="line">
            <a:avLst/>
          </a:prstGeom>
          <a:ln>
            <a:solidFill>
              <a:srgbClr val="FFC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and Drawn Circle PNG Transparent Images">
            <a:extLst>
              <a:ext uri="{FF2B5EF4-FFF2-40B4-BE49-F238E27FC236}">
                <a16:creationId xmlns:a16="http://schemas.microsoft.com/office/drawing/2014/main" id="{F0A81E4C-C60C-AEC6-1E40-FE6F16F9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37673">
            <a:off x="5211397" y="-629424"/>
            <a:ext cx="3286522" cy="328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207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4BEB79-B5FA-9280-8745-BA10FDED927A}"/>
              </a:ext>
            </a:extLst>
          </p:cNvPr>
          <p:cNvSpPr/>
          <p:nvPr/>
        </p:nvSpPr>
        <p:spPr>
          <a:xfrm>
            <a:off x="3632713" y="1310605"/>
            <a:ext cx="3604859" cy="243808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5BAB85-BCA5-4B1B-9224-DCBA1B5D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707" y="-37598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rgbClr val="579D44"/>
                </a:solidFill>
                <a:latin typeface="+mn-lt"/>
              </a:rPr>
              <a:t>Corn Belt Ports Leadership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F315DC-9694-49D4-9A93-14E277AE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58025" y="6340021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B42CB-9061-4CAE-A75D-F6FE73102E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1D2AA4-29DB-4B68-8804-71C103812E12}"/>
              </a:ext>
            </a:extLst>
          </p:cNvPr>
          <p:cNvSpPr txBox="1"/>
          <p:nvPr/>
        </p:nvSpPr>
        <p:spPr>
          <a:xfrm>
            <a:off x="1270000" y="496796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6B07E384-4C3E-735B-A4F5-293EED6F2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36" y="-242115"/>
            <a:ext cx="1436562" cy="17395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F38050A-4B59-1454-7613-D5EA25FDB066}"/>
              </a:ext>
            </a:extLst>
          </p:cNvPr>
          <p:cNvSpPr txBox="1"/>
          <p:nvPr/>
        </p:nvSpPr>
        <p:spPr>
          <a:xfrm>
            <a:off x="1665156" y="3846770"/>
            <a:ext cx="21810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Douglas Aeilts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Chair,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Mid-America Port Commission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84E542-61A6-9201-9CB2-07786043B357}"/>
              </a:ext>
            </a:extLst>
          </p:cNvPr>
          <p:cNvSpPr txBox="1"/>
          <p:nvPr/>
        </p:nvSpPr>
        <p:spPr>
          <a:xfrm>
            <a:off x="-266942" y="3795306"/>
            <a:ext cx="261628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Travis McGlasson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Chair,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Illinois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Waterway Ports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Commission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18C49E-B8A0-D0B0-0AA4-65D8FC19E264}"/>
              </a:ext>
            </a:extLst>
          </p:cNvPr>
          <p:cNvSpPr txBox="1"/>
          <p:nvPr/>
        </p:nvSpPr>
        <p:spPr>
          <a:xfrm>
            <a:off x="3326759" y="3635344"/>
            <a:ext cx="25516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Ashley Harris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Chair,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Rock Island Regional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Port District</a:t>
            </a:r>
          </a:p>
        </p:txBody>
      </p:sp>
      <p:pic>
        <p:nvPicPr>
          <p:cNvPr id="1026" name="Picture 2" descr="Profile photo of Travis McGlasson">
            <a:extLst>
              <a:ext uri="{FF2B5EF4-FFF2-40B4-BE49-F238E27FC236}">
                <a16:creationId xmlns:a16="http://schemas.microsoft.com/office/drawing/2014/main" id="{0D645738-B2CD-55AE-E348-148447AF4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r="18881"/>
          <a:stretch/>
        </p:blipFill>
        <p:spPr bwMode="auto">
          <a:xfrm>
            <a:off x="152826" y="1393784"/>
            <a:ext cx="1623405" cy="231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Jim Irwin">
            <a:extLst>
              <a:ext uri="{FF2B5EF4-FFF2-40B4-BE49-F238E27FC236}">
                <a16:creationId xmlns:a16="http://schemas.microsoft.com/office/drawing/2014/main" id="{70BF0F79-2C9E-9257-86DA-6642B7271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r="14481" b="16685"/>
          <a:stretch/>
        </p:blipFill>
        <p:spPr bwMode="auto">
          <a:xfrm>
            <a:off x="5543523" y="1418721"/>
            <a:ext cx="1601092" cy="226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98E98-94F6-3413-69DC-CFC10F0FCFC8}"/>
              </a:ext>
            </a:extLst>
          </p:cNvPr>
          <p:cNvSpPr txBox="1"/>
          <p:nvPr/>
        </p:nvSpPr>
        <p:spPr>
          <a:xfrm>
            <a:off x="3092780" y="4814829"/>
            <a:ext cx="4684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Upper Mississippi River Ports (IA &amp; IL)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6EB53-A450-5FE0-2330-7217C7D8860D}"/>
              </a:ext>
            </a:extLst>
          </p:cNvPr>
          <p:cNvSpPr txBox="1"/>
          <p:nvPr/>
        </p:nvSpPr>
        <p:spPr>
          <a:xfrm>
            <a:off x="5093645" y="3663504"/>
            <a:ext cx="25516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Jim Irwin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Chair,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Ports of Eastern Iowa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Authority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16163D-216A-7E20-7B5C-F4C187C178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11" r="11149" b="19192"/>
          <a:stretch/>
        </p:blipFill>
        <p:spPr>
          <a:xfrm>
            <a:off x="3757350" y="1402796"/>
            <a:ext cx="1647480" cy="22799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E81788-3C90-8D29-E857-B2D3BECAF1CA}"/>
              </a:ext>
            </a:extLst>
          </p:cNvPr>
          <p:cNvSpPr txBox="1"/>
          <p:nvPr/>
        </p:nvSpPr>
        <p:spPr>
          <a:xfrm>
            <a:off x="5740147" y="3932461"/>
            <a:ext cx="47053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Chad Ubl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Executive Secretary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 of Winona, MN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990D8A-20B7-F5CE-5914-130BC5C77E15}"/>
              </a:ext>
            </a:extLst>
          </p:cNvPr>
          <p:cNvSpPr txBox="1"/>
          <p:nvPr/>
        </p:nvSpPr>
        <p:spPr>
          <a:xfrm>
            <a:off x="7413901" y="4612930"/>
            <a:ext cx="1315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Northern Grain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Belt Ports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B85AAA-3190-74B3-ECBD-F0BC23C2D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1231" y="1393784"/>
            <a:ext cx="1621719" cy="23081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77111A-5DDA-4C08-EE55-4DE91488C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384" y="5371097"/>
            <a:ext cx="1118339" cy="138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close-up of a badge&#10;&#10;Description automatically generated with medium confidence">
            <a:extLst>
              <a:ext uri="{FF2B5EF4-FFF2-40B4-BE49-F238E27FC236}">
                <a16:creationId xmlns:a16="http://schemas.microsoft.com/office/drawing/2014/main" id="{2A635B3D-72A1-50AA-A652-BE998CD0DD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66" y="5842342"/>
            <a:ext cx="977239" cy="8628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1F762-4770-A674-0C48-8364DF21D7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4954" y="4732152"/>
            <a:ext cx="1486898" cy="1147298"/>
          </a:xfrm>
          <a:prstGeom prst="rect">
            <a:avLst/>
          </a:prstGeom>
        </p:spPr>
      </p:pic>
      <p:pic>
        <p:nvPicPr>
          <p:cNvPr id="22" name="Picture 21" descr="A close-up of a badge&#10;&#10;Description automatically generated with medium confidence">
            <a:extLst>
              <a:ext uri="{FF2B5EF4-FFF2-40B4-BE49-F238E27FC236}">
                <a16:creationId xmlns:a16="http://schemas.microsoft.com/office/drawing/2014/main" id="{57F0DF27-F6A5-EFE9-4385-B4A866D797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79" y="5838960"/>
            <a:ext cx="977239" cy="8628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90AF153-2D67-3B46-A26D-D5C373A90C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366" y="5083520"/>
            <a:ext cx="1749011" cy="6842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32A114-E5A4-F438-1F9C-FCF7DB8AFC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9018" y="5085719"/>
            <a:ext cx="1652246" cy="1405998"/>
          </a:xfrm>
          <a:prstGeom prst="rect">
            <a:avLst/>
          </a:prstGeom>
        </p:spPr>
      </p:pic>
      <p:pic>
        <p:nvPicPr>
          <p:cNvPr id="11" name="Picture 2" descr="Opportunity Winona | Winona, MN">
            <a:extLst>
              <a:ext uri="{FF2B5EF4-FFF2-40B4-BE49-F238E27FC236}">
                <a16:creationId xmlns:a16="http://schemas.microsoft.com/office/drawing/2014/main" id="{8E037D0A-C672-64AF-017E-3781F141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817" y="4908851"/>
            <a:ext cx="1116249" cy="87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2" descr="Image preview">
            <a:extLst>
              <a:ext uri="{FF2B5EF4-FFF2-40B4-BE49-F238E27FC236}">
                <a16:creationId xmlns:a16="http://schemas.microsoft.com/office/drawing/2014/main" id="{07B0EA66-CB2D-9126-E192-934D9AF3E4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4664315-AAF8-03B9-7F79-3F97B2CA9B7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9738" t="10631" r="34683" b="44214"/>
          <a:stretch>
            <a:fillRect/>
          </a:stretch>
        </p:blipFill>
        <p:spPr>
          <a:xfrm>
            <a:off x="1967227" y="1406343"/>
            <a:ext cx="1560810" cy="231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27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DEBED-8694-66B5-EA42-3E8ED52D3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758" y="2302292"/>
            <a:ext cx="8526483" cy="4351338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4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Four distinct regional units of government (or, official government collaborations) that are county-based, modern, sustainable, long, linear, rural, multi-modal transportation features 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compatible </a:t>
            </a:r>
            <a:r>
              <a:rPr lang="en-US" sz="40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existing regional planning agency boundaries.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ACBFF-5F4C-A105-3863-97E0D5D35587}"/>
              </a:ext>
            </a:extLst>
          </p:cNvPr>
          <p:cNvSpPr txBox="1"/>
          <p:nvPr/>
        </p:nvSpPr>
        <p:spPr>
          <a:xfrm>
            <a:off x="1130951" y="574159"/>
            <a:ext cx="86096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89A3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Corn Belt Ports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0AA3AEC-D2CB-8892-2EEE-A6F0B35CC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26" y="-296883"/>
            <a:ext cx="2314997" cy="280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6F423-F691-9AA5-873C-4BECD058F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78" y="-11083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489A30"/>
                </a:solidFill>
                <a:latin typeface="+mn-lt"/>
              </a:rPr>
              <a:t>Corn Belt Ports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3F7101-E844-D25D-A3A6-5942EA6F8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1659"/>
            <a:ext cx="9144000" cy="5836341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985224D-9514-F9E7-25C4-C824A08FE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808" y="-268278"/>
            <a:ext cx="1868676" cy="20939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A17378-2C7E-E786-154F-844E9BCC6AE6}"/>
              </a:ext>
            </a:extLst>
          </p:cNvPr>
          <p:cNvSpPr txBox="1"/>
          <p:nvPr/>
        </p:nvSpPr>
        <p:spPr>
          <a:xfrm rot="19251128">
            <a:off x="4471998" y="2328454"/>
            <a:ext cx="504817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D02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Protects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D02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Our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D02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 Supply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D02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Chain for Future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D02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Generations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696996-03F5-1679-37C9-1068A3385843}"/>
              </a:ext>
            </a:extLst>
          </p:cNvPr>
          <p:cNvSpPr/>
          <p:nvPr/>
        </p:nvSpPr>
        <p:spPr>
          <a:xfrm rot="215178">
            <a:off x="3806252" y="2452505"/>
            <a:ext cx="155728" cy="26918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ABDB3B-37E9-7755-F548-D63F00C485FE}"/>
              </a:ext>
            </a:extLst>
          </p:cNvPr>
          <p:cNvSpPr/>
          <p:nvPr/>
        </p:nvSpPr>
        <p:spPr>
          <a:xfrm rot="18693021">
            <a:off x="3853140" y="2713975"/>
            <a:ext cx="201277" cy="22843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B0A3B1-B6BA-E91A-EEEF-430D70CDD7A9}"/>
              </a:ext>
            </a:extLst>
          </p:cNvPr>
          <p:cNvSpPr/>
          <p:nvPr/>
        </p:nvSpPr>
        <p:spPr>
          <a:xfrm rot="19126939">
            <a:off x="3704153" y="2184799"/>
            <a:ext cx="153063" cy="271738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62ADBFD-603D-C0F3-D629-2F56537CE010}"/>
              </a:ext>
            </a:extLst>
          </p:cNvPr>
          <p:cNvSpPr/>
          <p:nvPr/>
        </p:nvSpPr>
        <p:spPr>
          <a:xfrm rot="2122733">
            <a:off x="3991329" y="2493527"/>
            <a:ext cx="155728" cy="26918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1AAEBB-E85B-6EF3-05BB-9D2C0BD58466}"/>
              </a:ext>
            </a:extLst>
          </p:cNvPr>
          <p:cNvSpPr txBox="1"/>
          <p:nvPr/>
        </p:nvSpPr>
        <p:spPr>
          <a:xfrm>
            <a:off x="148616" y="5511347"/>
            <a:ext cx="90136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https://www.smithsonianmag.com/smart-news/under-summer-sun-midwest-corn-belt-most-biologically-productive-place-earth-180950460/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7EC348-C170-BFD5-39A6-68CA91AB4680}"/>
              </a:ext>
            </a:extLst>
          </p:cNvPr>
          <p:cNvSpPr/>
          <p:nvPr/>
        </p:nvSpPr>
        <p:spPr>
          <a:xfrm rot="20345308">
            <a:off x="3631233" y="2089055"/>
            <a:ext cx="577017" cy="948583"/>
          </a:xfrm>
          <a:prstGeom prst="ellipse">
            <a:avLst/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2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AA34E-7E2C-494D-8C45-FC2EC15DE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A1B87-80C9-AC46-3D58-6378C20AF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758" y="1932503"/>
            <a:ext cx="8526483" cy="4351338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6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Geographically, the Corn Belt Ports are simply the state and federally recognized ports on the Upper Mississippi River (Marine Highway 35) and the Illinois Waterway (part of Marine Highway 55).  </a:t>
            </a:r>
          </a:p>
          <a:p>
            <a:pPr marL="0" indent="0" algn="ctr" fontAlgn="base">
              <a:buNone/>
            </a:pPr>
            <a:endParaRPr lang="en-US" sz="3600" b="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fontAlgn="base">
              <a:buNone/>
            </a:pPr>
            <a:r>
              <a:rPr lang="en-US" sz="36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Or, more simply, the ports within Upper Mississippi River and Illinois Waterway Lock and Dam System above Locks and Dam 26.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3E70A8-C188-7FDA-17D2-7F6DC725E5FD}"/>
              </a:ext>
            </a:extLst>
          </p:cNvPr>
          <p:cNvSpPr txBox="1"/>
          <p:nvPr/>
        </p:nvSpPr>
        <p:spPr>
          <a:xfrm>
            <a:off x="1130951" y="442995"/>
            <a:ext cx="86096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89A3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Corn Belt Ports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4EBC2BC-AF94-D714-1D5A-68D8A9688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26" y="-296883"/>
            <a:ext cx="2314997" cy="280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60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D0F284-DCCB-A4E4-93E9-C253AD337ABB}"/>
              </a:ext>
            </a:extLst>
          </p:cNvPr>
          <p:cNvSpPr/>
          <p:nvPr/>
        </p:nvSpPr>
        <p:spPr>
          <a:xfrm>
            <a:off x="0" y="0"/>
            <a:ext cx="9140316" cy="692428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anybody´s place: Integrationspussel?">
            <a:extLst>
              <a:ext uri="{FF2B5EF4-FFF2-40B4-BE49-F238E27FC236}">
                <a16:creationId xmlns:a16="http://schemas.microsoft.com/office/drawing/2014/main" id="{C2E6E92A-BA71-CE66-2E5A-7621659DA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951" y="2504820"/>
            <a:ext cx="2981749" cy="246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625575-B68E-AA4C-3925-FF9033FBDB2B}"/>
              </a:ext>
            </a:extLst>
          </p:cNvPr>
          <p:cNvSpPr txBox="1"/>
          <p:nvPr/>
        </p:nvSpPr>
        <p:spPr>
          <a:xfrm>
            <a:off x="1499407" y="107291"/>
            <a:ext cx="70394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46992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Corn Belt Ports Model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56F6A67-8840-D94E-9EF4-8BCE8EF5B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" y="-112848"/>
            <a:ext cx="1743396" cy="19535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1D26AB-C330-B66C-3F27-0B31270C4BD5}"/>
              </a:ext>
            </a:extLst>
          </p:cNvPr>
          <p:cNvSpPr txBox="1"/>
          <p:nvPr/>
        </p:nvSpPr>
        <p:spPr>
          <a:xfrm>
            <a:off x="1581245" y="1017419"/>
            <a:ext cx="7123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98F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Modern, Rural, Regional, Multi-Modal, Inland Port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6345B7-BD1E-CE2A-F762-133EB757EA8B}"/>
              </a:ext>
            </a:extLst>
          </p:cNvPr>
          <p:cNvSpPr txBox="1"/>
          <p:nvPr/>
        </p:nvSpPr>
        <p:spPr>
          <a:xfrm>
            <a:off x="1544312" y="1465881"/>
            <a:ext cx="6528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584B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Regional Partnership 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E1C348-D389-137E-61C5-A45AA9277DBF}"/>
              </a:ext>
            </a:extLst>
          </p:cNvPr>
          <p:cNvSpPr txBox="1"/>
          <p:nvPr/>
        </p:nvSpPr>
        <p:spPr>
          <a:xfrm>
            <a:off x="63500" y="2312368"/>
            <a:ext cx="5639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Multi-Modal Regional Port Commission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FDB9BF-D9F7-B0B4-F8AA-469F34123FB8}"/>
              </a:ext>
            </a:extLst>
          </p:cNvPr>
          <p:cNvSpPr txBox="1"/>
          <p:nvPr/>
        </p:nvSpPr>
        <p:spPr>
          <a:xfrm>
            <a:off x="63500" y="3602424"/>
            <a:ext cx="6129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Lead Economic Development Organization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BD09BE-83B5-CC22-BC15-5E7127E67213}"/>
              </a:ext>
            </a:extLst>
          </p:cNvPr>
          <p:cNvSpPr txBox="1"/>
          <p:nvPr/>
        </p:nvSpPr>
        <p:spPr>
          <a:xfrm>
            <a:off x="63500" y="2957396"/>
            <a:ext cx="5317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Lead Business/Industry Organization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B35309-22A0-C585-1A32-C01555F0CE1D}"/>
              </a:ext>
            </a:extLst>
          </p:cNvPr>
          <p:cNvSpPr txBox="1"/>
          <p:nvPr/>
        </p:nvSpPr>
        <p:spPr>
          <a:xfrm>
            <a:off x="63500" y="4247452"/>
            <a:ext cx="6334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Regional Planning Agencies (MPO Centered)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276BBC-A313-393B-D6D2-8F602A8198F1}"/>
              </a:ext>
            </a:extLst>
          </p:cNvPr>
          <p:cNvSpPr txBox="1"/>
          <p:nvPr/>
        </p:nvSpPr>
        <p:spPr>
          <a:xfrm>
            <a:off x="63500" y="4892480"/>
            <a:ext cx="6631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Sustainability &amp; Environmental Working Group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91C8AB-539A-38DE-BBDE-252203909DBA}"/>
              </a:ext>
            </a:extLst>
          </p:cNvPr>
          <p:cNvSpPr txBox="1"/>
          <p:nvPr/>
        </p:nvSpPr>
        <p:spPr>
          <a:xfrm>
            <a:off x="63500" y="5537508"/>
            <a:ext cx="5970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Riverfront Cities and Towns Collaboration</a:t>
            </a:r>
          </a:p>
        </p:txBody>
      </p:sp>
      <p:pic>
        <p:nvPicPr>
          <p:cNvPr id="1028" name="Picture 4" descr="AMS Integration | eSuiteTools">
            <a:extLst>
              <a:ext uri="{FF2B5EF4-FFF2-40B4-BE49-F238E27FC236}">
                <a16:creationId xmlns:a16="http://schemas.microsoft.com/office/drawing/2014/main" id="{CB458774-05BE-CC6A-C369-9A153A268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899" y="5696375"/>
            <a:ext cx="2655143" cy="116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80FAC-3929-0085-7A47-42FD33AC3331}"/>
              </a:ext>
            </a:extLst>
          </p:cNvPr>
          <p:cNvSpPr txBox="1"/>
          <p:nvPr/>
        </p:nvSpPr>
        <p:spPr>
          <a:xfrm>
            <a:off x="63500" y="6182537"/>
            <a:ext cx="5296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Flood Infrastructure Working Group</a:t>
            </a:r>
          </a:p>
        </p:txBody>
      </p:sp>
    </p:spTree>
    <p:extLst>
      <p:ext uri="{BB962C8B-B14F-4D97-AF65-F5344CB8AC3E}">
        <p14:creationId xmlns:p14="http://schemas.microsoft.com/office/powerpoint/2010/main" val="2533829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24198-ED92-7381-DBFE-759BA6907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414" y="0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+mn-lt"/>
              </a:rPr>
              <a:t>Regional Inland Ports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266EF-C983-E6E2-0E00-1748E72BD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45" y="1105049"/>
            <a:ext cx="8513804" cy="4351338"/>
          </a:xfrm>
        </p:spPr>
        <p:txBody>
          <a:bodyPr>
            <a:noAutofit/>
          </a:bodyPr>
          <a:lstStyle/>
          <a:p>
            <a:r>
              <a:rPr lang="en-US" b="1" dirty="0"/>
              <a:t>Promote regional business/economic advancement and success tied to waterborne commerce.</a:t>
            </a:r>
          </a:p>
          <a:p>
            <a:endParaRPr lang="en-US" sz="800" b="1" dirty="0"/>
          </a:p>
          <a:p>
            <a:r>
              <a:rPr lang="en-US" b="1" dirty="0"/>
              <a:t>Make us more competitive for man-made </a:t>
            </a:r>
            <a:r>
              <a:rPr lang="en-US" b="1" i="1" dirty="0">
                <a:solidFill>
                  <a:srgbClr val="00B050"/>
                </a:solidFill>
              </a:rPr>
              <a:t>&amp; natural </a:t>
            </a:r>
            <a:r>
              <a:rPr lang="en-US" b="1" dirty="0"/>
              <a:t>infrastructure</a:t>
            </a:r>
            <a:r>
              <a:rPr lang="en-US" b="1" i="1" dirty="0">
                <a:solidFill>
                  <a:srgbClr val="00B050"/>
                </a:solidFill>
              </a:rPr>
              <a:t> </a:t>
            </a:r>
            <a:r>
              <a:rPr lang="en-US" b="1" dirty="0"/>
              <a:t>investment.</a:t>
            </a:r>
          </a:p>
          <a:p>
            <a:endParaRPr lang="en-US" sz="800" b="1" dirty="0"/>
          </a:p>
          <a:p>
            <a:r>
              <a:rPr lang="en-US" b="1" dirty="0"/>
              <a:t>Serve as “catching mitts” for federal, state, and NGO investment from a variety of sources and programs. </a:t>
            </a:r>
          </a:p>
          <a:p>
            <a:endParaRPr lang="en-US" sz="800" b="1" dirty="0"/>
          </a:p>
          <a:p>
            <a:r>
              <a:rPr lang="en-US" b="1" dirty="0"/>
              <a:t>Raise the visibility of our region regarding its rightful place in the national and global supply chains.  </a:t>
            </a:r>
          </a:p>
          <a:p>
            <a:endParaRPr lang="en-US" sz="800" b="1" dirty="0"/>
          </a:p>
          <a:p>
            <a:r>
              <a:rPr lang="en-US" b="1" dirty="0"/>
              <a:t>Provide a strong, official “U.S. Port” </a:t>
            </a:r>
            <a:r>
              <a:rPr lang="en-US" b="1" i="1" dirty="0">
                <a:solidFill>
                  <a:srgbClr val="00B050"/>
                </a:solidFill>
              </a:rPr>
              <a:t>local</a:t>
            </a:r>
            <a:r>
              <a:rPr lang="en-US" b="1" dirty="0"/>
              <a:t> voice for shaping decisions (federal and other) to advancing our riverfront communities and regional businesses. 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B7EBABC-B8CC-2A3B-50A4-E66089111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60" y="-200539"/>
            <a:ext cx="1444910" cy="164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750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2D8A5-AC45-D71C-72FB-121ADC8A5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374" y="235216"/>
            <a:ext cx="6697105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489A30"/>
                </a:solidFill>
                <a:latin typeface="+mn-lt"/>
              </a:rPr>
              <a:t>Why Did We Need </a:t>
            </a:r>
            <a:br>
              <a:rPr lang="en-US" sz="5400" b="1" dirty="0">
                <a:solidFill>
                  <a:srgbClr val="489A30"/>
                </a:solidFill>
                <a:latin typeface="+mn-lt"/>
              </a:rPr>
            </a:br>
            <a:r>
              <a:rPr lang="en-US" sz="5400" b="1" dirty="0">
                <a:solidFill>
                  <a:srgbClr val="489A30"/>
                </a:solidFill>
                <a:latin typeface="+mn-lt"/>
              </a:rPr>
              <a:t>Regional Inland Ports?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099B7-088F-5420-3E37-93BE40070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1619023"/>
            <a:ext cx="8704612" cy="4351338"/>
          </a:xfrm>
        </p:spPr>
        <p:txBody>
          <a:bodyPr>
            <a:noAutofit/>
          </a:bodyPr>
          <a:lstStyle/>
          <a:p>
            <a:r>
              <a:rPr lang="en-US" dirty="0"/>
              <a:t>Assist Our Individual, Rural, Inland Ports that are: </a:t>
            </a:r>
          </a:p>
          <a:p>
            <a:pPr lvl="1"/>
            <a:r>
              <a:rPr lang="en-US" sz="2800" dirty="0"/>
              <a:t>Mostly private terminals</a:t>
            </a:r>
          </a:p>
          <a:p>
            <a:pPr lvl="1"/>
            <a:r>
              <a:rPr lang="en-US" sz="2800" dirty="0"/>
              <a:t>Mostly volunteer-led</a:t>
            </a:r>
          </a:p>
          <a:p>
            <a:pPr lvl="1"/>
            <a:r>
              <a:rPr lang="en-US" sz="2800" dirty="0"/>
              <a:t>Poor and under-resourced</a:t>
            </a:r>
          </a:p>
          <a:p>
            <a:pPr lvl="1"/>
            <a:r>
              <a:rPr lang="en-US" sz="2800" dirty="0"/>
              <a:t>May lack taxing authority</a:t>
            </a:r>
          </a:p>
          <a:p>
            <a:pPr lvl="1"/>
            <a:r>
              <a:rPr lang="en-US" sz="2800" dirty="0"/>
              <a:t>Often lack professional staff   </a:t>
            </a:r>
          </a:p>
          <a:p>
            <a:r>
              <a:rPr lang="en-US" dirty="0"/>
              <a:t>Our rural inland regional ports need to be effective in competing nationally with large urban ports, and established coastal ports for federal resources.  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B4C2624-8114-A3D3-9DB7-1C7F5688C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6" y="50261"/>
            <a:ext cx="1494611" cy="1674753"/>
          </a:xfrm>
          <a:prstGeom prst="rect">
            <a:avLst/>
          </a:prstGeom>
        </p:spPr>
      </p:pic>
      <p:pic>
        <p:nvPicPr>
          <p:cNvPr id="6" name="Picture 5" descr="A large silos near a river&#10;&#10;Description automatically generated with medium confidence">
            <a:extLst>
              <a:ext uri="{FF2B5EF4-FFF2-40B4-BE49-F238E27FC236}">
                <a16:creationId xmlns:a16="http://schemas.microsoft.com/office/drawing/2014/main" id="{EF3A9139-6C20-F826-D151-0B4943C0D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31" t="20995" r="16426" b="14028"/>
          <a:stretch/>
        </p:blipFill>
        <p:spPr>
          <a:xfrm>
            <a:off x="4325092" y="2080351"/>
            <a:ext cx="4334493" cy="1890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6A485D-F4D4-70CC-74A1-23D3D4B1022A}"/>
              </a:ext>
            </a:extLst>
          </p:cNvPr>
          <p:cNvSpPr txBox="1"/>
          <p:nvPr/>
        </p:nvSpPr>
        <p:spPr>
          <a:xfrm rot="21284324">
            <a:off x="2667954" y="5538531"/>
            <a:ext cx="65886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RURAL PORTS CAN COMPETE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NATIONALLY &amp; WIN</a:t>
            </a:r>
          </a:p>
        </p:txBody>
      </p:sp>
    </p:spTree>
    <p:extLst>
      <p:ext uri="{BB962C8B-B14F-4D97-AF65-F5344CB8AC3E}">
        <p14:creationId xmlns:p14="http://schemas.microsoft.com/office/powerpoint/2010/main" val="1714827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34B675C-66D9-79AA-B5E3-FA883A906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008"/>
            <a:ext cx="3540331" cy="3967039"/>
          </a:xfrm>
          <a:prstGeom prst="rect">
            <a:avLst/>
          </a:prstGeom>
        </p:spPr>
      </p:pic>
      <p:pic>
        <p:nvPicPr>
          <p:cNvPr id="1026" name="Picture 2" descr="The Evolution of the Business Model">
            <a:extLst>
              <a:ext uri="{FF2B5EF4-FFF2-40B4-BE49-F238E27FC236}">
                <a16:creationId xmlns:a16="http://schemas.microsoft.com/office/drawing/2014/main" id="{6B73528D-338C-BFF7-D862-49C495C44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149" y="175161"/>
            <a:ext cx="3253839" cy="325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D3346-A610-BDD4-1D13-8844CD845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04" y="3381500"/>
            <a:ext cx="8485661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i="1" dirty="0">
                <a:solidFill>
                  <a:srgbClr val="43972B"/>
                </a:solidFill>
              </a:rPr>
              <a:t>Translate the freight tonnage handled in and by the regional Corn Belt Ports into long-overdue investment in our area.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3DD25E-2B54-F3FE-6A1C-71C9092875F2}"/>
              </a:ext>
            </a:extLst>
          </p:cNvPr>
          <p:cNvSpPr txBox="1"/>
          <p:nvPr/>
        </p:nvSpPr>
        <p:spPr>
          <a:xfrm rot="19448644">
            <a:off x="3007564" y="913679"/>
            <a:ext cx="34925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7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Freight Has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7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Value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2A95A-CDDB-C2CE-2836-43559336E53C}"/>
              </a:ext>
            </a:extLst>
          </p:cNvPr>
          <p:cNvSpPr txBox="1"/>
          <p:nvPr/>
        </p:nvSpPr>
        <p:spPr>
          <a:xfrm>
            <a:off x="1288345" y="5884642"/>
            <a:ext cx="67350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Helped attract over $2B in IIJA and other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funding since 2022 and still growing!</a:t>
            </a:r>
          </a:p>
        </p:txBody>
      </p:sp>
    </p:spTree>
    <p:extLst>
      <p:ext uri="{BB962C8B-B14F-4D97-AF65-F5344CB8AC3E}">
        <p14:creationId xmlns:p14="http://schemas.microsoft.com/office/powerpoint/2010/main" val="1016269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partnership">
            <a:extLst>
              <a:ext uri="{FF2B5EF4-FFF2-40B4-BE49-F238E27FC236}">
                <a16:creationId xmlns:a16="http://schemas.microsoft.com/office/drawing/2014/main" id="{99CC1706-2BB6-300F-17BB-9F762DB85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0" y="1765300"/>
            <a:ext cx="8758129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6E85C6-C0FA-9569-12AF-4F73C4F50384}"/>
              </a:ext>
            </a:extLst>
          </p:cNvPr>
          <p:cNvSpPr txBox="1"/>
          <p:nvPr/>
        </p:nvSpPr>
        <p:spPr>
          <a:xfrm>
            <a:off x="1518097" y="3879850"/>
            <a:ext cx="23756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Regional &amp;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497264-A5B5-84E8-7947-B8DC757ED9FB}"/>
              </a:ext>
            </a:extLst>
          </p:cNvPr>
          <p:cNvSpPr txBox="1"/>
          <p:nvPr/>
        </p:nvSpPr>
        <p:spPr>
          <a:xfrm>
            <a:off x="4305197" y="4555360"/>
            <a:ext cx="3154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Waterways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584ED0-97FD-B2D8-4DBD-3725DBA200FB}"/>
              </a:ext>
            </a:extLst>
          </p:cNvPr>
          <p:cNvSpPr txBox="1"/>
          <p:nvPr/>
        </p:nvSpPr>
        <p:spPr>
          <a:xfrm>
            <a:off x="266174" y="0"/>
            <a:ext cx="85890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28E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Formula that Delivers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28E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Our Private Terminals &amp;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28E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Riverfront Communities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E28E61-DF05-AD42-E163-A5722213BC3B}"/>
              </a:ext>
            </a:extLst>
          </p:cNvPr>
          <p:cNvSpPr txBox="1"/>
          <p:nvPr/>
        </p:nvSpPr>
        <p:spPr>
          <a:xfrm>
            <a:off x="1459022" y="5561656"/>
            <a:ext cx="2366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(Local Public/Private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Partnerships)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669DD23-998C-54C6-E7C5-5FFBA81FE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4085"/>
            <a:ext cx="1754509" cy="2124510"/>
          </a:xfrm>
          <a:prstGeom prst="rect">
            <a:avLst/>
          </a:prstGeom>
        </p:spPr>
      </p:pic>
      <p:pic>
        <p:nvPicPr>
          <p:cNvPr id="3076" name="Picture 4" descr="Money bag Gold coin - money bag png download - 530*482 - Free ...">
            <a:extLst>
              <a:ext uri="{FF2B5EF4-FFF2-40B4-BE49-F238E27FC236}">
                <a16:creationId xmlns:a16="http://schemas.microsoft.com/office/drawing/2014/main" id="{175509D0-B3CC-0BE1-82D5-5D5D6D183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07" y="1951005"/>
            <a:ext cx="1891478" cy="172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8FEA41-A7EC-446B-FA07-471F833F068C}"/>
              </a:ext>
            </a:extLst>
          </p:cNvPr>
          <p:cNvSpPr txBox="1"/>
          <p:nvPr/>
        </p:nvSpPr>
        <p:spPr>
          <a:xfrm>
            <a:off x="4372735" y="2044005"/>
            <a:ext cx="47712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 Manmade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Natural Infrastructure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Investment</a:t>
            </a:r>
          </a:p>
        </p:txBody>
      </p:sp>
    </p:spTree>
    <p:extLst>
      <p:ext uri="{BB962C8B-B14F-4D97-AF65-F5344CB8AC3E}">
        <p14:creationId xmlns:p14="http://schemas.microsoft.com/office/powerpoint/2010/main" val="3070540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625575-B68E-AA4C-3925-FF9033FBDB2B}"/>
              </a:ext>
            </a:extLst>
          </p:cNvPr>
          <p:cNvSpPr txBox="1"/>
          <p:nvPr/>
        </p:nvSpPr>
        <p:spPr>
          <a:xfrm>
            <a:off x="1595791" y="178965"/>
            <a:ext cx="70394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46992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Corn Belt Ports Model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56F6A67-8840-D94E-9EF4-8BCE8EF5B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" y="-112848"/>
            <a:ext cx="1743396" cy="19535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1D26AB-C330-B66C-3F27-0B31270C4BD5}"/>
              </a:ext>
            </a:extLst>
          </p:cNvPr>
          <p:cNvSpPr txBox="1"/>
          <p:nvPr/>
        </p:nvSpPr>
        <p:spPr>
          <a:xfrm>
            <a:off x="1791324" y="1102295"/>
            <a:ext cx="7012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98F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Rural, Regional, Multi-Modal, Inland Port Regions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1599D7-5686-C4DD-62F2-0C5A83ADDD3E}"/>
              </a:ext>
            </a:extLst>
          </p:cNvPr>
          <p:cNvSpPr/>
          <p:nvPr/>
        </p:nvSpPr>
        <p:spPr>
          <a:xfrm>
            <a:off x="352540" y="1914531"/>
            <a:ext cx="8637224" cy="7726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89A3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Port Regions Within the UMR &amp; ILWW Locks &amp; Dam Project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89A3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(Above Locks and Dam 26)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DBF694-332E-4F52-53B9-283501AE0E13}"/>
              </a:ext>
            </a:extLst>
          </p:cNvPr>
          <p:cNvSpPr/>
          <p:nvPr/>
        </p:nvSpPr>
        <p:spPr>
          <a:xfrm>
            <a:off x="352540" y="2682699"/>
            <a:ext cx="8637224" cy="10410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E2841">
                  <a:lumMod val="90000"/>
                  <a:lumOff val="1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9DBB34-AD1E-A05F-2520-E791E56FA2BD}"/>
              </a:ext>
            </a:extLst>
          </p:cNvPr>
          <p:cNvSpPr/>
          <p:nvPr/>
        </p:nvSpPr>
        <p:spPr>
          <a:xfrm>
            <a:off x="352540" y="3712684"/>
            <a:ext cx="8637224" cy="11725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13BE9E-5604-B663-15F5-BEE39557640B}"/>
              </a:ext>
            </a:extLst>
          </p:cNvPr>
          <p:cNvSpPr/>
          <p:nvPr/>
        </p:nvSpPr>
        <p:spPr>
          <a:xfrm>
            <a:off x="352540" y="4874207"/>
            <a:ext cx="8637224" cy="15486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9DC13E0-A466-C7B1-F842-CAA372DB1453}"/>
              </a:ext>
            </a:extLst>
          </p:cNvPr>
          <p:cNvCxnSpPr>
            <a:cxnSpLocks/>
          </p:cNvCxnSpPr>
          <p:nvPr/>
        </p:nvCxnSpPr>
        <p:spPr>
          <a:xfrm>
            <a:off x="4523758" y="2676173"/>
            <a:ext cx="0" cy="3746661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E418BD-345F-EA82-C1D2-23E4F889CF37}"/>
              </a:ext>
            </a:extLst>
          </p:cNvPr>
          <p:cNvCxnSpPr>
            <a:cxnSpLocks/>
          </p:cNvCxnSpPr>
          <p:nvPr/>
        </p:nvCxnSpPr>
        <p:spPr>
          <a:xfrm>
            <a:off x="6716618" y="2676172"/>
            <a:ext cx="0" cy="3746661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E1F0D88-50FE-2E7A-3C71-651F362EE524}"/>
              </a:ext>
            </a:extLst>
          </p:cNvPr>
          <p:cNvSpPr txBox="1"/>
          <p:nvPr/>
        </p:nvSpPr>
        <p:spPr>
          <a:xfrm>
            <a:off x="411339" y="2752625"/>
            <a:ext cx="16690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Port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Commission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1C3C61-A502-E638-E419-A8E1A5EB1269}"/>
              </a:ext>
            </a:extLst>
          </p:cNvPr>
          <p:cNvSpPr txBox="1"/>
          <p:nvPr/>
        </p:nvSpPr>
        <p:spPr>
          <a:xfrm>
            <a:off x="4755873" y="2752625"/>
            <a:ext cx="15661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Port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Association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CACE93-7688-0706-0D54-A8481722A12D}"/>
              </a:ext>
            </a:extLst>
          </p:cNvPr>
          <p:cNvSpPr txBox="1"/>
          <p:nvPr/>
        </p:nvSpPr>
        <p:spPr>
          <a:xfrm>
            <a:off x="7028123" y="2770203"/>
            <a:ext cx="16940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Port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Association?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E0C807-EC8C-1735-D9F1-02DC86DCC16F}"/>
              </a:ext>
            </a:extLst>
          </p:cNvPr>
          <p:cNvSpPr txBox="1"/>
          <p:nvPr/>
        </p:nvSpPr>
        <p:spPr>
          <a:xfrm>
            <a:off x="2557700" y="2724693"/>
            <a:ext cx="16690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Port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Commission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E2841">
                    <a:lumMod val="90000"/>
                    <a:lumOff val="1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DC2F63C-0DA2-471F-ACF5-4EC5B7382BB8}"/>
              </a:ext>
            </a:extLst>
          </p:cNvPr>
          <p:cNvCxnSpPr>
            <a:cxnSpLocks/>
          </p:cNvCxnSpPr>
          <p:nvPr/>
        </p:nvCxnSpPr>
        <p:spPr>
          <a:xfrm>
            <a:off x="2331150" y="2682699"/>
            <a:ext cx="0" cy="3740135"/>
          </a:xfrm>
          <a:prstGeom prst="line">
            <a:avLst/>
          </a:prstGeom>
          <a:ln w="762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415968-A0BC-07D9-4FD8-A91118172218}"/>
              </a:ext>
            </a:extLst>
          </p:cNvPr>
          <p:cNvCxnSpPr/>
          <p:nvPr/>
        </p:nvCxnSpPr>
        <p:spPr>
          <a:xfrm>
            <a:off x="352540" y="4076241"/>
            <a:ext cx="86372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7080FA3-4AE9-F98D-EBD1-FEEEDB01EEA9}"/>
              </a:ext>
            </a:extLst>
          </p:cNvPr>
          <p:cNvCxnSpPr>
            <a:cxnSpLocks/>
          </p:cNvCxnSpPr>
          <p:nvPr/>
        </p:nvCxnSpPr>
        <p:spPr>
          <a:xfrm flipV="1">
            <a:off x="1492777" y="4096439"/>
            <a:ext cx="0" cy="788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FF6D7CF-4FFE-7D2D-3870-37DB35097098}"/>
              </a:ext>
            </a:extLst>
          </p:cNvPr>
          <p:cNvCxnSpPr>
            <a:cxnSpLocks/>
          </p:cNvCxnSpPr>
          <p:nvPr/>
        </p:nvCxnSpPr>
        <p:spPr>
          <a:xfrm flipV="1">
            <a:off x="1890299" y="4076241"/>
            <a:ext cx="0" cy="788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8301075-E9F6-B64A-7DA3-ECB6FCDB7D2B}"/>
              </a:ext>
            </a:extLst>
          </p:cNvPr>
          <p:cNvCxnSpPr>
            <a:cxnSpLocks/>
          </p:cNvCxnSpPr>
          <p:nvPr/>
        </p:nvCxnSpPr>
        <p:spPr>
          <a:xfrm flipV="1">
            <a:off x="1095256" y="4096439"/>
            <a:ext cx="0" cy="788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05319A9-7E07-1B19-7866-76837D894404}"/>
              </a:ext>
            </a:extLst>
          </p:cNvPr>
          <p:cNvCxnSpPr>
            <a:cxnSpLocks/>
          </p:cNvCxnSpPr>
          <p:nvPr/>
        </p:nvCxnSpPr>
        <p:spPr>
          <a:xfrm flipV="1">
            <a:off x="697735" y="4076241"/>
            <a:ext cx="0" cy="788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12CD94A-CA21-4F8D-119B-5D482207E7B3}"/>
              </a:ext>
            </a:extLst>
          </p:cNvPr>
          <p:cNvSpPr txBox="1"/>
          <p:nvPr/>
        </p:nvSpPr>
        <p:spPr>
          <a:xfrm>
            <a:off x="778343" y="3736300"/>
            <a:ext cx="1180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Districts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CA99FF-01E7-7B84-C31A-CCD126C95F71}"/>
              </a:ext>
            </a:extLst>
          </p:cNvPr>
          <p:cNvSpPr txBox="1"/>
          <p:nvPr/>
        </p:nvSpPr>
        <p:spPr>
          <a:xfrm>
            <a:off x="7438216" y="3736300"/>
            <a:ext cx="1180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Districts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27303A-2446-EFEB-B1D3-A9AAC3A45144}"/>
              </a:ext>
            </a:extLst>
          </p:cNvPr>
          <p:cNvSpPr txBox="1"/>
          <p:nvPr/>
        </p:nvSpPr>
        <p:spPr>
          <a:xfrm>
            <a:off x="5001414" y="3736300"/>
            <a:ext cx="1180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Districts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117C18B-07AB-BF60-7311-CFC6B8DCAED5}"/>
              </a:ext>
            </a:extLst>
          </p:cNvPr>
          <p:cNvSpPr txBox="1"/>
          <p:nvPr/>
        </p:nvSpPr>
        <p:spPr>
          <a:xfrm>
            <a:off x="2808681" y="3736300"/>
            <a:ext cx="1180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Districts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17E026A-DF09-E4ED-D493-784A42674173}"/>
              </a:ext>
            </a:extLst>
          </p:cNvPr>
          <p:cNvCxnSpPr>
            <a:cxnSpLocks/>
          </p:cNvCxnSpPr>
          <p:nvPr/>
        </p:nvCxnSpPr>
        <p:spPr>
          <a:xfrm flipV="1">
            <a:off x="3573131" y="4083584"/>
            <a:ext cx="0" cy="788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51CE270-C9E5-D6EC-B389-DBD89DDF6F6E}"/>
              </a:ext>
            </a:extLst>
          </p:cNvPr>
          <p:cNvCxnSpPr>
            <a:cxnSpLocks/>
          </p:cNvCxnSpPr>
          <p:nvPr/>
        </p:nvCxnSpPr>
        <p:spPr>
          <a:xfrm flipV="1">
            <a:off x="4047772" y="4098042"/>
            <a:ext cx="0" cy="788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41BFC3D-C59C-9346-BC7F-67623CC7FE4C}"/>
              </a:ext>
            </a:extLst>
          </p:cNvPr>
          <p:cNvCxnSpPr>
            <a:cxnSpLocks/>
          </p:cNvCxnSpPr>
          <p:nvPr/>
        </p:nvCxnSpPr>
        <p:spPr>
          <a:xfrm flipV="1">
            <a:off x="3153576" y="4083584"/>
            <a:ext cx="0" cy="788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E819817-85A1-44C6-944F-B5FE2F4F936C}"/>
              </a:ext>
            </a:extLst>
          </p:cNvPr>
          <p:cNvCxnSpPr>
            <a:cxnSpLocks/>
          </p:cNvCxnSpPr>
          <p:nvPr/>
        </p:nvCxnSpPr>
        <p:spPr>
          <a:xfrm flipV="1">
            <a:off x="2734021" y="4063386"/>
            <a:ext cx="0" cy="788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4D464F1-2AD7-DBCE-6439-38AF36D56B41}"/>
              </a:ext>
            </a:extLst>
          </p:cNvPr>
          <p:cNvCxnSpPr>
            <a:cxnSpLocks/>
          </p:cNvCxnSpPr>
          <p:nvPr/>
        </p:nvCxnSpPr>
        <p:spPr>
          <a:xfrm flipV="1">
            <a:off x="5796705" y="4081746"/>
            <a:ext cx="0" cy="788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888BD64-472E-FFB1-BE51-1A3951F2E514}"/>
              </a:ext>
            </a:extLst>
          </p:cNvPr>
          <p:cNvCxnSpPr>
            <a:cxnSpLocks/>
          </p:cNvCxnSpPr>
          <p:nvPr/>
        </p:nvCxnSpPr>
        <p:spPr>
          <a:xfrm flipV="1">
            <a:off x="6216261" y="4061548"/>
            <a:ext cx="0" cy="788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383638F-3B5A-B723-C60A-2A6534E766CD}"/>
              </a:ext>
            </a:extLst>
          </p:cNvPr>
          <p:cNvCxnSpPr>
            <a:cxnSpLocks/>
          </p:cNvCxnSpPr>
          <p:nvPr/>
        </p:nvCxnSpPr>
        <p:spPr>
          <a:xfrm flipV="1">
            <a:off x="5377150" y="4081746"/>
            <a:ext cx="0" cy="788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F248138-AB7C-985C-BFED-33E31074BC32}"/>
              </a:ext>
            </a:extLst>
          </p:cNvPr>
          <p:cNvCxnSpPr>
            <a:cxnSpLocks/>
          </p:cNvCxnSpPr>
          <p:nvPr/>
        </p:nvCxnSpPr>
        <p:spPr>
          <a:xfrm flipV="1">
            <a:off x="4957595" y="4061548"/>
            <a:ext cx="0" cy="788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E8C6BC1-B14A-C009-6076-018DE6DDA7CC}"/>
              </a:ext>
            </a:extLst>
          </p:cNvPr>
          <p:cNvCxnSpPr>
            <a:cxnSpLocks/>
          </p:cNvCxnSpPr>
          <p:nvPr/>
        </p:nvCxnSpPr>
        <p:spPr>
          <a:xfrm flipV="1">
            <a:off x="8090051" y="4112959"/>
            <a:ext cx="0" cy="788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A6BE7B4-47DF-41EB-6514-3CDDA57FE9B2}"/>
              </a:ext>
            </a:extLst>
          </p:cNvPr>
          <p:cNvCxnSpPr>
            <a:cxnSpLocks/>
          </p:cNvCxnSpPr>
          <p:nvPr/>
        </p:nvCxnSpPr>
        <p:spPr>
          <a:xfrm flipV="1">
            <a:off x="8527968" y="4092761"/>
            <a:ext cx="0" cy="788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D72B96F-9C39-713A-CCBB-E2D7CB5AFB0C}"/>
              </a:ext>
            </a:extLst>
          </p:cNvPr>
          <p:cNvCxnSpPr>
            <a:cxnSpLocks/>
          </p:cNvCxnSpPr>
          <p:nvPr/>
        </p:nvCxnSpPr>
        <p:spPr>
          <a:xfrm flipV="1">
            <a:off x="7652134" y="4090925"/>
            <a:ext cx="0" cy="788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EED279A-7274-6217-A590-DCBF86424670}"/>
              </a:ext>
            </a:extLst>
          </p:cNvPr>
          <p:cNvCxnSpPr>
            <a:cxnSpLocks/>
          </p:cNvCxnSpPr>
          <p:nvPr/>
        </p:nvCxnSpPr>
        <p:spPr>
          <a:xfrm flipV="1">
            <a:off x="7214217" y="4092761"/>
            <a:ext cx="0" cy="7887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5FAF5DD-8497-4019-1D1E-434C048BE490}"/>
              </a:ext>
            </a:extLst>
          </p:cNvPr>
          <p:cNvSpPr txBox="1"/>
          <p:nvPr/>
        </p:nvSpPr>
        <p:spPr>
          <a:xfrm>
            <a:off x="322409" y="4163552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C3BD11D-E1C6-E05A-B6E7-ACC194D0C763}"/>
              </a:ext>
            </a:extLst>
          </p:cNvPr>
          <p:cNvSpPr txBox="1"/>
          <p:nvPr/>
        </p:nvSpPr>
        <p:spPr>
          <a:xfrm>
            <a:off x="691727" y="4163552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23C35CB-3334-A922-D62A-7120BE363FC9}"/>
              </a:ext>
            </a:extLst>
          </p:cNvPr>
          <p:cNvSpPr txBox="1"/>
          <p:nvPr/>
        </p:nvSpPr>
        <p:spPr>
          <a:xfrm>
            <a:off x="1065838" y="4163552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1E29217-D8F1-D64E-4F33-6AFD358DA545}"/>
              </a:ext>
            </a:extLst>
          </p:cNvPr>
          <p:cNvSpPr txBox="1"/>
          <p:nvPr/>
        </p:nvSpPr>
        <p:spPr>
          <a:xfrm>
            <a:off x="1470956" y="4163552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CA50423-1B99-7E80-E189-FBC592A0754B}"/>
              </a:ext>
            </a:extLst>
          </p:cNvPr>
          <p:cNvSpPr txBox="1"/>
          <p:nvPr/>
        </p:nvSpPr>
        <p:spPr>
          <a:xfrm>
            <a:off x="1865947" y="4163552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CEA69A0-6BA6-AC36-508C-414A474B6D7B}"/>
              </a:ext>
            </a:extLst>
          </p:cNvPr>
          <p:cNvSpPr txBox="1"/>
          <p:nvPr/>
        </p:nvSpPr>
        <p:spPr>
          <a:xfrm>
            <a:off x="2358694" y="4161715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6EA6B67-3C14-632F-2EEC-138A0120C423}"/>
              </a:ext>
            </a:extLst>
          </p:cNvPr>
          <p:cNvSpPr txBox="1"/>
          <p:nvPr/>
        </p:nvSpPr>
        <p:spPr>
          <a:xfrm>
            <a:off x="2750046" y="4161715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4B37434-F559-C75D-D1DE-810B81F0A927}"/>
              </a:ext>
            </a:extLst>
          </p:cNvPr>
          <p:cNvSpPr txBox="1"/>
          <p:nvPr/>
        </p:nvSpPr>
        <p:spPr>
          <a:xfrm>
            <a:off x="3157208" y="4161715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2D450E0-6CB7-9A7C-4BC8-92A18E93824E}"/>
              </a:ext>
            </a:extLst>
          </p:cNvPr>
          <p:cNvSpPr txBox="1"/>
          <p:nvPr/>
        </p:nvSpPr>
        <p:spPr>
          <a:xfrm>
            <a:off x="3584360" y="4161715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F9D718C-EC0A-7DFA-5D57-D66E61D77CDE}"/>
              </a:ext>
            </a:extLst>
          </p:cNvPr>
          <p:cNvSpPr txBox="1"/>
          <p:nvPr/>
        </p:nvSpPr>
        <p:spPr>
          <a:xfrm>
            <a:off x="4034436" y="4161715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DED0D72-FDFC-277E-51EA-7CC1BED5603A}"/>
              </a:ext>
            </a:extLst>
          </p:cNvPr>
          <p:cNvSpPr txBox="1"/>
          <p:nvPr/>
        </p:nvSpPr>
        <p:spPr>
          <a:xfrm>
            <a:off x="4604305" y="4170894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4A4668E-A0B3-11AD-69BC-9D7092D82563}"/>
              </a:ext>
            </a:extLst>
          </p:cNvPr>
          <p:cNvSpPr txBox="1"/>
          <p:nvPr/>
        </p:nvSpPr>
        <p:spPr>
          <a:xfrm>
            <a:off x="4973623" y="4170894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1925D8F-BC33-700B-3C77-8A9F1C253AA9}"/>
              </a:ext>
            </a:extLst>
          </p:cNvPr>
          <p:cNvSpPr txBox="1"/>
          <p:nvPr/>
        </p:nvSpPr>
        <p:spPr>
          <a:xfrm>
            <a:off x="5380785" y="4170894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7CAF47C-5175-17B0-35A1-19A622F20BA0}"/>
              </a:ext>
            </a:extLst>
          </p:cNvPr>
          <p:cNvSpPr txBox="1"/>
          <p:nvPr/>
        </p:nvSpPr>
        <p:spPr>
          <a:xfrm>
            <a:off x="5807937" y="4170894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2558C0D1-B37E-E8C9-C97E-F469A4504AD2}"/>
              </a:ext>
            </a:extLst>
          </p:cNvPr>
          <p:cNvSpPr txBox="1"/>
          <p:nvPr/>
        </p:nvSpPr>
        <p:spPr>
          <a:xfrm>
            <a:off x="6235979" y="4170894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31039D8-B827-6827-698D-EC92A8730C13}"/>
              </a:ext>
            </a:extLst>
          </p:cNvPr>
          <p:cNvSpPr txBox="1"/>
          <p:nvPr/>
        </p:nvSpPr>
        <p:spPr>
          <a:xfrm>
            <a:off x="6794830" y="4169056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40AA28E-4DF2-68FC-AD2B-E9C420C4DE3E}"/>
              </a:ext>
            </a:extLst>
          </p:cNvPr>
          <p:cNvSpPr txBox="1"/>
          <p:nvPr/>
        </p:nvSpPr>
        <p:spPr>
          <a:xfrm>
            <a:off x="7230250" y="4169056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19ECFC5-46D7-AE41-A362-E360B052A0E5}"/>
              </a:ext>
            </a:extLst>
          </p:cNvPr>
          <p:cNvSpPr txBox="1"/>
          <p:nvPr/>
        </p:nvSpPr>
        <p:spPr>
          <a:xfrm>
            <a:off x="7692497" y="4169056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AEFF3046-EF18-55A1-7349-296F5FA5FED2}"/>
              </a:ext>
            </a:extLst>
          </p:cNvPr>
          <p:cNvSpPr txBox="1"/>
          <p:nvPr/>
        </p:nvSpPr>
        <p:spPr>
          <a:xfrm>
            <a:off x="8075581" y="4169056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EE1CFAF-6C5E-0362-6A5A-03AFC2FA9613}"/>
              </a:ext>
            </a:extLst>
          </p:cNvPr>
          <p:cNvSpPr txBox="1"/>
          <p:nvPr/>
        </p:nvSpPr>
        <p:spPr>
          <a:xfrm>
            <a:off x="8547691" y="4169056"/>
            <a:ext cx="4042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336F9B01-D98F-F16A-D03A-0EBAE4F60979}"/>
              </a:ext>
            </a:extLst>
          </p:cNvPr>
          <p:cNvCxnSpPr/>
          <p:nvPr/>
        </p:nvCxnSpPr>
        <p:spPr>
          <a:xfrm>
            <a:off x="372736" y="5275244"/>
            <a:ext cx="863722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EFD9C714-2722-0587-6AF5-A470A69C5DD2}"/>
              </a:ext>
            </a:extLst>
          </p:cNvPr>
          <p:cNvSpPr txBox="1"/>
          <p:nvPr/>
        </p:nvSpPr>
        <p:spPr>
          <a:xfrm>
            <a:off x="687517" y="4886827"/>
            <a:ext cx="132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Terminals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F5D94F3-6E0E-EE65-EB1C-640F8EC0B796}"/>
              </a:ext>
            </a:extLst>
          </p:cNvPr>
          <p:cNvSpPr txBox="1"/>
          <p:nvPr/>
        </p:nvSpPr>
        <p:spPr>
          <a:xfrm>
            <a:off x="7250987" y="4886827"/>
            <a:ext cx="132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Terminals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4C7274B-43AF-E29D-6CE8-4390085FDC8B}"/>
              </a:ext>
            </a:extLst>
          </p:cNvPr>
          <p:cNvSpPr txBox="1"/>
          <p:nvPr/>
        </p:nvSpPr>
        <p:spPr>
          <a:xfrm>
            <a:off x="4921313" y="4886827"/>
            <a:ext cx="132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Terminals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EE785F4-C7F0-AEAF-CA91-DFE4E8A81A93}"/>
              </a:ext>
            </a:extLst>
          </p:cNvPr>
          <p:cNvSpPr txBox="1"/>
          <p:nvPr/>
        </p:nvSpPr>
        <p:spPr>
          <a:xfrm>
            <a:off x="2751919" y="4886827"/>
            <a:ext cx="132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Terminals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1A3E0A23-DD72-FE03-778D-CADB50EA9A2B}"/>
              </a:ext>
            </a:extLst>
          </p:cNvPr>
          <p:cNvSpPr txBox="1"/>
          <p:nvPr/>
        </p:nvSpPr>
        <p:spPr>
          <a:xfrm>
            <a:off x="615670" y="5253035"/>
            <a:ext cx="1551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Public = X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Private = Y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28A596-CD43-13CD-3686-86F1D80C83F4}"/>
              </a:ext>
            </a:extLst>
          </p:cNvPr>
          <p:cNvSpPr txBox="1"/>
          <p:nvPr/>
        </p:nvSpPr>
        <p:spPr>
          <a:xfrm>
            <a:off x="301413" y="5982579"/>
            <a:ext cx="2108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50-100 Total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FB2A992-F48D-1F81-3114-3291E1830C09}"/>
              </a:ext>
            </a:extLst>
          </p:cNvPr>
          <p:cNvSpPr txBox="1"/>
          <p:nvPr/>
        </p:nvSpPr>
        <p:spPr>
          <a:xfrm>
            <a:off x="6888579" y="5982579"/>
            <a:ext cx="2108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50-100 Total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F07D4624-FE85-6BF2-59E4-9FFEA487AE2C}"/>
              </a:ext>
            </a:extLst>
          </p:cNvPr>
          <p:cNvSpPr txBox="1"/>
          <p:nvPr/>
        </p:nvSpPr>
        <p:spPr>
          <a:xfrm>
            <a:off x="4636709" y="5982579"/>
            <a:ext cx="2108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50-100 Total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4BBE61B-0B30-BF11-76A4-F93E4E1E99BE}"/>
              </a:ext>
            </a:extLst>
          </p:cNvPr>
          <p:cNvSpPr txBox="1"/>
          <p:nvPr/>
        </p:nvSpPr>
        <p:spPr>
          <a:xfrm>
            <a:off x="2416195" y="5982579"/>
            <a:ext cx="21084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50-100 Total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FD97B1D-F493-E038-480E-52C11EA6BD0E}"/>
              </a:ext>
            </a:extLst>
          </p:cNvPr>
          <p:cNvSpPr txBox="1"/>
          <p:nvPr/>
        </p:nvSpPr>
        <p:spPr>
          <a:xfrm>
            <a:off x="7099232" y="5253035"/>
            <a:ext cx="1551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Public = X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Private = Y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173A74A-C7DF-C7E0-EE9C-A1C0FD407F3C}"/>
              </a:ext>
            </a:extLst>
          </p:cNvPr>
          <p:cNvSpPr txBox="1"/>
          <p:nvPr/>
        </p:nvSpPr>
        <p:spPr>
          <a:xfrm>
            <a:off x="4807006" y="5253035"/>
            <a:ext cx="1551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Public = X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Private = Y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46A8D4A-9E33-53DD-E04D-CB6DEC279106}"/>
              </a:ext>
            </a:extLst>
          </p:cNvPr>
          <p:cNvSpPr txBox="1"/>
          <p:nvPr/>
        </p:nvSpPr>
        <p:spPr>
          <a:xfrm>
            <a:off x="2693783" y="5253035"/>
            <a:ext cx="1551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Public = X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Private = Y</a:t>
            </a:r>
          </a:p>
        </p:txBody>
      </p:sp>
    </p:spTree>
    <p:extLst>
      <p:ext uri="{BB962C8B-B14F-4D97-AF65-F5344CB8AC3E}">
        <p14:creationId xmlns:p14="http://schemas.microsoft.com/office/powerpoint/2010/main" val="2990145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24198-ED92-7381-DBFE-759BA6907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414" y="0"/>
            <a:ext cx="7886700" cy="1325563"/>
          </a:xfrm>
        </p:spPr>
        <p:txBody>
          <a:bodyPr/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89A3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National Waterways Conference 2025</a:t>
            </a:r>
            <a:endParaRPr lang="en-US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266EF-C983-E6E2-0E00-1748E72BD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45" y="1105049"/>
            <a:ext cx="851380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8 minute video</a:t>
            </a:r>
          </a:p>
          <a:p>
            <a:pPr marL="0" indent="0">
              <a:buNone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3" tooltip="https://urldefense.proofpoint.com/v2/url?u=https-3A__youtu.be_c5S7s-5Fjwkb4&amp;d=DwMFAg&amp;c=euGZstcaTDllvimEN8b7jXrwqOf-v5A_CdpgnVfiiMM&amp;r=Q4DnwRNIV6k4ZuC2Vx8DfO727o-2__mrCURK-Ct9v1j1xGtanDitwupdvFOHBYlY&amp;m=qECKOKvjTBfWdnTgdijxb5bvU_FJGuwZb2p9fIGk5Sya58rjWO6wYu_"/>
              </a:rPr>
              <a:t>https://youtu.be/c5S7s_jwkb4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 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B7EBABC-B8CC-2A3B-50A4-E66089111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60" y="-200539"/>
            <a:ext cx="1444910" cy="164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96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A61CA7-DEB9-7648-6B81-DBC73FE42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86"/>
          <a:stretch/>
        </p:blipFill>
        <p:spPr>
          <a:xfrm>
            <a:off x="619989" y="731817"/>
            <a:ext cx="7885216" cy="612618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BB3247-DF01-0E7D-A29B-C72ABA5E4212}"/>
              </a:ext>
            </a:extLst>
          </p:cNvPr>
          <p:cNvSpPr txBox="1"/>
          <p:nvPr/>
        </p:nvSpPr>
        <p:spPr>
          <a:xfrm>
            <a:off x="414810" y="147042"/>
            <a:ext cx="8407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This Article Gave Birth to the Corn Belt Ports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EB9684-A946-9ADD-8538-22B19B6F45CA}"/>
              </a:ext>
            </a:extLst>
          </p:cNvPr>
          <p:cNvSpPr txBox="1"/>
          <p:nvPr/>
        </p:nvSpPr>
        <p:spPr>
          <a:xfrm>
            <a:off x="2896834" y="5787628"/>
            <a:ext cx="3331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"/>
              </a:rPr>
              <a:t>https://www.waterwaysjournal.net/2019/08/01/quad-cities-are-loaded-with-port-potential/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487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05A0CA-3C17-A6BD-EB1D-530A911EC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3" y="275208"/>
            <a:ext cx="9132396" cy="632977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2E16F94-AD5E-8021-5370-D7167FE32BAA}"/>
              </a:ext>
            </a:extLst>
          </p:cNvPr>
          <p:cNvSpPr/>
          <p:nvPr/>
        </p:nvSpPr>
        <p:spPr>
          <a:xfrm rot="19721328">
            <a:off x="6973007" y="3489399"/>
            <a:ext cx="448241" cy="710213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EA27BA-169F-EA15-678C-D1887B3682D7}"/>
              </a:ext>
            </a:extLst>
          </p:cNvPr>
          <p:cNvSpPr txBox="1"/>
          <p:nvPr/>
        </p:nvSpPr>
        <p:spPr>
          <a:xfrm>
            <a:off x="506028" y="6211669"/>
            <a:ext cx="8163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Presented by EPA Region 5 on 28 July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4DCEE6-1F6F-DF7B-D88D-441C2E2A4504}"/>
              </a:ext>
            </a:extLst>
          </p:cNvPr>
          <p:cNvSpPr txBox="1"/>
          <p:nvPr/>
        </p:nvSpPr>
        <p:spPr>
          <a:xfrm>
            <a:off x="1574479" y="94138"/>
            <a:ext cx="7547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Inland Ports Black Hole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F8F7548-C079-88B7-F5C4-BD42E95E16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3702" r="11882" b="17987"/>
          <a:stretch/>
        </p:blipFill>
        <p:spPr>
          <a:xfrm>
            <a:off x="0" y="-115122"/>
            <a:ext cx="1631171" cy="1553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4045BE-2D77-2499-A713-2AA0E4FB2AD5}"/>
              </a:ext>
            </a:extLst>
          </p:cNvPr>
          <p:cNvSpPr txBox="1"/>
          <p:nvPr/>
        </p:nvSpPr>
        <p:spPr>
          <a:xfrm rot="19046164">
            <a:off x="5648" y="2324034"/>
            <a:ext cx="49712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434A2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Corrected 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434A2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perceived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434A2"/>
                </a:solidFill>
                <a:effectLst/>
                <a:uLnTx/>
                <a:uFillTx/>
                <a:latin typeface="Stencil" panose="040409050D0802020404" pitchFamily="82" charset="0"/>
                <a:ea typeface="+mn-ea"/>
                <a:cs typeface="+mn-cs"/>
              </a:rPr>
              <a:t>Rural injustice</a:t>
            </a:r>
          </a:p>
        </p:txBody>
      </p:sp>
    </p:spTree>
    <p:extLst>
      <p:ext uri="{BB962C8B-B14F-4D97-AF65-F5344CB8AC3E}">
        <p14:creationId xmlns:p14="http://schemas.microsoft.com/office/powerpoint/2010/main" val="182423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542D3-45AB-3082-D9E8-CC8C72EF1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5" y="139495"/>
            <a:ext cx="9060874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9F845A"/>
                </a:solidFill>
              </a:rPr>
              <a:t>Rural, Regional, Multi-Modal, Linear, Inland Ports Have Been the Missing Link</a:t>
            </a:r>
          </a:p>
        </p:txBody>
      </p:sp>
      <p:pic>
        <p:nvPicPr>
          <p:cNvPr id="1026" name="Picture 2" descr="Missing Links in the Church | Faith Island">
            <a:extLst>
              <a:ext uri="{FF2B5EF4-FFF2-40B4-BE49-F238E27FC236}">
                <a16:creationId xmlns:a16="http://schemas.microsoft.com/office/drawing/2014/main" id="{603F0D9D-7DE2-DE57-5EBD-C9DFF6057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555" y="3392384"/>
            <a:ext cx="3186546" cy="159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780 combine in corn field">
            <a:extLst>
              <a:ext uri="{FF2B5EF4-FFF2-40B4-BE49-F238E27FC236}">
                <a16:creationId xmlns:a16="http://schemas.microsoft.com/office/drawing/2014/main" id="{D4D5648C-727C-779A-1261-0556D6D842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8" r="15195"/>
          <a:stretch/>
        </p:blipFill>
        <p:spPr bwMode="auto">
          <a:xfrm>
            <a:off x="1" y="2078182"/>
            <a:ext cx="3522786" cy="37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CBA8FED-A6EA-043D-E5A7-8C30CFFA25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10198" r="12512" b="17600"/>
          <a:stretch/>
        </p:blipFill>
        <p:spPr>
          <a:xfrm>
            <a:off x="3463412" y="1589129"/>
            <a:ext cx="1761732" cy="18032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F0E702-9976-F41A-9022-FA658F3E9394}"/>
              </a:ext>
            </a:extLst>
          </p:cNvPr>
          <p:cNvSpPr txBox="1"/>
          <p:nvPr/>
        </p:nvSpPr>
        <p:spPr>
          <a:xfrm>
            <a:off x="249383" y="5837487"/>
            <a:ext cx="85621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489A3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Farmers Don’t Drive Their Combines to the River to Load Up the Barges </a:t>
            </a:r>
          </a:p>
        </p:txBody>
      </p:sp>
      <p:pic>
        <p:nvPicPr>
          <p:cNvPr id="1030" name="Picture 6" descr="30 Grain Barges Breakaway on Mississippi">
            <a:extLst>
              <a:ext uri="{FF2B5EF4-FFF2-40B4-BE49-F238E27FC236}">
                <a16:creationId xmlns:a16="http://schemas.microsoft.com/office/drawing/2014/main" id="{8A15C3C0-851B-AAC8-E985-5CBC58C8F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3" t="1655" r="28855" b="785"/>
          <a:stretch/>
        </p:blipFill>
        <p:spPr bwMode="auto">
          <a:xfrm>
            <a:off x="5498275" y="2078182"/>
            <a:ext cx="3645724" cy="37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243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A410D-FAC6-4CD1-B4D9-0A9F184BD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576068-3372-4145-B575-51676BD4C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9A2A19-28C4-4FB8-9719-58A0C7600C5F}"/>
              </a:ext>
            </a:extLst>
          </p:cNvPr>
          <p:cNvSpPr txBox="1"/>
          <p:nvPr/>
        </p:nvSpPr>
        <p:spPr>
          <a:xfrm>
            <a:off x="134711" y="62096"/>
            <a:ext cx="8895384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Conspicuously Absent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171254-29A2-4E78-BD56-770D2FACD109}"/>
              </a:ext>
            </a:extLst>
          </p:cNvPr>
          <p:cNvSpPr txBox="1"/>
          <p:nvPr/>
        </p:nvSpPr>
        <p:spPr>
          <a:xfrm>
            <a:off x="-10638" y="6582232"/>
            <a:ext cx="88456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https://geospatial-usace.opendata.arcgis.com/datasets/b7fd6cec8d8c43e4a141d24170e6d82f_0/explore?location=36.975090%2C-98.856999%2C5.00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83DB8D-802B-42C5-9AE5-6EF9FF0A74B0}"/>
              </a:ext>
            </a:extLst>
          </p:cNvPr>
          <p:cNvSpPr txBox="1"/>
          <p:nvPr/>
        </p:nvSpPr>
        <p:spPr>
          <a:xfrm>
            <a:off x="1603016" y="928868"/>
            <a:ext cx="6045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34719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National Ports GIS Database Map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AB8C3E-FA61-4B20-A5D4-23DF0DB143C4}"/>
              </a:ext>
            </a:extLst>
          </p:cNvPr>
          <p:cNvGrpSpPr/>
          <p:nvPr/>
        </p:nvGrpSpPr>
        <p:grpSpPr>
          <a:xfrm>
            <a:off x="0" y="1497724"/>
            <a:ext cx="9144000" cy="5360276"/>
            <a:chOff x="0" y="1497724"/>
            <a:chExt cx="9144000" cy="53602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DDFA86-904A-4B99-9826-18A502873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97724"/>
              <a:ext cx="9144000" cy="5360276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76B7504-4AE5-4CF9-8253-A35CCEDE9FDC}"/>
                </a:ext>
              </a:extLst>
            </p:cNvPr>
            <p:cNvGrpSpPr/>
            <p:nvPr/>
          </p:nvGrpSpPr>
          <p:grpSpPr>
            <a:xfrm>
              <a:off x="2143749" y="1705354"/>
              <a:ext cx="4167956" cy="2455869"/>
              <a:chOff x="2143749" y="1705354"/>
              <a:chExt cx="4167956" cy="2455869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2E19CD4-5923-4D62-8038-BEAD4D9B0BF3}"/>
                  </a:ext>
                </a:extLst>
              </p:cNvPr>
              <p:cNvSpPr/>
              <p:nvPr/>
            </p:nvSpPr>
            <p:spPr>
              <a:xfrm>
                <a:off x="5613009" y="3291840"/>
                <a:ext cx="698696" cy="740898"/>
              </a:xfrm>
              <a:prstGeom prst="rect">
                <a:avLst/>
              </a:prstGeom>
              <a:solidFill>
                <a:srgbClr val="3F3F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4769AA3-305E-4AF6-AC76-8CC397E6BD58}"/>
                  </a:ext>
                </a:extLst>
              </p:cNvPr>
              <p:cNvSpPr/>
              <p:nvPr/>
            </p:nvSpPr>
            <p:spPr>
              <a:xfrm>
                <a:off x="5519225" y="3429000"/>
                <a:ext cx="164123" cy="491197"/>
              </a:xfrm>
              <a:prstGeom prst="rect">
                <a:avLst/>
              </a:prstGeom>
              <a:solidFill>
                <a:srgbClr val="3F3F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E21CA9B-A0A4-4D79-B99B-ACF110F9AF20}"/>
                  </a:ext>
                </a:extLst>
              </p:cNvPr>
              <p:cNvSpPr/>
              <p:nvPr/>
            </p:nvSpPr>
            <p:spPr>
              <a:xfrm rot="18531339">
                <a:off x="5688076" y="3916722"/>
                <a:ext cx="164123" cy="126609"/>
              </a:xfrm>
              <a:prstGeom prst="rect">
                <a:avLst/>
              </a:prstGeom>
              <a:solidFill>
                <a:srgbClr val="3F3F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AC460EE-0204-4D6B-A993-AF4F35D05F59}"/>
                  </a:ext>
                </a:extLst>
              </p:cNvPr>
              <p:cNvSpPr/>
              <p:nvPr/>
            </p:nvSpPr>
            <p:spPr>
              <a:xfrm rot="19921608">
                <a:off x="5513181" y="2742009"/>
                <a:ext cx="765860" cy="1419214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ABE029C-8F01-4B1A-A32E-6EDB1B94F27C}"/>
                  </a:ext>
                </a:extLst>
              </p:cNvPr>
              <p:cNvSpPr txBox="1"/>
              <p:nvPr/>
            </p:nvSpPr>
            <p:spPr>
              <a:xfrm>
                <a:off x="2143749" y="1705354"/>
                <a:ext cx="3338863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The Inland Ports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“Black Hole”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(Port Shadow Zone)</a:t>
                </a:r>
              </a:p>
            </p:txBody>
          </p:sp>
        </p:grp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778129C-CC7E-4506-8F6C-5B0EDDB81FBE}"/>
              </a:ext>
            </a:extLst>
          </p:cNvPr>
          <p:cNvSpPr/>
          <p:nvPr/>
        </p:nvSpPr>
        <p:spPr>
          <a:xfrm rot="20081892">
            <a:off x="170755" y="6384621"/>
            <a:ext cx="257175" cy="8125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A722F4-8A84-427E-B687-4C3463EF6D1A}"/>
              </a:ext>
            </a:extLst>
          </p:cNvPr>
          <p:cNvSpPr txBox="1"/>
          <p:nvPr/>
        </p:nvSpPr>
        <p:spPr>
          <a:xfrm>
            <a:off x="405961" y="6333562"/>
            <a:ext cx="1201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Locks &amp; Dam 26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6A62F4-299E-4991-84BF-32CAACDB5EEF}"/>
              </a:ext>
            </a:extLst>
          </p:cNvPr>
          <p:cNvSpPr/>
          <p:nvPr/>
        </p:nvSpPr>
        <p:spPr>
          <a:xfrm rot="20081892">
            <a:off x="5754480" y="4025177"/>
            <a:ext cx="257175" cy="8125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F7902-2949-4647-87EC-39027C60A14B}"/>
              </a:ext>
            </a:extLst>
          </p:cNvPr>
          <p:cNvSpPr txBox="1"/>
          <p:nvPr/>
        </p:nvSpPr>
        <p:spPr>
          <a:xfrm>
            <a:off x="2047888" y="4191571"/>
            <a:ext cx="35305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Being in Flyover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Country is Bad Enough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6FEE01-DEE7-745E-5E8E-357F19AC69A9}"/>
              </a:ext>
            </a:extLst>
          </p:cNvPr>
          <p:cNvSpPr txBox="1"/>
          <p:nvPr/>
        </p:nvSpPr>
        <p:spPr>
          <a:xfrm rot="19409979">
            <a:off x="568832" y="2558443"/>
            <a:ext cx="18997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Ports Missing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Within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Lock &amp; Dam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System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70C151-2A81-95BD-C5FC-873E294BD37F}"/>
              </a:ext>
            </a:extLst>
          </p:cNvPr>
          <p:cNvSpPr txBox="1"/>
          <p:nvPr/>
        </p:nvSpPr>
        <p:spPr>
          <a:xfrm>
            <a:off x="75660" y="6591411"/>
            <a:ext cx="88456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https://geospatial-usace.opendata.arcgis.com/datasets/b7fd6cec8d8c43e4a141d24170e6d82f_0/explore?location=36.975090%2C-98.856999%2C5.00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1D6756-81CB-86B3-44F6-9B159931654D}"/>
              </a:ext>
            </a:extLst>
          </p:cNvPr>
          <p:cNvSpPr txBox="1"/>
          <p:nvPr/>
        </p:nvSpPr>
        <p:spPr>
          <a:xfrm rot="19409979">
            <a:off x="5554002" y="5014235"/>
            <a:ext cx="39321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You can’t Invest in a Port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that Doesn’t Exist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C13FAF-1709-B62A-517C-ADCA12EBA448}"/>
              </a:ext>
            </a:extLst>
          </p:cNvPr>
          <p:cNvSpPr txBox="1"/>
          <p:nvPr/>
        </p:nvSpPr>
        <p:spPr>
          <a:xfrm rot="19969315">
            <a:off x="6243388" y="2058166"/>
            <a:ext cx="23744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+/- 100 Million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Tons of Freight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776EA435-D2AB-7AFC-202A-FF95B5837814}"/>
              </a:ext>
            </a:extLst>
          </p:cNvPr>
          <p:cNvSpPr/>
          <p:nvPr/>
        </p:nvSpPr>
        <p:spPr>
          <a:xfrm rot="3720415">
            <a:off x="5988888" y="2977831"/>
            <a:ext cx="266143" cy="627982"/>
          </a:xfrm>
          <a:prstGeom prst="down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FCD1701-5F7A-B684-C70B-89ECA7805667}"/>
              </a:ext>
            </a:extLst>
          </p:cNvPr>
          <p:cNvSpPr/>
          <p:nvPr/>
        </p:nvSpPr>
        <p:spPr>
          <a:xfrm rot="19930435">
            <a:off x="6154712" y="3201100"/>
            <a:ext cx="117995" cy="79664"/>
          </a:xfrm>
          <a:prstGeom prst="rect">
            <a:avLst/>
          </a:prstGeom>
          <a:solidFill>
            <a:srgbClr val="3E3E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DB5F838A-60B6-D820-373A-C087CBD69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240" y="2710751"/>
            <a:ext cx="1591921" cy="178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A410D-FAC6-4CD1-B4D9-0A9F184BD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576068-3372-4145-B575-51676BD4CA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DDFA86-904A-4B99-9826-18A502873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7724"/>
            <a:ext cx="9144000" cy="5360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9A2A19-28C4-4FB8-9719-58A0C7600C5F}"/>
              </a:ext>
            </a:extLst>
          </p:cNvPr>
          <p:cNvSpPr txBox="1"/>
          <p:nvPr/>
        </p:nvSpPr>
        <p:spPr>
          <a:xfrm>
            <a:off x="630178" y="-26309"/>
            <a:ext cx="7700057" cy="110799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79D4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Corn Belt Ports Today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171254-29A2-4E78-BD56-770D2FACD109}"/>
              </a:ext>
            </a:extLst>
          </p:cNvPr>
          <p:cNvSpPr txBox="1"/>
          <p:nvPr/>
        </p:nvSpPr>
        <p:spPr>
          <a:xfrm>
            <a:off x="-10638" y="6582232"/>
            <a:ext cx="88456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https://geospatial-usace.opendata.arcgis.com/datasets/b7fd6cec8d8c43e4a141d24170e6d82f_0/explore?location=36.975090%2C-98.856999%2C5.00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357AA3-B09E-405B-A47A-B02229408F6F}"/>
              </a:ext>
            </a:extLst>
          </p:cNvPr>
          <p:cNvSpPr txBox="1"/>
          <p:nvPr/>
        </p:nvSpPr>
        <p:spPr>
          <a:xfrm>
            <a:off x="1603016" y="928868"/>
            <a:ext cx="5757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34719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Ports GIS Database Map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9DE1A7-E4F1-4F8B-B3E8-0963D28F2DF3}"/>
              </a:ext>
            </a:extLst>
          </p:cNvPr>
          <p:cNvSpPr/>
          <p:nvPr/>
        </p:nvSpPr>
        <p:spPr>
          <a:xfrm rot="20081892">
            <a:off x="137704" y="6296485"/>
            <a:ext cx="257175" cy="8125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E194FF-643B-4811-B500-58378774BD22}"/>
              </a:ext>
            </a:extLst>
          </p:cNvPr>
          <p:cNvSpPr txBox="1"/>
          <p:nvPr/>
        </p:nvSpPr>
        <p:spPr>
          <a:xfrm>
            <a:off x="372910" y="6245426"/>
            <a:ext cx="1201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Locks &amp; Dam 26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B5D9C29-0786-D9E5-2D3E-8B94C52C4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42" y="1231188"/>
            <a:ext cx="2349685" cy="26328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BB18BB-DEAB-9541-705E-C5CDDCA3DE94}"/>
              </a:ext>
            </a:extLst>
          </p:cNvPr>
          <p:cNvSpPr txBox="1"/>
          <p:nvPr/>
        </p:nvSpPr>
        <p:spPr>
          <a:xfrm rot="19409979">
            <a:off x="2409324" y="3808909"/>
            <a:ext cx="231185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Within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Lock &amp; Dam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F035F5-B9DA-E96D-67FD-F48B74ACCB86}"/>
              </a:ext>
            </a:extLst>
          </p:cNvPr>
          <p:cNvSpPr txBox="1"/>
          <p:nvPr/>
        </p:nvSpPr>
        <p:spPr>
          <a:xfrm rot="19479750">
            <a:off x="5898987" y="4380722"/>
            <a:ext cx="22871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Applied for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Approved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A9815F-6F3D-ED06-DF10-61F10F0A5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256" y="2674075"/>
            <a:ext cx="854428" cy="5995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386E588-6994-646A-6A07-BB5A15638F35}"/>
              </a:ext>
            </a:extLst>
          </p:cNvPr>
          <p:cNvSpPr/>
          <p:nvPr/>
        </p:nvSpPr>
        <p:spPr>
          <a:xfrm>
            <a:off x="5393803" y="2756452"/>
            <a:ext cx="925975" cy="1329411"/>
          </a:xfrm>
          <a:prstGeom prst="roundRect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D48EF6-148E-4F08-8813-716F444A9331}"/>
              </a:ext>
            </a:extLst>
          </p:cNvPr>
          <p:cNvSpPr/>
          <p:nvPr/>
        </p:nvSpPr>
        <p:spPr>
          <a:xfrm rot="20081892">
            <a:off x="5754480" y="4058228"/>
            <a:ext cx="257175" cy="8125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784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403A3D-CE18-3BDD-0DC2-E863D74A38E1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78FD6D-6598-2AC7-3613-0A6921404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542" r="23026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4B9FCB2-CA8F-0574-A0C8-4A731318C9AB}"/>
                </a:ext>
              </a:extLst>
            </p:cNvPr>
            <p:cNvSpPr/>
            <p:nvPr/>
          </p:nvSpPr>
          <p:spPr>
            <a:xfrm>
              <a:off x="8898340" y="1733266"/>
              <a:ext cx="245660" cy="51247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AutoShape 2" descr="Colorful 2024 Year, Coloroful, 2024, Year PNG and Vector with ...">
            <a:extLst>
              <a:ext uri="{FF2B5EF4-FFF2-40B4-BE49-F238E27FC236}">
                <a16:creationId xmlns:a16="http://schemas.microsoft.com/office/drawing/2014/main" id="{B73514B7-EDEC-6C4E-5CA3-0FA53B1BA6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utoShape 4" descr="Colorful 2024 Year, Coloroful, 2024, Year PNG and Vector with ...">
            <a:extLst>
              <a:ext uri="{FF2B5EF4-FFF2-40B4-BE49-F238E27FC236}">
                <a16:creationId xmlns:a16="http://schemas.microsoft.com/office/drawing/2014/main" id="{1EFBEFDE-43A0-4A5A-D0D6-C1BB72FA54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28DD12-E2C3-70AF-E516-ACE5AC32A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034" y="4367282"/>
            <a:ext cx="2171131" cy="217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41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2921</TotalTime>
  <Words>1479</Words>
  <Application>Microsoft Office PowerPoint</Application>
  <PresentationFormat>On-screen Show (4:3)</PresentationFormat>
  <Paragraphs>352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-apple-system</vt:lpstr>
      <vt:lpstr>Aptos</vt:lpstr>
      <vt:lpstr>Aptos Display</vt:lpstr>
      <vt:lpstr>Arial</vt:lpstr>
      <vt:lpstr>Arial Rounded MT Bold</vt:lpstr>
      <vt:lpstr>Calibri</vt:lpstr>
      <vt:lpstr>Calibri Light</vt:lpstr>
      <vt:lpstr>Gautami</vt:lpstr>
      <vt:lpstr>HelveticaNeueLT Std Med</vt:lpstr>
      <vt:lpstr>Stencil</vt:lpstr>
      <vt:lpstr>Times New Roman</vt:lpstr>
      <vt:lpstr>Wingdings</vt:lpstr>
      <vt:lpstr>Office Theme</vt:lpstr>
      <vt:lpstr>1_Office Theme</vt:lpstr>
      <vt:lpstr>PowerPoint Presentation</vt:lpstr>
      <vt:lpstr>Bottom Line</vt:lpstr>
      <vt:lpstr>Corn Belt Ports</vt:lpstr>
      <vt:lpstr>PowerPoint Presentation</vt:lpstr>
      <vt:lpstr>PowerPoint Presentation</vt:lpstr>
      <vt:lpstr>Rural, Regional, Multi-Modal, Linear, Inland Ports Have Been the Missing Link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U.S. Port Definition</vt:lpstr>
      <vt:lpstr>PowerPoint Presentation</vt:lpstr>
      <vt:lpstr>PowerPoint Presentation</vt:lpstr>
      <vt:lpstr>Corn Belt Ports Leadership</vt:lpstr>
      <vt:lpstr>PowerPoint Presentation</vt:lpstr>
      <vt:lpstr>PowerPoint Presentation</vt:lpstr>
      <vt:lpstr>PowerPoint Presentation</vt:lpstr>
      <vt:lpstr>Regional Inland Ports Benefits</vt:lpstr>
      <vt:lpstr>Why Did We Need  Regional Inland Ports?</vt:lpstr>
      <vt:lpstr>PowerPoint Presentation</vt:lpstr>
      <vt:lpstr>PowerPoint Presentation</vt:lpstr>
      <vt:lpstr>PowerPoint Presentation</vt:lpstr>
      <vt:lpstr>National Waterways Conference 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 Sinkler</dc:creator>
  <cp:lastModifiedBy>Bitting, Zachary</cp:lastModifiedBy>
  <cp:revision>9</cp:revision>
  <cp:lastPrinted>2025-03-25T15:46:45Z</cp:lastPrinted>
  <dcterms:created xsi:type="dcterms:W3CDTF">2024-07-07T00:34:21Z</dcterms:created>
  <dcterms:modified xsi:type="dcterms:W3CDTF">2025-10-07T14:08:04Z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aac733-ded1-41e0-8ea6-961193f81247_Enabled">
    <vt:lpwstr>true</vt:lpwstr>
  </property>
  <property fmtid="{D5CDD505-2E9C-101B-9397-08002B2CF9AE}" pid="3" name="MSIP_Label_0faac733-ded1-41e0-8ea6-961193f81247_SetDate">
    <vt:lpwstr>2025-10-07T11:45:08Z</vt:lpwstr>
  </property>
  <property fmtid="{D5CDD505-2E9C-101B-9397-08002B2CF9AE}" pid="4" name="MSIP_Label_0faac733-ded1-41e0-8ea6-961193f81247_Method">
    <vt:lpwstr>Standard</vt:lpwstr>
  </property>
  <property fmtid="{D5CDD505-2E9C-101B-9397-08002B2CF9AE}" pid="5" name="MSIP_Label_0faac733-ded1-41e0-8ea6-961193f81247_Name">
    <vt:lpwstr>defa4170-0d19-0005-0004-bc88714345d2</vt:lpwstr>
  </property>
  <property fmtid="{D5CDD505-2E9C-101B-9397-08002B2CF9AE}" pid="6" name="MSIP_Label_0faac733-ded1-41e0-8ea6-961193f81247_SiteId">
    <vt:lpwstr>a1e65fcc-32fa-4fdd-8692-0cc2eb06676e</vt:lpwstr>
  </property>
  <property fmtid="{D5CDD505-2E9C-101B-9397-08002B2CF9AE}" pid="7" name="MSIP_Label_0faac733-ded1-41e0-8ea6-961193f81247_ActionId">
    <vt:lpwstr>4d3a75a6-156a-455d-a4f2-ad7ae7b52b4f</vt:lpwstr>
  </property>
  <property fmtid="{D5CDD505-2E9C-101B-9397-08002B2CF9AE}" pid="8" name="MSIP_Label_0faac733-ded1-41e0-8ea6-961193f81247_ContentBits">
    <vt:lpwstr>0</vt:lpwstr>
  </property>
</Properties>
</file>