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745" r:id="rId5"/>
  </p:sldMasterIdLst>
  <p:notesMasterIdLst>
    <p:notesMasterId r:id="rId18"/>
  </p:notesMasterIdLst>
  <p:handoutMasterIdLst>
    <p:handoutMasterId r:id="rId19"/>
  </p:handoutMasterIdLst>
  <p:sldIdLst>
    <p:sldId id="1700" r:id="rId6"/>
    <p:sldId id="1693" r:id="rId7"/>
    <p:sldId id="1701" r:id="rId8"/>
    <p:sldId id="1702" r:id="rId9"/>
    <p:sldId id="1703" r:id="rId10"/>
    <p:sldId id="1705" r:id="rId11"/>
    <p:sldId id="1704" r:id="rId12"/>
    <p:sldId id="1706" r:id="rId13"/>
    <p:sldId id="1710" r:id="rId14"/>
    <p:sldId id="1707" r:id="rId15"/>
    <p:sldId id="1709" r:id="rId16"/>
    <p:sldId id="1708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992165-7EF5-2C63-C81F-CD36D030434C}" name="Kim Downs" initials="KD" userId="S::kdowns@cityofmarion.org::6e595093-e890-406c-92b6-712a55d159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ne Cairy" initials="LC" lastIdx="1" clrIdx="0">
    <p:extLst>
      <p:ext uri="{19B8F6BF-5375-455C-9EA6-DF929625EA0E}">
        <p15:presenceInfo xmlns:p15="http://schemas.microsoft.com/office/powerpoint/2012/main" userId="S::lcairy@cityofmarion.org::e814f11f-648e-4eed-ba9e-d5583215b772" providerId="AD"/>
      </p:ext>
    </p:extLst>
  </p:cmAuthor>
  <p:cmAuthor id="2" name="Shawn Fluharty" initials="SF" lastIdx="1" clrIdx="1">
    <p:extLst>
      <p:ext uri="{19B8F6BF-5375-455C-9EA6-DF929625EA0E}">
        <p15:presenceInfo xmlns:p15="http://schemas.microsoft.com/office/powerpoint/2012/main" userId="S-1-5-21-1081310812-1952864655-316617838-33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C"/>
    <a:srgbClr val="7FBA00"/>
    <a:srgbClr val="0084A9"/>
    <a:srgbClr val="000000"/>
    <a:srgbClr val="FF99FF"/>
    <a:srgbClr val="FF3399"/>
    <a:srgbClr val="BCBDC4"/>
    <a:srgbClr val="FFC20E"/>
    <a:srgbClr val="63B5D0"/>
    <a:srgbClr val="F68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4532" autoAdjust="0"/>
  </p:normalViewPr>
  <p:slideViewPr>
    <p:cSldViewPr>
      <p:cViewPr varScale="1">
        <p:scale>
          <a:sx n="90" d="100"/>
          <a:sy n="90" d="100"/>
        </p:scale>
        <p:origin x="17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6" y="0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53" y="0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/>
          <a:lstStyle>
            <a:lvl1pPr algn="r">
              <a:defRPr sz="1300"/>
            </a:lvl1pPr>
          </a:lstStyle>
          <a:p>
            <a:fld id="{DFFFD2E6-3EAE-4950-B8E3-9681C4DFA3B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6" y="8829677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53" y="8829677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 anchor="b"/>
          <a:lstStyle>
            <a:lvl1pPr algn="r">
              <a:defRPr sz="1300"/>
            </a:lvl1pPr>
          </a:lstStyle>
          <a:p>
            <a:fld id="{03865454-4E71-42B7-9B37-BC2693FA8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85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6" y="0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53" y="0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/>
          <a:lstStyle>
            <a:lvl1pPr algn="r">
              <a:defRPr sz="1300"/>
            </a:lvl1pPr>
          </a:lstStyle>
          <a:p>
            <a:fld id="{653B371E-3653-400F-92D4-BAAEB9FBF35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1" rIns="91405" bIns="457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8" y="4473579"/>
            <a:ext cx="5607050" cy="3660774"/>
          </a:xfrm>
          <a:prstGeom prst="rect">
            <a:avLst/>
          </a:prstGeom>
        </p:spPr>
        <p:txBody>
          <a:bodyPr vert="horz" lIns="91405" tIns="45701" rIns="91405" bIns="4570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6" y="8829677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53" y="8829677"/>
            <a:ext cx="3038475" cy="466726"/>
          </a:xfrm>
          <a:prstGeom prst="rect">
            <a:avLst/>
          </a:prstGeom>
        </p:spPr>
        <p:txBody>
          <a:bodyPr vert="horz" lIns="91405" tIns="45701" rIns="91405" bIns="45701" rtlCol="0" anchor="b"/>
          <a:lstStyle>
            <a:lvl1pPr algn="r">
              <a:defRPr sz="1300"/>
            </a:lvl1pPr>
          </a:lstStyle>
          <a:p>
            <a:fld id="{9A09C26D-2D57-460F-990B-4B0B906C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96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66A85-33D7-9F12-FAD0-A42B611A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7ABCB-5FF0-C735-7363-25555359D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C73F1-D09D-1D6A-2C3E-60ADDD09C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2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3F4D-2048-110B-0996-75757E18C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6F359-BCAA-6145-CC0C-FDD945731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F30CA-C170-354F-8CE1-E6C2D04CC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08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C00F-55C0-54E6-352E-ABF53DEFF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D189B-2ACC-4944-1613-1BE5C64AC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7DC8C-C6B1-1FE6-5C05-B3EC6F3C1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8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CEA4-3AEB-913D-5519-18B8BD59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CDA2D-58C1-E33E-C683-5D88CA2EF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6B92D-BD3D-63C7-063D-F106EC488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FC4D1-133F-0523-19D7-5BF77DCE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79167-00D8-6CAF-E935-F17CA0689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A0C0E-B650-604F-C239-DD0A06D38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7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59899-5615-A278-A417-9AB78C25E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71B1F-5C11-EB74-C89D-0DB0B05F5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C0F7E-5432-06AC-B610-6C0FABAA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1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51D7D-2336-8CA0-87EF-ED1BE4DB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4C774-7786-EC08-AB7B-6527AC944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26EA51-CFFC-CD03-9F45-0000B2ECC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7ED32-E4E1-EE1E-B97E-910444F6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39E78-AABF-4449-A873-ACDF7DAF4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B1149-D91F-4B38-941B-2A26B80F4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8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A8DA5-2134-7A63-E806-115F23FC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36EAC-F64A-241B-BB0E-C19BF4800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CFE3A-5490-42D8-E6FE-C7BA0CB45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0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9114C-A8AE-512D-AA71-03EB740C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04473-AB44-9CE2-3E52-E1FD6B523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EF168-C778-EB8E-06FF-3CD9386EE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35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553B-C61B-9DBA-99EC-4A93A2C6D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1408D-2CE8-E595-42D4-8615663B5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C1E8F-BE93-F0C6-23C2-4CB905E0D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3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8F92-0B56-4667-569D-7450283F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CE879-55FA-69C4-95C2-5EE6AF5D7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E24F7-F8DE-EC85-9446-6095B7815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92195F-6BE3-4D06-9431-21329C31E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9141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743204"/>
            <a:ext cx="7772400" cy="1470025"/>
          </a:xfrm>
        </p:spPr>
        <p:txBody>
          <a:bodyPr/>
          <a:lstStyle>
            <a:lvl1pPr>
              <a:defRPr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7620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112151"/>
                </a:solidFill>
                <a:latin typeface="Dundee" panose="02000700000000000000" pitchFamily="50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B4D70FA-3DDE-4148-B6BC-424D06B058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48" y="210311"/>
            <a:ext cx="3739904" cy="25328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1B75-6CFC-4084-ABF9-E949B9F85A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600200"/>
            <a:ext cx="3008313" cy="10668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4"/>
            <a:ext cx="5111750" cy="45259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743204"/>
            <a:ext cx="3008313" cy="33829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DB4C413-799B-4723-8544-B566D27AE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2003"/>
            <a:ext cx="5486400" cy="3965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D788D96-F5F9-4BA0-AFE1-408D2F82A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AFE9CFB-2815-453D-B4A6-D8EFC59A3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76404"/>
            <a:ext cx="2057400" cy="444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76404"/>
            <a:ext cx="6019800" cy="444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1B75-6CFC-4084-ABF9-E949B9F85A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35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52602"/>
            <a:ext cx="7772400" cy="1736725"/>
          </a:xfrm>
        </p:spPr>
        <p:txBody>
          <a:bodyPr anchor="b" anchorCtr="1"/>
          <a:lstStyle>
            <a:lvl1pPr>
              <a:defRPr sz="1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8C7ADB-0E22-4214-A7E3-B09C5EDC170E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246813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E8EC7A-5AC9-4B42-990F-26FEB9E69ECE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477126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 algn="ctr">
              <a:defRPr/>
            </a:pPr>
            <a:r>
              <a:rPr lang="en-US" dirty="0"/>
              <a:t> </a:t>
            </a:r>
            <a:fld id="{5B430A7D-A580-45EC-B670-63E2B627BBA1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0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0416"/>
            <a:ext cx="9144000" cy="731838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30FD160-FF4B-48A3-BE5B-4DE54BC1D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731838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B5E6923-37E8-4604-BD18-0534B26D3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731838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F76FEB2-281C-43F6-9585-D65A69159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3E0B50-706E-46A0-A45E-AF9D1FE422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779F1F-BFC8-4551-BB45-D54C3B68F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undee" panose="02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611B8F1-3E43-46CF-90ED-5331AE197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1B75-6CFC-4084-ABF9-E949B9F8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0F61B02-C523-415C-B66E-7E909A072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5694588"/>
            <a:ext cx="578801" cy="93481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70163-23B8-472D-B359-B56878663CC3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51B75-6CFC-4084-ABF9-E949B9F85A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4" r:id="rId2"/>
    <p:sldLayoutId id="2147483734" r:id="rId3"/>
    <p:sldLayoutId id="2147483748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undee" panose="02000700000000000000" pitchFamily="50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33477"/>
            <a:ext cx="82296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89158" y="6285371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pPr algn="ctr">
              <a:defRPr/>
            </a:pPr>
            <a:r>
              <a:rPr lang="en-US" dirty="0"/>
              <a:t> </a:t>
            </a:r>
            <a:fld id="{170EBE17-55B1-4485-B4C4-5C097C5E39A6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990600"/>
            <a:ext cx="12954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152400" y="830178"/>
            <a:ext cx="880872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64" y="6311900"/>
            <a:ext cx="1008857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8600" y="6285371"/>
            <a:ext cx="1054660" cy="5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8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cs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95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ts val="450"/>
        </a:spcBef>
        <a:spcAft>
          <a:spcPts val="450"/>
        </a:spcAft>
        <a:buClr>
          <a:srgbClr val="4D4D4D"/>
        </a:buClr>
        <a:buSzPct val="100000"/>
        <a:buFont typeface="Arial" charset="0"/>
        <a:buChar char="•"/>
        <a:defRPr sz="1500">
          <a:solidFill>
            <a:srgbClr val="000000"/>
          </a:solidFill>
          <a:latin typeface="Calibri" pitchFamily="34" charset="0"/>
          <a:ea typeface="+mn-ea"/>
          <a:cs typeface="Calibri" pitchFamily="34" charset="0"/>
        </a:defRPr>
      </a:lvl1pPr>
      <a:lvl2pPr marL="557213" indent="-214313" algn="l" rtl="0" eaLnBrk="0" fontAlgn="base" hangingPunct="0">
        <a:spcBef>
          <a:spcPts val="450"/>
        </a:spcBef>
        <a:spcAft>
          <a:spcPts val="450"/>
        </a:spcAft>
        <a:buClr>
          <a:srgbClr val="000000"/>
        </a:buClr>
        <a:buSzPct val="80000"/>
        <a:buFont typeface="Wingdings" pitchFamily="2" charset="2"/>
        <a:buChar char="ü"/>
        <a:defRPr sz="1500">
          <a:solidFill>
            <a:srgbClr val="000000"/>
          </a:solidFill>
          <a:latin typeface="Calibri" pitchFamily="34" charset="0"/>
          <a:cs typeface="Calibri" pitchFamily="34" charset="0"/>
        </a:defRPr>
      </a:lvl2pPr>
      <a:lvl3pPr marL="857250" indent="-171450" algn="l" rtl="0" eaLnBrk="0" fontAlgn="base" hangingPunct="0">
        <a:spcBef>
          <a:spcPts val="450"/>
        </a:spcBef>
        <a:spcAft>
          <a:spcPts val="450"/>
        </a:spcAft>
        <a:buClr>
          <a:srgbClr val="000000"/>
        </a:buClr>
        <a:buFont typeface="Wingdings" pitchFamily="2" charset="2"/>
        <a:buChar char="§"/>
        <a:defRPr sz="1500">
          <a:solidFill>
            <a:srgbClr val="000000"/>
          </a:solidFill>
          <a:latin typeface="Calibri" pitchFamily="34" charset="0"/>
          <a:cs typeface="Calibri" pitchFamily="34" charset="0"/>
        </a:defRPr>
      </a:lvl3pPr>
      <a:lvl4pPr marL="1200150" indent="-171450" algn="l" rtl="0" eaLnBrk="0" fontAlgn="base" hangingPunct="0">
        <a:spcBef>
          <a:spcPts val="450"/>
        </a:spcBef>
        <a:spcAft>
          <a:spcPts val="450"/>
        </a:spcAft>
        <a:buClr>
          <a:srgbClr val="000000"/>
        </a:buClr>
        <a:buChar char="–"/>
        <a:defRPr sz="1500">
          <a:solidFill>
            <a:srgbClr val="000000"/>
          </a:solidFill>
          <a:latin typeface="Calibri" pitchFamily="34" charset="0"/>
          <a:cs typeface="Calibri" pitchFamily="34" charset="0"/>
        </a:defRPr>
      </a:lvl4pPr>
      <a:lvl5pPr marL="1543050" indent="-171450" algn="l" rtl="0" eaLnBrk="0" fontAlgn="base" hangingPunct="0">
        <a:spcBef>
          <a:spcPts val="450"/>
        </a:spcBef>
        <a:spcAft>
          <a:spcPts val="450"/>
        </a:spcAft>
        <a:buClr>
          <a:srgbClr val="000000"/>
        </a:buClr>
        <a:buSzPct val="75000"/>
        <a:buFont typeface="Courier New" pitchFamily="49" charset="0"/>
        <a:buChar char="o"/>
        <a:defRPr sz="1500">
          <a:solidFill>
            <a:srgbClr val="000000"/>
          </a:solidFill>
          <a:latin typeface="Calibri" pitchFamily="34" charset="0"/>
          <a:cs typeface="Calibri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1200">
          <a:solidFill>
            <a:srgbClr val="000000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1200">
          <a:solidFill>
            <a:srgbClr val="000000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1200">
          <a:solidFill>
            <a:srgbClr val="000000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barkalow@cityofmario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6C968-660F-4A20-57D4-4DA5F9972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3EA3-0165-9427-8E06-9B02B096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City of Marion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9982B5-CA78-6D54-9A8B-A114B4CAA2C1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069C-0912-B6C2-BACB-2B2A7EB6A31D}"/>
              </a:ext>
            </a:extLst>
          </p:cNvPr>
          <p:cNvSpPr txBox="1">
            <a:spLocks/>
          </p:cNvSpPr>
          <p:nvPr/>
        </p:nvSpPr>
        <p:spPr>
          <a:xfrm>
            <a:off x="494286" y="20002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Michael D. Barkalow, P.E.</a:t>
            </a:r>
          </a:p>
          <a:p>
            <a:pPr marL="0" indent="0">
              <a:buNone/>
            </a:pPr>
            <a:r>
              <a:rPr lang="en-US" dirty="0"/>
              <a:t>Public Works Director (City Engineer)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mbarkalow@cityofmarion.org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319.743.6340</a:t>
            </a:r>
          </a:p>
          <a:p>
            <a:pPr marL="685800" lvl="2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1037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DF0A-4A2C-6209-F03C-E57BAC4C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424E-FEFA-AB8C-4FF2-0A4D0E08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Tower Terrace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E12D6F-C130-3EC3-4E99-B0FC48FF5D65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C7EF-7BDF-6B9C-063B-7B31EAFFA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7133241" cy="53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2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1502-167D-C994-5753-2A2E0130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E9D0-5D4E-5934-FD9D-F7AF63DE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Others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6E10F6-B7CF-59E0-B5AA-CF6D0DE061D8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2018D-25B6-7CCE-06A3-FD53CEB65C03}"/>
              </a:ext>
            </a:extLst>
          </p:cNvPr>
          <p:cNvSpPr txBox="1">
            <a:spLocks/>
          </p:cNvSpPr>
          <p:nvPr/>
        </p:nvSpPr>
        <p:spPr>
          <a:xfrm>
            <a:off x="494286" y="1371600"/>
            <a:ext cx="8269728" cy="5029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CeMar</a:t>
            </a:r>
            <a:r>
              <a:rPr lang="en-US" dirty="0"/>
              <a:t> Trail </a:t>
            </a:r>
          </a:p>
          <a:p>
            <a:pPr lvl="1"/>
            <a:r>
              <a:rPr lang="en-US" dirty="0"/>
              <a:t>Last segment has been bid</a:t>
            </a:r>
          </a:p>
          <a:p>
            <a:pPr lvl="1"/>
            <a:r>
              <a:rPr lang="en-US" dirty="0"/>
              <a:t>Connects Downtown Cedar Rapids with Uptown Marion</a:t>
            </a:r>
          </a:p>
          <a:p>
            <a:r>
              <a:rPr lang="en-US" dirty="0"/>
              <a:t>Lucore Road </a:t>
            </a:r>
            <a:r>
              <a:rPr lang="en-US" dirty="0" err="1"/>
              <a:t>Sidepath</a:t>
            </a:r>
            <a:endParaRPr lang="en-US" dirty="0"/>
          </a:p>
          <a:p>
            <a:pPr lvl="1"/>
            <a:r>
              <a:rPr lang="en-US" dirty="0"/>
              <a:t>Currently going through acquisitions</a:t>
            </a:r>
          </a:p>
          <a:p>
            <a:r>
              <a:rPr lang="en-US" dirty="0"/>
              <a:t>Staff assistance</a:t>
            </a:r>
          </a:p>
          <a:p>
            <a:pPr lvl="1"/>
            <a:r>
              <a:rPr lang="en-US" dirty="0"/>
              <a:t>Helping with Alburnett CPF Funding</a:t>
            </a:r>
          </a:p>
          <a:p>
            <a:pPr lvl="1"/>
            <a:r>
              <a:rPr lang="en-US" dirty="0"/>
              <a:t>Biannual meeting with District 6</a:t>
            </a:r>
          </a:p>
          <a:p>
            <a:pPr marL="0" indent="0">
              <a:buNone/>
            </a:pPr>
            <a:endParaRPr lang="en-US" sz="2400" dirty="0"/>
          </a:p>
          <a:p>
            <a:pPr marL="685800" lvl="2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7714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138A8-05DF-F66F-C878-068E4B113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DC35-5900-5AEB-2208-6EFE6868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F0A33C-42D2-7081-E8BC-6A998A536F7F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99AC05-4ED2-385A-6D75-D520A824EC3F}"/>
              </a:ext>
            </a:extLst>
          </p:cNvPr>
          <p:cNvSpPr txBox="1">
            <a:spLocks/>
          </p:cNvSpPr>
          <p:nvPr/>
        </p:nvSpPr>
        <p:spPr>
          <a:xfrm>
            <a:off x="533400" y="289560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450" dirty="0"/>
              <a:t>THANK YOU!</a:t>
            </a:r>
          </a:p>
          <a:p>
            <a:pPr marL="0" indent="0">
              <a:buNone/>
            </a:pPr>
            <a:endParaRPr lang="en-US" sz="2400" dirty="0"/>
          </a:p>
          <a:p>
            <a:pPr marL="685800" lvl="2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5773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2429-653C-66C1-9FEE-556E34C1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760A-933A-0296-D354-471D598BE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East Post and IA 100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DEF63B-4FB4-D88B-EC88-C31D4B5A1CC2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AB321-8B2D-CC0D-890C-81B49F1D12A9}"/>
              </a:ext>
            </a:extLst>
          </p:cNvPr>
          <p:cNvSpPr txBox="1">
            <a:spLocks/>
          </p:cNvSpPr>
          <p:nvPr/>
        </p:nvSpPr>
        <p:spPr>
          <a:xfrm>
            <a:off x="494286" y="1295400"/>
            <a:ext cx="7792464" cy="51816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/>
              <a:t>TEAP Study 2020</a:t>
            </a:r>
          </a:p>
          <a:p>
            <a:r>
              <a:rPr lang="en-US" sz="3900" dirty="0"/>
              <a:t>TSIP award of $500K</a:t>
            </a:r>
          </a:p>
          <a:p>
            <a:r>
              <a:rPr lang="en-US" sz="3900" dirty="0"/>
              <a:t>Total Cost of $1.7M</a:t>
            </a:r>
          </a:p>
          <a:p>
            <a:r>
              <a:rPr lang="en-US" sz="3900" dirty="0"/>
              <a:t>Punchlist items and retainage left on project</a:t>
            </a:r>
          </a:p>
          <a:p>
            <a:r>
              <a:rPr lang="en-US" sz="3900" dirty="0"/>
              <a:t>Added:</a:t>
            </a:r>
          </a:p>
          <a:p>
            <a:pPr lvl="1"/>
            <a:r>
              <a:rPr lang="en-US" sz="3500" dirty="0"/>
              <a:t>Turn Lanes</a:t>
            </a:r>
          </a:p>
          <a:p>
            <a:pPr lvl="1"/>
            <a:r>
              <a:rPr lang="en-US" sz="3500" dirty="0"/>
              <a:t>Que detection for westbound turn lane</a:t>
            </a:r>
          </a:p>
          <a:p>
            <a:pPr lvl="1"/>
            <a:r>
              <a:rPr lang="en-US" sz="3500" dirty="0"/>
              <a:t>New Signal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685800" lvl="2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942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82FF3-5B0C-8CFA-3995-B34FC478E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529A-4F04-D4A0-76A6-812F74C4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East Post and IA 100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3D66F5-F79C-592F-15E6-F195C67E50EF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5FA4-8CF1-9709-5684-E95F8A76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6" y="1308679"/>
            <a:ext cx="7821574" cy="52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BBC5-1105-C62F-AB64-1019A057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A303-2D38-C247-0EED-9F800F59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44</a:t>
            </a:r>
            <a:r>
              <a:rPr lang="en-US" sz="4000" baseline="30000" dirty="0"/>
              <a:t>th</a:t>
            </a:r>
            <a:r>
              <a:rPr lang="en-US" sz="4000" dirty="0"/>
              <a:t> Street and IA 100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B8AC29-834B-DC91-2B03-8395155653DA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1E56F-FF3C-EF7F-5450-BCB0BCCB08D4}"/>
              </a:ext>
            </a:extLst>
          </p:cNvPr>
          <p:cNvSpPr txBox="1">
            <a:spLocks/>
          </p:cNvSpPr>
          <p:nvPr/>
        </p:nvSpPr>
        <p:spPr>
          <a:xfrm>
            <a:off x="533400" y="1250258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IDOT extending eastbound to northbound turn lane</a:t>
            </a:r>
          </a:p>
          <a:p>
            <a:r>
              <a:rPr lang="en-US" sz="2400" dirty="0"/>
              <a:t>City of Marion proposed to do an offset right </a:t>
            </a:r>
          </a:p>
          <a:p>
            <a:pPr lvl="1"/>
            <a:r>
              <a:rPr lang="en-US" sz="2100" dirty="0"/>
              <a:t>(westbound to northbound)</a:t>
            </a:r>
          </a:p>
          <a:p>
            <a:pPr lvl="1"/>
            <a:r>
              <a:rPr lang="en-US" sz="2100" dirty="0"/>
              <a:t>TSIP application has been submitted</a:t>
            </a:r>
          </a:p>
          <a:p>
            <a:pPr lvl="1"/>
            <a:r>
              <a:rPr lang="en-US" sz="2100" dirty="0"/>
              <a:t>One fatality last year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685800" lvl="2" indent="0">
              <a:buNone/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D1DE4-949D-CFAC-7D8E-76FE720C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3300773"/>
            <a:ext cx="5124450" cy="31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59B7-02D6-532A-C1AD-CF95CC9BE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4095-149F-2DEA-4085-9EB85C3D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44</a:t>
            </a:r>
            <a:r>
              <a:rPr lang="en-US" sz="4000" baseline="30000" dirty="0"/>
              <a:t>th</a:t>
            </a:r>
            <a:r>
              <a:rPr lang="en-US" sz="4000" dirty="0"/>
              <a:t> Street and IA 100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136916-52EE-795D-2105-16E742031AB3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F83E-EF76-3E3E-1E36-85E6778E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261350"/>
            <a:ext cx="7715250" cy="51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2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6419-B666-64F4-2458-4E3B5FF3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0E21-E0B3-7A7C-63FD-689465ED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Iowa 13 Corridor TEAP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81D1B2-0BB4-EBE6-C4B8-5C5DC290256F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1BF94-B583-B748-5A2D-DBF7ECBAAA10}"/>
              </a:ext>
            </a:extLst>
          </p:cNvPr>
          <p:cNvSpPr txBox="1">
            <a:spLocks/>
          </p:cNvSpPr>
          <p:nvPr/>
        </p:nvSpPr>
        <p:spPr>
          <a:xfrm>
            <a:off x="494286" y="20002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TEAP 2024</a:t>
            </a:r>
          </a:p>
          <a:p>
            <a:r>
              <a:rPr lang="en-US" sz="2400" dirty="0"/>
              <a:t>29</a:t>
            </a:r>
            <a:r>
              <a:rPr lang="en-US" sz="2400" baseline="30000" dirty="0"/>
              <a:t>th</a:t>
            </a:r>
            <a:r>
              <a:rPr lang="en-US" sz="2400" dirty="0"/>
              <a:t> Avenue to IA 100</a:t>
            </a:r>
          </a:p>
          <a:p>
            <a:r>
              <a:rPr lang="en-US" sz="2400" dirty="0"/>
              <a:t>5 intersections</a:t>
            </a:r>
          </a:p>
          <a:p>
            <a:r>
              <a:rPr lang="en-US" sz="2400" dirty="0"/>
              <a:t>Used design of intersection for Tower Terrace </a:t>
            </a:r>
          </a:p>
          <a:p>
            <a:r>
              <a:rPr lang="en-US" sz="2400" dirty="0"/>
              <a:t>Continue to expand the study in Linn County</a:t>
            </a:r>
          </a:p>
          <a:p>
            <a:r>
              <a:rPr lang="en-US" sz="2400" dirty="0"/>
              <a:t>Used to help prioritize improvements</a:t>
            </a:r>
          </a:p>
          <a:p>
            <a:pPr marL="0" indent="0">
              <a:buNone/>
            </a:pPr>
            <a:endParaRPr lang="en-US" sz="2400" dirty="0"/>
          </a:p>
          <a:p>
            <a:pPr marL="685800" lvl="2" indent="0">
              <a:buNone/>
            </a:pP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B82E-373E-C45B-A4B5-AEF27C47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85950"/>
            <a:ext cx="253672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0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F783-0DFC-8294-23C9-D26E0148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F812-CB90-7CCE-0DBA-862CB3F1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Iowa 13 TEAP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AF1D30-B499-CC49-F9AE-F31E26DC934B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C59E8-7CCB-8838-113F-5903ADE45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7" y="1295400"/>
            <a:ext cx="7792464" cy="51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C8950-F1BF-8B28-4B34-0D8AE786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90A9-384A-ECFE-CCDC-59FB7FF2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Tower Terrace C to Alburnett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20770-1D93-E399-226F-76BBD05CC6C0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68FEF-2734-31C9-E5F2-D36BB568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36457"/>
            <a:ext cx="7792464" cy="51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9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2512-8A69-8DD6-57DE-CE657C87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493E4-1DBF-1C47-3645-3F4B9D43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Tower Terrace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50EABA-53CA-76EB-30DA-AFC5D3546228}"/>
              </a:ext>
            </a:extLst>
          </p:cNvPr>
          <p:cNvSpPr txBox="1">
            <a:spLocks/>
          </p:cNvSpPr>
          <p:nvPr/>
        </p:nvSpPr>
        <p:spPr>
          <a:xfrm>
            <a:off x="379986" y="1885950"/>
            <a:ext cx="7792464" cy="33788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6FF42-3EDE-F017-5BD9-455DAFE2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40" y="1295400"/>
            <a:ext cx="6960956" cy="53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6639"/>
      </p:ext>
    </p:extLst>
  </p:cSld>
  <p:clrMapOvr>
    <a:masterClrMapping/>
  </p:clrMapOvr>
</p:sld>
</file>

<file path=ppt/theme/theme1.xml><?xml version="1.0" encoding="utf-8"?>
<a:theme xmlns:a="http://schemas.openxmlformats.org/drawingml/2006/main" name="public services power point template">
  <a:themeElements>
    <a:clrScheme name="Marion">
      <a:dk1>
        <a:srgbClr val="00215C"/>
      </a:dk1>
      <a:lt1>
        <a:sysClr val="window" lastClr="FFFFFF"/>
      </a:lt1>
      <a:dk2>
        <a:srgbClr val="1F497D"/>
      </a:dk2>
      <a:lt2>
        <a:srgbClr val="EEECE1"/>
      </a:lt2>
      <a:accent1>
        <a:srgbClr val="00215C"/>
      </a:accent1>
      <a:accent2>
        <a:srgbClr val="FFC20A"/>
      </a:accent2>
      <a:accent3>
        <a:srgbClr val="0084A9"/>
      </a:accent3>
      <a:accent4>
        <a:srgbClr val="8DC63F"/>
      </a:accent4>
      <a:accent5>
        <a:srgbClr val="949599"/>
      </a:accent5>
      <a:accent6>
        <a:srgbClr val="F68B1F"/>
      </a:accent6>
      <a:hlink>
        <a:srgbClr val="0084A9"/>
      </a:hlink>
      <a:folHlink>
        <a:srgbClr val="800080"/>
      </a:folHlink>
    </a:clrScheme>
    <a:fontScheme name="Custom 2">
      <a:majorFont>
        <a:latin typeface="Myriad Pro"/>
        <a:ea typeface=""/>
        <a:cs typeface=""/>
      </a:majorFont>
      <a:minorFont>
        <a:latin typeface="Mini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f6976a-605c-4483-9523-d7a00d518472" xsi:nil="true"/>
    <lcf76f155ced4ddcb4097134ff3c332f xmlns="8c4daf8e-a00b-4d11-a4ff-8ca0a1eabad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7065476489746B1735394BB816816" ma:contentTypeVersion="18" ma:contentTypeDescription="Create a new document." ma:contentTypeScope="" ma:versionID="7957281345287bfbd707962428ae88f6">
  <xsd:schema xmlns:xsd="http://www.w3.org/2001/XMLSchema" xmlns:xs="http://www.w3.org/2001/XMLSchema" xmlns:p="http://schemas.microsoft.com/office/2006/metadata/properties" xmlns:ns2="8c4daf8e-a00b-4d11-a4ff-8ca0a1eabad0" xmlns:ns3="57f6976a-605c-4483-9523-d7a00d518472" targetNamespace="http://schemas.microsoft.com/office/2006/metadata/properties" ma:root="true" ma:fieldsID="21122328968b4f2902b5997e963d1f2a" ns2:_="" ns3:_="">
    <xsd:import namespace="8c4daf8e-a00b-4d11-a4ff-8ca0a1eabad0"/>
    <xsd:import namespace="57f6976a-605c-4483-9523-d7a00d5184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daf8e-a00b-4d11-a4ff-8ca0a1eab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6122301-3c9d-4a5a-9558-e94fa8b7c5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6976a-605c-4483-9523-d7a00d51847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2d240f-a74c-4ba0-86ab-585fc660670b}" ma:internalName="TaxCatchAll" ma:showField="CatchAllData" ma:web="57f6976a-605c-4483-9523-d7a00d5184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48EB59-E98E-48C2-90A0-A08AFE1118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7CCAD-331A-4BB8-9F39-C9B8F55AC2D0}">
  <ds:schemaRefs>
    <ds:schemaRef ds:uri="http://schemas.microsoft.com/office/2006/metadata/properties"/>
    <ds:schemaRef ds:uri="http://schemas.microsoft.com/office/infopath/2007/PartnerControls"/>
    <ds:schemaRef ds:uri="57f6976a-605c-4483-9523-d7a00d518472"/>
    <ds:schemaRef ds:uri="8c4daf8e-a00b-4d11-a4ff-8ca0a1eabad0"/>
  </ds:schemaRefs>
</ds:datastoreItem>
</file>

<file path=customXml/itemProps3.xml><?xml version="1.0" encoding="utf-8"?>
<ds:datastoreItem xmlns:ds="http://schemas.openxmlformats.org/officeDocument/2006/customXml" ds:itemID="{9BC0C1EC-B703-4555-AAFA-EC05431EE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daf8e-a00b-4d11-a4ff-8ca0a1eabad0"/>
    <ds:schemaRef ds:uri="57f6976a-605c-4483-9523-d7a00d518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31472</TotalTime>
  <Words>192</Words>
  <Application>Microsoft Office PowerPoint</Application>
  <PresentationFormat>On-screen Show (4:3)</PresentationFormat>
  <Paragraphs>47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Dundee</vt:lpstr>
      <vt:lpstr>Minion Pro</vt:lpstr>
      <vt:lpstr>Times New Roman</vt:lpstr>
      <vt:lpstr>Wingdings</vt:lpstr>
      <vt:lpstr>public services power point template</vt:lpstr>
      <vt:lpstr>Slit</vt:lpstr>
      <vt:lpstr>City of Marion</vt:lpstr>
      <vt:lpstr>East Post and IA 100</vt:lpstr>
      <vt:lpstr>East Post and IA 100</vt:lpstr>
      <vt:lpstr>44th Street and IA 100</vt:lpstr>
      <vt:lpstr>44th Street and IA 100</vt:lpstr>
      <vt:lpstr>Iowa 13 Corridor TEAP</vt:lpstr>
      <vt:lpstr>Iowa 13 TEAP</vt:lpstr>
      <vt:lpstr>Tower Terrace C to Alburnett</vt:lpstr>
      <vt:lpstr>Tower Terrace</vt:lpstr>
      <vt:lpstr>Tower Terrace</vt:lpstr>
      <vt:lpstr>Others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Council Meeting</dc:title>
  <dc:creator>Amal Eltahir</dc:creator>
  <cp:lastModifiedBy>Anderson, Stuart</cp:lastModifiedBy>
  <cp:revision>1306</cp:revision>
  <cp:lastPrinted>2025-02-28T19:09:04Z</cp:lastPrinted>
  <dcterms:created xsi:type="dcterms:W3CDTF">2021-02-01T19:00:10Z</dcterms:created>
  <dcterms:modified xsi:type="dcterms:W3CDTF">2025-10-07T13:41:01Z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0x0101001E77065476489746B1735394BB816816</vt:lpwstr>
  </property>
  <property fmtid="{D5CDD505-2E9C-101B-9397-08002B2CF9AE}" pid="3" name="MSIP_Label_0faac733-ded1-41e0-8ea6-961193f81247_Enabled">
    <vt:lpwstr>true</vt:lpwstr>
  </property>
  <property fmtid="{D5CDD505-2E9C-101B-9397-08002B2CF9AE}" pid="4" name="MSIP_Label_0faac733-ded1-41e0-8ea6-961193f81247_SetDate">
    <vt:lpwstr>2025-10-06T14:29:14Z</vt:lpwstr>
  </property>
  <property fmtid="{D5CDD505-2E9C-101B-9397-08002B2CF9AE}" pid="5" name="MSIP_Label_0faac733-ded1-41e0-8ea6-961193f81247_Method">
    <vt:lpwstr>Standard</vt:lpwstr>
  </property>
  <property fmtid="{D5CDD505-2E9C-101B-9397-08002B2CF9AE}" pid="6" name="MSIP_Label_0faac733-ded1-41e0-8ea6-961193f81247_Name">
    <vt:lpwstr>defa4170-0d19-0005-0004-bc88714345d2</vt:lpwstr>
  </property>
  <property fmtid="{D5CDD505-2E9C-101B-9397-08002B2CF9AE}" pid="7" name="MSIP_Label_0faac733-ded1-41e0-8ea6-961193f81247_SiteId">
    <vt:lpwstr>a1e65fcc-32fa-4fdd-8692-0cc2eb06676e</vt:lpwstr>
  </property>
  <property fmtid="{D5CDD505-2E9C-101B-9397-08002B2CF9AE}" pid="8" name="MSIP_Label_0faac733-ded1-41e0-8ea6-961193f81247_ActionId">
    <vt:lpwstr>ef99f86d-8f68-4316-99b9-abaf2f9ad2ca</vt:lpwstr>
  </property>
  <property fmtid="{D5CDD505-2E9C-101B-9397-08002B2CF9AE}" pid="9" name="MSIP_Label_0faac733-ded1-41e0-8ea6-961193f81247_ContentBits">
    <vt:lpwstr>0</vt:lpwstr>
  </property>
</Properties>
</file>