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4" r:id="rId4"/>
  </p:sldMasterIdLst>
  <p:notesMasterIdLst>
    <p:notesMasterId r:id="rId19"/>
  </p:notesMasterIdLst>
  <p:sldIdLst>
    <p:sldId id="290" r:id="rId5"/>
    <p:sldId id="355" r:id="rId6"/>
    <p:sldId id="349" r:id="rId7"/>
    <p:sldId id="350" r:id="rId8"/>
    <p:sldId id="351" r:id="rId9"/>
    <p:sldId id="353" r:id="rId10"/>
    <p:sldId id="356" r:id="rId11"/>
    <p:sldId id="340" r:id="rId12"/>
    <p:sldId id="287" r:id="rId13"/>
    <p:sldId id="360" r:id="rId14"/>
    <p:sldId id="342" r:id="rId15"/>
    <p:sldId id="358" r:id="rId16"/>
    <p:sldId id="346" r:id="rId17"/>
    <p:sldId id="359" r:id="rId18"/>
  </p:sldIdLst>
  <p:sldSz cx="9144000" cy="6858000" type="screen4x3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rah Saylor" initials="SS" lastIdx="4" clrIdx="0">
    <p:extLst>
      <p:ext uri="{19B8F6BF-5375-455C-9EA6-DF929625EA0E}">
        <p15:presenceInfo xmlns:p15="http://schemas.microsoft.com/office/powerpoint/2012/main" userId="S::ssaylor@whks.com::6ecac2cb-8161-43c1-84c5-7300db901ff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3247"/>
    <a:srgbClr val="7FCCF2"/>
    <a:srgbClr val="253750"/>
    <a:srgbClr val="EAF7FC"/>
    <a:srgbClr val="7083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60E2E02-AB14-4E63-9384-7A23DD118C88}" v="116" dt="2021-10-05T16:12:38.338"/>
    <p1510:client id="{62D3AF53-0749-4D75-B960-528BD010C121}" v="2" dt="2021-10-05T16:29:01.68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8378" autoAdjust="0"/>
  </p:normalViewPr>
  <p:slideViewPr>
    <p:cSldViewPr snapToGrid="0">
      <p:cViewPr varScale="1">
        <p:scale>
          <a:sx n="90" d="100"/>
          <a:sy n="90" d="100"/>
        </p:scale>
        <p:origin x="2250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r">
              <a:defRPr sz="1200"/>
            </a:lvl1pPr>
          </a:lstStyle>
          <a:p>
            <a:fld id="{3845CEDC-9525-42E7-9B94-5C09B142411E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3" tIns="48327" rIns="96653" bIns="4832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53" tIns="48327" rIns="96653" bIns="48327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5"/>
            <a:ext cx="3169920" cy="481726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5"/>
            <a:ext cx="3169920" cy="481726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r">
              <a:defRPr sz="1200"/>
            </a:lvl1pPr>
          </a:lstStyle>
          <a:p>
            <a:fld id="{D00E4D04-D1DD-4AB7-A23A-D4A361C8F4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7396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97013" y="1200150"/>
            <a:ext cx="4321175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CEE2FB-8FE2-430F-9F9E-1909FA42172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1540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3F8D48-4BBF-41B6-2504-7AA390073B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A99DE3F-4E67-639F-B8AD-441E1B905E6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497013" y="1200150"/>
            <a:ext cx="4321175" cy="3240088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9B30A6E-235F-C7F8-9DD2-9FBE92A690A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50F8C4-FE16-2A6D-42CA-C9A38AA9409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CEE2FB-8FE2-430F-9F9E-1909FA42172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4021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97013" y="1200150"/>
            <a:ext cx="4321175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CEE2FB-8FE2-430F-9F9E-1909FA42172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6856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97013" y="1200150"/>
            <a:ext cx="4321175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CEE2FB-8FE2-430F-9F9E-1909FA42172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7994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97013" y="1200150"/>
            <a:ext cx="4321175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CEE2FB-8FE2-430F-9F9E-1909FA42172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3376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97013" y="1200150"/>
            <a:ext cx="4321175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E4D04-D1DD-4AB7-A23A-D4A361C8F40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4005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97013" y="1200150"/>
            <a:ext cx="4321175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CEE2FB-8FE2-430F-9F9E-1909FA42172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4164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97013" y="1200150"/>
            <a:ext cx="4321175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CEE2FB-8FE2-430F-9F9E-1909FA42172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1855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97013" y="1200150"/>
            <a:ext cx="4321175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CEE2FB-8FE2-430F-9F9E-1909FA42172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0123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97013" y="1200150"/>
            <a:ext cx="4321175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E4D04-D1DD-4AB7-A23A-D4A361C8F40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2009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97013" y="1200150"/>
            <a:ext cx="4321175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CEE2FB-8FE2-430F-9F9E-1909FA42172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610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97013" y="1200150"/>
            <a:ext cx="4321175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CEE2FB-8FE2-430F-9F9E-1909FA42172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0673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97013" y="1200150"/>
            <a:ext cx="4321175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CEE2FB-8FE2-430F-9F9E-1909FA42172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4330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97013" y="1200150"/>
            <a:ext cx="4321175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E4D04-D1DD-4AB7-A23A-D4A361C8F40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2009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71316" cy="6874935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33646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55013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864442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05089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397301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43089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95536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16614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2DFC6-F7A9-40F2-B2F1-4DF884877F7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8001" y="609601"/>
            <a:ext cx="6447501" cy="67887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Agenda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3F84C92-2435-496A-BAD4-ECD5B1B444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DB18EC-212E-487A-9816-3DDF905CEF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149D5B-8697-4460-8B29-378B2AE29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E4CD9400-937E-46DD-8134-33086A64CFF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81249" y="1514474"/>
            <a:ext cx="3699921" cy="4457699"/>
          </a:xfrm>
        </p:spPr>
        <p:txBody>
          <a:bodyPr/>
          <a:lstStyle/>
          <a:p>
            <a:endParaRPr lang="en-US"/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B23C71C7-F412-4404-AFD8-85378ED7F04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08397" y="1514475"/>
            <a:ext cx="2727722" cy="44577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202978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42388E8-434B-4E93-9557-34B73CE70A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vi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08001" y="609601"/>
            <a:ext cx="6447501" cy="68718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Services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10/2/2025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80052F3-CD3C-440A-98F9-092C3D0B963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8001" y="1479520"/>
            <a:ext cx="2585243" cy="4462087"/>
          </a:xfrm>
        </p:spPr>
        <p:txBody>
          <a:bodyPr>
            <a:noAutofit/>
          </a:bodyPr>
          <a:lstStyle>
            <a:lvl1pPr>
              <a:spcBef>
                <a:spcPts val="450"/>
              </a:spcBef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List of Services</a:t>
            </a:r>
          </a:p>
          <a:p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DBA56BAB-5473-40F7-B7E3-6D202375AEE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318372" y="1479519"/>
            <a:ext cx="1887140" cy="2169072"/>
          </a:xfr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Picture Placeholder 15">
            <a:extLst>
              <a:ext uri="{FF2B5EF4-FFF2-40B4-BE49-F238E27FC236}">
                <a16:creationId xmlns:a16="http://schemas.microsoft.com/office/drawing/2014/main" id="{48B1F526-1FA7-4A47-A2E1-2FA90A2910BE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301090" y="1479518"/>
            <a:ext cx="1887140" cy="2169072"/>
          </a:xfr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9" name="Picture Placeholder 15">
            <a:extLst>
              <a:ext uri="{FF2B5EF4-FFF2-40B4-BE49-F238E27FC236}">
                <a16:creationId xmlns:a16="http://schemas.microsoft.com/office/drawing/2014/main" id="{93FBD141-20E1-4635-8A83-AD93B962C16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318371" y="3772534"/>
            <a:ext cx="1887140" cy="2169072"/>
          </a:xfr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0" name="Picture Placeholder 15">
            <a:extLst>
              <a:ext uri="{FF2B5EF4-FFF2-40B4-BE49-F238E27FC236}">
                <a16:creationId xmlns:a16="http://schemas.microsoft.com/office/drawing/2014/main" id="{83EAE864-E520-4C67-8379-6231EAEF57CA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5301090" y="3772534"/>
            <a:ext cx="1887140" cy="2169072"/>
          </a:xfr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10/2/2025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97792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ffice Loca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2DFC6-F7A9-40F2-B2F1-4DF884877F7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8001" y="609601"/>
            <a:ext cx="6447501" cy="67887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Office Locations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3F84C92-2435-496A-BAD4-ECD5B1B444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DB18EC-212E-487A-9816-3DDF905CEF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149D5B-8697-4460-8B29-378B2AE29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E4CD9400-937E-46DD-8134-33086A64CFF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255581" y="1490663"/>
            <a:ext cx="3699921" cy="41973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20DD8787-D822-4BEA-BAA5-096BD8468BA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08001" y="1490663"/>
            <a:ext cx="2553890" cy="4197350"/>
          </a:xfrm>
        </p:spPr>
        <p:txBody>
          <a:bodyPr>
            <a:normAutofit/>
          </a:bodyPr>
          <a:lstStyle>
            <a:lvl1pPr marL="0" indent="0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WHKS Office Locations:</a:t>
            </a:r>
          </a:p>
        </p:txBody>
      </p:sp>
    </p:spTree>
    <p:extLst>
      <p:ext uri="{BB962C8B-B14F-4D97-AF65-F5344CB8AC3E}">
        <p14:creationId xmlns:p14="http://schemas.microsoft.com/office/powerpoint/2010/main" val="25609069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ct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A264B6-4001-485F-95A7-F46651ADE75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8001" y="609600"/>
            <a:ext cx="6447501" cy="786938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Project Team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12C693-7252-4A5B-9203-D36B03CBA9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E6734C-62C5-4B84-9DDB-49148C0B1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366761-42E3-418D-B9D3-2388997F3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54896717-472E-4CE5-A75E-01AE7F443A6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08001" y="1797130"/>
            <a:ext cx="726948" cy="121615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5D6C3590-C42B-418F-A17D-9595051400E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08001" y="3122602"/>
            <a:ext cx="726948" cy="121615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E276EA3A-D9C0-4124-B78E-5945B5B83EC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08001" y="4450714"/>
            <a:ext cx="726948" cy="121615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E45ABF5A-15A1-45BB-8517-334B44AD0AF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09688" y="1797653"/>
            <a:ext cx="2113360" cy="121523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Name – Title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21C1502F-C0B0-4994-BAF6-FAB4F8070B9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309687" y="3122603"/>
            <a:ext cx="2113360" cy="121602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Name – Title </a:t>
            </a:r>
          </a:p>
          <a:p>
            <a:pPr lvl="0"/>
            <a:endParaRPr lang="en-US" dirty="0"/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D1DF0856-6046-4743-8B42-642BC5B58CD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309687" y="4447553"/>
            <a:ext cx="2113360" cy="121602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Name - Title</a:t>
            </a:r>
          </a:p>
          <a:p>
            <a:pPr lvl="0"/>
            <a:endParaRPr lang="en-US" dirty="0"/>
          </a:p>
        </p:txBody>
      </p:sp>
      <p:sp>
        <p:nvSpPr>
          <p:cNvPr id="17" name="Picture Placeholder 6">
            <a:extLst>
              <a:ext uri="{FF2B5EF4-FFF2-40B4-BE49-F238E27FC236}">
                <a16:creationId xmlns:a16="http://schemas.microsoft.com/office/drawing/2014/main" id="{FA04C8ED-7D66-4E64-9675-EBC0AE127365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040455" y="1796735"/>
            <a:ext cx="726948" cy="121615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3C5E2353-2DF7-470E-BED7-B0CBEFFC042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842142" y="1797258"/>
            <a:ext cx="2113360" cy="121602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Name – Title </a:t>
            </a:r>
          </a:p>
          <a:p>
            <a:pPr lvl="0"/>
            <a:endParaRPr lang="en-US" dirty="0"/>
          </a:p>
        </p:txBody>
      </p:sp>
      <p:sp>
        <p:nvSpPr>
          <p:cNvPr id="19" name="Picture Placeholder 6">
            <a:extLst>
              <a:ext uri="{FF2B5EF4-FFF2-40B4-BE49-F238E27FC236}">
                <a16:creationId xmlns:a16="http://schemas.microsoft.com/office/drawing/2014/main" id="{0E79807F-F1D0-40D9-9117-39A9BAF365E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040455" y="3122538"/>
            <a:ext cx="726948" cy="121615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E7617823-FC23-4A94-991C-3DC85B2ABAC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842141" y="3122603"/>
            <a:ext cx="2113360" cy="121602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Name – Title </a:t>
            </a:r>
          </a:p>
          <a:p>
            <a:pPr lvl="0"/>
            <a:endParaRPr lang="en-US" dirty="0"/>
          </a:p>
        </p:txBody>
      </p:sp>
      <p:sp>
        <p:nvSpPr>
          <p:cNvPr id="21" name="Picture Placeholder 6">
            <a:extLst>
              <a:ext uri="{FF2B5EF4-FFF2-40B4-BE49-F238E27FC236}">
                <a16:creationId xmlns:a16="http://schemas.microsoft.com/office/drawing/2014/main" id="{27FA79C3-CE03-4FBD-825E-CC3F4A7F73D0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4040455" y="4447030"/>
            <a:ext cx="726948" cy="121615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9562998F-624E-4605-B76F-699F3FF7F4B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842141" y="4447031"/>
            <a:ext cx="2113360" cy="121602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Name - Title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9169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Issu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A264B6-4001-485F-95A7-F46651ADE75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8001" y="609600"/>
            <a:ext cx="6447501" cy="786938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Key Issues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12C693-7252-4A5B-9203-D36B03CBA9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E6734C-62C5-4B84-9DDB-49148C0B1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366761-42E3-418D-B9D3-2388997F3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31C7A55-A25A-4D04-81F0-3424AEC2D9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8397" y="1514475"/>
            <a:ext cx="4285059" cy="44577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6BAFEC6E-A03A-4879-844B-ECE3290EDD3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912389" y="1514476"/>
            <a:ext cx="2043113" cy="2143125"/>
          </a:xfrm>
        </p:spPr>
        <p:txBody>
          <a:bodyPr/>
          <a:lstStyle/>
          <a:p>
            <a:endParaRPr lang="en-US"/>
          </a:p>
        </p:txBody>
      </p:sp>
      <p:sp>
        <p:nvSpPr>
          <p:cNvPr id="22" name="Picture Placeholder 14">
            <a:extLst>
              <a:ext uri="{FF2B5EF4-FFF2-40B4-BE49-F238E27FC236}">
                <a16:creationId xmlns:a16="http://schemas.microsoft.com/office/drawing/2014/main" id="{35A5A3C5-05B4-4731-ADFA-A00D685B898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912389" y="3829051"/>
            <a:ext cx="2043113" cy="21431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0092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ou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A5D844-5878-497B-A52C-B1653AE413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8001" y="609600"/>
            <a:ext cx="6447501" cy="82867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About Us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3A54A47-F5FA-4EBC-9224-0CA174341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C1763BC-B7FA-4C48-AAD0-64E4537F13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39A9B8-3E04-41E5-8839-0ACFE991A6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F24A78B-A2F2-4296-BFF5-E99C0B297A4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8398" y="2171700"/>
            <a:ext cx="3649265" cy="365760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42E22F9-0190-4D82-A72C-F34C308B3EF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343401" y="2171700"/>
            <a:ext cx="2612231" cy="3657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3898CFB5-3E89-4261-BB73-3831B90B439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08001" y="1489201"/>
            <a:ext cx="6447501" cy="55308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Shaping the Horizon</a:t>
            </a:r>
          </a:p>
        </p:txBody>
      </p:sp>
    </p:spTree>
    <p:extLst>
      <p:ext uri="{BB962C8B-B14F-4D97-AF65-F5344CB8AC3E}">
        <p14:creationId xmlns:p14="http://schemas.microsoft.com/office/powerpoint/2010/main" val="34616731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9952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10/2/2025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52944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73294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8986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82074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10/2/2025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41276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4266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71317" cy="6874935"/>
            <a:chOff x="-8467" y="-8468"/>
            <a:chExt cx="9171317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10/2/2025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8" name="Picture 17" descr="Logo&#10;&#10;Description automatically generated">
            <a:extLst>
              <a:ext uri="{FF2B5EF4-FFF2-40B4-BE49-F238E27FC236}">
                <a16:creationId xmlns:a16="http://schemas.microsoft.com/office/drawing/2014/main" id="{5A5C01AC-595E-4C50-1E89-637FCB2B0196}"/>
              </a:ext>
            </a:extLst>
          </p:cNvPr>
          <p:cNvPicPr>
            <a:picLocks noChangeAspect="1"/>
          </p:cNvPicPr>
          <p:nvPr userDrawn="1"/>
        </p:nvPicPr>
        <p:blipFill>
          <a:blip r:embed="rId25"/>
          <a:stretch>
            <a:fillRect/>
          </a:stretch>
        </p:blipFill>
        <p:spPr>
          <a:xfrm>
            <a:off x="2038415" y="6086607"/>
            <a:ext cx="1409296" cy="457200"/>
          </a:xfrm>
          <a:prstGeom prst="rect">
            <a:avLst/>
          </a:prstGeom>
        </p:spPr>
      </p:pic>
      <p:pic>
        <p:nvPicPr>
          <p:cNvPr id="19" name="Picture 18" descr="A logo for a city&#10;&#10;AI-generated content may be incorrect.">
            <a:extLst>
              <a:ext uri="{FF2B5EF4-FFF2-40B4-BE49-F238E27FC236}">
                <a16:creationId xmlns:a16="http://schemas.microsoft.com/office/drawing/2014/main" id="{BC79793C-AA89-05FD-3777-8AE4D6C93105}"/>
              </a:ext>
            </a:extLst>
          </p:cNvPr>
          <p:cNvPicPr>
            <a:picLocks noChangeAspect="1"/>
          </p:cNvPicPr>
          <p:nvPr userDrawn="1"/>
        </p:nvPicPr>
        <p:blipFill>
          <a:blip r:embed="rId26"/>
          <a:stretch>
            <a:fillRect/>
          </a:stretch>
        </p:blipFill>
        <p:spPr>
          <a:xfrm>
            <a:off x="334225" y="5674348"/>
            <a:ext cx="1519831" cy="1006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87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  <p:sldLayoutId id="2147483689" r:id="rId15"/>
    <p:sldLayoutId id="2147483690" r:id="rId16"/>
    <p:sldLayoutId id="2147483691" r:id="rId17"/>
    <p:sldLayoutId id="2147483664" r:id="rId18"/>
    <p:sldLayoutId id="2147483668" r:id="rId19"/>
    <p:sldLayoutId id="2147483670" r:id="rId20"/>
    <p:sldLayoutId id="2147483669" r:id="rId21"/>
    <p:sldLayoutId id="2147483672" r:id="rId22"/>
    <p:sldLayoutId id="2147483671" r:id="rId23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mp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sv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4110F8-9B26-4925-B134-68B0F6A424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1127" y="4394566"/>
            <a:ext cx="5280863" cy="749828"/>
          </a:xfrm>
        </p:spPr>
        <p:txBody>
          <a:bodyPr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2700" dirty="0">
                <a:solidFill>
                  <a:schemeClr val="tx1"/>
                </a:solidFill>
              </a:rPr>
              <a:t>Iowa Highway 122 in Mason City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8AEE63F-DDBA-4F92-B8C0-185B6AA426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1127" y="5243149"/>
            <a:ext cx="5211305" cy="390832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Iowa DOT Commission – October 14, 2025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12F31E6-F31B-4856-B426-0B5FED31B8F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6241" b="6241"/>
          <a:stretch/>
        </p:blipFill>
        <p:spPr>
          <a:xfrm>
            <a:off x="361127" y="994537"/>
            <a:ext cx="5211305" cy="3524299"/>
          </a:xfrm>
          <a:prstGeom prst="rect">
            <a:avLst/>
          </a:prstGeom>
        </p:spPr>
      </p:pic>
      <p:pic>
        <p:nvPicPr>
          <p:cNvPr id="13" name="Picture 1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231DF663-EFB6-4F0B-BA11-7CDC9386DE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8746" y="5024833"/>
            <a:ext cx="2902980" cy="827464"/>
          </a:xfrm>
          <a:prstGeom prst="rect">
            <a:avLst/>
          </a:prstGeom>
        </p:spPr>
      </p:pic>
      <p:pic>
        <p:nvPicPr>
          <p:cNvPr id="5" name="Picture 4" descr="A blue and black logo&#10;&#10;AI-generated content may be incorrect.">
            <a:extLst>
              <a:ext uri="{FF2B5EF4-FFF2-40B4-BE49-F238E27FC236}">
                <a16:creationId xmlns:a16="http://schemas.microsoft.com/office/drawing/2014/main" id="{7C33DD11-7BC4-6A4F-59C3-08E36CA9DC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80348" y="1103638"/>
            <a:ext cx="2989345" cy="749828"/>
          </a:xfrm>
          <a:prstGeom prst="rect">
            <a:avLst/>
          </a:prstGeom>
        </p:spPr>
      </p:pic>
      <p:pic>
        <p:nvPicPr>
          <p:cNvPr id="10" name="Picture 9" descr="A logo for a city&#10;&#10;AI-generated content may be incorrect.">
            <a:extLst>
              <a:ext uri="{FF2B5EF4-FFF2-40B4-BE49-F238E27FC236}">
                <a16:creationId xmlns:a16="http://schemas.microsoft.com/office/drawing/2014/main" id="{019478AF-5CBA-E42C-11D5-066E031CD71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41990" y="2111177"/>
            <a:ext cx="2466060" cy="1644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4462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18F4FE3-E804-4C54-EB9D-256A7B6261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82F39B-0552-51F7-93BF-22D48C1F6A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187" y="602069"/>
            <a:ext cx="6764669" cy="1045978"/>
          </a:xfrm>
        </p:spPr>
        <p:txBody>
          <a:bodyPr anchor="t">
            <a:normAutofit fontScale="90000"/>
          </a:bodyPr>
          <a:lstStyle/>
          <a:p>
            <a:r>
              <a:rPr lang="en-US" dirty="0"/>
              <a:t>IA 122 West Section Study and Proposed Project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7E5F48-9306-2FE3-605E-5DFC43BDC2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40341" y="1723244"/>
            <a:ext cx="3265705" cy="3997072"/>
          </a:xfrm>
        </p:spPr>
        <p:txBody>
          <a:bodyPr numCol="1"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en-US" dirty="0"/>
              <a:t>Mason City Staff and DOT District 2 Staff have been working together to revise the project scope, to make the project more manageable from financial and construction perspectives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dirty="0"/>
              <a:t>Includes changing the scope of work for the western most 0.55 miles of the project (Phase 5), and financing this Phase outside of the larger project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dirty="0"/>
              <a:t>The remaining project will be split into 4 sections, each roughly $9 million in construction costs</a:t>
            </a:r>
          </a:p>
          <a:p>
            <a:pPr>
              <a:lnSpc>
                <a:spcPct val="90000"/>
              </a:lnSpc>
            </a:pPr>
            <a:endParaRPr lang="en-US" sz="975" dirty="0"/>
          </a:p>
        </p:txBody>
      </p:sp>
      <p:pic>
        <p:nvPicPr>
          <p:cNvPr id="5" name="Picture 4" descr="A diagram of a project&#10;&#10;AI-generated content may be incorrect.">
            <a:extLst>
              <a:ext uri="{FF2B5EF4-FFF2-40B4-BE49-F238E27FC236}">
                <a16:creationId xmlns:a16="http://schemas.microsoft.com/office/drawing/2014/main" id="{A4CDDDD4-3172-41F8-D3B3-D4FE8D4C76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029" y="2476748"/>
            <a:ext cx="5207199" cy="1809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9317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DC0991-702C-A490-DD05-5D9094459F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6615" y="630486"/>
            <a:ext cx="6447501" cy="990600"/>
          </a:xfrm>
        </p:spPr>
        <p:txBody>
          <a:bodyPr anchor="t">
            <a:normAutofit fontScale="90000"/>
          </a:bodyPr>
          <a:lstStyle/>
          <a:p>
            <a:r>
              <a:rPr lang="en-US" dirty="0"/>
              <a:t>Grant and Funding Opportunities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E5C80B-6B20-DA06-2048-06795F3659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73298" y="1365220"/>
            <a:ext cx="3182144" cy="4610278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1400" dirty="0"/>
              <a:t>The US Department of Transportation awarded Mason City an SS4A Grant in the fall of 2024</a:t>
            </a:r>
          </a:p>
          <a:p>
            <a:pPr lvl="1">
              <a:lnSpc>
                <a:spcPct val="90000"/>
              </a:lnSpc>
            </a:pPr>
            <a:r>
              <a:rPr lang="en-US" sz="1400" dirty="0"/>
              <a:t>Safe Streets and Roads for All (SS4A) Grants provide funds to prevent roadway deaths and serious injuries</a:t>
            </a:r>
          </a:p>
          <a:p>
            <a:pPr lvl="1">
              <a:lnSpc>
                <a:spcPct val="90000"/>
              </a:lnSpc>
            </a:pPr>
            <a:r>
              <a:rPr lang="en-US" sz="1400" dirty="0"/>
              <a:t>Mason City has been awarded $200,000 to develop a City-Wide Comprehensive Safety Plan </a:t>
            </a:r>
          </a:p>
          <a:p>
            <a:pPr lvl="1">
              <a:lnSpc>
                <a:spcPct val="90000"/>
              </a:lnSpc>
            </a:pPr>
            <a:r>
              <a:rPr lang="en-US" sz="1400" dirty="0"/>
              <a:t>Mason City will contribute $50,000 to the development of the Comprehensive Safety Plan</a:t>
            </a:r>
          </a:p>
          <a:p>
            <a:pPr lvl="1">
              <a:lnSpc>
                <a:spcPct val="90000"/>
              </a:lnSpc>
            </a:pPr>
            <a:r>
              <a:rPr lang="en-US" sz="1400" dirty="0"/>
              <a:t>Mason City has been working with FHWA to obtain the grant funds and begin work on the Action Plan</a:t>
            </a:r>
          </a:p>
          <a:p>
            <a:pPr>
              <a:lnSpc>
                <a:spcPct val="90000"/>
              </a:lnSpc>
            </a:pPr>
            <a:endParaRPr lang="en-US" sz="975" dirty="0"/>
          </a:p>
          <a:p>
            <a:pPr marL="0" indent="0">
              <a:lnSpc>
                <a:spcPct val="90000"/>
              </a:lnSpc>
              <a:buNone/>
            </a:pPr>
            <a:endParaRPr lang="en-US" sz="975" dirty="0"/>
          </a:p>
        </p:txBody>
      </p:sp>
      <p:pic>
        <p:nvPicPr>
          <p:cNvPr id="5" name="Picture 4" descr="A logo and a symbol&#10;&#10;Description automatically generated with medium confidence">
            <a:extLst>
              <a:ext uri="{FF2B5EF4-FFF2-40B4-BE49-F238E27FC236}">
                <a16:creationId xmlns:a16="http://schemas.microsoft.com/office/drawing/2014/main" id="{7330ED2F-8C1E-3C51-6AB1-9E59C0234A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1196" y="2307265"/>
            <a:ext cx="4391180" cy="2228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1150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DC0991-702C-A490-DD05-5D9094459F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248" y="527640"/>
            <a:ext cx="7011012" cy="620675"/>
          </a:xfrm>
        </p:spPr>
        <p:txBody>
          <a:bodyPr>
            <a:noAutofit/>
          </a:bodyPr>
          <a:lstStyle/>
          <a:p>
            <a:r>
              <a:rPr lang="en-US" dirty="0"/>
              <a:t>Grant and Funding Opportunities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E5C80B-6B20-DA06-2048-06795F3659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7999" y="1297624"/>
            <a:ext cx="7275033" cy="4156878"/>
          </a:xfrm>
        </p:spPr>
        <p:txBody>
          <a:bodyPr>
            <a:normAutofit/>
          </a:bodyPr>
          <a:lstStyle/>
          <a:p>
            <a:r>
              <a:rPr lang="en-US" dirty="0"/>
              <a:t>The SS4A grant and subsequent Action Plan will evaluate Mason City’s streets and corridors across the entire jurisdiction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Safety Impact – Which Mason City Streets can be improved?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Equity – How to address transportation insecurity by increasing street safety for all users, motorized and non-motorized?</a:t>
            </a:r>
          </a:p>
          <a:p>
            <a:pPr lvl="1"/>
            <a:endParaRPr lang="en-US" dirty="0"/>
          </a:p>
          <a:p>
            <a:r>
              <a:rPr lang="en-US" dirty="0"/>
              <a:t>The IA 122 West corridor is identified as a priority improvement in the SS4A Application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A dedicated portion of the Action Plan will focus on the IA 122 West Corridor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If the grant money is available in time, Mason City plans to use the Action Plan to bolster the IA 122 West application for SS4A Implementation funds by June 2026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87292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DC0991-702C-A490-DD05-5D9094459F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7982" y="1314450"/>
            <a:ext cx="3207519" cy="990600"/>
          </a:xfrm>
        </p:spPr>
        <p:txBody>
          <a:bodyPr anchor="ctr">
            <a:normAutofit/>
          </a:bodyPr>
          <a:lstStyle/>
          <a:p>
            <a:r>
              <a:rPr lang="en-US"/>
              <a:t>Next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E5C80B-6B20-DA06-2048-06795F3659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88247" y="2524451"/>
            <a:ext cx="5059136" cy="282643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Complete the SS4A Safety Plan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Mason City plans to use the Action Plan to bolster the IA 122 West application for SS4A Implementation funds by June 2026</a:t>
            </a:r>
          </a:p>
          <a:p>
            <a:r>
              <a:rPr lang="en-US" dirty="0"/>
              <a:t>Continue looking for funding opportunities</a:t>
            </a:r>
          </a:p>
          <a:p>
            <a:r>
              <a:rPr lang="en-US" dirty="0"/>
              <a:t>Begin Survey, NEPA and Design of the IA 122 West Corridor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Respectfully, we request to partner with the Iowa Department of Transportation to advance the project by including it in the Iowa DOT 5-year Program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7" name="Graphic 6" descr="Handshake">
            <a:extLst>
              <a:ext uri="{FF2B5EF4-FFF2-40B4-BE49-F238E27FC236}">
                <a16:creationId xmlns:a16="http://schemas.microsoft.com/office/drawing/2014/main" id="{7A928616-8708-D84A-E183-5406EAB086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91819" y="1911850"/>
            <a:ext cx="2896429" cy="2896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9984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2CA1434-DDA8-4E7C-A474-511043A353EE}"/>
              </a:ext>
            </a:extLst>
          </p:cNvPr>
          <p:cNvSpPr txBox="1">
            <a:spLocks/>
          </p:cNvSpPr>
          <p:nvPr/>
        </p:nvSpPr>
        <p:spPr>
          <a:xfrm>
            <a:off x="584201" y="389525"/>
            <a:ext cx="2966243" cy="632019"/>
          </a:xfrm>
          <a:prstGeom prst="rect">
            <a:avLst/>
          </a:prstGeom>
        </p:spPr>
        <p:txBody>
          <a:bodyPr vert="horz" lIns="68580" tIns="34290" rIns="68580" bIns="3429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143247"/>
              </a:buClr>
              <a:buSzPct val="80000"/>
              <a:buFont typeface="Wingdings 3" charset="2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143247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143247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143247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143247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0" dirty="0"/>
              <a:t>Delegation:</a:t>
            </a:r>
            <a:endParaRPr lang="en-US" sz="1200" dirty="0"/>
          </a:p>
          <a:p>
            <a:endParaRPr lang="en-US" sz="1200" dirty="0"/>
          </a:p>
          <a:p>
            <a:endParaRPr lang="en-US" sz="1500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B615208-CF5A-45CC-BD23-446326E607FD}"/>
              </a:ext>
            </a:extLst>
          </p:cNvPr>
          <p:cNvSpPr txBox="1">
            <a:spLocks/>
          </p:cNvSpPr>
          <p:nvPr/>
        </p:nvSpPr>
        <p:spPr>
          <a:xfrm>
            <a:off x="584201" y="811019"/>
            <a:ext cx="3821788" cy="2208628"/>
          </a:xfrm>
          <a:prstGeom prst="rect">
            <a:avLst/>
          </a:prstGeom>
        </p:spPr>
        <p:txBody>
          <a:bodyPr vert="horz" lIns="68580" tIns="34290" rIns="68580" bIns="3429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143247"/>
              </a:buClr>
              <a:buSzPct val="80000"/>
              <a:buFont typeface="Wingdings 3" charset="2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143247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143247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143247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143247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Aaron Burnett, Mason City Administrator (Speaker)</a:t>
            </a:r>
          </a:p>
          <a:p>
            <a:r>
              <a:rPr lang="en-US" sz="1400" dirty="0"/>
              <a:t>	10 First Street NW</a:t>
            </a:r>
          </a:p>
          <a:p>
            <a:r>
              <a:rPr lang="en-US" sz="1400" dirty="0"/>
              <a:t>	Mason City, IA 50401</a:t>
            </a:r>
          </a:p>
          <a:p>
            <a:r>
              <a:rPr lang="en-US" sz="1400" dirty="0"/>
              <a:t>	(641) 421-3600</a:t>
            </a:r>
          </a:p>
          <a:p>
            <a:r>
              <a:rPr lang="en-US" sz="1400" dirty="0"/>
              <a:t>	aburnett@masoncity.net</a:t>
            </a:r>
          </a:p>
          <a:p>
            <a:endParaRPr lang="en-US" sz="1400" dirty="0"/>
          </a:p>
          <a:p>
            <a:endParaRPr lang="en-US" sz="1400" dirty="0"/>
          </a:p>
          <a:p>
            <a:endParaRPr lang="en-US" sz="1400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B1948E27-5005-41AF-AA46-9CD0EE4F743C}"/>
              </a:ext>
            </a:extLst>
          </p:cNvPr>
          <p:cNvSpPr txBox="1">
            <a:spLocks/>
          </p:cNvSpPr>
          <p:nvPr/>
        </p:nvSpPr>
        <p:spPr>
          <a:xfrm>
            <a:off x="512431" y="2949475"/>
            <a:ext cx="4225582" cy="2069092"/>
          </a:xfrm>
          <a:prstGeom prst="rect">
            <a:avLst/>
          </a:prstGeom>
        </p:spPr>
        <p:txBody>
          <a:bodyPr vert="horz" lIns="68580" tIns="34290" rIns="68580" bIns="3429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143247"/>
              </a:buClr>
              <a:buSzPct val="80000"/>
              <a:buFont typeface="Wingdings 3" charset="2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143247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143247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143247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143247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Fouad Daoud, President and CEO WHKS &amp; Co. (Speaker)</a:t>
            </a:r>
          </a:p>
          <a:p>
            <a:r>
              <a:rPr lang="en-US" sz="1400" dirty="0"/>
              <a:t>	1412 6</a:t>
            </a:r>
            <a:r>
              <a:rPr lang="en-US" sz="1400" baseline="30000" dirty="0"/>
              <a:t>th</a:t>
            </a:r>
            <a:r>
              <a:rPr lang="en-US" sz="1400" dirty="0"/>
              <a:t> Street SW, PO Box 1467</a:t>
            </a:r>
          </a:p>
          <a:p>
            <a:r>
              <a:rPr lang="en-US" sz="1400" dirty="0"/>
              <a:t>	Mason City, IA 504025</a:t>
            </a:r>
          </a:p>
          <a:p>
            <a:r>
              <a:rPr lang="en-US" sz="1400" dirty="0"/>
              <a:t>	(641) 423-8271</a:t>
            </a:r>
          </a:p>
          <a:p>
            <a:r>
              <a:rPr lang="en-US" sz="1400" dirty="0"/>
              <a:t>	fdaoud@whks.com</a:t>
            </a:r>
          </a:p>
          <a:p>
            <a:endParaRPr lang="en-US" sz="1200" dirty="0"/>
          </a:p>
          <a:p>
            <a:endParaRPr lang="en-US" sz="1200" dirty="0"/>
          </a:p>
          <a:p>
            <a:endParaRPr lang="en-US" sz="1500"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1FD0C746-C347-043A-E512-C0DEB412425E}"/>
              </a:ext>
            </a:extLst>
          </p:cNvPr>
          <p:cNvSpPr txBox="1">
            <a:spLocks/>
          </p:cNvSpPr>
          <p:nvPr/>
        </p:nvSpPr>
        <p:spPr>
          <a:xfrm>
            <a:off x="4340743" y="811019"/>
            <a:ext cx="3992899" cy="1953133"/>
          </a:xfrm>
          <a:prstGeom prst="rect">
            <a:avLst/>
          </a:prstGeom>
        </p:spPr>
        <p:txBody>
          <a:bodyPr vert="horz" lIns="68580" tIns="34290" rIns="68580" bIns="3429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143247"/>
              </a:buClr>
              <a:buSzPct val="80000"/>
              <a:buFont typeface="Wingdings 3" charset="2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143247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143247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143247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143247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Brent Hinson, Deputy City Administrator, Director of Finance</a:t>
            </a:r>
          </a:p>
          <a:p>
            <a:r>
              <a:rPr lang="en-US" sz="1400" dirty="0"/>
              <a:t>	10 First Street NW</a:t>
            </a:r>
          </a:p>
          <a:p>
            <a:r>
              <a:rPr lang="en-US" sz="1400" dirty="0"/>
              <a:t>	Mason City, IA 50401</a:t>
            </a:r>
          </a:p>
          <a:p>
            <a:r>
              <a:rPr lang="en-US" sz="1400" dirty="0"/>
              <a:t>	(641) 421-3600</a:t>
            </a:r>
          </a:p>
          <a:p>
            <a:r>
              <a:rPr lang="en-US" sz="1400" dirty="0"/>
              <a:t>	bhinson@masoncity.net</a:t>
            </a:r>
          </a:p>
          <a:p>
            <a:endParaRPr lang="en-US" sz="1200" dirty="0"/>
          </a:p>
          <a:p>
            <a:endParaRPr lang="en-US" sz="1200" dirty="0"/>
          </a:p>
          <a:p>
            <a:endParaRPr lang="en-US" sz="1500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83EA7A7-305B-0C6A-E83C-D2B5BE6D0A67}"/>
              </a:ext>
            </a:extLst>
          </p:cNvPr>
          <p:cNvSpPr txBox="1">
            <a:spLocks/>
          </p:cNvSpPr>
          <p:nvPr/>
        </p:nvSpPr>
        <p:spPr>
          <a:xfrm>
            <a:off x="4340744" y="3019647"/>
            <a:ext cx="3992899" cy="1953134"/>
          </a:xfrm>
          <a:prstGeom prst="rect">
            <a:avLst/>
          </a:prstGeom>
        </p:spPr>
        <p:txBody>
          <a:bodyPr vert="horz" lIns="68580" tIns="34290" rIns="68580" bIns="3429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143247"/>
              </a:buClr>
              <a:buSzPct val="80000"/>
              <a:buFont typeface="Wingdings 3" charset="2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143247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143247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143247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143247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Scott Sweet, Vice President and Principal</a:t>
            </a:r>
          </a:p>
          <a:p>
            <a:r>
              <a:rPr lang="en-US" sz="1400" dirty="0"/>
              <a:t>	1412 6</a:t>
            </a:r>
            <a:r>
              <a:rPr lang="en-US" sz="1400" baseline="30000" dirty="0"/>
              <a:t>th</a:t>
            </a:r>
            <a:r>
              <a:rPr lang="en-US" sz="1400" dirty="0"/>
              <a:t> Street SW, PO Box 1467</a:t>
            </a:r>
          </a:p>
          <a:p>
            <a:r>
              <a:rPr lang="en-US" sz="1400" dirty="0"/>
              <a:t>	Mason City, IA 504025</a:t>
            </a:r>
          </a:p>
          <a:p>
            <a:r>
              <a:rPr lang="en-US" sz="1400" dirty="0"/>
              <a:t>	(641) 423-8271</a:t>
            </a:r>
          </a:p>
          <a:p>
            <a:r>
              <a:rPr lang="en-US" sz="1400" dirty="0"/>
              <a:t>	ssweet@whks.com</a:t>
            </a:r>
          </a:p>
          <a:p>
            <a:endParaRPr lang="en-US" sz="1200" dirty="0"/>
          </a:p>
          <a:p>
            <a:endParaRPr lang="en-US" sz="1200" dirty="0"/>
          </a:p>
          <a:p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26537223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DC0991-702C-A490-DD05-5D9094459F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880" y="459370"/>
            <a:ext cx="6617622" cy="688945"/>
          </a:xfrm>
        </p:spPr>
        <p:txBody>
          <a:bodyPr>
            <a:normAutofit/>
          </a:bodyPr>
          <a:lstStyle/>
          <a:p>
            <a:r>
              <a:rPr lang="en-US" dirty="0"/>
              <a:t>What’s new in Mason City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E5C80B-6B20-DA06-2048-06795F3659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001" y="1918300"/>
            <a:ext cx="6447501" cy="2141507"/>
          </a:xfrm>
        </p:spPr>
        <p:txBody>
          <a:bodyPr numCol="1">
            <a:norm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1D3ECFB-8187-BDF2-919C-70BE3296EE07}"/>
              </a:ext>
            </a:extLst>
          </p:cNvPr>
          <p:cNvSpPr txBox="1">
            <a:spLocks/>
          </p:cNvSpPr>
          <p:nvPr/>
        </p:nvSpPr>
        <p:spPr>
          <a:xfrm>
            <a:off x="422941" y="1263873"/>
            <a:ext cx="7870454" cy="4413913"/>
          </a:xfrm>
          <a:prstGeom prst="rect">
            <a:avLst/>
          </a:prstGeom>
        </p:spPr>
        <p:txBody>
          <a:bodyPr vert="horz" lIns="68580" tIns="34290" rIns="68580" bIns="34290" numCol="1" rtlCol="0">
            <a:normAutofit fontScale="775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143247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143247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143247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143247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143247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50" dirty="0"/>
              <a:t>Several exciting projects in Mason City</a:t>
            </a:r>
          </a:p>
          <a:p>
            <a:pPr lvl="1"/>
            <a:r>
              <a:rPr lang="en-US" sz="1650" dirty="0"/>
              <a:t>Destination Iowa trail projects are wrapping up across the city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1650" dirty="0"/>
              <a:t>Total of $18 million invested in recreational infrastructure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1650" dirty="0"/>
              <a:t>Including the first world class bike park in Iowa</a:t>
            </a:r>
          </a:p>
          <a:p>
            <a:pPr lvl="1"/>
            <a:r>
              <a:rPr lang="en-US" sz="1650" dirty="0"/>
              <a:t>Riverwalk along Willow Creek in the downtown area was recently completed</a:t>
            </a:r>
          </a:p>
          <a:p>
            <a:pPr lvl="1"/>
            <a:r>
              <a:rPr lang="en-US" sz="1650" dirty="0"/>
              <a:t>Proposed Hotel in the Southbridge Mall parking Lot is set to begin construction</a:t>
            </a:r>
          </a:p>
          <a:p>
            <a:pPr lvl="1"/>
            <a:r>
              <a:rPr lang="en-US" sz="1650" dirty="0"/>
              <a:t>Developed 93 multi-unit and upper story living spaces in the vibrant downtown, creating  over 300 new housing units downtown over a 3-year period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1650" dirty="0"/>
              <a:t>Will begin construction of additional 200 units in 2026</a:t>
            </a:r>
          </a:p>
          <a:p>
            <a:pPr lvl="1"/>
            <a:r>
              <a:rPr lang="en-US" sz="1650" dirty="0"/>
              <a:t>50,000 sq ft Amazon Last Mile Distribution Facility was recently opened</a:t>
            </a:r>
          </a:p>
          <a:p>
            <a:pPr lvl="1"/>
            <a:r>
              <a:rPr lang="en-US" sz="1650" dirty="0"/>
              <a:t>Reconstruction of about 1.5 miles of US 65 in South Portion of Mason City</a:t>
            </a:r>
          </a:p>
          <a:p>
            <a:pPr lvl="1"/>
            <a:r>
              <a:rPr lang="en-US" sz="1650" dirty="0"/>
              <a:t>Reconstruction of nearly 1 mile of IA 122 in front of the </a:t>
            </a:r>
            <a:r>
              <a:rPr lang="en-US" sz="1650" dirty="0" err="1"/>
              <a:t>MercyOne</a:t>
            </a:r>
            <a:r>
              <a:rPr lang="en-US" sz="1650" dirty="0"/>
              <a:t> Hospital</a:t>
            </a:r>
          </a:p>
          <a:p>
            <a:pPr lvl="1"/>
            <a:r>
              <a:rPr lang="en-US" sz="1650" dirty="0"/>
              <a:t>New $18 million Airport Terminal opened in 2024, driving a large increase in passenger traffic</a:t>
            </a:r>
          </a:p>
          <a:p>
            <a:pPr lvl="1"/>
            <a:r>
              <a:rPr lang="en-US" sz="1650" dirty="0"/>
              <a:t>Site Certification is underway for over 250 acres</a:t>
            </a:r>
          </a:p>
          <a:p>
            <a:pPr lvl="1"/>
            <a:r>
              <a:rPr lang="en-US" sz="1650" dirty="0"/>
              <a:t>A Comprehensive Plan was completed for Mason City, Clear Lake and Cerro Gordo Co.</a:t>
            </a:r>
          </a:p>
        </p:txBody>
      </p:sp>
    </p:spTree>
    <p:extLst>
      <p:ext uri="{BB962C8B-B14F-4D97-AF65-F5344CB8AC3E}">
        <p14:creationId xmlns:p14="http://schemas.microsoft.com/office/powerpoint/2010/main" val="40575732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DC0991-702C-A490-DD05-5D9094459F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676" y="761557"/>
            <a:ext cx="6447501" cy="500332"/>
          </a:xfrm>
        </p:spPr>
        <p:txBody>
          <a:bodyPr>
            <a:normAutofit fontScale="90000"/>
          </a:bodyPr>
          <a:lstStyle/>
          <a:p>
            <a:r>
              <a:rPr lang="en-US" dirty="0"/>
              <a:t>Recent History of IA 122 Projects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7BAAFF0-2318-4369-8DAB-823560EE3CA8}"/>
              </a:ext>
            </a:extLst>
          </p:cNvPr>
          <p:cNvSpPr txBox="1"/>
          <p:nvPr/>
        </p:nvSpPr>
        <p:spPr>
          <a:xfrm>
            <a:off x="3751989" y="1794304"/>
            <a:ext cx="1640023" cy="300082"/>
          </a:xfrm>
          <a:prstGeom prst="rect">
            <a:avLst/>
          </a:prstGeom>
          <a:solidFill>
            <a:schemeClr val="bg1"/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rgbClr val="0070C0"/>
                </a:solidFill>
              </a:rPr>
              <a:t>City of Mason City</a:t>
            </a:r>
          </a:p>
        </p:txBody>
      </p:sp>
      <p:pic>
        <p:nvPicPr>
          <p:cNvPr id="5" name="Picture 4" descr="A map of a construction site&#10;&#10;Description automatically generated">
            <a:extLst>
              <a:ext uri="{FF2B5EF4-FFF2-40B4-BE49-F238E27FC236}">
                <a16:creationId xmlns:a16="http://schemas.microsoft.com/office/drawing/2014/main" id="{68EB5FBE-82F1-0542-C8FC-9B31E62BCB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566" y="2117648"/>
            <a:ext cx="8532713" cy="2890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0239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DC0991-702C-A490-DD05-5D9094459F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8510" y="738077"/>
            <a:ext cx="4808281" cy="729215"/>
          </a:xfrm>
        </p:spPr>
        <p:txBody>
          <a:bodyPr>
            <a:noAutofit/>
          </a:bodyPr>
          <a:lstStyle/>
          <a:p>
            <a:r>
              <a:rPr lang="en-US" dirty="0"/>
              <a:t>IA 122 Mercy Corridor Project Schedule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E5C80B-6B20-DA06-2048-06795F3659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8510" y="2144177"/>
            <a:ext cx="3772053" cy="2569645"/>
          </a:xfrm>
        </p:spPr>
        <p:txBody>
          <a:bodyPr>
            <a:normAutofit/>
          </a:bodyPr>
          <a:lstStyle/>
          <a:p>
            <a:r>
              <a:rPr lang="en-US" sz="1800" dirty="0"/>
              <a:t>Previously presented to the Commissioners in the Fall of 2023 and the Fall of 2024</a:t>
            </a:r>
          </a:p>
          <a:p>
            <a:r>
              <a:rPr lang="en-US" sz="1800" dirty="0"/>
              <a:t>Letting – January 2025</a:t>
            </a:r>
          </a:p>
          <a:p>
            <a:r>
              <a:rPr lang="en-US" sz="1800" dirty="0"/>
              <a:t>Construction – 2025 to 2026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800" dirty="0"/>
              <a:t>The Contractor is wrapping up Year 1 Construction</a:t>
            </a:r>
          </a:p>
        </p:txBody>
      </p:sp>
      <p:pic>
        <p:nvPicPr>
          <p:cNvPr id="9" name="Picture 8" descr="A street with traffic lights and cars on it&#10;&#10;Description automatically generated">
            <a:extLst>
              <a:ext uri="{FF2B5EF4-FFF2-40B4-BE49-F238E27FC236}">
                <a16:creationId xmlns:a16="http://schemas.microsoft.com/office/drawing/2014/main" id="{925BABC3-F15D-1F80-752D-A16269D341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9861" y="2477386"/>
            <a:ext cx="4667486" cy="3514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1881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3C034F0-CDC6-49EA-A617-88BECB02C8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1" y="609601"/>
            <a:ext cx="6892259" cy="1144771"/>
          </a:xfrm>
        </p:spPr>
        <p:txBody>
          <a:bodyPr>
            <a:normAutofit fontScale="90000"/>
          </a:bodyPr>
          <a:lstStyle/>
          <a:p>
            <a:r>
              <a:rPr lang="en-US" dirty="0"/>
              <a:t>IA 122 Mercy Corridor Iowa DOT and City of Mason City Partnership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FFB437A-C0B4-491C-92FA-98278897E23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08001" y="1830491"/>
            <a:ext cx="6892258" cy="3273138"/>
          </a:xfrm>
        </p:spPr>
        <p:txBody>
          <a:bodyPr>
            <a:normAutofit/>
          </a:bodyPr>
          <a:lstStyle/>
          <a:p>
            <a:r>
              <a:rPr lang="en-US" sz="1800" dirty="0"/>
              <a:t>Mason City lead the design of the Mercy Corridor project, with assistance from the DOT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800" dirty="0"/>
              <a:t>City funded the design fees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800" dirty="0"/>
              <a:t>City and DOT share in funding construction of the project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800" dirty="0"/>
              <a:t>DOT responsible for 60% of Participating Items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800" dirty="0"/>
              <a:t>City responsible for 40% of Participating Items and 100% of Non-Participating Item </a:t>
            </a:r>
          </a:p>
          <a:p>
            <a:r>
              <a:rPr lang="en-US" sz="1800" dirty="0"/>
              <a:t>Total Construction Bid was $12,450,000</a:t>
            </a:r>
          </a:p>
          <a:p>
            <a:pPr marL="342900" lvl="1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79932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DC0991-702C-A490-DD05-5D9094459F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115" y="540030"/>
            <a:ext cx="6447501" cy="500332"/>
          </a:xfrm>
        </p:spPr>
        <p:txBody>
          <a:bodyPr>
            <a:normAutofit fontScale="90000"/>
          </a:bodyPr>
          <a:lstStyle/>
          <a:p>
            <a:r>
              <a:rPr lang="en-US" dirty="0"/>
              <a:t>IA 122 West Section Project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E5C80B-6B20-DA06-2048-06795F3659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001" y="1918300"/>
            <a:ext cx="6447501" cy="2141507"/>
          </a:xfrm>
        </p:spPr>
        <p:txBody>
          <a:bodyPr numCol="1">
            <a:norm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0515779-43AF-EC7F-AE2E-C06BF84F9796}"/>
              </a:ext>
            </a:extLst>
          </p:cNvPr>
          <p:cNvSpPr txBox="1">
            <a:spLocks/>
          </p:cNvSpPr>
          <p:nvPr/>
        </p:nvSpPr>
        <p:spPr>
          <a:xfrm>
            <a:off x="268086" y="1388373"/>
            <a:ext cx="3102436" cy="4119291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143247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143247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143247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143247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143247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500" dirty="0"/>
              <a:t>Presented Corridor Feasibility Study to Commission on October 11, 2022</a:t>
            </a:r>
          </a:p>
          <a:p>
            <a:r>
              <a:rPr lang="en-US" sz="1500" dirty="0"/>
              <a:t>Reconstruction of the 4-lane Highway to urbanize the corridor with roundabouts</a:t>
            </a:r>
          </a:p>
          <a:p>
            <a:r>
              <a:rPr lang="en-US" sz="1500" dirty="0"/>
              <a:t>Started as approximately 2.6 miles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500" dirty="0"/>
              <a:t>The project scope has been revised to make it more manageable in construction and from a financial standpoint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0618CA8-F2FC-B395-B140-6C5A0B509CE6}"/>
              </a:ext>
            </a:extLst>
          </p:cNvPr>
          <p:cNvSpPr txBox="1">
            <a:spLocks/>
          </p:cNvSpPr>
          <p:nvPr/>
        </p:nvSpPr>
        <p:spPr>
          <a:xfrm>
            <a:off x="4133806" y="2910603"/>
            <a:ext cx="5148920" cy="1370894"/>
          </a:xfrm>
          <a:prstGeom prst="rect">
            <a:avLst/>
          </a:prstGeom>
        </p:spPr>
        <p:txBody>
          <a:bodyPr vert="horz" lIns="68580" tIns="34290" rIns="68580" bIns="34290" numCol="1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143247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143247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143247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143247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143247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350"/>
          </a:p>
          <a:p>
            <a:endParaRPr lang="en-US" sz="1350" dirty="0"/>
          </a:p>
        </p:txBody>
      </p:sp>
      <p:pic>
        <p:nvPicPr>
          <p:cNvPr id="21" name="Picture 20" descr="A map of a city&#10;&#10;AI-generated content may be incorrect.">
            <a:extLst>
              <a:ext uri="{FF2B5EF4-FFF2-40B4-BE49-F238E27FC236}">
                <a16:creationId xmlns:a16="http://schemas.microsoft.com/office/drawing/2014/main" id="{B7F1F6C4-3ACB-1EF4-EB7E-D6211DA534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4004" y="1640878"/>
            <a:ext cx="5708557" cy="3430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0764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ign in front of a grassy field&#10;&#10;AI-generated content may be incorrect.">
            <a:extLst>
              <a:ext uri="{FF2B5EF4-FFF2-40B4-BE49-F238E27FC236}">
                <a16:creationId xmlns:a16="http://schemas.microsoft.com/office/drawing/2014/main" id="{6B427028-5924-B845-2A63-80C3840D948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3649" r="11949" b="-1"/>
          <a:stretch>
            <a:fillRect/>
          </a:stretch>
        </p:blipFill>
        <p:spPr>
          <a:xfrm>
            <a:off x="3202390" y="857250"/>
            <a:ext cx="5941610" cy="51435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8DC0991-702C-A490-DD05-5D9094459F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028" y="419626"/>
            <a:ext cx="3375450" cy="13224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IA 122 West Section Study and Proposed Project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E5C80B-6B20-DA06-2048-06795F3659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4047" y="1563292"/>
            <a:ext cx="3173431" cy="3955006"/>
          </a:xfrm>
        </p:spPr>
        <p:txBody>
          <a:bodyPr numCol="1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300" dirty="0"/>
              <a:t>Project is the West entrance to the community</a:t>
            </a:r>
          </a:p>
          <a:p>
            <a:pPr>
              <a:lnSpc>
                <a:spcPct val="90000"/>
              </a:lnSpc>
            </a:pPr>
            <a:r>
              <a:rPr lang="en-US" sz="1300" dirty="0"/>
              <a:t>Many businesses along the corridor, including small retail, large commercial, hospitality, health and personal services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1300" dirty="0"/>
              <a:t>Hospital is just east of the project limits on Iowa Highway 122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1300" dirty="0"/>
              <a:t>Airport is west of the project limits on Iowa Highway 122</a:t>
            </a:r>
          </a:p>
          <a:p>
            <a:pPr>
              <a:lnSpc>
                <a:spcPct val="90000"/>
              </a:lnSpc>
            </a:pPr>
            <a:r>
              <a:rPr lang="en-US" sz="1300" dirty="0"/>
              <a:t>Expands upon the 2020 Traffic Engineering Assistance Program (TEAP) study</a:t>
            </a:r>
          </a:p>
          <a:p>
            <a:pPr>
              <a:lnSpc>
                <a:spcPct val="90000"/>
              </a:lnSpc>
            </a:pPr>
            <a:r>
              <a:rPr lang="en-US" sz="1300" dirty="0"/>
              <a:t>Continues Improvements to the Iowa Highway 122 Corridor through Mason City</a:t>
            </a:r>
          </a:p>
          <a:p>
            <a:pPr>
              <a:lnSpc>
                <a:spcPct val="90000"/>
              </a:lnSpc>
            </a:pP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32031897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high angle view of a road&#10;&#10;Description automatically generated with low confidence">
            <a:extLst>
              <a:ext uri="{FF2B5EF4-FFF2-40B4-BE49-F238E27FC236}">
                <a16:creationId xmlns:a16="http://schemas.microsoft.com/office/drawing/2014/main" id="{53EB615F-57CF-4AD5-93D7-8497D77215E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5278" b="2"/>
          <a:stretch>
            <a:fillRect/>
          </a:stretch>
        </p:blipFill>
        <p:spPr>
          <a:xfrm>
            <a:off x="3202390" y="857250"/>
            <a:ext cx="5941610" cy="51435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8DC0991-702C-A490-DD05-5D9094459F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553" y="453213"/>
            <a:ext cx="3415414" cy="163076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IA 122 West Section Existing Project Corridor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E5C80B-6B20-DA06-2048-06795F3659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4048" y="1641548"/>
            <a:ext cx="3194696" cy="375979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400" dirty="0"/>
              <a:t>Four-lane divided roadway, consistent with a rural corridor</a:t>
            </a:r>
          </a:p>
          <a:p>
            <a:pPr>
              <a:lnSpc>
                <a:spcPct val="90000"/>
              </a:lnSpc>
            </a:pPr>
            <a:r>
              <a:rPr lang="en-US" sz="1400" dirty="0"/>
              <a:t>6 major intersections with non-coordinated traffic signals</a:t>
            </a:r>
          </a:p>
          <a:p>
            <a:pPr>
              <a:lnSpc>
                <a:spcPct val="90000"/>
              </a:lnSpc>
            </a:pPr>
            <a:r>
              <a:rPr lang="en-US" sz="1400" dirty="0"/>
              <a:t>No longitudinal or crossing facilities for pedestrians or trails</a:t>
            </a:r>
          </a:p>
          <a:p>
            <a:pPr>
              <a:lnSpc>
                <a:spcPct val="90000"/>
              </a:lnSpc>
            </a:pPr>
            <a:r>
              <a:rPr lang="en-US" sz="1400" dirty="0"/>
              <a:t>Incomplete frontage road system</a:t>
            </a:r>
          </a:p>
          <a:p>
            <a:pPr>
              <a:lnSpc>
                <a:spcPct val="90000"/>
              </a:lnSpc>
            </a:pPr>
            <a:r>
              <a:rPr lang="en-US" sz="1400" dirty="0"/>
              <a:t>Inconsistent access points</a:t>
            </a:r>
          </a:p>
          <a:p>
            <a:pPr>
              <a:lnSpc>
                <a:spcPct val="90000"/>
              </a:lnSpc>
            </a:pPr>
            <a:r>
              <a:rPr lang="en-US" sz="1400" dirty="0"/>
              <a:t>Commercial, retail, health and service corridor serving North Iowa</a:t>
            </a:r>
          </a:p>
          <a:p>
            <a:pPr marL="0" indent="0">
              <a:lnSpc>
                <a:spcPct val="90000"/>
              </a:lnSpc>
              <a:buNone/>
            </a:pPr>
            <a:endParaRPr lang="en-US" sz="1275" dirty="0"/>
          </a:p>
          <a:p>
            <a:pPr marL="0" indent="0">
              <a:lnSpc>
                <a:spcPct val="90000"/>
              </a:lnSpc>
              <a:buNone/>
            </a:pPr>
            <a:endParaRPr lang="en-US" sz="1275" dirty="0"/>
          </a:p>
        </p:txBody>
      </p:sp>
    </p:spTree>
    <p:extLst>
      <p:ext uri="{BB962C8B-B14F-4D97-AF65-F5344CB8AC3E}">
        <p14:creationId xmlns:p14="http://schemas.microsoft.com/office/powerpoint/2010/main" val="15303633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3C034F0-CDC6-49EA-A617-88BECB02C8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453" y="439480"/>
            <a:ext cx="7360091" cy="985283"/>
          </a:xfrm>
        </p:spPr>
        <p:txBody>
          <a:bodyPr>
            <a:normAutofit/>
          </a:bodyPr>
          <a:lstStyle/>
          <a:p>
            <a:r>
              <a:rPr lang="en-US" dirty="0"/>
              <a:t>IA 122 West Project Scope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FFB437A-C0B4-491C-92FA-98278897E23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1676" y="1249447"/>
            <a:ext cx="7221868" cy="4236953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Full reconstruction of the pavement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Original pavement is more than </a:t>
            </a:r>
            <a:r>
              <a:rPr lang="en-US" b="1" i="1" dirty="0"/>
              <a:t>60 years old</a:t>
            </a:r>
          </a:p>
          <a:p>
            <a:r>
              <a:rPr lang="en-US" dirty="0"/>
              <a:t>Replace 5 signalized intersections with </a:t>
            </a:r>
            <a:r>
              <a:rPr lang="en-US" b="1" i="1" dirty="0"/>
              <a:t>Roundabouts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To improve </a:t>
            </a:r>
            <a:r>
              <a:rPr lang="en-US" b="1" i="1" dirty="0"/>
              <a:t>safety</a:t>
            </a:r>
            <a:r>
              <a:rPr lang="en-US" dirty="0"/>
              <a:t>, </a:t>
            </a:r>
            <a:r>
              <a:rPr lang="en-US" b="1" i="1" dirty="0"/>
              <a:t>efficiency</a:t>
            </a:r>
            <a:r>
              <a:rPr lang="en-US" dirty="0"/>
              <a:t> and </a:t>
            </a:r>
            <a:r>
              <a:rPr lang="en-US" b="1" i="1" dirty="0"/>
              <a:t>operation</a:t>
            </a:r>
            <a:r>
              <a:rPr lang="en-US" dirty="0"/>
              <a:t> of traffic through the Corridor</a:t>
            </a:r>
          </a:p>
          <a:p>
            <a:r>
              <a:rPr lang="en-US" dirty="0"/>
              <a:t>Provide shared use path and sidewalk to improve pedestrian and bike </a:t>
            </a:r>
            <a:r>
              <a:rPr lang="en-US" b="1" i="1" dirty="0"/>
              <a:t>mobility</a:t>
            </a:r>
          </a:p>
          <a:p>
            <a:r>
              <a:rPr lang="en-US" b="1" i="1" dirty="0"/>
              <a:t>Grow</a:t>
            </a:r>
            <a:r>
              <a:rPr lang="en-US" dirty="0"/>
              <a:t> Mason City’s ever expanding Pedestrian Transportation Network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Continue the success of the Destination Iowa Trails projects</a:t>
            </a:r>
          </a:p>
          <a:p>
            <a:r>
              <a:rPr lang="en-US" dirty="0"/>
              <a:t>Maintain or improve </a:t>
            </a:r>
            <a:r>
              <a:rPr lang="en-US" b="1" i="1" dirty="0"/>
              <a:t>access</a:t>
            </a:r>
            <a:r>
              <a:rPr lang="en-US" dirty="0"/>
              <a:t> to surrounding properties to support </a:t>
            </a:r>
            <a:r>
              <a:rPr lang="en-US" b="1" i="1" dirty="0"/>
              <a:t>vibrancy</a:t>
            </a:r>
            <a:r>
              <a:rPr lang="en-US" dirty="0"/>
              <a:t> of businesses located adjacent to the corridor</a:t>
            </a:r>
          </a:p>
          <a:p>
            <a:r>
              <a:rPr lang="en-US" dirty="0"/>
              <a:t>Improve drainage along the corridor to provide a </a:t>
            </a:r>
            <a:r>
              <a:rPr lang="en-US" b="1" i="1" dirty="0"/>
              <a:t>sustainable</a:t>
            </a:r>
            <a:r>
              <a:rPr lang="en-US" dirty="0"/>
              <a:t> and </a:t>
            </a:r>
            <a:r>
              <a:rPr lang="en-US" b="1" i="1" dirty="0"/>
              <a:t>resilient</a:t>
            </a:r>
            <a:r>
              <a:rPr lang="en-US" dirty="0"/>
              <a:t> corridor</a:t>
            </a:r>
          </a:p>
          <a:p>
            <a:r>
              <a:rPr lang="en-US" dirty="0"/>
              <a:t>Estimated at $6.4 million for Engineering and Construction Engineering and $35.6 million for construction (in 2024 dollars)</a:t>
            </a:r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622103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615AEF79C6ABF49B56884E78F59E394" ma:contentTypeVersion="15" ma:contentTypeDescription="Create a new document." ma:contentTypeScope="" ma:versionID="f5fe6e59f7346917e7e0b5a85bb48fdd">
  <xsd:schema xmlns:xsd="http://www.w3.org/2001/XMLSchema" xmlns:xs="http://www.w3.org/2001/XMLSchema" xmlns:p="http://schemas.microsoft.com/office/2006/metadata/properties" xmlns:ns2="9e7ec0a4-de5e-4b08-9fd1-156fa0152b14" xmlns:ns3="d217a55c-0fc4-4ce7-afd7-830d1294e32d" targetNamespace="http://schemas.microsoft.com/office/2006/metadata/properties" ma:root="true" ma:fieldsID="8218a529f99130c3353fd2a59ea42e27" ns2:_="" ns3:_="">
    <xsd:import namespace="9e7ec0a4-de5e-4b08-9fd1-156fa0152b14"/>
    <xsd:import namespace="d217a55c-0fc4-4ce7-afd7-830d1294e32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7ec0a4-de5e-4b08-9fd1-156fa0152b1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9650c8f4-baaf-4fd8-aca8-2ebd1f5b1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217a55c-0fc4-4ce7-afd7-830d1294e32d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1050d51f-370c-4c7b-b068-d145414ab13e}" ma:internalName="TaxCatchAll" ma:showField="CatchAllData" ma:web="d217a55c-0fc4-4ce7-afd7-830d1294e32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217a55c-0fc4-4ce7-afd7-830d1294e32d" xsi:nil="true"/>
    <lcf76f155ced4ddcb4097134ff3c332f xmlns="9e7ec0a4-de5e-4b08-9fd1-156fa0152b14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55AECDF-0752-4AC0-890F-4CB498020C6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7B7F567-8145-4162-9C81-F14CB2AF90F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e7ec0a4-de5e-4b08-9fd1-156fa0152b14"/>
    <ds:schemaRef ds:uri="d217a55c-0fc4-4ce7-afd7-830d1294e32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3252BA5-812D-4802-A1B4-2272F8DC6D2E}">
  <ds:schemaRefs>
    <ds:schemaRef ds:uri="http://purl.org/dc/dcmitype/"/>
    <ds:schemaRef ds:uri="http://schemas.microsoft.com/office/2006/documentManagement/types"/>
    <ds:schemaRef ds:uri="http://purl.org/dc/terms/"/>
    <ds:schemaRef ds:uri="9e7ec0a4-de5e-4b08-9fd1-156fa0152b14"/>
    <ds:schemaRef ds:uri="http://schemas.openxmlformats.org/package/2006/metadata/core-properties"/>
    <ds:schemaRef ds:uri="http://www.w3.org/XML/1998/namespace"/>
    <ds:schemaRef ds:uri="d217a55c-0fc4-4ce7-afd7-830d1294e32d"/>
    <ds:schemaRef ds:uri="http://schemas.microsoft.com/office/2006/metadata/properties"/>
    <ds:schemaRef ds:uri="http://schemas.microsoft.com/office/infopath/2007/PartnerControls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1751</TotalTime>
  <Words>1110</Words>
  <Application>Microsoft Office PowerPoint</Application>
  <PresentationFormat>On-screen Show (4:3)</PresentationFormat>
  <Paragraphs>127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Trebuchet MS</vt:lpstr>
      <vt:lpstr>Wingdings</vt:lpstr>
      <vt:lpstr>Wingdings 3</vt:lpstr>
      <vt:lpstr>Facet</vt:lpstr>
      <vt:lpstr>Iowa Highway 122 in Mason City</vt:lpstr>
      <vt:lpstr>What’s new in Mason City</vt:lpstr>
      <vt:lpstr>Recent History of IA 122 Projects</vt:lpstr>
      <vt:lpstr>IA 122 Mercy Corridor Project Schedule</vt:lpstr>
      <vt:lpstr>IA 122 Mercy Corridor Iowa DOT and City of Mason City Partnership</vt:lpstr>
      <vt:lpstr>IA 122 West Section Project</vt:lpstr>
      <vt:lpstr>IA 122 West Section Study and Proposed Project</vt:lpstr>
      <vt:lpstr>IA 122 West Section Existing Project Corridor Overview</vt:lpstr>
      <vt:lpstr>IA 122 West Project Scope</vt:lpstr>
      <vt:lpstr>IA 122 West Section Study and Proposed Project</vt:lpstr>
      <vt:lpstr>Grant and Funding Opportunities</vt:lpstr>
      <vt:lpstr>Grant and Funding Opportunities</vt:lpstr>
      <vt:lpstr>Next Steps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Saylor</dc:creator>
  <cp:lastModifiedBy>Chase Holien</cp:lastModifiedBy>
  <cp:revision>104</cp:revision>
  <cp:lastPrinted>2025-09-22T18:12:18Z</cp:lastPrinted>
  <dcterms:created xsi:type="dcterms:W3CDTF">2020-07-15T18:04:09Z</dcterms:created>
  <dcterms:modified xsi:type="dcterms:W3CDTF">2025-10-02T20:00:15Z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0x0101009615AEF79C6ABF49B56884E78F59E394</vt:lpwstr>
  </property>
</Properties>
</file>