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
  </p:notesMasterIdLst>
  <p:sldIdLst>
    <p:sldId id="256" r:id="rId2"/>
    <p:sldId id="257" r:id="rId3"/>
    <p:sldId id="258" r:id="rId4"/>
    <p:sldId id="259" r:id="rId5"/>
    <p:sldId id="260" r:id="rId6"/>
    <p:sldId id="261" r:id="rId7"/>
    <p:sldId id="262" r:id="rId8"/>
    <p:sldId id="263" r:id="rId9"/>
    <p:sldId id="265" r:id="rId10"/>
    <p:sldId id="266" r:id="rId11"/>
    <p:sldId id="268" r:id="rId12"/>
    <p:sldId id="267" r:id="rId13"/>
    <p:sldId id="270" r:id="rId14"/>
    <p:sldId id="275" r:id="rId15"/>
    <p:sldId id="269" r:id="rId16"/>
    <p:sldId id="271" r:id="rId17"/>
    <p:sldId id="272" r:id="rId18"/>
    <p:sldId id="273" r:id="rId19"/>
    <p:sldId id="276"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B833"/>
    <a:srgbClr val="44BE97"/>
    <a:srgbClr val="1487B1"/>
    <a:srgbClr val="4655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81" autoAdjust="0"/>
    <p:restoredTop sz="93220" autoAdjust="0"/>
  </p:normalViewPr>
  <p:slideViewPr>
    <p:cSldViewPr snapToGrid="0">
      <p:cViewPr varScale="1">
        <p:scale>
          <a:sx n="82" d="100"/>
          <a:sy n="82" d="100"/>
        </p:scale>
        <p:origin x="108"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30T19:02:10.6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0,'2'7,"-1"0,2 0,-1-1,1 1,0-1,0 1,2-1,7 10,1 2,64 91,-71-104,1 1,0-1,0 0,0 0,0 0,1-1,9 5,18 8,-22-9,23 8,-34-16,-2 1,0-1,1 0,-1 0,0 0,1 0,-1 0,0 0,1 1,-1-1,0 0,0 0,0 0,0 0,1 0,-1 0,0 0,0 0,1 0,-1 0,0 0,2 0,-2-1,0 1,0 0,1 0,-1 0,0 0,0 0,0 0,0-1,0 1,1 0,-1 0,0 0,1-1,-1 1,0 0,0 0,0 0,0-1,0 1,0 0,0 0,0 0,0 0,0-1,0 1,0-1,0-10,-2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9DDAB-F09E-4ED7-91FD-991155A4A780}" type="datetimeFigureOut">
              <a:rPr lang="en-US" smtClean="0"/>
              <a:t>10/6/2025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3B311-EB97-4244-B1FC-B5D3CDC3429B}" type="slidenum">
              <a:rPr lang="en-US" smtClean="0"/>
              <a:t>‹#›</a:t>
            </a:fld>
            <a:endParaRPr lang="en-US"/>
          </a:p>
        </p:txBody>
      </p:sp>
    </p:spTree>
    <p:extLst>
      <p:ext uri="{BB962C8B-B14F-4D97-AF65-F5344CB8AC3E}">
        <p14:creationId xmlns:p14="http://schemas.microsoft.com/office/powerpoint/2010/main" val="213860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33B311-EB97-4244-B1FC-B5D3CDC3429B}" type="slidenum">
              <a:rPr lang="en-US" smtClean="0"/>
              <a:t>1</a:t>
            </a:fld>
            <a:endParaRPr lang="en-US"/>
          </a:p>
        </p:txBody>
      </p:sp>
    </p:spTree>
    <p:extLst>
      <p:ext uri="{BB962C8B-B14F-4D97-AF65-F5344CB8AC3E}">
        <p14:creationId xmlns:p14="http://schemas.microsoft.com/office/powerpoint/2010/main" val="63468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33B311-EB97-4244-B1FC-B5D3CDC3429B}" type="slidenum">
              <a:rPr lang="en-US" smtClean="0"/>
              <a:t>6</a:t>
            </a:fld>
            <a:endParaRPr lang="en-US"/>
          </a:p>
        </p:txBody>
      </p:sp>
    </p:spTree>
    <p:extLst>
      <p:ext uri="{BB962C8B-B14F-4D97-AF65-F5344CB8AC3E}">
        <p14:creationId xmlns:p14="http://schemas.microsoft.com/office/powerpoint/2010/main" val="2682121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10/6/2025</a:t>
            </a:fld>
            <a:endParaRPr lang="en-US" dirty="0"/>
          </a:p>
        </p:txBody>
      </p:sp>
      <p:sp>
        <p:nvSpPr>
          <p:cNvPr id="5" name="Footer Placeholder 4"/>
          <p:cNvSpPr>
            <a:spLocks noGrp="1"/>
          </p:cNvSpPr>
          <p:nvPr>
            <p:ph type="ftr" sz="quarter" idx="11"/>
          </p:nvPr>
        </p:nvSpPr>
        <p:spPr/>
        <p:txBody>
          <a:bodyPr/>
          <a:lstStyle/>
          <a:p>
            <a:r>
              <a:rPr lang="en-US"/>
              <a:t>IOWA DOT Commission Meeting 10-14-2025</a:t>
            </a:r>
            <a:endParaRPr lang="en-US" dirty="0"/>
          </a:p>
        </p:txBody>
      </p:sp>
      <p:sp>
        <p:nvSpPr>
          <p:cNvPr id="6" name="Slide Number Placeholder 5"/>
          <p:cNvSpPr>
            <a:spLocks noGrp="1"/>
          </p:cNvSpPr>
          <p:nvPr>
            <p:ph type="sldNum" sz="quarter" idx="12"/>
          </p:nvPr>
        </p:nvSpPr>
        <p:spPr/>
        <p:txBody>
          <a:bodyPr/>
          <a:lstStyle/>
          <a:p>
            <a:fld id="{B4D583A9-BD6D-4CB5-907E-377D9E3D40B5}" type="slidenum">
              <a:rPr lang="en-US" smtClean="0"/>
              <a:pPr/>
              <a:t>‹#›</a:t>
            </a:fld>
            <a:endParaRPr lang="en-US" dirty="0"/>
          </a:p>
        </p:txBody>
      </p:sp>
      <p:sp>
        <p:nvSpPr>
          <p:cNvPr id="7" name="Title Placeholder 1">
            <a:extLst>
              <a:ext uri="{FF2B5EF4-FFF2-40B4-BE49-F238E27FC236}">
                <a16:creationId xmlns:a16="http://schemas.microsoft.com/office/drawing/2014/main" id="{EC508A97-CEAF-A1D6-8CA5-D8DEFB1E9753}"/>
              </a:ext>
            </a:extLst>
          </p:cNvPr>
          <p:cNvSpPr txBox="1">
            <a:spLocks/>
          </p:cNvSpPr>
          <p:nvPr userDrawn="1"/>
        </p:nvSpPr>
        <p:spPr>
          <a:xfrm>
            <a:off x="117872" y="93994"/>
            <a:ext cx="8908256" cy="731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Click to edit Master title style</a:t>
            </a:r>
          </a:p>
        </p:txBody>
      </p:sp>
    </p:spTree>
    <p:extLst>
      <p:ext uri="{BB962C8B-B14F-4D97-AF65-F5344CB8AC3E}">
        <p14:creationId xmlns:p14="http://schemas.microsoft.com/office/powerpoint/2010/main" val="2796056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81C4A-6BC6-4166-8BE6-E06A6D8A4416}"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2866852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81C4A-6BC6-4166-8BE6-E06A6D8A4416}"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1393487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549A-5646-0315-9EB8-21C624F02AF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779AEE0-C9D8-7AEB-844C-7B38A188ED7B}"/>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20A8FE8-2049-CE66-6BA0-0AC1D4C93291}"/>
              </a:ext>
            </a:extLst>
          </p:cNvPr>
          <p:cNvSpPr>
            <a:spLocks noGrp="1"/>
          </p:cNvSpPr>
          <p:nvPr>
            <p:ph type="sldNum" sz="quarter" idx="11"/>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96930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175685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81C4A-6BC6-4166-8BE6-E06A6D8A4416}"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398767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A81C4A-6BC6-4166-8BE6-E06A6D8A4416}"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58220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A81C4A-6BC6-4166-8BE6-E06A6D8A4416}"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54646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A81C4A-6BC6-4166-8BE6-E06A6D8A4416}"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54490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81C4A-6BC6-4166-8BE6-E06A6D8A4416}"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171029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81C4A-6BC6-4166-8BE6-E06A6D8A4416}"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410876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81C4A-6BC6-4166-8BE6-E06A6D8A4416}"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583A9-BD6D-4CB5-907E-377D9E3D40B5}" type="slidenum">
              <a:rPr lang="en-US" smtClean="0"/>
              <a:t>‹#›</a:t>
            </a:fld>
            <a:endParaRPr lang="en-US"/>
          </a:p>
        </p:txBody>
      </p:sp>
    </p:spTree>
    <p:extLst>
      <p:ext uri="{BB962C8B-B14F-4D97-AF65-F5344CB8AC3E}">
        <p14:creationId xmlns:p14="http://schemas.microsoft.com/office/powerpoint/2010/main" val="360261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10/6/2025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D583A9-BD6D-4CB5-907E-377D9E3D40B5}" type="slidenum">
              <a:rPr lang="en-US" smtClean="0"/>
              <a:t>‹#›</a:t>
            </a:fld>
            <a:endParaRPr lang="en-US"/>
          </a:p>
        </p:txBody>
      </p:sp>
      <p:sp>
        <p:nvSpPr>
          <p:cNvPr id="7" name="Rectangle 6">
            <a:extLst>
              <a:ext uri="{FF2B5EF4-FFF2-40B4-BE49-F238E27FC236}">
                <a16:creationId xmlns:a16="http://schemas.microsoft.com/office/drawing/2014/main" id="{90AEDD5B-A964-4520-68B6-11830EC476E2}"/>
              </a:ext>
            </a:extLst>
          </p:cNvPr>
          <p:cNvSpPr/>
          <p:nvPr userDrawn="1"/>
        </p:nvSpPr>
        <p:spPr>
          <a:xfrm>
            <a:off x="0" y="6311900"/>
            <a:ext cx="9144000" cy="5461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Holder 5">
            <a:extLst>
              <a:ext uri="{FF2B5EF4-FFF2-40B4-BE49-F238E27FC236}">
                <a16:creationId xmlns:a16="http://schemas.microsoft.com/office/drawing/2014/main" id="{BDBC7553-C1E6-11B5-0FF3-0954E05E166C}"/>
              </a:ext>
            </a:extLst>
          </p:cNvPr>
          <p:cNvSpPr txBox="1">
            <a:spLocks/>
          </p:cNvSpPr>
          <p:nvPr userDrawn="1"/>
        </p:nvSpPr>
        <p:spPr>
          <a:xfrm>
            <a:off x="545902" y="13635244"/>
            <a:ext cx="4404777" cy="307777"/>
          </a:xfrm>
          <a:prstGeom prst="rect">
            <a:avLst/>
          </a:prstGeom>
        </p:spPr>
        <p:txBody>
          <a:bodyPr lIns="0" tIns="0" rIns="0" bIns="0"/>
          <a:lstStyle>
            <a:defPPr>
              <a:defRPr lang="en-US"/>
            </a:defPPr>
            <a:lvl1pPr marL="0" algn="l" defTabSz="914400" rtl="0" eaLnBrk="1" latinLnBrk="0" hangingPunct="1">
              <a:defRPr sz="20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2000" smtClean="0"/>
              <a:pPr/>
              <a:t>10/6/2025</a:t>
            </a:fld>
            <a:endParaRPr lang="en-US" sz="2000"/>
          </a:p>
        </p:txBody>
      </p:sp>
      <p:sp>
        <p:nvSpPr>
          <p:cNvPr id="9" name="Holder 6">
            <a:extLst>
              <a:ext uri="{FF2B5EF4-FFF2-40B4-BE49-F238E27FC236}">
                <a16:creationId xmlns:a16="http://schemas.microsoft.com/office/drawing/2014/main" id="{D68257FF-9056-3EF3-2148-62B938554DD2}"/>
              </a:ext>
            </a:extLst>
          </p:cNvPr>
          <p:cNvSpPr txBox="1">
            <a:spLocks/>
          </p:cNvSpPr>
          <p:nvPr userDrawn="1"/>
        </p:nvSpPr>
        <p:spPr>
          <a:xfrm>
            <a:off x="14429125" y="13666022"/>
            <a:ext cx="4404777" cy="307777"/>
          </a:xfrm>
          <a:prstGeom prst="rect">
            <a:avLst/>
          </a:prstGeom>
        </p:spPr>
        <p:txBody>
          <a:bodyPr lIns="0" tIns="0" rIns="0" bIns="0"/>
          <a:lstStyle>
            <a:defPPr>
              <a:defRPr lang="en-US"/>
            </a:defPPr>
            <a:lvl1pPr marL="0" algn="r" defTabSz="914400" rtl="0" eaLnBrk="1" latinLnBrk="0" hangingPunct="1">
              <a:defRPr sz="20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2000" smtClean="0"/>
              <a:pPr/>
              <a:t>‹#›</a:t>
            </a:fld>
            <a:endParaRPr lang="en-US" sz="2000"/>
          </a:p>
        </p:txBody>
      </p:sp>
      <p:cxnSp>
        <p:nvCxnSpPr>
          <p:cNvPr id="10" name="Straight Connector 9">
            <a:extLst>
              <a:ext uri="{FF2B5EF4-FFF2-40B4-BE49-F238E27FC236}">
                <a16:creationId xmlns:a16="http://schemas.microsoft.com/office/drawing/2014/main" id="{6E4102FE-E945-021E-7B52-D13FCB67C9B1}"/>
              </a:ext>
            </a:extLst>
          </p:cNvPr>
          <p:cNvCxnSpPr>
            <a:cxnSpLocks/>
          </p:cNvCxnSpPr>
          <p:nvPr userDrawn="1"/>
        </p:nvCxnSpPr>
        <p:spPr>
          <a:xfrm>
            <a:off x="0" y="959604"/>
            <a:ext cx="9144000" cy="0"/>
          </a:xfrm>
          <a:prstGeom prst="line">
            <a:avLst/>
          </a:prstGeom>
          <a:ln w="165100">
            <a:solidFill>
              <a:srgbClr val="EEF682"/>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625138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70.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F78CA4-44D5-150A-7EB4-E15D91AD1F42}"/>
              </a:ext>
            </a:extLst>
          </p:cNvPr>
          <p:cNvSpPr/>
          <p:nvPr/>
        </p:nvSpPr>
        <p:spPr>
          <a:xfrm>
            <a:off x="-1" y="4305300"/>
            <a:ext cx="9137261" cy="2552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traffic jam on a highway&#10;&#10;Description automatically generated">
            <a:extLst>
              <a:ext uri="{FF2B5EF4-FFF2-40B4-BE49-F238E27FC236}">
                <a16:creationId xmlns:a16="http://schemas.microsoft.com/office/drawing/2014/main" id="{7F08E688-5734-A666-FBF9-2B52E600C8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7482609" cy="4448176"/>
          </a:xfrm>
          <a:prstGeom prst="rect">
            <a:avLst/>
          </a:prstGeom>
        </p:spPr>
      </p:pic>
      <p:sp>
        <p:nvSpPr>
          <p:cNvPr id="18" name="object 3">
            <a:extLst>
              <a:ext uri="{FF2B5EF4-FFF2-40B4-BE49-F238E27FC236}">
                <a16:creationId xmlns:a16="http://schemas.microsoft.com/office/drawing/2014/main" id="{A7C4D2CA-3D79-572D-AA59-E2A6FCBF85AE}"/>
              </a:ext>
            </a:extLst>
          </p:cNvPr>
          <p:cNvSpPr txBox="1">
            <a:spLocks/>
          </p:cNvSpPr>
          <p:nvPr/>
        </p:nvSpPr>
        <p:spPr>
          <a:xfrm>
            <a:off x="0" y="4533854"/>
            <a:ext cx="7137010" cy="950188"/>
          </a:xfrm>
          <a:prstGeom prst="rect">
            <a:avLst/>
          </a:prstGeom>
        </p:spPr>
        <p:txBody>
          <a:bodyPr vert="horz" wrap="square" lIns="0" tIns="26599" rIns="0" bIns="0" rtlCol="0">
            <a:spAutoFit/>
          </a:bodyPr>
          <a:lstStyle>
            <a:lvl1pPr>
              <a:defRPr>
                <a:latin typeface="+mj-lt"/>
                <a:ea typeface="+mj-ea"/>
                <a:cs typeface="+mj-cs"/>
              </a:defRPr>
            </a:lvl1pPr>
          </a:lstStyle>
          <a:p>
            <a:pPr marL="26599" algn="ctr">
              <a:spcBef>
                <a:spcPts val="4270"/>
              </a:spcBef>
            </a:pPr>
            <a:r>
              <a:rPr lang="en-US" sz="3000" b="1" dirty="0">
                <a:cs typeface="Trebuchet MS"/>
              </a:rPr>
              <a:t>US 20 / NORTHWEST ARTERIAL INTERSECTION</a:t>
            </a:r>
          </a:p>
        </p:txBody>
      </p:sp>
      <p:sp>
        <p:nvSpPr>
          <p:cNvPr id="19" name="Rectangle 18">
            <a:extLst>
              <a:ext uri="{FF2B5EF4-FFF2-40B4-BE49-F238E27FC236}">
                <a16:creationId xmlns:a16="http://schemas.microsoft.com/office/drawing/2014/main" id="{890E9C23-2D62-DB46-D83B-809B2B4444FD}"/>
              </a:ext>
            </a:extLst>
          </p:cNvPr>
          <p:cNvSpPr>
            <a:spLocks/>
          </p:cNvSpPr>
          <p:nvPr/>
        </p:nvSpPr>
        <p:spPr>
          <a:xfrm>
            <a:off x="7143750" y="0"/>
            <a:ext cx="2000250" cy="6858000"/>
          </a:xfrm>
          <a:prstGeom prst="rect">
            <a:avLst/>
          </a:prstGeom>
          <a:solidFill>
            <a:srgbClr val="008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0" name="object 3">
            <a:extLst>
              <a:ext uri="{FF2B5EF4-FFF2-40B4-BE49-F238E27FC236}">
                <a16:creationId xmlns:a16="http://schemas.microsoft.com/office/drawing/2014/main" id="{C3C712A5-57FB-9356-EBF4-A23A88701217}"/>
              </a:ext>
            </a:extLst>
          </p:cNvPr>
          <p:cNvSpPr txBox="1">
            <a:spLocks/>
          </p:cNvSpPr>
          <p:nvPr/>
        </p:nvSpPr>
        <p:spPr>
          <a:xfrm>
            <a:off x="7262021" y="231474"/>
            <a:ext cx="1843529" cy="950188"/>
          </a:xfrm>
          <a:prstGeom prst="rect">
            <a:avLst/>
          </a:prstGeom>
        </p:spPr>
        <p:txBody>
          <a:bodyPr vert="horz" wrap="square" lIns="0" tIns="26599" rIns="0" bIns="0" rtlCol="0">
            <a:spAutoFit/>
          </a:bodyPr>
          <a:lstStyle>
            <a:lvl1pPr>
              <a:defRPr>
                <a:latin typeface="+mj-lt"/>
                <a:ea typeface="+mj-ea"/>
                <a:cs typeface="+mj-cs"/>
              </a:defRPr>
            </a:lvl1pPr>
          </a:lstStyle>
          <a:p>
            <a:pPr marL="26599">
              <a:spcBef>
                <a:spcPts val="4270"/>
              </a:spcBef>
            </a:pPr>
            <a:r>
              <a:rPr lang="en-US" sz="2000" b="1" dirty="0">
                <a:solidFill>
                  <a:schemeClr val="bg1"/>
                </a:solidFill>
                <a:cs typeface="Trebuchet MS"/>
              </a:rPr>
              <a:t>IOWA DOT COMMISSION PRESENTATION</a:t>
            </a:r>
          </a:p>
        </p:txBody>
      </p:sp>
      <p:sp>
        <p:nvSpPr>
          <p:cNvPr id="21" name="object 3">
            <a:extLst>
              <a:ext uri="{FF2B5EF4-FFF2-40B4-BE49-F238E27FC236}">
                <a16:creationId xmlns:a16="http://schemas.microsoft.com/office/drawing/2014/main" id="{7B2B8F64-41EE-E3C5-1DCE-1405E3F61F1E}"/>
              </a:ext>
            </a:extLst>
          </p:cNvPr>
          <p:cNvSpPr txBox="1">
            <a:spLocks/>
          </p:cNvSpPr>
          <p:nvPr/>
        </p:nvSpPr>
        <p:spPr>
          <a:xfrm>
            <a:off x="7209083" y="2466434"/>
            <a:ext cx="1993510" cy="1257965"/>
          </a:xfrm>
          <a:prstGeom prst="rect">
            <a:avLst/>
          </a:prstGeom>
        </p:spPr>
        <p:txBody>
          <a:bodyPr vert="horz" wrap="square" lIns="0" tIns="26599" rIns="0" bIns="0" rtlCol="0">
            <a:spAutoFit/>
          </a:bodyPr>
          <a:lstStyle>
            <a:lvl1pPr>
              <a:defRPr>
                <a:latin typeface="+mj-lt"/>
                <a:ea typeface="+mj-ea"/>
                <a:cs typeface="+mj-cs"/>
              </a:defRPr>
            </a:lvl1pPr>
          </a:lstStyle>
          <a:p>
            <a:pPr marL="26599">
              <a:spcBef>
                <a:spcPts val="4270"/>
              </a:spcBef>
            </a:pPr>
            <a:r>
              <a:rPr lang="en-US" sz="2000" dirty="0">
                <a:solidFill>
                  <a:schemeClr val="bg1"/>
                </a:solidFill>
                <a:cs typeface="Trebuchet MS"/>
              </a:rPr>
              <a:t>Dubuque Metropolitan Area Transportation Study (DMATS)</a:t>
            </a:r>
          </a:p>
        </p:txBody>
      </p:sp>
      <p:sp>
        <p:nvSpPr>
          <p:cNvPr id="23" name="TextBox 22">
            <a:extLst>
              <a:ext uri="{FF2B5EF4-FFF2-40B4-BE49-F238E27FC236}">
                <a16:creationId xmlns:a16="http://schemas.microsoft.com/office/drawing/2014/main" id="{D31DE22F-AE86-60E1-736D-2AC4620C61F4}"/>
              </a:ext>
            </a:extLst>
          </p:cNvPr>
          <p:cNvSpPr txBox="1">
            <a:spLocks/>
          </p:cNvSpPr>
          <p:nvPr/>
        </p:nvSpPr>
        <p:spPr>
          <a:xfrm>
            <a:off x="7541524" y="5337327"/>
            <a:ext cx="1231001" cy="323165"/>
          </a:xfrm>
          <a:prstGeom prst="rect">
            <a:avLst/>
          </a:prstGeom>
          <a:noFill/>
        </p:spPr>
        <p:txBody>
          <a:bodyPr wrap="square" rtlCol="0">
            <a:spAutoFit/>
          </a:bodyPr>
          <a:lstStyle/>
          <a:p>
            <a:r>
              <a:rPr lang="en-US" sz="1500" b="1" dirty="0">
                <a:solidFill>
                  <a:schemeClr val="bg1"/>
                </a:solidFill>
              </a:rPr>
              <a:t>10/14/2025</a:t>
            </a:r>
          </a:p>
        </p:txBody>
      </p:sp>
      <p:pic>
        <p:nvPicPr>
          <p:cNvPr id="25" name="Picture 24" descr="A picture containing company name&#10;&#10;Description automatically generated">
            <a:extLst>
              <a:ext uri="{FF2B5EF4-FFF2-40B4-BE49-F238E27FC236}">
                <a16:creationId xmlns:a16="http://schemas.microsoft.com/office/drawing/2014/main" id="{4165DAB4-3709-9899-F833-C956F1346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3341" y="5902743"/>
            <a:ext cx="1013145" cy="565898"/>
          </a:xfrm>
          <a:prstGeom prst="rect">
            <a:avLst/>
          </a:prstGeom>
        </p:spPr>
      </p:pic>
      <p:pic>
        <p:nvPicPr>
          <p:cNvPr id="26" name="Picture 25" descr="Logo, company name&#10;&#10;Description automatically generated">
            <a:extLst>
              <a:ext uri="{FF2B5EF4-FFF2-40B4-BE49-F238E27FC236}">
                <a16:creationId xmlns:a16="http://schemas.microsoft.com/office/drawing/2014/main" id="{2AADFCD7-C028-BEF0-574C-801A1A75C4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2425" y="5901949"/>
            <a:ext cx="779680" cy="587093"/>
          </a:xfrm>
          <a:prstGeom prst="rect">
            <a:avLst/>
          </a:prstGeom>
        </p:spPr>
      </p:pic>
      <p:pic>
        <p:nvPicPr>
          <p:cNvPr id="27" name="Picture 26" descr="Logo, company name&#10;&#10;Description automatically generated">
            <a:extLst>
              <a:ext uri="{FF2B5EF4-FFF2-40B4-BE49-F238E27FC236}">
                <a16:creationId xmlns:a16="http://schemas.microsoft.com/office/drawing/2014/main" id="{387855A5-D752-AC79-8630-A8553E24C7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6894" y="5901945"/>
            <a:ext cx="1018256" cy="603630"/>
          </a:xfrm>
          <a:prstGeom prst="rect">
            <a:avLst/>
          </a:prstGeom>
        </p:spPr>
      </p:pic>
      <p:pic>
        <p:nvPicPr>
          <p:cNvPr id="28" name="Picture 27" descr="A picture containing text, cave&#10;&#10;Description automatically generated">
            <a:extLst>
              <a:ext uri="{FF2B5EF4-FFF2-40B4-BE49-F238E27FC236}">
                <a16:creationId xmlns:a16="http://schemas.microsoft.com/office/drawing/2014/main" id="{054153C7-1C58-7339-D63B-502094F3D3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92302" y="5890148"/>
            <a:ext cx="679261" cy="574973"/>
          </a:xfrm>
          <a:prstGeom prst="rect">
            <a:avLst/>
          </a:prstGeom>
          <a:solidFill>
            <a:schemeClr val="bg1"/>
          </a:solidFill>
        </p:spPr>
      </p:pic>
      <p:pic>
        <p:nvPicPr>
          <p:cNvPr id="29" name="Picture 28" descr="Logo&#10;&#10;Description automatically generated">
            <a:extLst>
              <a:ext uri="{FF2B5EF4-FFF2-40B4-BE49-F238E27FC236}">
                <a16:creationId xmlns:a16="http://schemas.microsoft.com/office/drawing/2014/main" id="{DEC4BBD5-B709-9551-5AC4-DE3B9C877F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1475" y="5876921"/>
            <a:ext cx="598751" cy="599023"/>
          </a:xfrm>
          <a:prstGeom prst="rect">
            <a:avLst/>
          </a:prstGeom>
        </p:spPr>
      </p:pic>
    </p:spTree>
    <p:extLst>
      <p:ext uri="{BB962C8B-B14F-4D97-AF65-F5344CB8AC3E}">
        <p14:creationId xmlns:p14="http://schemas.microsoft.com/office/powerpoint/2010/main" val="18709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563127-9B6C-B432-64BC-65F70C0041C7}"/>
              </a:ext>
            </a:extLst>
          </p:cNvPr>
          <p:cNvSpPr txBox="1">
            <a:spLocks/>
          </p:cNvSpPr>
          <p:nvPr/>
        </p:nvSpPr>
        <p:spPr>
          <a:xfrm>
            <a:off x="-2201" y="161673"/>
            <a:ext cx="8891044" cy="55662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18488D"/>
                </a:solidFill>
                <a:cs typeface="Trebuchet MS"/>
              </a:rPr>
              <a:t>SIX LANE ARTERIAL ALTERNATIVE (Year 2014)</a:t>
            </a:r>
            <a:endParaRPr lang="en-US" sz="3500" dirty="0"/>
          </a:p>
        </p:txBody>
      </p:sp>
      <p:graphicFrame>
        <p:nvGraphicFramePr>
          <p:cNvPr id="10" name="Table 9">
            <a:extLst>
              <a:ext uri="{FF2B5EF4-FFF2-40B4-BE49-F238E27FC236}">
                <a16:creationId xmlns:a16="http://schemas.microsoft.com/office/drawing/2014/main" id="{8F5C86CE-F9F9-4342-ABC0-0BEFA39F54F4}"/>
              </a:ext>
            </a:extLst>
          </p:cNvPr>
          <p:cNvGraphicFramePr>
            <a:graphicFrameLocks noGrp="1" noChangeAspect="1"/>
          </p:cNvGraphicFramePr>
          <p:nvPr>
            <p:extLst>
              <p:ext uri="{D42A27DB-BD31-4B8C-83A1-F6EECF244321}">
                <p14:modId xmlns:p14="http://schemas.microsoft.com/office/powerpoint/2010/main" val="2358058666"/>
              </p:ext>
            </p:extLst>
          </p:nvPr>
        </p:nvGraphicFramePr>
        <p:xfrm>
          <a:off x="-2203" y="4613318"/>
          <a:ext cx="9143998" cy="1667201"/>
        </p:xfrm>
        <a:graphic>
          <a:graphicData uri="http://schemas.openxmlformats.org/drawingml/2006/table">
            <a:tbl>
              <a:tblPr firstRow="1" bandRow="1">
                <a:tableStyleId>{5940675A-B579-460E-94D1-54222C63F5DA}</a:tableStyleId>
              </a:tblPr>
              <a:tblGrid>
                <a:gridCol w="2092959">
                  <a:extLst>
                    <a:ext uri="{9D8B030D-6E8A-4147-A177-3AD203B41FA5}">
                      <a16:colId xmlns:a16="http://schemas.microsoft.com/office/drawing/2014/main" val="4211655626"/>
                    </a:ext>
                  </a:extLst>
                </a:gridCol>
                <a:gridCol w="2405823">
                  <a:extLst>
                    <a:ext uri="{9D8B030D-6E8A-4147-A177-3AD203B41FA5}">
                      <a16:colId xmlns:a16="http://schemas.microsoft.com/office/drawing/2014/main" val="2727923534"/>
                    </a:ext>
                  </a:extLst>
                </a:gridCol>
                <a:gridCol w="2277936">
                  <a:extLst>
                    <a:ext uri="{9D8B030D-6E8A-4147-A177-3AD203B41FA5}">
                      <a16:colId xmlns:a16="http://schemas.microsoft.com/office/drawing/2014/main" val="779753710"/>
                    </a:ext>
                  </a:extLst>
                </a:gridCol>
                <a:gridCol w="2367280">
                  <a:extLst>
                    <a:ext uri="{9D8B030D-6E8A-4147-A177-3AD203B41FA5}">
                      <a16:colId xmlns:a16="http://schemas.microsoft.com/office/drawing/2014/main" val="2138667610"/>
                    </a:ext>
                  </a:extLst>
                </a:gridCol>
              </a:tblGrid>
              <a:tr h="550865">
                <a:tc>
                  <a:txBody>
                    <a:bodyPr/>
                    <a:lstStyle/>
                    <a:p>
                      <a:pPr algn="ctr"/>
                      <a:r>
                        <a:rPr lang="en-US" sz="1200" b="1"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Design Features</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solidFill>
                      <a:schemeClr val="bg1">
                        <a:lumMod val="65000"/>
                      </a:schemeClr>
                    </a:solidFill>
                  </a:tcPr>
                </a:tc>
                <a:tc>
                  <a:txBody>
                    <a:bodyPr/>
                    <a:lstStyle/>
                    <a:p>
                      <a:pPr algn="ctr"/>
                      <a:r>
                        <a:rPr lang="en-US" sz="1200" b="1"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Environmental Issues</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solidFill>
                      <a:schemeClr val="bg1">
                        <a:lumMod val="65000"/>
                      </a:schemeClr>
                    </a:solidFill>
                  </a:tcPr>
                </a:tc>
                <a:tc>
                  <a:txBody>
                    <a:bodyPr/>
                    <a:lstStyle/>
                    <a:p>
                      <a:pPr algn="ctr"/>
                      <a:r>
                        <a:rPr lang="en-US" sz="1200" b="1"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Right-of-Way /Property Impacts ($ Million)</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solidFill>
                      <a:schemeClr val="bg1">
                        <a:lumMod val="65000"/>
                      </a:schemeClr>
                    </a:solidFill>
                  </a:tcPr>
                </a:tc>
                <a:tc>
                  <a:txBody>
                    <a:bodyPr/>
                    <a:lstStyle/>
                    <a:p>
                      <a:pPr algn="ctr"/>
                      <a:r>
                        <a:rPr lang="en-US" sz="1200" b="1"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Order of Magnitude Cost ($Million) (Includes ROW)</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solidFill>
                      <a:schemeClr val="bg1">
                        <a:lumMod val="65000"/>
                      </a:schemeClr>
                    </a:solidFill>
                  </a:tcPr>
                </a:tc>
                <a:extLst>
                  <a:ext uri="{0D108BD9-81ED-4DB2-BD59-A6C34878D82A}">
                    <a16:rowId xmlns:a16="http://schemas.microsoft.com/office/drawing/2014/main" val="2234615463"/>
                  </a:ext>
                </a:extLst>
              </a:tr>
              <a:tr h="1109929">
                <a:tc>
                  <a:txBody>
                    <a:bodyPr/>
                    <a:lstStyle/>
                    <a:p>
                      <a:r>
                        <a:rPr lang="en-US" sz="1200" dirty="0">
                          <a:latin typeface="Lato" panose="020F0502020204030203" pitchFamily="34" charset="0"/>
                          <a:ea typeface="Lato" panose="020F0502020204030203" pitchFamily="34" charset="0"/>
                          <a:cs typeface="Lato" panose="020F0502020204030203" pitchFamily="34" charset="0"/>
                        </a:rPr>
                        <a:t>6-Lane Signalized Arterial</a:t>
                      </a:r>
                    </a:p>
                  </a:txBody>
                  <a:tcPr marL="191512" marR="191512" marT="95756" marB="95756"/>
                </a:tc>
                <a:tc>
                  <a:txBody>
                    <a:bodyPr/>
                    <a:lstStyle/>
                    <a:p>
                      <a:pPr marL="171450" indent="-171450">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2 Recognized Environmental Conditions sites.</a:t>
                      </a:r>
                    </a:p>
                    <a:p>
                      <a:pPr marL="171450" indent="-171450">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Potential minor floodplain impact</a:t>
                      </a:r>
                    </a:p>
                  </a:txBody>
                  <a:tcPr marL="191512" marR="191512" marT="95756" marB="95756"/>
                </a:tc>
                <a:tc>
                  <a:txBody>
                    <a:bodyPr/>
                    <a:lstStyle/>
                    <a:p>
                      <a:pPr marL="285750" indent="-285750">
                        <a:buFont typeface="Arial" panose="020B0604020202020204" pitchFamily="34" charset="0"/>
                        <a:buChar char="•"/>
                      </a:pPr>
                      <a:r>
                        <a:rPr lang="en-US" sz="1200" b="0"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13.5 acres impacted</a:t>
                      </a:r>
                    </a:p>
                    <a:p>
                      <a:pPr marL="285750" indent="-285750">
                        <a:buFont typeface="Arial" panose="020B0604020202020204" pitchFamily="34" charset="0"/>
                        <a:buChar char="•"/>
                      </a:pPr>
                      <a:r>
                        <a:rPr lang="en-US" sz="1200" b="0"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0 Full Residential</a:t>
                      </a:r>
                    </a:p>
                    <a:p>
                      <a:pPr marL="285750" indent="-285750">
                        <a:buFont typeface="Arial" panose="020B0604020202020204" pitchFamily="34" charset="0"/>
                        <a:buChar char="•"/>
                      </a:pPr>
                      <a:r>
                        <a:rPr lang="en-US" sz="1200" b="0"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23 Partial Commercial</a:t>
                      </a:r>
                    </a:p>
                    <a:p>
                      <a:pPr marL="285750" indent="-285750">
                        <a:buFont typeface="Arial" panose="020B0604020202020204" pitchFamily="34" charset="0"/>
                        <a:buChar char="•"/>
                      </a:pPr>
                      <a:r>
                        <a:rPr lang="en-US" sz="1200" b="0"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3 Full Commercial</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tc>
                <a:tc>
                  <a:txBody>
                    <a:bodyPr/>
                    <a:lstStyle/>
                    <a:p>
                      <a:r>
                        <a:rPr lang="en-US" sz="1700" b="1" dirty="0">
                          <a:latin typeface="Lato" panose="020F0502020204030203" pitchFamily="34" charset="0"/>
                          <a:ea typeface="Lato" panose="020F0502020204030203" pitchFamily="34" charset="0"/>
                          <a:cs typeface="Lato" panose="020F0502020204030203" pitchFamily="34" charset="0"/>
                        </a:rPr>
                        <a:t>$52 million </a:t>
                      </a:r>
                      <a:r>
                        <a:rPr lang="en-US" sz="1200" dirty="0">
                          <a:latin typeface="Lato" panose="020F0502020204030203" pitchFamily="34" charset="0"/>
                          <a:ea typeface="Lato" panose="020F0502020204030203" pitchFamily="34" charset="0"/>
                          <a:cs typeface="Lato" panose="020F0502020204030203" pitchFamily="34" charset="0"/>
                        </a:rPr>
                        <a:t>in 2022 dollars</a:t>
                      </a:r>
                    </a:p>
                  </a:txBody>
                  <a:tcPr marL="191512" marR="191512" marT="95756" marB="95756"/>
                </a:tc>
                <a:extLst>
                  <a:ext uri="{0D108BD9-81ED-4DB2-BD59-A6C34878D82A}">
                    <a16:rowId xmlns:a16="http://schemas.microsoft.com/office/drawing/2014/main" val="3155939264"/>
                  </a:ext>
                </a:extLst>
              </a:tr>
            </a:tbl>
          </a:graphicData>
        </a:graphic>
      </p:graphicFrame>
      <p:grpSp>
        <p:nvGrpSpPr>
          <p:cNvPr id="11" name="Group 10">
            <a:extLst>
              <a:ext uri="{FF2B5EF4-FFF2-40B4-BE49-F238E27FC236}">
                <a16:creationId xmlns:a16="http://schemas.microsoft.com/office/drawing/2014/main" id="{D8B454F6-347B-8BD3-B677-1C440E638D4A}"/>
              </a:ext>
            </a:extLst>
          </p:cNvPr>
          <p:cNvGrpSpPr>
            <a:grpSpLocks noChangeAspect="1"/>
          </p:cNvGrpSpPr>
          <p:nvPr/>
        </p:nvGrpSpPr>
        <p:grpSpPr>
          <a:xfrm>
            <a:off x="0" y="1084905"/>
            <a:ext cx="9144000" cy="3478388"/>
            <a:chOff x="1" y="2074861"/>
            <a:chExt cx="25255416" cy="8012979"/>
          </a:xfrm>
        </p:grpSpPr>
        <p:pic>
          <p:nvPicPr>
            <p:cNvPr id="12" name="Picture 11">
              <a:extLst>
                <a:ext uri="{FF2B5EF4-FFF2-40B4-BE49-F238E27FC236}">
                  <a16:creationId xmlns:a16="http://schemas.microsoft.com/office/drawing/2014/main" id="{E5DB6ECB-1272-815C-2C68-813417374133}"/>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1" y="2074861"/>
              <a:ext cx="25255416" cy="8012979"/>
            </a:xfrm>
            <a:prstGeom prst="rect">
              <a:avLst/>
            </a:prstGeom>
          </p:spPr>
        </p:pic>
        <p:sp>
          <p:nvSpPr>
            <p:cNvPr id="13" name="Speech Bubble: Rectangle with Corners Rounded 12">
              <a:extLst>
                <a:ext uri="{FF2B5EF4-FFF2-40B4-BE49-F238E27FC236}">
                  <a16:creationId xmlns:a16="http://schemas.microsoft.com/office/drawing/2014/main" id="{59D2752D-D551-DD2C-F29A-2BC441CD888B}"/>
                </a:ext>
              </a:extLst>
            </p:cNvPr>
            <p:cNvSpPr/>
            <p:nvPr/>
          </p:nvSpPr>
          <p:spPr>
            <a:xfrm>
              <a:off x="7239887" y="3351611"/>
              <a:ext cx="6245749" cy="1436338"/>
            </a:xfrm>
            <a:prstGeom prst="wedgeRoundRectCallout">
              <a:avLst>
                <a:gd name="adj1" fmla="val -22380"/>
                <a:gd name="adj2" fmla="val 834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Trebuchet MS" panose="020B0603020202020204" pitchFamily="34" charset="0"/>
                </a:rPr>
                <a:t>Two-way frontage roads serve existing mid-block access back to Old Highway Road</a:t>
              </a:r>
            </a:p>
          </p:txBody>
        </p:sp>
        <p:sp>
          <p:nvSpPr>
            <p:cNvPr id="14" name="Speech Bubble: Rectangle with Corners Rounded 13">
              <a:extLst>
                <a:ext uri="{FF2B5EF4-FFF2-40B4-BE49-F238E27FC236}">
                  <a16:creationId xmlns:a16="http://schemas.microsoft.com/office/drawing/2014/main" id="{6451426D-94ED-5588-53B8-C9243E58D6EF}"/>
                </a:ext>
              </a:extLst>
            </p:cNvPr>
            <p:cNvSpPr/>
            <p:nvPr/>
          </p:nvSpPr>
          <p:spPr>
            <a:xfrm>
              <a:off x="8201998" y="8139411"/>
              <a:ext cx="6021757" cy="1436338"/>
            </a:xfrm>
            <a:prstGeom prst="wedgeRoundRectCallout">
              <a:avLst>
                <a:gd name="adj1" fmla="val 58481"/>
                <a:gd name="adj2" fmla="val -1702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Trebuchet MS" panose="020B0603020202020204" pitchFamily="34" charset="0"/>
                </a:rPr>
                <a:t>Three- leg intersection for US 20 and NW Arterial, eliminated south leg</a:t>
              </a:r>
            </a:p>
          </p:txBody>
        </p:sp>
        <p:sp>
          <p:nvSpPr>
            <p:cNvPr id="15" name="Speech Bubble: Rectangle with Corners Rounded 14">
              <a:extLst>
                <a:ext uri="{FF2B5EF4-FFF2-40B4-BE49-F238E27FC236}">
                  <a16:creationId xmlns:a16="http://schemas.microsoft.com/office/drawing/2014/main" id="{92AD9AD1-2830-809B-8757-9B48612FD9EF}"/>
                </a:ext>
              </a:extLst>
            </p:cNvPr>
            <p:cNvSpPr/>
            <p:nvPr/>
          </p:nvSpPr>
          <p:spPr>
            <a:xfrm>
              <a:off x="14822229" y="8059612"/>
              <a:ext cx="7065796" cy="1516136"/>
            </a:xfrm>
            <a:prstGeom prst="wedgeRoundRectCallout">
              <a:avLst>
                <a:gd name="adj1" fmla="val 5483"/>
                <a:gd name="adj2" fmla="val -138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Trebuchet MS" panose="020B0603020202020204" pitchFamily="34" charset="0"/>
                </a:rPr>
                <a:t>Two-way frontage roads serve existing mid-block access back to Old Highway Road and Crescent Ridge</a:t>
              </a:r>
            </a:p>
          </p:txBody>
        </p:sp>
      </p:grpSp>
      <p:sp>
        <p:nvSpPr>
          <p:cNvPr id="6" name="TextBox 5">
            <a:extLst>
              <a:ext uri="{FF2B5EF4-FFF2-40B4-BE49-F238E27FC236}">
                <a16:creationId xmlns:a16="http://schemas.microsoft.com/office/drawing/2014/main" id="{AFEB65BF-4AB5-30C3-4041-29125A0084B5}"/>
              </a:ext>
            </a:extLst>
          </p:cNvPr>
          <p:cNvSpPr txBox="1"/>
          <p:nvPr/>
        </p:nvSpPr>
        <p:spPr>
          <a:xfrm>
            <a:off x="147636" y="6432902"/>
            <a:ext cx="5218914"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10</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7" name="TextBox 6">
            <a:extLst>
              <a:ext uri="{FF2B5EF4-FFF2-40B4-BE49-F238E27FC236}">
                <a16:creationId xmlns:a16="http://schemas.microsoft.com/office/drawing/2014/main" id="{9F566968-B559-E8A6-4B38-D7A8848E0DD3}"/>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774452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78D2B-9CDA-CF59-1C7E-C2C6E2EDE5F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4EA7AE9-1A8B-E7AE-4158-1B801D5EE251}"/>
              </a:ext>
            </a:extLst>
          </p:cNvPr>
          <p:cNvSpPr txBox="1">
            <a:spLocks/>
          </p:cNvSpPr>
          <p:nvPr/>
        </p:nvSpPr>
        <p:spPr>
          <a:xfrm>
            <a:off x="20559" y="165884"/>
            <a:ext cx="8708164" cy="55662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18488D"/>
                </a:solidFill>
                <a:cs typeface="Trebuchet MS"/>
              </a:rPr>
              <a:t>SIX LANE ARTERIAL ALTERNATIVE (Year 2022)</a:t>
            </a:r>
            <a:endParaRPr lang="en-US" sz="3500" dirty="0"/>
          </a:p>
        </p:txBody>
      </p:sp>
      <p:graphicFrame>
        <p:nvGraphicFramePr>
          <p:cNvPr id="10" name="Table 9">
            <a:extLst>
              <a:ext uri="{FF2B5EF4-FFF2-40B4-BE49-F238E27FC236}">
                <a16:creationId xmlns:a16="http://schemas.microsoft.com/office/drawing/2014/main" id="{C04012F6-E113-EDA3-E19C-5EAB1FBD155F}"/>
              </a:ext>
            </a:extLst>
          </p:cNvPr>
          <p:cNvGraphicFramePr>
            <a:graphicFrameLocks noGrp="1" noChangeAspect="1"/>
          </p:cNvGraphicFramePr>
          <p:nvPr>
            <p:extLst>
              <p:ext uri="{D42A27DB-BD31-4B8C-83A1-F6EECF244321}">
                <p14:modId xmlns:p14="http://schemas.microsoft.com/office/powerpoint/2010/main" val="3240985346"/>
              </p:ext>
            </p:extLst>
          </p:nvPr>
        </p:nvGraphicFramePr>
        <p:xfrm>
          <a:off x="0" y="4824121"/>
          <a:ext cx="9136712" cy="1480304"/>
        </p:xfrm>
        <a:graphic>
          <a:graphicData uri="http://schemas.openxmlformats.org/drawingml/2006/table">
            <a:tbl>
              <a:tblPr firstRow="1" bandRow="1">
                <a:tableStyleId>{5940675A-B579-460E-94D1-54222C63F5DA}</a:tableStyleId>
              </a:tblPr>
              <a:tblGrid>
                <a:gridCol w="2091291">
                  <a:extLst>
                    <a:ext uri="{9D8B030D-6E8A-4147-A177-3AD203B41FA5}">
                      <a16:colId xmlns:a16="http://schemas.microsoft.com/office/drawing/2014/main" val="4211655626"/>
                    </a:ext>
                  </a:extLst>
                </a:gridCol>
                <a:gridCol w="2403906">
                  <a:extLst>
                    <a:ext uri="{9D8B030D-6E8A-4147-A177-3AD203B41FA5}">
                      <a16:colId xmlns:a16="http://schemas.microsoft.com/office/drawing/2014/main" val="2727923534"/>
                    </a:ext>
                  </a:extLst>
                </a:gridCol>
                <a:gridCol w="2276121">
                  <a:extLst>
                    <a:ext uri="{9D8B030D-6E8A-4147-A177-3AD203B41FA5}">
                      <a16:colId xmlns:a16="http://schemas.microsoft.com/office/drawing/2014/main" val="779753710"/>
                    </a:ext>
                  </a:extLst>
                </a:gridCol>
                <a:gridCol w="2365394">
                  <a:extLst>
                    <a:ext uri="{9D8B030D-6E8A-4147-A177-3AD203B41FA5}">
                      <a16:colId xmlns:a16="http://schemas.microsoft.com/office/drawing/2014/main" val="2138667610"/>
                    </a:ext>
                  </a:extLst>
                </a:gridCol>
              </a:tblGrid>
              <a:tr h="250076">
                <a:tc>
                  <a:txBody>
                    <a:bodyPr/>
                    <a:lstStyle/>
                    <a:p>
                      <a:pPr algn="ctr"/>
                      <a:r>
                        <a:rPr lang="en-US" sz="1200" b="1"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Design Features</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solidFill>
                      <a:schemeClr val="bg1">
                        <a:lumMod val="65000"/>
                      </a:schemeClr>
                    </a:solidFill>
                  </a:tcPr>
                </a:tc>
                <a:tc>
                  <a:txBody>
                    <a:bodyPr/>
                    <a:lstStyle/>
                    <a:p>
                      <a:pPr algn="ctr"/>
                      <a:r>
                        <a:rPr lang="en-US" sz="1200" b="1"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Environmental Issues</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solidFill>
                      <a:schemeClr val="bg1">
                        <a:lumMod val="65000"/>
                      </a:schemeClr>
                    </a:solidFill>
                  </a:tcPr>
                </a:tc>
                <a:tc>
                  <a:txBody>
                    <a:bodyPr/>
                    <a:lstStyle/>
                    <a:p>
                      <a:pPr algn="ctr"/>
                      <a:r>
                        <a:rPr lang="en-US" sz="1200" b="1"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Right-of-Way /Property Impacts ($ Million)</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solidFill>
                      <a:schemeClr val="bg1">
                        <a:lumMod val="65000"/>
                      </a:schemeClr>
                    </a:solidFill>
                  </a:tcPr>
                </a:tc>
                <a:tc>
                  <a:txBody>
                    <a:bodyPr/>
                    <a:lstStyle/>
                    <a:p>
                      <a:pPr algn="ctr"/>
                      <a:r>
                        <a:rPr lang="en-US" sz="1200" b="1"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Order of Magnitude Cost ($Million) (Includes ROW)</a:t>
                      </a:r>
                      <a:endParaRPr lang="en-US" sz="1200" dirty="0">
                        <a:latin typeface="Lato" panose="020F0502020204030203" pitchFamily="34" charset="0"/>
                        <a:ea typeface="Lato" panose="020F0502020204030203" pitchFamily="34" charset="0"/>
                        <a:cs typeface="Lato" panose="020F0502020204030203" pitchFamily="34" charset="0"/>
                      </a:endParaRPr>
                    </a:p>
                  </a:txBody>
                  <a:tcPr marL="191512" marR="191512" marT="95756" marB="95756">
                    <a:solidFill>
                      <a:schemeClr val="bg1">
                        <a:lumMod val="65000"/>
                      </a:schemeClr>
                    </a:solidFill>
                  </a:tcPr>
                </a:tc>
                <a:extLst>
                  <a:ext uri="{0D108BD9-81ED-4DB2-BD59-A6C34878D82A}">
                    <a16:rowId xmlns:a16="http://schemas.microsoft.com/office/drawing/2014/main" val="2234615463"/>
                  </a:ext>
                </a:extLst>
              </a:tr>
              <a:tr h="426324">
                <a:tc>
                  <a:txBody>
                    <a:bodyPr/>
                    <a:lstStyle/>
                    <a:p>
                      <a:r>
                        <a:rPr lang="en-US" sz="1200" dirty="0">
                          <a:latin typeface="Lato" panose="020F0502020204030203" pitchFamily="34" charset="0"/>
                          <a:ea typeface="Lato" panose="020F0502020204030203" pitchFamily="34" charset="0"/>
                          <a:cs typeface="Lato" panose="020F0502020204030203" pitchFamily="34" charset="0"/>
                        </a:rPr>
                        <a:t>4-Lane Signalized Arterial</a:t>
                      </a:r>
                    </a:p>
                  </a:txBody>
                  <a:tcPr marL="191512" marR="191512" marT="95756" marB="95756"/>
                </a:tc>
                <a:tc>
                  <a:txBody>
                    <a:bodyPr/>
                    <a:lstStyle/>
                    <a:p>
                      <a:pPr marL="171450" indent="-171450">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9 Potential regulated materials sites</a:t>
                      </a:r>
                    </a:p>
                    <a:p>
                      <a:pPr marL="171450" indent="-171450">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5 Low risk sites</a:t>
                      </a:r>
                    </a:p>
                    <a:p>
                      <a:pPr marL="171450" indent="-171450">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4 Moderate risk sites</a:t>
                      </a:r>
                    </a:p>
                  </a:txBody>
                  <a:tcPr marL="191512" marR="191512" marT="95756" marB="95756"/>
                </a:tc>
                <a:tc>
                  <a:txBody>
                    <a:bodyPr/>
                    <a:lstStyle/>
                    <a:p>
                      <a:pPr marL="285750" indent="-285750">
                        <a:buFont typeface="Arial" panose="020B0604020202020204" pitchFamily="34" charset="0"/>
                        <a:buChar char="•"/>
                      </a:pPr>
                      <a:r>
                        <a:rPr lang="en-US" sz="1200" b="0"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9 Potential regulated materials sites</a:t>
                      </a:r>
                    </a:p>
                    <a:p>
                      <a:pPr marL="285750" indent="-285750">
                        <a:buFont typeface="Arial" panose="020B0604020202020204" pitchFamily="34" charset="0"/>
                        <a:buChar char="•"/>
                      </a:pPr>
                      <a:r>
                        <a:rPr lang="en-US" sz="1200" b="0"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5 Low risk sites</a:t>
                      </a:r>
                    </a:p>
                    <a:p>
                      <a:pPr marL="285750" indent="-285750">
                        <a:buFont typeface="Arial" panose="020B0604020202020204" pitchFamily="34" charset="0"/>
                        <a:buChar char="•"/>
                      </a:pPr>
                      <a:r>
                        <a:rPr lang="en-US" sz="1200" b="0" i="0" u="none" strike="noStrike" kern="1200" baseline="0" dirty="0">
                          <a:solidFill>
                            <a:schemeClr val="tx1"/>
                          </a:solidFill>
                          <a:latin typeface="Lato" panose="020F0502020204030203" pitchFamily="34" charset="0"/>
                          <a:ea typeface="Lato" panose="020F0502020204030203" pitchFamily="34" charset="0"/>
                          <a:cs typeface="Lato" panose="020F0502020204030203" pitchFamily="34" charset="0"/>
                        </a:rPr>
                        <a:t>4 Moderate risk sites</a:t>
                      </a:r>
                    </a:p>
                  </a:txBody>
                  <a:tcPr marL="191512" marR="191512" marT="95756" marB="95756"/>
                </a:tc>
                <a:tc>
                  <a:txBody>
                    <a:bodyPr/>
                    <a:lstStyle/>
                    <a:p>
                      <a:r>
                        <a:rPr lang="en-US" sz="1700" b="1" dirty="0">
                          <a:latin typeface="Lato" panose="020F0502020204030203" pitchFamily="34" charset="0"/>
                          <a:ea typeface="Lato" panose="020F0502020204030203" pitchFamily="34" charset="0"/>
                          <a:cs typeface="Lato" panose="020F0502020204030203" pitchFamily="34" charset="0"/>
                        </a:rPr>
                        <a:t>$17.5 million </a:t>
                      </a:r>
                      <a:r>
                        <a:rPr lang="en-US" sz="1200" b="0" dirty="0">
                          <a:latin typeface="Lato" panose="020F0502020204030203" pitchFamily="34" charset="0"/>
                          <a:ea typeface="Lato" panose="020F0502020204030203" pitchFamily="34" charset="0"/>
                          <a:cs typeface="Lato" panose="020F0502020204030203" pitchFamily="34" charset="0"/>
                        </a:rPr>
                        <a:t>in 2022 dollars</a:t>
                      </a:r>
                    </a:p>
                  </a:txBody>
                  <a:tcPr marL="191512" marR="191512" marT="95756" marB="95756"/>
                </a:tc>
                <a:extLst>
                  <a:ext uri="{0D108BD9-81ED-4DB2-BD59-A6C34878D82A}">
                    <a16:rowId xmlns:a16="http://schemas.microsoft.com/office/drawing/2014/main" val="3155939264"/>
                  </a:ext>
                </a:extLst>
              </a:tr>
            </a:tbl>
          </a:graphicData>
        </a:graphic>
      </p:graphicFrame>
      <p:grpSp>
        <p:nvGrpSpPr>
          <p:cNvPr id="2" name="Group 1">
            <a:extLst>
              <a:ext uri="{FF2B5EF4-FFF2-40B4-BE49-F238E27FC236}">
                <a16:creationId xmlns:a16="http://schemas.microsoft.com/office/drawing/2014/main" id="{47E37DCA-E912-AD1F-108A-37D93849B6D7}"/>
              </a:ext>
            </a:extLst>
          </p:cNvPr>
          <p:cNvGrpSpPr>
            <a:grpSpLocks noChangeAspect="1"/>
          </p:cNvGrpSpPr>
          <p:nvPr/>
        </p:nvGrpSpPr>
        <p:grpSpPr>
          <a:xfrm>
            <a:off x="2005" y="1095377"/>
            <a:ext cx="9136712" cy="3686173"/>
            <a:chOff x="23018" y="2051454"/>
            <a:chExt cx="25511918" cy="8109749"/>
          </a:xfrm>
        </p:grpSpPr>
        <p:pic>
          <p:nvPicPr>
            <p:cNvPr id="3" name="Picture 2">
              <a:extLst>
                <a:ext uri="{FF2B5EF4-FFF2-40B4-BE49-F238E27FC236}">
                  <a16:creationId xmlns:a16="http://schemas.microsoft.com/office/drawing/2014/main" id="{E7357F47-4993-6152-7F63-D3EE586676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018" y="2051454"/>
              <a:ext cx="25511918" cy="8109749"/>
            </a:xfrm>
            <a:prstGeom prst="rect">
              <a:avLst/>
            </a:prstGeom>
          </p:spPr>
        </p:pic>
        <p:sp>
          <p:nvSpPr>
            <p:cNvPr id="5" name="Speech Bubble: Rectangle with Corners Rounded 4">
              <a:extLst>
                <a:ext uri="{FF2B5EF4-FFF2-40B4-BE49-F238E27FC236}">
                  <a16:creationId xmlns:a16="http://schemas.microsoft.com/office/drawing/2014/main" id="{2B9209BD-84F3-7E9D-A92C-8A19BE9A34A8}"/>
                </a:ext>
              </a:extLst>
            </p:cNvPr>
            <p:cNvSpPr/>
            <p:nvPr/>
          </p:nvSpPr>
          <p:spPr>
            <a:xfrm>
              <a:off x="3623847" y="3571450"/>
              <a:ext cx="6026869" cy="1240337"/>
            </a:xfrm>
            <a:prstGeom prst="wedgeRoundRectCallout">
              <a:avLst>
                <a:gd name="adj1" fmla="val -20795"/>
                <a:gd name="adj2" fmla="val 11802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Trebuchet MS" panose="020B0603020202020204" pitchFamily="34" charset="0"/>
                </a:rPr>
                <a:t>Two-way frontage roads serve existing mid-block access back to Old Highway Road</a:t>
              </a:r>
            </a:p>
          </p:txBody>
        </p:sp>
        <p:sp>
          <p:nvSpPr>
            <p:cNvPr id="6" name="Speech Bubble: Rectangle with Corners Rounded 5">
              <a:extLst>
                <a:ext uri="{FF2B5EF4-FFF2-40B4-BE49-F238E27FC236}">
                  <a16:creationId xmlns:a16="http://schemas.microsoft.com/office/drawing/2014/main" id="{6267A06C-305C-3EA9-9054-32957C27E36A}"/>
                </a:ext>
              </a:extLst>
            </p:cNvPr>
            <p:cNvSpPr/>
            <p:nvPr/>
          </p:nvSpPr>
          <p:spPr>
            <a:xfrm>
              <a:off x="5292801" y="8401052"/>
              <a:ext cx="6026869" cy="1240337"/>
            </a:xfrm>
            <a:prstGeom prst="wedgeRoundRectCallout">
              <a:avLst>
                <a:gd name="adj1" fmla="val 65283"/>
                <a:gd name="adj2" fmla="val -19442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Trebuchet MS" panose="020B0603020202020204" pitchFamily="34" charset="0"/>
                </a:rPr>
                <a:t>Three- leg intersection for US 20 and NW Arterial, eliminated south leg</a:t>
              </a:r>
            </a:p>
          </p:txBody>
        </p:sp>
        <p:sp>
          <p:nvSpPr>
            <p:cNvPr id="7" name="Speech Bubble: Rectangle with Corners Rounded 6">
              <a:extLst>
                <a:ext uri="{FF2B5EF4-FFF2-40B4-BE49-F238E27FC236}">
                  <a16:creationId xmlns:a16="http://schemas.microsoft.com/office/drawing/2014/main" id="{A8FCD41A-3D2B-6864-437E-4F3A361EC138}"/>
                </a:ext>
              </a:extLst>
            </p:cNvPr>
            <p:cNvSpPr/>
            <p:nvPr/>
          </p:nvSpPr>
          <p:spPr>
            <a:xfrm>
              <a:off x="12129096" y="8449330"/>
              <a:ext cx="6026872" cy="1522876"/>
            </a:xfrm>
            <a:prstGeom prst="wedgeRoundRectCallout">
              <a:avLst>
                <a:gd name="adj1" fmla="val 5004"/>
                <a:gd name="adj2" fmla="val -14790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lumMod val="65000"/>
                      <a:lumOff val="35000"/>
                    </a:schemeClr>
                  </a:solidFill>
                  <a:latin typeface="Trebuchet MS" panose="020B0603020202020204" pitchFamily="34" charset="0"/>
                </a:rPr>
                <a:t>Two-way frontage roads serve existing mid-block access back to Old Highway Road and Crescent Ridge</a:t>
              </a:r>
            </a:p>
          </p:txBody>
        </p:sp>
      </p:grpSp>
      <p:sp>
        <p:nvSpPr>
          <p:cNvPr id="11" name="TextBox 10">
            <a:extLst>
              <a:ext uri="{FF2B5EF4-FFF2-40B4-BE49-F238E27FC236}">
                <a16:creationId xmlns:a16="http://schemas.microsoft.com/office/drawing/2014/main" id="{28EC2EF3-7653-A0FF-7A0D-35A8F72B3D91}"/>
              </a:ext>
            </a:extLst>
          </p:cNvPr>
          <p:cNvSpPr txBox="1"/>
          <p:nvPr/>
        </p:nvSpPr>
        <p:spPr>
          <a:xfrm>
            <a:off x="147636" y="6432902"/>
            <a:ext cx="5200541"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11</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12" name="TextBox 11">
            <a:extLst>
              <a:ext uri="{FF2B5EF4-FFF2-40B4-BE49-F238E27FC236}">
                <a16:creationId xmlns:a16="http://schemas.microsoft.com/office/drawing/2014/main" id="{AC1F44B3-D211-A8C7-55AA-1B4030345E82}"/>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302776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D08BD7-B97C-C2EB-1C6D-8560F418D096}"/>
              </a:ext>
            </a:extLst>
          </p:cNvPr>
          <p:cNvSpPr>
            <a:spLocks noGrp="1"/>
          </p:cNvSpPr>
          <p:nvPr>
            <p:ph idx="1"/>
          </p:nvPr>
        </p:nvSpPr>
        <p:spPr>
          <a:xfrm>
            <a:off x="197643" y="1335091"/>
            <a:ext cx="8548688" cy="1579560"/>
          </a:xfrm>
        </p:spPr>
        <p:txBody>
          <a:bodyPr>
            <a:noAutofit/>
          </a:bodyPr>
          <a:lstStyle/>
          <a:p>
            <a:r>
              <a:rPr lang="en-US" sz="3000" dirty="0"/>
              <a:t>Completed Public Input</a:t>
            </a:r>
          </a:p>
          <a:p>
            <a:r>
              <a:rPr lang="en-US" sz="3000" dirty="0"/>
              <a:t>Selected Preferred Alternative</a:t>
            </a:r>
          </a:p>
          <a:p>
            <a:r>
              <a:rPr lang="en-US" sz="3000" dirty="0"/>
              <a:t>Request Programming Project In </a:t>
            </a:r>
            <a:r>
              <a:rPr lang="en-US" sz="3000" dirty="0" err="1"/>
              <a:t>IowaDOT</a:t>
            </a:r>
            <a:r>
              <a:rPr lang="en-US" sz="3000" dirty="0"/>
              <a:t> Five Year Program</a:t>
            </a:r>
          </a:p>
          <a:p>
            <a:pPr marL="0" indent="0">
              <a:buNone/>
            </a:pPr>
            <a:endParaRPr lang="en-US" sz="3000" dirty="0"/>
          </a:p>
        </p:txBody>
      </p:sp>
      <p:sp>
        <p:nvSpPr>
          <p:cNvPr id="4" name="Title 1">
            <a:extLst>
              <a:ext uri="{FF2B5EF4-FFF2-40B4-BE49-F238E27FC236}">
                <a16:creationId xmlns:a16="http://schemas.microsoft.com/office/drawing/2014/main" id="{BEAA7D58-FB2C-0D63-0595-353FC94A9266}"/>
              </a:ext>
            </a:extLst>
          </p:cNvPr>
          <p:cNvSpPr txBox="1">
            <a:spLocks/>
          </p:cNvSpPr>
          <p:nvPr/>
        </p:nvSpPr>
        <p:spPr>
          <a:xfrm>
            <a:off x="100012" y="199431"/>
            <a:ext cx="4995863" cy="55662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18488D"/>
                </a:solidFill>
                <a:cs typeface="Trebuchet MS"/>
              </a:rPr>
              <a:t>NEXT STEPS</a:t>
            </a:r>
          </a:p>
        </p:txBody>
      </p:sp>
      <p:sp>
        <p:nvSpPr>
          <p:cNvPr id="5" name="TextBox 4">
            <a:extLst>
              <a:ext uri="{FF2B5EF4-FFF2-40B4-BE49-F238E27FC236}">
                <a16:creationId xmlns:a16="http://schemas.microsoft.com/office/drawing/2014/main" id="{03791CFE-7C7E-993F-3963-5CF35CB6CF7C}"/>
              </a:ext>
            </a:extLst>
          </p:cNvPr>
          <p:cNvSpPr txBox="1"/>
          <p:nvPr/>
        </p:nvSpPr>
        <p:spPr>
          <a:xfrm>
            <a:off x="100012" y="4169406"/>
            <a:ext cx="8743950" cy="1477328"/>
          </a:xfrm>
          <a:prstGeom prst="rect">
            <a:avLst/>
          </a:prstGeom>
          <a:noFill/>
        </p:spPr>
        <p:txBody>
          <a:bodyPr wrap="square" rtlCol="0">
            <a:spAutoFit/>
          </a:bodyPr>
          <a:lstStyle/>
          <a:p>
            <a:r>
              <a:rPr lang="en-US" sz="3000" dirty="0">
                <a:highlight>
                  <a:srgbClr val="FFFF00"/>
                </a:highlight>
                <a:latin typeface="Trebuchet MS" panose="020B0603020202020204" pitchFamily="34" charset="0"/>
              </a:rPr>
              <a:t>The Dubuque Metropolitan Area Transportation Study (DMATS) approved </a:t>
            </a:r>
            <a:r>
              <a:rPr lang="en-US" sz="3000" dirty="0">
                <a:solidFill>
                  <a:srgbClr val="FF0000"/>
                </a:solidFill>
                <a:highlight>
                  <a:srgbClr val="FFFF00"/>
                </a:highlight>
                <a:latin typeface="Trebuchet MS" panose="020B0603020202020204" pitchFamily="34" charset="0"/>
              </a:rPr>
              <a:t>$6.0 million </a:t>
            </a:r>
            <a:r>
              <a:rPr lang="en-US" sz="3000" dirty="0">
                <a:highlight>
                  <a:srgbClr val="FFFF00"/>
                </a:highlight>
                <a:latin typeface="Trebuchet MS" panose="020B0603020202020204" pitchFamily="34" charset="0"/>
              </a:rPr>
              <a:t>for the project.     </a:t>
            </a:r>
          </a:p>
        </p:txBody>
      </p:sp>
      <p:sp>
        <p:nvSpPr>
          <p:cNvPr id="2" name="TextBox 1">
            <a:extLst>
              <a:ext uri="{FF2B5EF4-FFF2-40B4-BE49-F238E27FC236}">
                <a16:creationId xmlns:a16="http://schemas.microsoft.com/office/drawing/2014/main" id="{5A979FD0-9B20-2E5B-45AE-26B33D3071EA}"/>
              </a:ext>
            </a:extLst>
          </p:cNvPr>
          <p:cNvSpPr txBox="1"/>
          <p:nvPr/>
        </p:nvSpPr>
        <p:spPr>
          <a:xfrm>
            <a:off x="147636" y="6432902"/>
            <a:ext cx="5211173"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12</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8" name="TextBox 7">
            <a:extLst>
              <a:ext uri="{FF2B5EF4-FFF2-40B4-BE49-F238E27FC236}">
                <a16:creationId xmlns:a16="http://schemas.microsoft.com/office/drawing/2014/main" id="{7FEBC3D7-275F-9A8D-A78F-0F633029E5A0}"/>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821045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D1E2-EECF-6E82-F3AF-A46245AF90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B530CD3-F159-D697-90BF-1CF82BCC5A08}"/>
              </a:ext>
            </a:extLst>
          </p:cNvPr>
          <p:cNvSpPr txBox="1">
            <a:spLocks/>
          </p:cNvSpPr>
          <p:nvPr/>
        </p:nvSpPr>
        <p:spPr>
          <a:xfrm>
            <a:off x="39842" y="126173"/>
            <a:ext cx="9091352" cy="5566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a:solidFill>
                  <a:srgbClr val="18488D"/>
                </a:solidFill>
                <a:cs typeface="Trebuchet MS"/>
              </a:rPr>
              <a:t>IMPACT OF CANADIAN PACIFIC AND KANSAS CITY SOUTHERN MERGER (KCS)</a:t>
            </a:r>
            <a:endParaRPr lang="en-US" sz="2500" dirty="0"/>
          </a:p>
        </p:txBody>
      </p:sp>
      <p:pic>
        <p:nvPicPr>
          <p:cNvPr id="6" name="Picture 5">
            <a:extLst>
              <a:ext uri="{FF2B5EF4-FFF2-40B4-BE49-F238E27FC236}">
                <a16:creationId xmlns:a16="http://schemas.microsoft.com/office/drawing/2014/main" id="{6E1F842F-8F95-EE26-1ADA-C1C1E722E8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96" y="1000325"/>
            <a:ext cx="9091352" cy="5317162"/>
          </a:xfrm>
          <a:prstGeom prst="rect">
            <a:avLst/>
          </a:prstGeom>
        </p:spPr>
      </p:pic>
      <p:sp>
        <p:nvSpPr>
          <p:cNvPr id="8" name="object 48">
            <a:extLst>
              <a:ext uri="{FF2B5EF4-FFF2-40B4-BE49-F238E27FC236}">
                <a16:creationId xmlns:a16="http://schemas.microsoft.com/office/drawing/2014/main" id="{52C2CEBA-B375-A41C-8D2D-D1AF7A6545FB}"/>
              </a:ext>
            </a:extLst>
          </p:cNvPr>
          <p:cNvSpPr txBox="1"/>
          <p:nvPr/>
        </p:nvSpPr>
        <p:spPr>
          <a:xfrm>
            <a:off x="4571999" y="4763993"/>
            <a:ext cx="1155684" cy="1074135"/>
          </a:xfrm>
          <a:prstGeom prst="rect">
            <a:avLst/>
          </a:prstGeom>
          <a:ln w="9144">
            <a:solidFill>
              <a:srgbClr val="000000"/>
            </a:solidFill>
          </a:ln>
        </p:spPr>
        <p:txBody>
          <a:bodyPr vert="horz" wrap="square" lIns="0" tIns="73147" rIns="0" bIns="0" rtlCol="0">
            <a:spAutoFit/>
          </a:bodyPr>
          <a:lstStyle/>
          <a:p>
            <a:pPr algn="ctr">
              <a:spcBef>
                <a:spcPts val="576"/>
              </a:spcBef>
            </a:pPr>
            <a:r>
              <a:rPr lang="en-US" sz="1500" b="1" dirty="0">
                <a:latin typeface="Trebuchet MS"/>
                <a:cs typeface="Trebuchet MS"/>
              </a:rPr>
              <a:t>4</a:t>
            </a:r>
          </a:p>
          <a:p>
            <a:pPr algn="ctr">
              <a:spcBef>
                <a:spcPts val="576"/>
              </a:spcBef>
            </a:pPr>
            <a:r>
              <a:rPr lang="en-US" sz="1500" dirty="0">
                <a:latin typeface="Trebuchet MS"/>
                <a:cs typeface="Trebuchet MS"/>
              </a:rPr>
              <a:t>Intersections in Dubuque County</a:t>
            </a:r>
            <a:endParaRPr sz="1500" dirty="0">
              <a:latin typeface="Trebuchet MS"/>
              <a:cs typeface="Trebuchet MS"/>
            </a:endParaRPr>
          </a:p>
        </p:txBody>
      </p:sp>
      <p:grpSp>
        <p:nvGrpSpPr>
          <p:cNvPr id="2" name="Group 1">
            <a:extLst>
              <a:ext uri="{FF2B5EF4-FFF2-40B4-BE49-F238E27FC236}">
                <a16:creationId xmlns:a16="http://schemas.microsoft.com/office/drawing/2014/main" id="{0188017A-9B15-465C-483C-F042F911225D}"/>
              </a:ext>
            </a:extLst>
          </p:cNvPr>
          <p:cNvGrpSpPr/>
          <p:nvPr/>
        </p:nvGrpSpPr>
        <p:grpSpPr>
          <a:xfrm>
            <a:off x="7251432" y="936526"/>
            <a:ext cx="1850655" cy="1964650"/>
            <a:chOff x="-1195388" y="1170466"/>
            <a:chExt cx="3673364" cy="5013559"/>
          </a:xfrm>
        </p:grpSpPr>
        <p:grpSp>
          <p:nvGrpSpPr>
            <p:cNvPr id="7" name="Group 6">
              <a:extLst>
                <a:ext uri="{FF2B5EF4-FFF2-40B4-BE49-F238E27FC236}">
                  <a16:creationId xmlns:a16="http://schemas.microsoft.com/office/drawing/2014/main" id="{1B45F091-C83F-4E8B-FDCC-5A6B71B217F4}"/>
                </a:ext>
              </a:extLst>
            </p:cNvPr>
            <p:cNvGrpSpPr/>
            <p:nvPr/>
          </p:nvGrpSpPr>
          <p:grpSpPr>
            <a:xfrm>
              <a:off x="-1154197" y="1438276"/>
              <a:ext cx="3632173" cy="4745749"/>
              <a:chOff x="3682603" y="1674161"/>
              <a:chExt cx="3365897" cy="4337339"/>
            </a:xfrm>
          </p:grpSpPr>
          <p:pic>
            <p:nvPicPr>
              <p:cNvPr id="14" name="Picture 13" descr="Map&#10;&#10;Description automatically generated">
                <a:extLst>
                  <a:ext uri="{FF2B5EF4-FFF2-40B4-BE49-F238E27FC236}">
                    <a16:creationId xmlns:a16="http://schemas.microsoft.com/office/drawing/2014/main" id="{D5660F94-CF87-6DDC-2636-355DA8E49D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2603" y="1674161"/>
                <a:ext cx="3365897" cy="4337339"/>
              </a:xfrm>
              <a:prstGeom prst="rect">
                <a:avLst/>
              </a:prstGeom>
            </p:spPr>
          </p:pic>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ED9D52A0-4732-C684-C017-E938E954D855}"/>
                      </a:ext>
                    </a:extLst>
                  </p14:cNvPr>
                  <p14:cNvContentPartPr/>
                  <p14:nvPr/>
                </p14:nvContentPartPr>
                <p14:xfrm>
                  <a:off x="6124170" y="3305100"/>
                  <a:ext cx="190440" cy="237600"/>
                </p14:xfrm>
              </p:contentPart>
            </mc:Choice>
            <mc:Fallback xmlns="">
              <p:pic>
                <p:nvPicPr>
                  <p:cNvPr id="10" name="Ink 9">
                    <a:extLst>
                      <a:ext uri="{FF2B5EF4-FFF2-40B4-BE49-F238E27FC236}">
                        <a16:creationId xmlns:a16="http://schemas.microsoft.com/office/drawing/2014/main" id="{76995C01-37FB-7927-A034-0A07A07D98FC}"/>
                      </a:ext>
                    </a:extLst>
                  </p:cNvPr>
                  <p:cNvPicPr/>
                  <p:nvPr/>
                </p:nvPicPr>
                <p:blipFill>
                  <a:blip r:embed="rId6"/>
                  <a:stretch>
                    <a:fillRect/>
                  </a:stretch>
                </p:blipFill>
                <p:spPr>
                  <a:xfrm>
                    <a:off x="6070530" y="3197100"/>
                    <a:ext cx="298080" cy="453240"/>
                  </a:xfrm>
                  <a:prstGeom prst="rect">
                    <a:avLst/>
                  </a:prstGeom>
                </p:spPr>
              </p:pic>
            </mc:Fallback>
          </mc:AlternateContent>
        </p:grpSp>
        <p:sp>
          <p:nvSpPr>
            <p:cNvPr id="9" name="TextBox 8">
              <a:extLst>
                <a:ext uri="{FF2B5EF4-FFF2-40B4-BE49-F238E27FC236}">
                  <a16:creationId xmlns:a16="http://schemas.microsoft.com/office/drawing/2014/main" id="{BB750FF9-030E-06BA-3EA0-6DCA890A5319}"/>
                </a:ext>
              </a:extLst>
            </p:cNvPr>
            <p:cNvSpPr txBox="1"/>
            <p:nvPr/>
          </p:nvSpPr>
          <p:spPr>
            <a:xfrm>
              <a:off x="-1195388" y="1170466"/>
              <a:ext cx="3655427" cy="323165"/>
            </a:xfrm>
            <a:prstGeom prst="rect">
              <a:avLst/>
            </a:prstGeom>
            <a:noFill/>
          </p:spPr>
          <p:txBody>
            <a:bodyPr wrap="square">
              <a:spAutoFit/>
            </a:bodyPr>
            <a:lstStyle/>
            <a:p>
              <a:pPr marR="62308" algn="ctr"/>
              <a:r>
                <a:rPr lang="en-US" sz="1500" dirty="0">
                  <a:solidFill>
                    <a:srgbClr val="515459"/>
                  </a:solidFill>
                  <a:latin typeface="Century Gothic" panose="020B0502020202020204" pitchFamily="34" charset="0"/>
                </a:rPr>
                <a:t>Route affected in Iowa </a:t>
              </a:r>
              <a:endParaRPr lang="en-US" sz="1500" dirty="0"/>
            </a:p>
          </p:txBody>
        </p:sp>
      </p:grpSp>
      <p:sp>
        <p:nvSpPr>
          <p:cNvPr id="10" name="TextBox 9">
            <a:extLst>
              <a:ext uri="{FF2B5EF4-FFF2-40B4-BE49-F238E27FC236}">
                <a16:creationId xmlns:a16="http://schemas.microsoft.com/office/drawing/2014/main" id="{A5DF38F4-87E7-1DDF-2EE0-37BBDA16F89C}"/>
              </a:ext>
            </a:extLst>
          </p:cNvPr>
          <p:cNvSpPr txBox="1"/>
          <p:nvPr/>
        </p:nvSpPr>
        <p:spPr>
          <a:xfrm>
            <a:off x="-8744" y="5936567"/>
            <a:ext cx="4703726" cy="323165"/>
          </a:xfrm>
          <a:prstGeom prst="rect">
            <a:avLst/>
          </a:prstGeom>
          <a:noFill/>
        </p:spPr>
        <p:txBody>
          <a:bodyPr wrap="square">
            <a:spAutoFit/>
          </a:bodyPr>
          <a:lstStyle/>
          <a:p>
            <a:pPr marR="62308" algn="ctr"/>
            <a:r>
              <a:rPr lang="en-US" sz="1500" b="1" dirty="0">
                <a:latin typeface="Century Gothic" panose="020B0502020202020204" pitchFamily="34" charset="0"/>
              </a:rPr>
              <a:t>Intersections affected in DMATS</a:t>
            </a:r>
            <a:endParaRPr lang="en-US" sz="1500" b="1" dirty="0"/>
          </a:p>
        </p:txBody>
      </p:sp>
      <p:sp>
        <p:nvSpPr>
          <p:cNvPr id="11" name="object 48">
            <a:extLst>
              <a:ext uri="{FF2B5EF4-FFF2-40B4-BE49-F238E27FC236}">
                <a16:creationId xmlns:a16="http://schemas.microsoft.com/office/drawing/2014/main" id="{92B9C768-9760-3917-1669-DF7CBA8ECCCB}"/>
              </a:ext>
            </a:extLst>
          </p:cNvPr>
          <p:cNvSpPr txBox="1"/>
          <p:nvPr/>
        </p:nvSpPr>
        <p:spPr>
          <a:xfrm>
            <a:off x="5561904" y="1884968"/>
            <a:ext cx="1304540" cy="997191"/>
          </a:xfrm>
          <a:prstGeom prst="rect">
            <a:avLst/>
          </a:prstGeom>
          <a:ln w="9144">
            <a:solidFill>
              <a:srgbClr val="000000"/>
            </a:solidFill>
          </a:ln>
        </p:spPr>
        <p:txBody>
          <a:bodyPr vert="horz" wrap="square" lIns="0" tIns="73147" rIns="0" bIns="0" rtlCol="0">
            <a:spAutoFit/>
          </a:bodyPr>
          <a:lstStyle/>
          <a:p>
            <a:pPr algn="ctr">
              <a:spcBef>
                <a:spcPts val="576"/>
              </a:spcBef>
            </a:pPr>
            <a:r>
              <a:rPr lang="en-US" sz="1500" b="1" dirty="0">
                <a:latin typeface="Trebuchet MS"/>
                <a:cs typeface="Trebuchet MS"/>
              </a:rPr>
              <a:t>18 </a:t>
            </a:r>
            <a:r>
              <a:rPr lang="en-US" sz="1500" dirty="0">
                <a:latin typeface="Trebuchet MS"/>
                <a:cs typeface="Trebuchet MS"/>
              </a:rPr>
              <a:t>Intersections in the City of Dubuque</a:t>
            </a:r>
          </a:p>
        </p:txBody>
      </p:sp>
      <p:sp>
        <p:nvSpPr>
          <p:cNvPr id="12" name="object 48">
            <a:extLst>
              <a:ext uri="{FF2B5EF4-FFF2-40B4-BE49-F238E27FC236}">
                <a16:creationId xmlns:a16="http://schemas.microsoft.com/office/drawing/2014/main" id="{D0E02B8B-83C9-EBC5-142B-0854FC018801}"/>
              </a:ext>
            </a:extLst>
          </p:cNvPr>
          <p:cNvSpPr txBox="1"/>
          <p:nvPr/>
        </p:nvSpPr>
        <p:spPr>
          <a:xfrm>
            <a:off x="7251432" y="3419757"/>
            <a:ext cx="1229387" cy="1074135"/>
          </a:xfrm>
          <a:prstGeom prst="rect">
            <a:avLst/>
          </a:prstGeom>
          <a:ln w="9144">
            <a:solidFill>
              <a:srgbClr val="000000"/>
            </a:solidFill>
          </a:ln>
        </p:spPr>
        <p:txBody>
          <a:bodyPr vert="horz" wrap="square" lIns="0" tIns="73147" rIns="0" bIns="0" rtlCol="0">
            <a:spAutoFit/>
          </a:bodyPr>
          <a:lstStyle/>
          <a:p>
            <a:pPr algn="ctr">
              <a:spcBef>
                <a:spcPts val="576"/>
              </a:spcBef>
            </a:pPr>
            <a:r>
              <a:rPr lang="en-US" sz="1500" b="1" dirty="0">
                <a:latin typeface="Trebuchet MS"/>
                <a:cs typeface="Trebuchet MS"/>
              </a:rPr>
              <a:t>6</a:t>
            </a:r>
          </a:p>
          <a:p>
            <a:pPr algn="ctr">
              <a:spcBef>
                <a:spcPts val="576"/>
              </a:spcBef>
            </a:pPr>
            <a:r>
              <a:rPr lang="en-US" sz="1500" dirty="0">
                <a:latin typeface="Trebuchet MS"/>
                <a:cs typeface="Trebuchet MS"/>
              </a:rPr>
              <a:t>Intersections in the City of East Dubuque</a:t>
            </a:r>
            <a:endParaRPr sz="1500" dirty="0">
              <a:latin typeface="Trebuchet MS"/>
              <a:cs typeface="Trebuchet MS"/>
            </a:endParaRPr>
          </a:p>
        </p:txBody>
      </p:sp>
      <p:sp>
        <p:nvSpPr>
          <p:cNvPr id="13" name="object 48">
            <a:extLst>
              <a:ext uri="{FF2B5EF4-FFF2-40B4-BE49-F238E27FC236}">
                <a16:creationId xmlns:a16="http://schemas.microsoft.com/office/drawing/2014/main" id="{79E16378-D873-A6EC-11A5-B40DB41B9BAD}"/>
              </a:ext>
            </a:extLst>
          </p:cNvPr>
          <p:cNvSpPr txBox="1"/>
          <p:nvPr/>
        </p:nvSpPr>
        <p:spPr>
          <a:xfrm>
            <a:off x="2936361" y="3588455"/>
            <a:ext cx="1229387" cy="1074135"/>
          </a:xfrm>
          <a:prstGeom prst="rect">
            <a:avLst/>
          </a:prstGeom>
          <a:ln w="9144">
            <a:solidFill>
              <a:srgbClr val="000000"/>
            </a:solidFill>
          </a:ln>
        </p:spPr>
        <p:txBody>
          <a:bodyPr vert="horz" wrap="square" lIns="0" tIns="73147" rIns="0" bIns="0" rtlCol="0">
            <a:spAutoFit/>
          </a:bodyPr>
          <a:lstStyle/>
          <a:p>
            <a:pPr algn="ctr">
              <a:spcBef>
                <a:spcPts val="576"/>
              </a:spcBef>
            </a:pPr>
            <a:r>
              <a:rPr lang="en-US" sz="1500" b="1" dirty="0">
                <a:latin typeface="Trebuchet MS"/>
                <a:cs typeface="Trebuchet MS"/>
              </a:rPr>
              <a:t>2</a:t>
            </a:r>
          </a:p>
          <a:p>
            <a:pPr algn="ctr">
              <a:spcBef>
                <a:spcPts val="576"/>
              </a:spcBef>
            </a:pPr>
            <a:r>
              <a:rPr lang="en-US" sz="1500" dirty="0">
                <a:latin typeface="Trebuchet MS"/>
                <a:cs typeface="Trebuchet MS"/>
              </a:rPr>
              <a:t>Intersections in the City of Peosta</a:t>
            </a:r>
            <a:endParaRPr sz="1500" dirty="0">
              <a:latin typeface="Trebuchet MS"/>
              <a:cs typeface="Trebuchet MS"/>
            </a:endParaRPr>
          </a:p>
        </p:txBody>
      </p:sp>
      <p:sp>
        <p:nvSpPr>
          <p:cNvPr id="3" name="TextBox 2">
            <a:extLst>
              <a:ext uri="{FF2B5EF4-FFF2-40B4-BE49-F238E27FC236}">
                <a16:creationId xmlns:a16="http://schemas.microsoft.com/office/drawing/2014/main" id="{918130FE-54A8-74B2-4C2E-21047ADED5F9}"/>
              </a:ext>
            </a:extLst>
          </p:cNvPr>
          <p:cNvSpPr txBox="1"/>
          <p:nvPr/>
        </p:nvSpPr>
        <p:spPr>
          <a:xfrm>
            <a:off x="147636" y="6432902"/>
            <a:ext cx="5211173"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13</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5" name="TextBox 4">
            <a:extLst>
              <a:ext uri="{FF2B5EF4-FFF2-40B4-BE49-F238E27FC236}">
                <a16:creationId xmlns:a16="http://schemas.microsoft.com/office/drawing/2014/main" id="{5918D62B-9897-E37B-CBB8-6669AFCBDFDA}"/>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2949395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3CDA-ECF7-A491-E6F1-A492F4635E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619941-2F47-2D7F-F150-4EDC8A26DB73}"/>
              </a:ext>
            </a:extLst>
          </p:cNvPr>
          <p:cNvSpPr>
            <a:spLocks noGrp="1"/>
          </p:cNvSpPr>
          <p:nvPr>
            <p:ph idx="1"/>
          </p:nvPr>
        </p:nvSpPr>
        <p:spPr>
          <a:xfrm>
            <a:off x="180753" y="1411954"/>
            <a:ext cx="8782494" cy="3776734"/>
          </a:xfrm>
        </p:spPr>
        <p:txBody>
          <a:bodyPr>
            <a:normAutofit/>
          </a:bodyPr>
          <a:lstStyle/>
          <a:p>
            <a:pPr>
              <a:spcBef>
                <a:spcPts val="1800"/>
              </a:spcBef>
            </a:pPr>
            <a:r>
              <a:rPr lang="en-US" sz="3200" dirty="0"/>
              <a:t>Conducted a Quiet Zone study</a:t>
            </a:r>
          </a:p>
          <a:p>
            <a:pPr>
              <a:spcBef>
                <a:spcPts val="1800"/>
              </a:spcBef>
            </a:pPr>
            <a:r>
              <a:rPr lang="en-US" sz="3200" dirty="0"/>
              <a:t>Applied for Federal Rail Administration grants</a:t>
            </a:r>
          </a:p>
          <a:p>
            <a:pPr lvl="2">
              <a:spcBef>
                <a:spcPts val="1800"/>
              </a:spcBef>
            </a:pPr>
            <a:r>
              <a:rPr lang="en-US" sz="2800" dirty="0"/>
              <a:t>Highway-Railroad Crossing Safety Program</a:t>
            </a:r>
          </a:p>
          <a:p>
            <a:pPr lvl="2">
              <a:spcBef>
                <a:spcPts val="1800"/>
              </a:spcBef>
            </a:pPr>
            <a:r>
              <a:rPr lang="en-US" sz="2800" dirty="0"/>
              <a:t>Consolidated Rail Infrastructure Safety Improvements (CRISI) Program</a:t>
            </a:r>
          </a:p>
          <a:p>
            <a:pPr marL="0" indent="0">
              <a:buNone/>
            </a:pPr>
            <a:endParaRPr lang="en-US" dirty="0"/>
          </a:p>
        </p:txBody>
      </p:sp>
      <p:sp>
        <p:nvSpPr>
          <p:cNvPr id="4" name="Title 1">
            <a:extLst>
              <a:ext uri="{FF2B5EF4-FFF2-40B4-BE49-F238E27FC236}">
                <a16:creationId xmlns:a16="http://schemas.microsoft.com/office/drawing/2014/main" id="{7AAC04BC-547D-6A79-3F0D-ACADBF937A94}"/>
              </a:ext>
            </a:extLst>
          </p:cNvPr>
          <p:cNvSpPr txBox="1">
            <a:spLocks/>
          </p:cNvSpPr>
          <p:nvPr/>
        </p:nvSpPr>
        <p:spPr>
          <a:xfrm>
            <a:off x="0" y="167738"/>
            <a:ext cx="4280159" cy="55662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18488D"/>
                </a:solidFill>
                <a:cs typeface="Trebuchet MS"/>
              </a:rPr>
              <a:t>NEXT STEPS</a:t>
            </a:r>
          </a:p>
        </p:txBody>
      </p:sp>
      <p:sp>
        <p:nvSpPr>
          <p:cNvPr id="2" name="TextBox 1">
            <a:extLst>
              <a:ext uri="{FF2B5EF4-FFF2-40B4-BE49-F238E27FC236}">
                <a16:creationId xmlns:a16="http://schemas.microsoft.com/office/drawing/2014/main" id="{1756BBF7-78CB-4540-6420-7FD4BE8549D6}"/>
              </a:ext>
            </a:extLst>
          </p:cNvPr>
          <p:cNvSpPr txBox="1"/>
          <p:nvPr/>
        </p:nvSpPr>
        <p:spPr>
          <a:xfrm>
            <a:off x="147636" y="6432902"/>
            <a:ext cx="5211173"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14</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5" name="TextBox 4">
            <a:extLst>
              <a:ext uri="{FF2B5EF4-FFF2-40B4-BE49-F238E27FC236}">
                <a16:creationId xmlns:a16="http://schemas.microsoft.com/office/drawing/2014/main" id="{040B3AE6-F17D-A4CD-A0F5-028FB1A84892}"/>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312330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E1FC9-5C60-60C6-AB9B-8D58C2D5BE85}"/>
              </a:ext>
            </a:extLst>
          </p:cNvPr>
          <p:cNvPicPr>
            <a:picLocks noChangeAspect="1"/>
          </p:cNvPicPr>
          <p:nvPr/>
        </p:nvPicPr>
        <p:blipFill rotWithShape="1">
          <a:blip r:embed="rId2"/>
          <a:srcRect l="22235"/>
          <a:stretch/>
        </p:blipFill>
        <p:spPr>
          <a:xfrm>
            <a:off x="0" y="1128008"/>
            <a:ext cx="7085972" cy="4268347"/>
          </a:xfrm>
          <a:prstGeom prst="rect">
            <a:avLst/>
          </a:prstGeom>
        </p:spPr>
      </p:pic>
      <p:sp>
        <p:nvSpPr>
          <p:cNvPr id="6" name="object 17">
            <a:extLst>
              <a:ext uri="{FF2B5EF4-FFF2-40B4-BE49-F238E27FC236}">
                <a16:creationId xmlns:a16="http://schemas.microsoft.com/office/drawing/2014/main" id="{7DA79E3B-4ECA-04D3-E8E0-E1C42AB3A10C}"/>
              </a:ext>
            </a:extLst>
          </p:cNvPr>
          <p:cNvSpPr txBox="1"/>
          <p:nvPr/>
        </p:nvSpPr>
        <p:spPr>
          <a:xfrm>
            <a:off x="6718367" y="5650751"/>
            <a:ext cx="1704023" cy="324448"/>
          </a:xfrm>
          <a:prstGeom prst="rect">
            <a:avLst/>
          </a:prstGeom>
        </p:spPr>
        <p:txBody>
          <a:bodyPr vert="horz" wrap="square" lIns="0" tIns="16510" rIns="0" bIns="0" rtlCol="0">
            <a:spAutoFit/>
          </a:bodyPr>
          <a:lstStyle/>
          <a:p>
            <a:pPr marL="12699">
              <a:spcBef>
                <a:spcPts val="130"/>
              </a:spcBef>
            </a:pPr>
            <a:r>
              <a:rPr sz="2000" b="1" dirty="0">
                <a:solidFill>
                  <a:srgbClr val="18488D"/>
                </a:solidFill>
                <a:latin typeface="Calibri"/>
                <a:cs typeface="Calibri"/>
              </a:rPr>
              <a:t>PROJECT</a:t>
            </a:r>
            <a:r>
              <a:rPr sz="2000" b="1" spc="210" dirty="0">
                <a:solidFill>
                  <a:srgbClr val="18488D"/>
                </a:solidFill>
                <a:latin typeface="Calibri"/>
                <a:cs typeface="Calibri"/>
              </a:rPr>
              <a:t> </a:t>
            </a:r>
            <a:r>
              <a:rPr sz="2000" b="1" spc="-20" dirty="0">
                <a:solidFill>
                  <a:srgbClr val="18488D"/>
                </a:solidFill>
                <a:latin typeface="Calibri"/>
                <a:cs typeface="Calibri"/>
              </a:rPr>
              <a:t>AREA</a:t>
            </a:r>
            <a:endParaRPr sz="2000" dirty="0">
              <a:latin typeface="Calibri"/>
              <a:cs typeface="Calibri"/>
            </a:endParaRPr>
          </a:p>
        </p:txBody>
      </p:sp>
      <p:sp>
        <p:nvSpPr>
          <p:cNvPr id="7" name="object 18">
            <a:extLst>
              <a:ext uri="{FF2B5EF4-FFF2-40B4-BE49-F238E27FC236}">
                <a16:creationId xmlns:a16="http://schemas.microsoft.com/office/drawing/2014/main" id="{CC447A1D-BB1D-0350-2123-C680CCB7F232}"/>
              </a:ext>
            </a:extLst>
          </p:cNvPr>
          <p:cNvSpPr txBox="1"/>
          <p:nvPr/>
        </p:nvSpPr>
        <p:spPr>
          <a:xfrm>
            <a:off x="999461" y="5650751"/>
            <a:ext cx="3174098" cy="324448"/>
          </a:xfrm>
          <a:prstGeom prst="rect">
            <a:avLst/>
          </a:prstGeom>
        </p:spPr>
        <p:txBody>
          <a:bodyPr vert="horz" wrap="square" lIns="0" tIns="16510" rIns="0" bIns="0" rtlCol="0">
            <a:spAutoFit/>
          </a:bodyPr>
          <a:lstStyle/>
          <a:p>
            <a:pPr marL="12699">
              <a:spcBef>
                <a:spcPts val="130"/>
              </a:spcBef>
            </a:pPr>
            <a:r>
              <a:rPr lang="en-US" sz="2000" b="1" spc="60" dirty="0">
                <a:solidFill>
                  <a:srgbClr val="18488D"/>
                </a:solidFill>
                <a:latin typeface="Calibri"/>
                <a:cs typeface="Calibri"/>
              </a:rPr>
              <a:t>IMPROVEMENTS ON # 3</a:t>
            </a:r>
            <a:endParaRPr sz="2000" dirty="0">
              <a:latin typeface="Calibri"/>
              <a:cs typeface="Calibri"/>
            </a:endParaRPr>
          </a:p>
        </p:txBody>
      </p:sp>
      <p:pic>
        <p:nvPicPr>
          <p:cNvPr id="8" name="Picture 7">
            <a:extLst>
              <a:ext uri="{FF2B5EF4-FFF2-40B4-BE49-F238E27FC236}">
                <a16:creationId xmlns:a16="http://schemas.microsoft.com/office/drawing/2014/main" id="{9C73FF27-05F2-C796-1B09-8BF1CDADB907}"/>
              </a:ext>
            </a:extLst>
          </p:cNvPr>
          <p:cNvPicPr>
            <a:picLocks noChangeAspect="1"/>
          </p:cNvPicPr>
          <p:nvPr/>
        </p:nvPicPr>
        <p:blipFill>
          <a:blip r:embed="rId3"/>
          <a:stretch>
            <a:fillRect/>
          </a:stretch>
        </p:blipFill>
        <p:spPr>
          <a:xfrm>
            <a:off x="5996759" y="1127022"/>
            <a:ext cx="3147241" cy="4268347"/>
          </a:xfrm>
          <a:prstGeom prst="rect">
            <a:avLst/>
          </a:prstGeom>
        </p:spPr>
      </p:pic>
      <p:sp>
        <p:nvSpPr>
          <p:cNvPr id="9" name="Title 1">
            <a:extLst>
              <a:ext uri="{FF2B5EF4-FFF2-40B4-BE49-F238E27FC236}">
                <a16:creationId xmlns:a16="http://schemas.microsoft.com/office/drawing/2014/main" id="{C196C818-08B7-90DC-B0B2-C7F85F1CF8FE}"/>
              </a:ext>
            </a:extLst>
          </p:cNvPr>
          <p:cNvSpPr txBox="1">
            <a:spLocks/>
          </p:cNvSpPr>
          <p:nvPr/>
        </p:nvSpPr>
        <p:spPr>
          <a:xfrm>
            <a:off x="0" y="164628"/>
            <a:ext cx="9195825" cy="5566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a:solidFill>
                  <a:srgbClr val="18488D"/>
                </a:solidFill>
                <a:cs typeface="Trebuchet MS"/>
              </a:rPr>
              <a:t>BUILDING BRIDGES TO ELEVATE EMPLOYMENT (B2E2)</a:t>
            </a:r>
            <a:endParaRPr lang="en-US" sz="2500" dirty="0"/>
          </a:p>
        </p:txBody>
      </p:sp>
      <p:pic>
        <p:nvPicPr>
          <p:cNvPr id="3" name="object 8">
            <a:extLst>
              <a:ext uri="{FF2B5EF4-FFF2-40B4-BE49-F238E27FC236}">
                <a16:creationId xmlns:a16="http://schemas.microsoft.com/office/drawing/2014/main" id="{6EF55432-4B67-BD3C-D792-0EFEBBCBC7D9}"/>
              </a:ext>
            </a:extLst>
          </p:cNvPr>
          <p:cNvPicPr/>
          <p:nvPr/>
        </p:nvPicPr>
        <p:blipFill>
          <a:blip r:embed="rId4" cstate="print"/>
          <a:stretch>
            <a:fillRect/>
          </a:stretch>
        </p:blipFill>
        <p:spPr>
          <a:xfrm>
            <a:off x="5996759" y="6446560"/>
            <a:ext cx="1274998" cy="323166"/>
          </a:xfrm>
          <a:prstGeom prst="rect">
            <a:avLst/>
          </a:prstGeom>
        </p:spPr>
      </p:pic>
      <p:pic>
        <p:nvPicPr>
          <p:cNvPr id="12" name="object 10">
            <a:extLst>
              <a:ext uri="{FF2B5EF4-FFF2-40B4-BE49-F238E27FC236}">
                <a16:creationId xmlns:a16="http://schemas.microsoft.com/office/drawing/2014/main" id="{63770A12-71A8-8844-8132-08100B6F83C7}"/>
              </a:ext>
            </a:extLst>
          </p:cNvPr>
          <p:cNvPicPr/>
          <p:nvPr/>
        </p:nvPicPr>
        <p:blipFill>
          <a:blip r:embed="rId5" cstate="print"/>
          <a:stretch>
            <a:fillRect/>
          </a:stretch>
        </p:blipFill>
        <p:spPr>
          <a:xfrm>
            <a:off x="8096208" y="6401141"/>
            <a:ext cx="859570" cy="368585"/>
          </a:xfrm>
          <a:prstGeom prst="rect">
            <a:avLst/>
          </a:prstGeom>
        </p:spPr>
      </p:pic>
      <p:sp>
        <p:nvSpPr>
          <p:cNvPr id="11" name="TextBox 10">
            <a:extLst>
              <a:ext uri="{FF2B5EF4-FFF2-40B4-BE49-F238E27FC236}">
                <a16:creationId xmlns:a16="http://schemas.microsoft.com/office/drawing/2014/main" id="{8870712F-CC6E-8511-859E-490089FF8895}"/>
              </a:ext>
            </a:extLst>
          </p:cNvPr>
          <p:cNvSpPr txBox="1"/>
          <p:nvPr/>
        </p:nvSpPr>
        <p:spPr>
          <a:xfrm>
            <a:off x="147636" y="6432902"/>
            <a:ext cx="5211173"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15</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Tree>
    <p:extLst>
      <p:ext uri="{BB962C8B-B14F-4D97-AF65-F5344CB8AC3E}">
        <p14:creationId xmlns:p14="http://schemas.microsoft.com/office/powerpoint/2010/main" val="388727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ABE03-D561-88C7-D10C-431B473802CD}"/>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B71A611-ED81-AA8A-B7DD-4CB7A3CF1D70}"/>
              </a:ext>
            </a:extLst>
          </p:cNvPr>
          <p:cNvSpPr txBox="1">
            <a:spLocks/>
          </p:cNvSpPr>
          <p:nvPr/>
        </p:nvSpPr>
        <p:spPr>
          <a:xfrm>
            <a:off x="-1" y="218870"/>
            <a:ext cx="7684009" cy="5566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8488D"/>
                </a:solidFill>
                <a:cs typeface="Trebuchet MS"/>
              </a:rPr>
              <a:t>BUILDING BRIDGES TO ELEVATE EMPLOYMENT (B2E2)</a:t>
            </a:r>
            <a:endParaRPr lang="en-US" sz="2400" dirty="0"/>
          </a:p>
        </p:txBody>
      </p:sp>
      <p:grpSp>
        <p:nvGrpSpPr>
          <p:cNvPr id="11" name="object 4">
            <a:extLst>
              <a:ext uri="{FF2B5EF4-FFF2-40B4-BE49-F238E27FC236}">
                <a16:creationId xmlns:a16="http://schemas.microsoft.com/office/drawing/2014/main" id="{9BBCDA3C-BF44-1222-0BB3-EDAF5D38F32B}"/>
              </a:ext>
            </a:extLst>
          </p:cNvPr>
          <p:cNvGrpSpPr/>
          <p:nvPr/>
        </p:nvGrpSpPr>
        <p:grpSpPr>
          <a:xfrm>
            <a:off x="-1" y="1094874"/>
            <a:ext cx="9144001" cy="5173579"/>
            <a:chOff x="486341" y="1675341"/>
            <a:chExt cx="19143980" cy="9302115"/>
          </a:xfrm>
        </p:grpSpPr>
        <p:sp>
          <p:nvSpPr>
            <p:cNvPr id="75" name="object 5">
              <a:extLst>
                <a:ext uri="{FF2B5EF4-FFF2-40B4-BE49-F238E27FC236}">
                  <a16:creationId xmlns:a16="http://schemas.microsoft.com/office/drawing/2014/main" id="{46B60EAC-065C-14BE-5B3C-846D842AE02C}"/>
                </a:ext>
              </a:extLst>
            </p:cNvPr>
            <p:cNvSpPr/>
            <p:nvPr/>
          </p:nvSpPr>
          <p:spPr>
            <a:xfrm>
              <a:off x="486341" y="1921323"/>
              <a:ext cx="19022695" cy="8867775"/>
            </a:xfrm>
            <a:custGeom>
              <a:avLst/>
              <a:gdLst/>
              <a:ahLst/>
              <a:cxnLst/>
              <a:rect l="l" t="t" r="r" b="b"/>
              <a:pathLst>
                <a:path w="19022695" h="8867775">
                  <a:moveTo>
                    <a:pt x="0" y="8867344"/>
                  </a:moveTo>
                  <a:lnTo>
                    <a:pt x="19022136" y="8867344"/>
                  </a:lnTo>
                  <a:lnTo>
                    <a:pt x="19022136" y="0"/>
                  </a:lnTo>
                  <a:lnTo>
                    <a:pt x="0" y="0"/>
                  </a:lnTo>
                  <a:lnTo>
                    <a:pt x="0" y="8867344"/>
                  </a:lnTo>
                  <a:close/>
                </a:path>
              </a:pathLst>
            </a:custGeom>
            <a:ln w="13296">
              <a:solidFill>
                <a:srgbClr val="837A74"/>
              </a:solidFill>
            </a:ln>
          </p:spPr>
          <p:txBody>
            <a:bodyPr wrap="square" lIns="0" tIns="0" rIns="0" bIns="0" rtlCol="0" anchor="ctr"/>
            <a:lstStyle/>
            <a:p>
              <a:endParaRPr sz="1400" dirty="0"/>
            </a:p>
          </p:txBody>
        </p:sp>
        <p:pic>
          <p:nvPicPr>
            <p:cNvPr id="76" name="object 6">
              <a:extLst>
                <a:ext uri="{FF2B5EF4-FFF2-40B4-BE49-F238E27FC236}">
                  <a16:creationId xmlns:a16="http://schemas.microsoft.com/office/drawing/2014/main" id="{7AACB089-C198-474B-5B02-F05105328198}"/>
                </a:ext>
              </a:extLst>
            </p:cNvPr>
            <p:cNvPicPr/>
            <p:nvPr/>
          </p:nvPicPr>
          <p:blipFill>
            <a:blip r:embed="rId2" cstate="screen">
              <a:extLst>
                <a:ext uri="{28A0092B-C50C-407E-A947-70E740481C1C}">
                  <a14:useLocalDpi xmlns:a14="http://schemas.microsoft.com/office/drawing/2010/main"/>
                </a:ext>
              </a:extLst>
            </a:blip>
            <a:srcRect r="2276"/>
            <a:stretch>
              <a:fillRect/>
            </a:stretch>
          </p:blipFill>
          <p:spPr>
            <a:xfrm>
              <a:off x="486345" y="1675341"/>
              <a:ext cx="18707850" cy="9301829"/>
            </a:xfrm>
            <a:prstGeom prst="rect">
              <a:avLst/>
            </a:prstGeom>
          </p:spPr>
        </p:pic>
        <p:sp>
          <p:nvSpPr>
            <p:cNvPr id="77" name="object 7">
              <a:extLst>
                <a:ext uri="{FF2B5EF4-FFF2-40B4-BE49-F238E27FC236}">
                  <a16:creationId xmlns:a16="http://schemas.microsoft.com/office/drawing/2014/main" id="{A49E31F3-5818-A945-2678-C3E5B8856F4C}"/>
                </a:ext>
              </a:extLst>
            </p:cNvPr>
            <p:cNvSpPr/>
            <p:nvPr/>
          </p:nvSpPr>
          <p:spPr>
            <a:xfrm>
              <a:off x="486341" y="1675341"/>
              <a:ext cx="19143980" cy="9302115"/>
            </a:xfrm>
            <a:custGeom>
              <a:avLst/>
              <a:gdLst/>
              <a:ahLst/>
              <a:cxnLst/>
              <a:rect l="l" t="t" r="r" b="b"/>
              <a:pathLst>
                <a:path w="19143980" h="9302115">
                  <a:moveTo>
                    <a:pt x="0" y="9301836"/>
                  </a:moveTo>
                  <a:lnTo>
                    <a:pt x="19143578" y="9301836"/>
                  </a:lnTo>
                  <a:lnTo>
                    <a:pt x="19143578" y="0"/>
                  </a:lnTo>
                  <a:lnTo>
                    <a:pt x="0" y="0"/>
                  </a:lnTo>
                  <a:lnTo>
                    <a:pt x="0" y="9301836"/>
                  </a:lnTo>
                  <a:close/>
                </a:path>
              </a:pathLst>
            </a:custGeom>
            <a:ln w="13296">
              <a:solidFill>
                <a:srgbClr val="837A74"/>
              </a:solidFill>
            </a:ln>
          </p:spPr>
          <p:txBody>
            <a:bodyPr wrap="square" lIns="0" tIns="0" rIns="0" bIns="0" rtlCol="0" anchor="ctr"/>
            <a:lstStyle/>
            <a:p>
              <a:endParaRPr sz="1400" dirty="0"/>
            </a:p>
          </p:txBody>
        </p:sp>
        <p:sp>
          <p:nvSpPr>
            <p:cNvPr id="78" name="object 8">
              <a:extLst>
                <a:ext uri="{FF2B5EF4-FFF2-40B4-BE49-F238E27FC236}">
                  <a16:creationId xmlns:a16="http://schemas.microsoft.com/office/drawing/2014/main" id="{319CB484-377C-A441-EBDC-78BFABE39DAA}"/>
                </a:ext>
              </a:extLst>
            </p:cNvPr>
            <p:cNvSpPr/>
            <p:nvPr/>
          </p:nvSpPr>
          <p:spPr>
            <a:xfrm>
              <a:off x="7432010" y="3604018"/>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12" name="object 20">
            <a:extLst>
              <a:ext uri="{FF2B5EF4-FFF2-40B4-BE49-F238E27FC236}">
                <a16:creationId xmlns:a16="http://schemas.microsoft.com/office/drawing/2014/main" id="{DEA3D5F2-9399-DC3D-8621-473B6D4A7CF6}"/>
              </a:ext>
            </a:extLst>
          </p:cNvPr>
          <p:cNvSpPr txBox="1"/>
          <p:nvPr/>
        </p:nvSpPr>
        <p:spPr>
          <a:xfrm>
            <a:off x="3381672" y="2183802"/>
            <a:ext cx="79465" cy="227623"/>
          </a:xfrm>
          <a:prstGeom prst="rect">
            <a:avLst/>
          </a:prstGeom>
        </p:spPr>
        <p:txBody>
          <a:bodyPr vert="horz" wrap="square" lIns="0" tIns="15240" rIns="0" bIns="0" rtlCol="0" anchor="ctr">
            <a:spAutoFit/>
          </a:bodyPr>
          <a:lstStyle/>
          <a:p>
            <a:pPr marL="12700">
              <a:spcBef>
                <a:spcPts val="120"/>
              </a:spcBef>
            </a:pPr>
            <a:r>
              <a:rPr sz="1400" b="1" spc="100" dirty="0">
                <a:solidFill>
                  <a:srgbClr val="231F20"/>
                </a:solidFill>
                <a:cs typeface="Arial Narrow"/>
              </a:rPr>
              <a:t>4</a:t>
            </a:r>
            <a:endParaRPr sz="1400" dirty="0">
              <a:cs typeface="Arial Narrow"/>
            </a:endParaRPr>
          </a:p>
        </p:txBody>
      </p:sp>
      <p:grpSp>
        <p:nvGrpSpPr>
          <p:cNvPr id="13" name="object 21">
            <a:extLst>
              <a:ext uri="{FF2B5EF4-FFF2-40B4-BE49-F238E27FC236}">
                <a16:creationId xmlns:a16="http://schemas.microsoft.com/office/drawing/2014/main" id="{1E8EA2AE-238F-84C3-7C3B-AD580EAE3B97}"/>
              </a:ext>
            </a:extLst>
          </p:cNvPr>
          <p:cNvGrpSpPr/>
          <p:nvPr/>
        </p:nvGrpSpPr>
        <p:grpSpPr>
          <a:xfrm>
            <a:off x="1116959" y="1786680"/>
            <a:ext cx="2406716" cy="620872"/>
            <a:chOff x="2824820" y="2919210"/>
            <a:chExt cx="5038725" cy="1116330"/>
          </a:xfrm>
        </p:grpSpPr>
        <p:sp>
          <p:nvSpPr>
            <p:cNvPr id="73" name="object 22">
              <a:extLst>
                <a:ext uri="{FF2B5EF4-FFF2-40B4-BE49-F238E27FC236}">
                  <a16:creationId xmlns:a16="http://schemas.microsoft.com/office/drawing/2014/main" id="{F6F1B82E-39E0-E55B-0FAD-F10205352776}"/>
                </a:ext>
              </a:extLst>
            </p:cNvPr>
            <p:cNvSpPr/>
            <p:nvPr/>
          </p:nvSpPr>
          <p:spPr>
            <a:xfrm>
              <a:off x="7432010" y="3604018"/>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74" name="object 23">
              <a:extLst>
                <a:ext uri="{FF2B5EF4-FFF2-40B4-BE49-F238E27FC236}">
                  <a16:creationId xmlns:a16="http://schemas.microsoft.com/office/drawing/2014/main" id="{272870AD-CCF7-A5B8-E864-5FD655E2EA67}"/>
                </a:ext>
              </a:extLst>
            </p:cNvPr>
            <p:cNvSpPr/>
            <p:nvPr/>
          </p:nvSpPr>
          <p:spPr>
            <a:xfrm>
              <a:off x="2824820" y="2919210"/>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14" name="object 24">
            <a:extLst>
              <a:ext uri="{FF2B5EF4-FFF2-40B4-BE49-F238E27FC236}">
                <a16:creationId xmlns:a16="http://schemas.microsoft.com/office/drawing/2014/main" id="{5F9C43D2-D0AA-384B-28AB-801BDBC708C2}"/>
              </a:ext>
            </a:extLst>
          </p:cNvPr>
          <p:cNvSpPr txBox="1"/>
          <p:nvPr/>
        </p:nvSpPr>
        <p:spPr>
          <a:xfrm>
            <a:off x="1195077" y="1792617"/>
            <a:ext cx="51258" cy="230832"/>
          </a:xfrm>
          <a:prstGeom prst="rect">
            <a:avLst/>
          </a:prstGeom>
        </p:spPr>
        <p:txBody>
          <a:bodyPr vert="horz" wrap="square" lIns="0" tIns="15240" rIns="0" bIns="0" rtlCol="0" anchor="ctr">
            <a:spAutoFit/>
          </a:bodyPr>
          <a:lstStyle/>
          <a:p>
            <a:pPr marL="12700" algn="r">
              <a:spcBef>
                <a:spcPts val="120"/>
              </a:spcBef>
            </a:pPr>
            <a:r>
              <a:rPr sz="1400" b="1" spc="-360" dirty="0">
                <a:solidFill>
                  <a:srgbClr val="231F20"/>
                </a:solidFill>
                <a:cs typeface="Arial Narrow"/>
              </a:rPr>
              <a:t>1</a:t>
            </a:r>
            <a:endParaRPr sz="1400" dirty="0">
              <a:cs typeface="Arial Narrow"/>
            </a:endParaRPr>
          </a:p>
        </p:txBody>
      </p:sp>
      <p:grpSp>
        <p:nvGrpSpPr>
          <p:cNvPr id="15" name="object 25">
            <a:extLst>
              <a:ext uri="{FF2B5EF4-FFF2-40B4-BE49-F238E27FC236}">
                <a16:creationId xmlns:a16="http://schemas.microsoft.com/office/drawing/2014/main" id="{046672CB-D959-371C-2E7D-ACBDF9311C2F}"/>
              </a:ext>
            </a:extLst>
          </p:cNvPr>
          <p:cNvGrpSpPr/>
          <p:nvPr/>
        </p:nvGrpSpPr>
        <p:grpSpPr>
          <a:xfrm>
            <a:off x="1110893" y="1701997"/>
            <a:ext cx="2099469" cy="324916"/>
            <a:chOff x="2812120" y="2766951"/>
            <a:chExt cx="4395470" cy="584200"/>
          </a:xfrm>
        </p:grpSpPr>
        <p:sp>
          <p:nvSpPr>
            <p:cNvPr id="71" name="object 26">
              <a:extLst>
                <a:ext uri="{FF2B5EF4-FFF2-40B4-BE49-F238E27FC236}">
                  <a16:creationId xmlns:a16="http://schemas.microsoft.com/office/drawing/2014/main" id="{3C3FD4AD-F156-A521-9D8A-4614DCBC6A01}"/>
                </a:ext>
              </a:extLst>
            </p:cNvPr>
            <p:cNvSpPr/>
            <p:nvPr/>
          </p:nvSpPr>
          <p:spPr>
            <a:xfrm>
              <a:off x="2824820" y="2919210"/>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72" name="object 27">
              <a:extLst>
                <a:ext uri="{FF2B5EF4-FFF2-40B4-BE49-F238E27FC236}">
                  <a16:creationId xmlns:a16="http://schemas.microsoft.com/office/drawing/2014/main" id="{ECA25CE6-D57C-A768-52EC-CB9E95712962}"/>
                </a:ext>
              </a:extLst>
            </p:cNvPr>
            <p:cNvSpPr/>
            <p:nvPr/>
          </p:nvSpPr>
          <p:spPr>
            <a:xfrm>
              <a:off x="6788798" y="2766951"/>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16" name="object 28">
            <a:extLst>
              <a:ext uri="{FF2B5EF4-FFF2-40B4-BE49-F238E27FC236}">
                <a16:creationId xmlns:a16="http://schemas.microsoft.com/office/drawing/2014/main" id="{B788F484-DE1B-0AD8-8C0B-3F5387F408D7}"/>
              </a:ext>
            </a:extLst>
          </p:cNvPr>
          <p:cNvSpPr txBox="1"/>
          <p:nvPr/>
        </p:nvSpPr>
        <p:spPr>
          <a:xfrm>
            <a:off x="3076600" y="1718248"/>
            <a:ext cx="74916" cy="227623"/>
          </a:xfrm>
          <a:prstGeom prst="rect">
            <a:avLst/>
          </a:prstGeom>
        </p:spPr>
        <p:txBody>
          <a:bodyPr vert="horz" wrap="square" lIns="0" tIns="15240" rIns="0" bIns="0" rtlCol="0" anchor="ctr">
            <a:spAutoFit/>
          </a:bodyPr>
          <a:lstStyle/>
          <a:p>
            <a:pPr marL="12700">
              <a:spcBef>
                <a:spcPts val="120"/>
              </a:spcBef>
            </a:pPr>
            <a:r>
              <a:rPr sz="1400" b="1" spc="30" dirty="0">
                <a:solidFill>
                  <a:srgbClr val="231F20"/>
                </a:solidFill>
                <a:cs typeface="Arial Narrow"/>
              </a:rPr>
              <a:t>2</a:t>
            </a:r>
            <a:endParaRPr sz="1400" dirty="0">
              <a:cs typeface="Arial Narrow"/>
            </a:endParaRPr>
          </a:p>
        </p:txBody>
      </p:sp>
      <p:grpSp>
        <p:nvGrpSpPr>
          <p:cNvPr id="17" name="object 29">
            <a:extLst>
              <a:ext uri="{FF2B5EF4-FFF2-40B4-BE49-F238E27FC236}">
                <a16:creationId xmlns:a16="http://schemas.microsoft.com/office/drawing/2014/main" id="{D65984A6-799D-D938-C0D8-55B084AF95EB}"/>
              </a:ext>
            </a:extLst>
          </p:cNvPr>
          <p:cNvGrpSpPr/>
          <p:nvPr/>
        </p:nvGrpSpPr>
        <p:grpSpPr>
          <a:xfrm>
            <a:off x="3004262" y="1694934"/>
            <a:ext cx="1424315" cy="761080"/>
            <a:chOff x="6776098" y="2754251"/>
            <a:chExt cx="2981960" cy="1368425"/>
          </a:xfrm>
        </p:grpSpPr>
        <p:sp>
          <p:nvSpPr>
            <p:cNvPr id="69" name="object 30">
              <a:extLst>
                <a:ext uri="{FF2B5EF4-FFF2-40B4-BE49-F238E27FC236}">
                  <a16:creationId xmlns:a16="http://schemas.microsoft.com/office/drawing/2014/main" id="{5FC424FF-6526-4997-A99E-7E96A57145B6}"/>
                </a:ext>
              </a:extLst>
            </p:cNvPr>
            <p:cNvSpPr/>
            <p:nvPr/>
          </p:nvSpPr>
          <p:spPr>
            <a:xfrm>
              <a:off x="6788798" y="2766951"/>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70" name="object 31">
              <a:extLst>
                <a:ext uri="{FF2B5EF4-FFF2-40B4-BE49-F238E27FC236}">
                  <a16:creationId xmlns:a16="http://schemas.microsoft.com/office/drawing/2014/main" id="{797B6966-0AD6-941D-A1C4-97F6B2B20E2B}"/>
                </a:ext>
              </a:extLst>
            </p:cNvPr>
            <p:cNvSpPr/>
            <p:nvPr/>
          </p:nvSpPr>
          <p:spPr>
            <a:xfrm>
              <a:off x="9339178" y="3703623"/>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18" name="object 32">
            <a:extLst>
              <a:ext uri="{FF2B5EF4-FFF2-40B4-BE49-F238E27FC236}">
                <a16:creationId xmlns:a16="http://schemas.microsoft.com/office/drawing/2014/main" id="{F54A71B9-316F-0F58-061B-F4A7BBBA1C10}"/>
              </a:ext>
            </a:extLst>
          </p:cNvPr>
          <p:cNvSpPr txBox="1"/>
          <p:nvPr/>
        </p:nvSpPr>
        <p:spPr>
          <a:xfrm>
            <a:off x="4296388" y="2239200"/>
            <a:ext cx="71883" cy="227623"/>
          </a:xfrm>
          <a:prstGeom prst="rect">
            <a:avLst/>
          </a:prstGeom>
        </p:spPr>
        <p:txBody>
          <a:bodyPr vert="horz" wrap="square" lIns="0" tIns="15240" rIns="0" bIns="0" rtlCol="0" anchor="ctr">
            <a:spAutoFit/>
          </a:bodyPr>
          <a:lstStyle/>
          <a:p>
            <a:pPr marL="12700">
              <a:spcBef>
                <a:spcPts val="120"/>
              </a:spcBef>
            </a:pPr>
            <a:r>
              <a:rPr sz="1400" b="1" spc="-25" dirty="0">
                <a:solidFill>
                  <a:srgbClr val="231F20"/>
                </a:solidFill>
                <a:cs typeface="Arial Narrow"/>
              </a:rPr>
              <a:t>3</a:t>
            </a:r>
            <a:endParaRPr sz="1400" dirty="0">
              <a:cs typeface="Arial Narrow"/>
            </a:endParaRPr>
          </a:p>
        </p:txBody>
      </p:sp>
      <p:grpSp>
        <p:nvGrpSpPr>
          <p:cNvPr id="19" name="object 33">
            <a:extLst>
              <a:ext uri="{FF2B5EF4-FFF2-40B4-BE49-F238E27FC236}">
                <a16:creationId xmlns:a16="http://schemas.microsoft.com/office/drawing/2014/main" id="{F3B22F06-682A-24DE-9920-B5AC2243D6A9}"/>
              </a:ext>
            </a:extLst>
          </p:cNvPr>
          <p:cNvGrpSpPr/>
          <p:nvPr/>
        </p:nvGrpSpPr>
        <p:grpSpPr>
          <a:xfrm>
            <a:off x="1816310" y="2153486"/>
            <a:ext cx="2618421" cy="309730"/>
            <a:chOff x="4288988" y="3578730"/>
            <a:chExt cx="5481955" cy="556895"/>
          </a:xfrm>
        </p:grpSpPr>
        <p:sp>
          <p:nvSpPr>
            <p:cNvPr id="67" name="object 34">
              <a:extLst>
                <a:ext uri="{FF2B5EF4-FFF2-40B4-BE49-F238E27FC236}">
                  <a16:creationId xmlns:a16="http://schemas.microsoft.com/office/drawing/2014/main" id="{48B0DAE2-639C-3C29-3EFC-6467B8793E5F}"/>
                </a:ext>
              </a:extLst>
            </p:cNvPr>
            <p:cNvSpPr/>
            <p:nvPr/>
          </p:nvSpPr>
          <p:spPr>
            <a:xfrm>
              <a:off x="9339178" y="3703623"/>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68" name="object 35">
              <a:extLst>
                <a:ext uri="{FF2B5EF4-FFF2-40B4-BE49-F238E27FC236}">
                  <a16:creationId xmlns:a16="http://schemas.microsoft.com/office/drawing/2014/main" id="{5E59035D-9C2E-62CF-5561-41E9CFEA0274}"/>
                </a:ext>
              </a:extLst>
            </p:cNvPr>
            <p:cNvSpPr/>
            <p:nvPr/>
          </p:nvSpPr>
          <p:spPr>
            <a:xfrm>
              <a:off x="4288988" y="3578730"/>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20" name="object 36">
            <a:extLst>
              <a:ext uri="{FF2B5EF4-FFF2-40B4-BE49-F238E27FC236}">
                <a16:creationId xmlns:a16="http://schemas.microsoft.com/office/drawing/2014/main" id="{803EB84F-306E-8E24-A328-3791174A6D8C}"/>
              </a:ext>
            </a:extLst>
          </p:cNvPr>
          <p:cNvSpPr txBox="1"/>
          <p:nvPr/>
        </p:nvSpPr>
        <p:spPr>
          <a:xfrm>
            <a:off x="1894427" y="2169738"/>
            <a:ext cx="51258" cy="227623"/>
          </a:xfrm>
          <a:prstGeom prst="rect">
            <a:avLst/>
          </a:prstGeom>
        </p:spPr>
        <p:txBody>
          <a:bodyPr vert="horz" wrap="square" lIns="0" tIns="15240" rIns="0" bIns="0" rtlCol="0" anchor="ctr">
            <a:spAutoFit/>
          </a:bodyPr>
          <a:lstStyle/>
          <a:p>
            <a:pPr marL="12700">
              <a:spcBef>
                <a:spcPts val="120"/>
              </a:spcBef>
            </a:pPr>
            <a:r>
              <a:rPr sz="1400" b="1" spc="-360" dirty="0">
                <a:solidFill>
                  <a:srgbClr val="231F20"/>
                </a:solidFill>
                <a:cs typeface="Arial Narrow"/>
              </a:rPr>
              <a:t>1</a:t>
            </a:r>
            <a:endParaRPr sz="1400" dirty="0">
              <a:cs typeface="Arial Narrow"/>
            </a:endParaRPr>
          </a:p>
        </p:txBody>
      </p:sp>
      <p:grpSp>
        <p:nvGrpSpPr>
          <p:cNvPr id="21" name="object 37">
            <a:extLst>
              <a:ext uri="{FF2B5EF4-FFF2-40B4-BE49-F238E27FC236}">
                <a16:creationId xmlns:a16="http://schemas.microsoft.com/office/drawing/2014/main" id="{AB12D0E3-7024-4340-3722-2D3808A76C2F}"/>
              </a:ext>
            </a:extLst>
          </p:cNvPr>
          <p:cNvGrpSpPr/>
          <p:nvPr/>
        </p:nvGrpSpPr>
        <p:grpSpPr>
          <a:xfrm>
            <a:off x="1810243" y="2146423"/>
            <a:ext cx="2424611" cy="2218610"/>
            <a:chOff x="4276288" y="3566030"/>
            <a:chExt cx="5076190" cy="3989070"/>
          </a:xfrm>
        </p:grpSpPr>
        <p:sp>
          <p:nvSpPr>
            <p:cNvPr id="65" name="object 38">
              <a:extLst>
                <a:ext uri="{FF2B5EF4-FFF2-40B4-BE49-F238E27FC236}">
                  <a16:creationId xmlns:a16="http://schemas.microsoft.com/office/drawing/2014/main" id="{74903DC3-9080-48F8-106D-150B3C1DBD04}"/>
                </a:ext>
              </a:extLst>
            </p:cNvPr>
            <p:cNvSpPr/>
            <p:nvPr/>
          </p:nvSpPr>
          <p:spPr>
            <a:xfrm>
              <a:off x="4288988" y="3578730"/>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66" name="object 39">
              <a:extLst>
                <a:ext uri="{FF2B5EF4-FFF2-40B4-BE49-F238E27FC236}">
                  <a16:creationId xmlns:a16="http://schemas.microsoft.com/office/drawing/2014/main" id="{EE32E49D-1E4C-609C-4E7C-439A0B1E32B1}"/>
                </a:ext>
              </a:extLst>
            </p:cNvPr>
            <p:cNvSpPr/>
            <p:nvPr/>
          </p:nvSpPr>
          <p:spPr>
            <a:xfrm>
              <a:off x="8933762" y="7135793"/>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22" name="object 40">
            <a:extLst>
              <a:ext uri="{FF2B5EF4-FFF2-40B4-BE49-F238E27FC236}">
                <a16:creationId xmlns:a16="http://schemas.microsoft.com/office/drawing/2014/main" id="{CF5A586F-BF0C-08BD-EBE9-BE109FAE60B9}"/>
              </a:ext>
            </a:extLst>
          </p:cNvPr>
          <p:cNvSpPr txBox="1"/>
          <p:nvPr/>
        </p:nvSpPr>
        <p:spPr>
          <a:xfrm>
            <a:off x="4101330" y="4146473"/>
            <a:ext cx="74613" cy="230832"/>
          </a:xfrm>
          <a:prstGeom prst="rect">
            <a:avLst/>
          </a:prstGeom>
        </p:spPr>
        <p:txBody>
          <a:bodyPr vert="horz" wrap="square" lIns="0" tIns="15240" rIns="0" bIns="0" rtlCol="0" anchor="ctr">
            <a:spAutoFit/>
          </a:bodyPr>
          <a:lstStyle/>
          <a:p>
            <a:pPr marL="12700" algn="ctr">
              <a:spcBef>
                <a:spcPts val="120"/>
              </a:spcBef>
            </a:pPr>
            <a:r>
              <a:rPr sz="1400" b="1" spc="20" dirty="0">
                <a:solidFill>
                  <a:srgbClr val="231F20"/>
                </a:solidFill>
                <a:cs typeface="Arial Narrow"/>
              </a:rPr>
              <a:t>5</a:t>
            </a:r>
            <a:endParaRPr sz="1400" dirty="0">
              <a:cs typeface="Arial Narrow"/>
            </a:endParaRPr>
          </a:p>
        </p:txBody>
      </p:sp>
      <p:grpSp>
        <p:nvGrpSpPr>
          <p:cNvPr id="23" name="object 41">
            <a:extLst>
              <a:ext uri="{FF2B5EF4-FFF2-40B4-BE49-F238E27FC236}">
                <a16:creationId xmlns:a16="http://schemas.microsoft.com/office/drawing/2014/main" id="{0A5C4407-6B9F-B851-AA96-7F0A3B8FE918}"/>
              </a:ext>
            </a:extLst>
          </p:cNvPr>
          <p:cNvGrpSpPr/>
          <p:nvPr/>
        </p:nvGrpSpPr>
        <p:grpSpPr>
          <a:xfrm>
            <a:off x="4028790" y="4124763"/>
            <a:ext cx="5099749" cy="1888397"/>
            <a:chOff x="8921062" y="7123093"/>
            <a:chExt cx="10676890" cy="3395345"/>
          </a:xfrm>
        </p:grpSpPr>
        <p:sp>
          <p:nvSpPr>
            <p:cNvPr id="63" name="object 42">
              <a:extLst>
                <a:ext uri="{FF2B5EF4-FFF2-40B4-BE49-F238E27FC236}">
                  <a16:creationId xmlns:a16="http://schemas.microsoft.com/office/drawing/2014/main" id="{9659040C-C192-CEF4-8535-17DB44ADFD90}"/>
                </a:ext>
              </a:extLst>
            </p:cNvPr>
            <p:cNvSpPr/>
            <p:nvPr/>
          </p:nvSpPr>
          <p:spPr>
            <a:xfrm>
              <a:off x="8933762" y="7135793"/>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64" name="object 43">
              <a:extLst>
                <a:ext uri="{FF2B5EF4-FFF2-40B4-BE49-F238E27FC236}">
                  <a16:creationId xmlns:a16="http://schemas.microsoft.com/office/drawing/2014/main" id="{3FA263A2-E52A-B6A1-98D6-0F6C9271070D}"/>
                </a:ext>
              </a:extLst>
            </p:cNvPr>
            <p:cNvSpPr/>
            <p:nvPr/>
          </p:nvSpPr>
          <p:spPr>
            <a:xfrm>
              <a:off x="19178613" y="10099368"/>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24" name="object 44">
            <a:extLst>
              <a:ext uri="{FF2B5EF4-FFF2-40B4-BE49-F238E27FC236}">
                <a16:creationId xmlns:a16="http://schemas.microsoft.com/office/drawing/2014/main" id="{F11E578B-B7E4-D311-C9E2-0BBB9858A8FA}"/>
              </a:ext>
            </a:extLst>
          </p:cNvPr>
          <p:cNvSpPr txBox="1"/>
          <p:nvPr/>
        </p:nvSpPr>
        <p:spPr>
          <a:xfrm>
            <a:off x="8960931" y="5791225"/>
            <a:ext cx="142250" cy="440071"/>
          </a:xfrm>
          <a:prstGeom prst="rect">
            <a:avLst/>
          </a:prstGeom>
        </p:spPr>
        <p:txBody>
          <a:bodyPr vert="horz" wrap="square" lIns="0" tIns="15240" rIns="0" bIns="0" rtlCol="0" anchor="ctr">
            <a:spAutoFit/>
          </a:bodyPr>
          <a:lstStyle/>
          <a:p>
            <a:pPr marL="12700">
              <a:spcBef>
                <a:spcPts val="120"/>
              </a:spcBef>
            </a:pPr>
            <a:r>
              <a:rPr sz="1400" b="1" spc="-25" dirty="0">
                <a:solidFill>
                  <a:srgbClr val="231F20"/>
                </a:solidFill>
                <a:cs typeface="Arial Narrow"/>
              </a:rPr>
              <a:t>9&gt;</a:t>
            </a:r>
            <a:endParaRPr sz="1400" dirty="0">
              <a:cs typeface="Arial Narrow"/>
            </a:endParaRPr>
          </a:p>
        </p:txBody>
      </p:sp>
      <p:grpSp>
        <p:nvGrpSpPr>
          <p:cNvPr id="25" name="object 45">
            <a:extLst>
              <a:ext uri="{FF2B5EF4-FFF2-40B4-BE49-F238E27FC236}">
                <a16:creationId xmlns:a16="http://schemas.microsoft.com/office/drawing/2014/main" id="{4F2EE4BF-D18F-1CE8-F160-7EC6B6B572AB}"/>
              </a:ext>
            </a:extLst>
          </p:cNvPr>
          <p:cNvGrpSpPr/>
          <p:nvPr/>
        </p:nvGrpSpPr>
        <p:grpSpPr>
          <a:xfrm>
            <a:off x="270693" y="5045294"/>
            <a:ext cx="8863748" cy="974748"/>
            <a:chOff x="1053069" y="8778212"/>
            <a:chExt cx="18557240" cy="1752600"/>
          </a:xfrm>
        </p:grpSpPr>
        <p:sp>
          <p:nvSpPr>
            <p:cNvPr id="61" name="object 46">
              <a:extLst>
                <a:ext uri="{FF2B5EF4-FFF2-40B4-BE49-F238E27FC236}">
                  <a16:creationId xmlns:a16="http://schemas.microsoft.com/office/drawing/2014/main" id="{C6C57473-498B-9C68-2123-93ACF31DF17B}"/>
                </a:ext>
              </a:extLst>
            </p:cNvPr>
            <p:cNvSpPr/>
            <p:nvPr/>
          </p:nvSpPr>
          <p:spPr>
            <a:xfrm>
              <a:off x="19178613" y="10099369"/>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62" name="object 47">
              <a:extLst>
                <a:ext uri="{FF2B5EF4-FFF2-40B4-BE49-F238E27FC236}">
                  <a16:creationId xmlns:a16="http://schemas.microsoft.com/office/drawing/2014/main" id="{4C2E6BFF-67B6-27CD-A37C-762FB8A58E78}"/>
                </a:ext>
              </a:extLst>
            </p:cNvPr>
            <p:cNvSpPr/>
            <p:nvPr/>
          </p:nvSpPr>
          <p:spPr>
            <a:xfrm>
              <a:off x="1053069" y="8778212"/>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26" name="object 48">
            <a:extLst>
              <a:ext uri="{FF2B5EF4-FFF2-40B4-BE49-F238E27FC236}">
                <a16:creationId xmlns:a16="http://schemas.microsoft.com/office/drawing/2014/main" id="{4925BA9B-3686-5250-1DA0-5EA5924B04B5}"/>
              </a:ext>
            </a:extLst>
          </p:cNvPr>
          <p:cNvSpPr txBox="1"/>
          <p:nvPr/>
        </p:nvSpPr>
        <p:spPr>
          <a:xfrm>
            <a:off x="337638" y="5061545"/>
            <a:ext cx="73702" cy="227623"/>
          </a:xfrm>
          <a:prstGeom prst="rect">
            <a:avLst/>
          </a:prstGeom>
        </p:spPr>
        <p:txBody>
          <a:bodyPr vert="horz" wrap="square" lIns="0" tIns="15240" rIns="0" bIns="0" rtlCol="0" anchor="ctr">
            <a:spAutoFit/>
          </a:bodyPr>
          <a:lstStyle/>
          <a:p>
            <a:pPr marL="12700">
              <a:spcBef>
                <a:spcPts val="120"/>
              </a:spcBef>
            </a:pPr>
            <a:r>
              <a:rPr sz="1400" b="1" spc="5" dirty="0">
                <a:solidFill>
                  <a:srgbClr val="231F20"/>
                </a:solidFill>
                <a:cs typeface="Arial Narrow"/>
              </a:rPr>
              <a:t>7</a:t>
            </a:r>
            <a:endParaRPr sz="1400" dirty="0">
              <a:cs typeface="Arial Narrow"/>
            </a:endParaRPr>
          </a:p>
        </p:txBody>
      </p:sp>
      <p:grpSp>
        <p:nvGrpSpPr>
          <p:cNvPr id="27" name="object 49">
            <a:extLst>
              <a:ext uri="{FF2B5EF4-FFF2-40B4-BE49-F238E27FC236}">
                <a16:creationId xmlns:a16="http://schemas.microsoft.com/office/drawing/2014/main" id="{CCCEB875-6EC7-1B7F-4A46-D49B434AC1AA}"/>
              </a:ext>
            </a:extLst>
          </p:cNvPr>
          <p:cNvGrpSpPr/>
          <p:nvPr/>
        </p:nvGrpSpPr>
        <p:grpSpPr>
          <a:xfrm>
            <a:off x="264627" y="4921824"/>
            <a:ext cx="6060009" cy="363411"/>
            <a:chOff x="1040369" y="8556211"/>
            <a:chExt cx="12687300" cy="653415"/>
          </a:xfrm>
        </p:grpSpPr>
        <p:sp>
          <p:nvSpPr>
            <p:cNvPr id="59" name="object 50">
              <a:extLst>
                <a:ext uri="{FF2B5EF4-FFF2-40B4-BE49-F238E27FC236}">
                  <a16:creationId xmlns:a16="http://schemas.microsoft.com/office/drawing/2014/main" id="{9FF9BD41-8A33-D498-1370-C671C50C5147}"/>
                </a:ext>
              </a:extLst>
            </p:cNvPr>
            <p:cNvSpPr/>
            <p:nvPr/>
          </p:nvSpPr>
          <p:spPr>
            <a:xfrm>
              <a:off x="1053069" y="8778211"/>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60" name="object 51">
              <a:extLst>
                <a:ext uri="{FF2B5EF4-FFF2-40B4-BE49-F238E27FC236}">
                  <a16:creationId xmlns:a16="http://schemas.microsoft.com/office/drawing/2014/main" id="{46B2D953-6302-63D1-DB08-A5549E0536B9}"/>
                </a:ext>
              </a:extLst>
            </p:cNvPr>
            <p:cNvSpPr/>
            <p:nvPr/>
          </p:nvSpPr>
          <p:spPr>
            <a:xfrm>
              <a:off x="13308604" y="8556211"/>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28" name="object 52">
            <a:extLst>
              <a:ext uri="{FF2B5EF4-FFF2-40B4-BE49-F238E27FC236}">
                <a16:creationId xmlns:a16="http://schemas.microsoft.com/office/drawing/2014/main" id="{2E1AB873-E9DA-65FB-5B1E-D52576A6D8E2}"/>
              </a:ext>
            </a:extLst>
          </p:cNvPr>
          <p:cNvSpPr txBox="1"/>
          <p:nvPr/>
        </p:nvSpPr>
        <p:spPr>
          <a:xfrm>
            <a:off x="6187311" y="4936471"/>
            <a:ext cx="81892" cy="230832"/>
          </a:xfrm>
          <a:prstGeom prst="rect">
            <a:avLst/>
          </a:prstGeom>
        </p:spPr>
        <p:txBody>
          <a:bodyPr vert="horz" wrap="square" lIns="0" tIns="15240" rIns="0" bIns="0" rtlCol="0" anchor="ctr">
            <a:spAutoFit/>
          </a:bodyPr>
          <a:lstStyle/>
          <a:p>
            <a:pPr marL="12700" algn="ctr">
              <a:spcBef>
                <a:spcPts val="120"/>
              </a:spcBef>
            </a:pPr>
            <a:r>
              <a:rPr sz="1400" b="1" spc="140" dirty="0">
                <a:solidFill>
                  <a:srgbClr val="231F20"/>
                </a:solidFill>
                <a:cs typeface="Arial Narrow"/>
              </a:rPr>
              <a:t>8</a:t>
            </a:r>
            <a:endParaRPr sz="1400" dirty="0">
              <a:cs typeface="Arial Narrow"/>
            </a:endParaRPr>
          </a:p>
        </p:txBody>
      </p:sp>
      <p:grpSp>
        <p:nvGrpSpPr>
          <p:cNvPr id="29" name="object 53">
            <a:extLst>
              <a:ext uri="{FF2B5EF4-FFF2-40B4-BE49-F238E27FC236}">
                <a16:creationId xmlns:a16="http://schemas.microsoft.com/office/drawing/2014/main" id="{469D14FB-28E8-1BF3-FDE4-E3E5E5D74D81}"/>
              </a:ext>
            </a:extLst>
          </p:cNvPr>
          <p:cNvGrpSpPr/>
          <p:nvPr/>
        </p:nvGrpSpPr>
        <p:grpSpPr>
          <a:xfrm>
            <a:off x="4177205" y="1800743"/>
            <a:ext cx="2153456" cy="3361113"/>
            <a:chOff x="9231784" y="2944497"/>
            <a:chExt cx="4508500" cy="6043295"/>
          </a:xfrm>
        </p:grpSpPr>
        <p:sp>
          <p:nvSpPr>
            <p:cNvPr id="57" name="object 54">
              <a:extLst>
                <a:ext uri="{FF2B5EF4-FFF2-40B4-BE49-F238E27FC236}">
                  <a16:creationId xmlns:a16="http://schemas.microsoft.com/office/drawing/2014/main" id="{52E06C03-49D0-AE49-BBEF-762C7A7DCE06}"/>
                </a:ext>
              </a:extLst>
            </p:cNvPr>
            <p:cNvSpPr/>
            <p:nvPr/>
          </p:nvSpPr>
          <p:spPr>
            <a:xfrm>
              <a:off x="13308604" y="8556211"/>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58" name="object 55">
              <a:extLst>
                <a:ext uri="{FF2B5EF4-FFF2-40B4-BE49-F238E27FC236}">
                  <a16:creationId xmlns:a16="http://schemas.microsoft.com/office/drawing/2014/main" id="{2FB33C35-A0C9-1EBE-9E72-C308D6F7AAC9}"/>
                </a:ext>
              </a:extLst>
            </p:cNvPr>
            <p:cNvSpPr/>
            <p:nvPr/>
          </p:nvSpPr>
          <p:spPr>
            <a:xfrm>
              <a:off x="9231784" y="2944497"/>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30" name="object 56">
            <a:extLst>
              <a:ext uri="{FF2B5EF4-FFF2-40B4-BE49-F238E27FC236}">
                <a16:creationId xmlns:a16="http://schemas.microsoft.com/office/drawing/2014/main" id="{2195FE25-5D2A-015E-C1BC-F0EE4EEAE73C}"/>
              </a:ext>
            </a:extLst>
          </p:cNvPr>
          <p:cNvSpPr txBox="1"/>
          <p:nvPr/>
        </p:nvSpPr>
        <p:spPr>
          <a:xfrm>
            <a:off x="4220391" y="1824583"/>
            <a:ext cx="121322" cy="440071"/>
          </a:xfrm>
          <a:prstGeom prst="rect">
            <a:avLst/>
          </a:prstGeom>
        </p:spPr>
        <p:txBody>
          <a:bodyPr vert="horz" wrap="square" lIns="0" tIns="15240" rIns="0" bIns="0" rtlCol="0" anchor="ctr">
            <a:spAutoFit/>
          </a:bodyPr>
          <a:lstStyle/>
          <a:p>
            <a:pPr marL="12700">
              <a:spcBef>
                <a:spcPts val="120"/>
              </a:spcBef>
            </a:pPr>
            <a:r>
              <a:rPr sz="1400" b="1" spc="-85" dirty="0">
                <a:solidFill>
                  <a:srgbClr val="231F20"/>
                </a:solidFill>
                <a:cs typeface="Arial Narrow"/>
              </a:rPr>
              <a:t>10</a:t>
            </a:r>
            <a:endParaRPr sz="1400" dirty="0">
              <a:cs typeface="Arial Narrow"/>
            </a:endParaRPr>
          </a:p>
        </p:txBody>
      </p:sp>
      <p:grpSp>
        <p:nvGrpSpPr>
          <p:cNvPr id="31" name="object 57">
            <a:extLst>
              <a:ext uri="{FF2B5EF4-FFF2-40B4-BE49-F238E27FC236}">
                <a16:creationId xmlns:a16="http://schemas.microsoft.com/office/drawing/2014/main" id="{F807B601-9162-60CA-92A3-4BC0B1F58A03}"/>
              </a:ext>
            </a:extLst>
          </p:cNvPr>
          <p:cNvGrpSpPr/>
          <p:nvPr/>
        </p:nvGrpSpPr>
        <p:grpSpPr>
          <a:xfrm>
            <a:off x="4171139" y="1441682"/>
            <a:ext cx="1811632" cy="599329"/>
            <a:chOff x="9219084" y="2298903"/>
            <a:chExt cx="3792854" cy="1077595"/>
          </a:xfrm>
        </p:grpSpPr>
        <p:sp>
          <p:nvSpPr>
            <p:cNvPr id="55" name="object 58">
              <a:extLst>
                <a:ext uri="{FF2B5EF4-FFF2-40B4-BE49-F238E27FC236}">
                  <a16:creationId xmlns:a16="http://schemas.microsoft.com/office/drawing/2014/main" id="{ED33894C-BE7B-D31E-0F1C-D10F145882AA}"/>
                </a:ext>
              </a:extLst>
            </p:cNvPr>
            <p:cNvSpPr/>
            <p:nvPr/>
          </p:nvSpPr>
          <p:spPr>
            <a:xfrm>
              <a:off x="9231784" y="2944498"/>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56" name="object 59">
              <a:extLst>
                <a:ext uri="{FF2B5EF4-FFF2-40B4-BE49-F238E27FC236}">
                  <a16:creationId xmlns:a16="http://schemas.microsoft.com/office/drawing/2014/main" id="{3287F0DB-56CC-3828-16D6-103D37D707EB}"/>
                </a:ext>
              </a:extLst>
            </p:cNvPr>
            <p:cNvSpPr/>
            <p:nvPr/>
          </p:nvSpPr>
          <p:spPr>
            <a:xfrm>
              <a:off x="12592660" y="2298903"/>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32" name="object 60">
            <a:extLst>
              <a:ext uri="{FF2B5EF4-FFF2-40B4-BE49-F238E27FC236}">
                <a16:creationId xmlns:a16="http://schemas.microsoft.com/office/drawing/2014/main" id="{CE2F7C13-661B-E3DC-CE45-2594240A685A}"/>
              </a:ext>
            </a:extLst>
          </p:cNvPr>
          <p:cNvSpPr txBox="1"/>
          <p:nvPr/>
        </p:nvSpPr>
        <p:spPr>
          <a:xfrm>
            <a:off x="5772980" y="1436791"/>
            <a:ext cx="200180" cy="230832"/>
          </a:xfrm>
          <a:prstGeom prst="rect">
            <a:avLst/>
          </a:prstGeom>
        </p:spPr>
        <p:txBody>
          <a:bodyPr vert="horz" wrap="square" lIns="0" tIns="15240" rIns="0" bIns="0" rtlCol="0" anchor="ctr">
            <a:spAutoFit/>
          </a:bodyPr>
          <a:lstStyle/>
          <a:p>
            <a:pPr marL="12700">
              <a:spcBef>
                <a:spcPts val="120"/>
              </a:spcBef>
            </a:pPr>
            <a:r>
              <a:rPr sz="1400" b="1" spc="-85" dirty="0">
                <a:solidFill>
                  <a:srgbClr val="231F20"/>
                </a:solidFill>
                <a:cs typeface="Arial Narrow"/>
              </a:rPr>
              <a:t>10</a:t>
            </a:r>
            <a:endParaRPr sz="1400" dirty="0">
              <a:cs typeface="Arial Narrow"/>
            </a:endParaRPr>
          </a:p>
        </p:txBody>
      </p:sp>
      <p:grpSp>
        <p:nvGrpSpPr>
          <p:cNvPr id="33" name="object 61">
            <a:extLst>
              <a:ext uri="{FF2B5EF4-FFF2-40B4-BE49-F238E27FC236}">
                <a16:creationId xmlns:a16="http://schemas.microsoft.com/office/drawing/2014/main" id="{EF4C29D6-EAA5-A88C-103F-1F3104F1C391}"/>
              </a:ext>
            </a:extLst>
          </p:cNvPr>
          <p:cNvGrpSpPr/>
          <p:nvPr/>
        </p:nvGrpSpPr>
        <p:grpSpPr>
          <a:xfrm>
            <a:off x="9211" y="1434619"/>
            <a:ext cx="5979633" cy="1913471"/>
            <a:chOff x="505628" y="2286203"/>
            <a:chExt cx="12519025" cy="3440429"/>
          </a:xfrm>
        </p:grpSpPr>
        <p:sp>
          <p:nvSpPr>
            <p:cNvPr id="53" name="object 62">
              <a:extLst>
                <a:ext uri="{FF2B5EF4-FFF2-40B4-BE49-F238E27FC236}">
                  <a16:creationId xmlns:a16="http://schemas.microsoft.com/office/drawing/2014/main" id="{93D1A085-D967-83C2-7C21-36E9AB433176}"/>
                </a:ext>
              </a:extLst>
            </p:cNvPr>
            <p:cNvSpPr/>
            <p:nvPr/>
          </p:nvSpPr>
          <p:spPr>
            <a:xfrm>
              <a:off x="12592660" y="2298903"/>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54" name="object 63">
              <a:extLst>
                <a:ext uri="{FF2B5EF4-FFF2-40B4-BE49-F238E27FC236}">
                  <a16:creationId xmlns:a16="http://schemas.microsoft.com/office/drawing/2014/main" id="{BB31E413-AA92-9533-B5B4-2AA2FCB2E933}"/>
                </a:ext>
              </a:extLst>
            </p:cNvPr>
            <p:cNvSpPr/>
            <p:nvPr/>
          </p:nvSpPr>
          <p:spPr>
            <a:xfrm>
              <a:off x="505628" y="5307926"/>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34" name="object 64">
            <a:extLst>
              <a:ext uri="{FF2B5EF4-FFF2-40B4-BE49-F238E27FC236}">
                <a16:creationId xmlns:a16="http://schemas.microsoft.com/office/drawing/2014/main" id="{42D2F9D5-7677-3731-1A28-C2B5FF9F3CB8}"/>
              </a:ext>
            </a:extLst>
          </p:cNvPr>
          <p:cNvSpPr txBox="1"/>
          <p:nvPr/>
        </p:nvSpPr>
        <p:spPr>
          <a:xfrm>
            <a:off x="52397" y="3135954"/>
            <a:ext cx="121322" cy="446276"/>
          </a:xfrm>
          <a:prstGeom prst="rect">
            <a:avLst/>
          </a:prstGeom>
        </p:spPr>
        <p:txBody>
          <a:bodyPr vert="horz" wrap="square" lIns="0" tIns="15240" rIns="0" bIns="0" rtlCol="0" anchor="ctr">
            <a:spAutoFit/>
          </a:bodyPr>
          <a:lstStyle/>
          <a:p>
            <a:pPr marL="12700">
              <a:spcBef>
                <a:spcPts val="120"/>
              </a:spcBef>
            </a:pPr>
            <a:r>
              <a:rPr sz="1400" b="1" spc="-85" dirty="0">
                <a:solidFill>
                  <a:srgbClr val="231F20"/>
                </a:solidFill>
                <a:cs typeface="Arial Narrow"/>
              </a:rPr>
              <a:t>10</a:t>
            </a:r>
            <a:endParaRPr sz="1400" dirty="0">
              <a:cs typeface="Arial Narrow"/>
            </a:endParaRPr>
          </a:p>
        </p:txBody>
      </p:sp>
      <p:grpSp>
        <p:nvGrpSpPr>
          <p:cNvPr id="35" name="object 65">
            <a:extLst>
              <a:ext uri="{FF2B5EF4-FFF2-40B4-BE49-F238E27FC236}">
                <a16:creationId xmlns:a16="http://schemas.microsoft.com/office/drawing/2014/main" id="{11249C36-B3C2-539F-3A5B-539DE823E52B}"/>
              </a:ext>
            </a:extLst>
          </p:cNvPr>
          <p:cNvGrpSpPr/>
          <p:nvPr/>
        </p:nvGrpSpPr>
        <p:grpSpPr>
          <a:xfrm>
            <a:off x="3145" y="2567287"/>
            <a:ext cx="9086070" cy="1550414"/>
            <a:chOff x="492928" y="4322746"/>
            <a:chExt cx="19022695" cy="2787650"/>
          </a:xfrm>
        </p:grpSpPr>
        <p:sp>
          <p:nvSpPr>
            <p:cNvPr id="46" name="object 66">
              <a:extLst>
                <a:ext uri="{FF2B5EF4-FFF2-40B4-BE49-F238E27FC236}">
                  <a16:creationId xmlns:a16="http://schemas.microsoft.com/office/drawing/2014/main" id="{31E78385-D39A-1897-79EB-F1706B09CA1E}"/>
                </a:ext>
              </a:extLst>
            </p:cNvPr>
            <p:cNvSpPr/>
            <p:nvPr/>
          </p:nvSpPr>
          <p:spPr>
            <a:xfrm>
              <a:off x="505628" y="5307926"/>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47" name="object 67">
              <a:extLst>
                <a:ext uri="{FF2B5EF4-FFF2-40B4-BE49-F238E27FC236}">
                  <a16:creationId xmlns:a16="http://schemas.microsoft.com/office/drawing/2014/main" id="{AF2B1FD3-A877-8039-9B66-E92368F60180}"/>
                </a:ext>
              </a:extLst>
            </p:cNvPr>
            <p:cNvSpPr/>
            <p:nvPr/>
          </p:nvSpPr>
          <p:spPr>
            <a:xfrm>
              <a:off x="12039588" y="5885994"/>
              <a:ext cx="7026909" cy="1067435"/>
            </a:xfrm>
            <a:custGeom>
              <a:avLst/>
              <a:gdLst/>
              <a:ahLst/>
              <a:cxnLst/>
              <a:rect l="l" t="t" r="r" b="b"/>
              <a:pathLst>
                <a:path w="7026909" h="1067434">
                  <a:moveTo>
                    <a:pt x="6864280" y="1067358"/>
                  </a:moveTo>
                  <a:lnTo>
                    <a:pt x="7026815" y="944128"/>
                  </a:lnTo>
                </a:path>
                <a:path w="7026909" h="1067434">
                  <a:moveTo>
                    <a:pt x="6781577" y="1055983"/>
                  </a:moveTo>
                  <a:lnTo>
                    <a:pt x="6944112" y="932753"/>
                  </a:lnTo>
                </a:path>
                <a:path w="7026909" h="1067434">
                  <a:moveTo>
                    <a:pt x="6698873" y="1044608"/>
                  </a:moveTo>
                  <a:lnTo>
                    <a:pt x="6861408" y="921378"/>
                  </a:lnTo>
                </a:path>
                <a:path w="7026909" h="1067434">
                  <a:moveTo>
                    <a:pt x="6616177" y="1033233"/>
                  </a:moveTo>
                  <a:lnTo>
                    <a:pt x="6778705" y="910003"/>
                  </a:lnTo>
                </a:path>
                <a:path w="7026909" h="1067434">
                  <a:moveTo>
                    <a:pt x="6533473" y="1021858"/>
                  </a:moveTo>
                  <a:lnTo>
                    <a:pt x="6696008" y="898628"/>
                  </a:lnTo>
                </a:path>
                <a:path w="7026909" h="1067434">
                  <a:moveTo>
                    <a:pt x="6450770" y="1010483"/>
                  </a:moveTo>
                  <a:lnTo>
                    <a:pt x="6613305" y="887253"/>
                  </a:lnTo>
                </a:path>
                <a:path w="7026909" h="1067434">
                  <a:moveTo>
                    <a:pt x="6368067" y="999108"/>
                  </a:moveTo>
                  <a:lnTo>
                    <a:pt x="6530601" y="875877"/>
                  </a:lnTo>
                </a:path>
                <a:path w="7026909" h="1067434">
                  <a:moveTo>
                    <a:pt x="6285363" y="987733"/>
                  </a:moveTo>
                  <a:lnTo>
                    <a:pt x="6447898" y="864502"/>
                  </a:lnTo>
                </a:path>
                <a:path w="7026909" h="1067434">
                  <a:moveTo>
                    <a:pt x="6202660" y="976358"/>
                  </a:moveTo>
                  <a:lnTo>
                    <a:pt x="6365195" y="853127"/>
                  </a:lnTo>
                </a:path>
                <a:path w="7026909" h="1067434">
                  <a:moveTo>
                    <a:pt x="6119963" y="964983"/>
                  </a:moveTo>
                  <a:lnTo>
                    <a:pt x="6282498" y="841752"/>
                  </a:lnTo>
                </a:path>
                <a:path w="7026909" h="1067434">
                  <a:moveTo>
                    <a:pt x="6037260" y="953608"/>
                  </a:moveTo>
                  <a:lnTo>
                    <a:pt x="6199794" y="830377"/>
                  </a:lnTo>
                </a:path>
                <a:path w="7026909" h="1067434">
                  <a:moveTo>
                    <a:pt x="5954556" y="942233"/>
                  </a:moveTo>
                  <a:lnTo>
                    <a:pt x="6117091" y="819002"/>
                  </a:lnTo>
                </a:path>
                <a:path w="7026909" h="1067434">
                  <a:moveTo>
                    <a:pt x="5871853" y="930858"/>
                  </a:moveTo>
                  <a:lnTo>
                    <a:pt x="6034388" y="807627"/>
                  </a:lnTo>
                </a:path>
                <a:path w="7026909" h="1067434">
                  <a:moveTo>
                    <a:pt x="5789150" y="919483"/>
                  </a:moveTo>
                  <a:lnTo>
                    <a:pt x="5951684" y="796252"/>
                  </a:lnTo>
                </a:path>
                <a:path w="7026909" h="1067434">
                  <a:moveTo>
                    <a:pt x="5706453" y="908108"/>
                  </a:moveTo>
                  <a:lnTo>
                    <a:pt x="5868988" y="784877"/>
                  </a:lnTo>
                </a:path>
                <a:path w="7026909" h="1067434">
                  <a:moveTo>
                    <a:pt x="5623749" y="896733"/>
                  </a:moveTo>
                  <a:lnTo>
                    <a:pt x="5786284" y="773502"/>
                  </a:lnTo>
                </a:path>
                <a:path w="7026909" h="1067434">
                  <a:moveTo>
                    <a:pt x="5541046" y="885358"/>
                  </a:moveTo>
                  <a:lnTo>
                    <a:pt x="5703581" y="762127"/>
                  </a:lnTo>
                </a:path>
                <a:path w="7026909" h="1067434">
                  <a:moveTo>
                    <a:pt x="5458343" y="873983"/>
                  </a:moveTo>
                  <a:lnTo>
                    <a:pt x="5620877" y="750752"/>
                  </a:lnTo>
                </a:path>
                <a:path w="7026909" h="1067434">
                  <a:moveTo>
                    <a:pt x="5375639" y="862608"/>
                  </a:moveTo>
                  <a:lnTo>
                    <a:pt x="5538174" y="739377"/>
                  </a:lnTo>
                </a:path>
                <a:path w="7026909" h="1067434">
                  <a:moveTo>
                    <a:pt x="5292936" y="851233"/>
                  </a:moveTo>
                  <a:lnTo>
                    <a:pt x="5455471" y="728002"/>
                  </a:lnTo>
                </a:path>
                <a:path w="7026909" h="1067434">
                  <a:moveTo>
                    <a:pt x="5210239" y="839858"/>
                  </a:moveTo>
                  <a:lnTo>
                    <a:pt x="5372767" y="716627"/>
                  </a:lnTo>
                </a:path>
                <a:path w="7026909" h="1067434">
                  <a:moveTo>
                    <a:pt x="5127536" y="828483"/>
                  </a:moveTo>
                  <a:lnTo>
                    <a:pt x="5290071" y="705252"/>
                  </a:lnTo>
                </a:path>
                <a:path w="7026909" h="1067434">
                  <a:moveTo>
                    <a:pt x="5044832" y="817108"/>
                  </a:moveTo>
                  <a:lnTo>
                    <a:pt x="5207367" y="693877"/>
                  </a:lnTo>
                </a:path>
                <a:path w="7026909" h="1067434">
                  <a:moveTo>
                    <a:pt x="4962129" y="805733"/>
                  </a:moveTo>
                  <a:lnTo>
                    <a:pt x="5124664" y="682502"/>
                  </a:lnTo>
                </a:path>
                <a:path w="7026909" h="1067434">
                  <a:moveTo>
                    <a:pt x="4879426" y="794357"/>
                  </a:moveTo>
                  <a:lnTo>
                    <a:pt x="5041960" y="671127"/>
                  </a:lnTo>
                </a:path>
                <a:path w="7026909" h="1067434">
                  <a:moveTo>
                    <a:pt x="4796722" y="782982"/>
                  </a:moveTo>
                  <a:lnTo>
                    <a:pt x="4959257" y="659752"/>
                  </a:lnTo>
                </a:path>
                <a:path w="7026909" h="1067434">
                  <a:moveTo>
                    <a:pt x="4714019" y="771607"/>
                  </a:moveTo>
                  <a:lnTo>
                    <a:pt x="4876560" y="648377"/>
                  </a:lnTo>
                </a:path>
                <a:path w="7026909" h="1067434">
                  <a:moveTo>
                    <a:pt x="4631322" y="760232"/>
                  </a:moveTo>
                  <a:lnTo>
                    <a:pt x="4793857" y="637002"/>
                  </a:lnTo>
                </a:path>
                <a:path w="7026909" h="1067434">
                  <a:moveTo>
                    <a:pt x="4548619" y="748857"/>
                  </a:moveTo>
                  <a:lnTo>
                    <a:pt x="4711154" y="625627"/>
                  </a:lnTo>
                </a:path>
                <a:path w="7026909" h="1067434">
                  <a:moveTo>
                    <a:pt x="4465915" y="737482"/>
                  </a:moveTo>
                  <a:lnTo>
                    <a:pt x="4628450" y="614252"/>
                  </a:lnTo>
                </a:path>
                <a:path w="7026909" h="1067434">
                  <a:moveTo>
                    <a:pt x="4383212" y="726107"/>
                  </a:moveTo>
                  <a:lnTo>
                    <a:pt x="4545747" y="602877"/>
                  </a:lnTo>
                </a:path>
                <a:path w="7026909" h="1067434">
                  <a:moveTo>
                    <a:pt x="4300509" y="714732"/>
                  </a:moveTo>
                  <a:lnTo>
                    <a:pt x="4463043" y="591502"/>
                  </a:lnTo>
                </a:path>
                <a:path w="7026909" h="1067434">
                  <a:moveTo>
                    <a:pt x="4217812" y="703357"/>
                  </a:moveTo>
                  <a:lnTo>
                    <a:pt x="4380347" y="580126"/>
                  </a:lnTo>
                </a:path>
                <a:path w="7026909" h="1067434">
                  <a:moveTo>
                    <a:pt x="4135109" y="691982"/>
                  </a:moveTo>
                  <a:lnTo>
                    <a:pt x="4297643" y="568751"/>
                  </a:lnTo>
                </a:path>
                <a:path w="7026909" h="1067434">
                  <a:moveTo>
                    <a:pt x="4052405" y="680607"/>
                  </a:moveTo>
                  <a:lnTo>
                    <a:pt x="4214940" y="557376"/>
                  </a:lnTo>
                </a:path>
                <a:path w="7026909" h="1067434">
                  <a:moveTo>
                    <a:pt x="3969702" y="669232"/>
                  </a:moveTo>
                  <a:lnTo>
                    <a:pt x="4132237" y="546001"/>
                  </a:lnTo>
                </a:path>
                <a:path w="7026909" h="1067434">
                  <a:moveTo>
                    <a:pt x="3886998" y="657857"/>
                  </a:moveTo>
                  <a:lnTo>
                    <a:pt x="4049533" y="534626"/>
                  </a:lnTo>
                </a:path>
                <a:path w="7026909" h="1067434">
                  <a:moveTo>
                    <a:pt x="3804302" y="646482"/>
                  </a:moveTo>
                  <a:lnTo>
                    <a:pt x="3966836" y="523251"/>
                  </a:lnTo>
                </a:path>
                <a:path w="7026909" h="1067434">
                  <a:moveTo>
                    <a:pt x="3721598" y="635107"/>
                  </a:moveTo>
                  <a:lnTo>
                    <a:pt x="3884133" y="511876"/>
                  </a:lnTo>
                </a:path>
                <a:path w="7026909" h="1067434">
                  <a:moveTo>
                    <a:pt x="3638895" y="623732"/>
                  </a:moveTo>
                  <a:lnTo>
                    <a:pt x="3801430" y="500501"/>
                  </a:lnTo>
                </a:path>
                <a:path w="7026909" h="1067434">
                  <a:moveTo>
                    <a:pt x="3556192" y="612357"/>
                  </a:moveTo>
                  <a:lnTo>
                    <a:pt x="3718726" y="489126"/>
                  </a:lnTo>
                </a:path>
                <a:path w="7026909" h="1067434">
                  <a:moveTo>
                    <a:pt x="3473488" y="600982"/>
                  </a:moveTo>
                  <a:lnTo>
                    <a:pt x="3636023" y="477751"/>
                  </a:lnTo>
                </a:path>
                <a:path w="7026909" h="1067434">
                  <a:moveTo>
                    <a:pt x="3390785" y="589607"/>
                  </a:moveTo>
                  <a:lnTo>
                    <a:pt x="3553320" y="466376"/>
                  </a:lnTo>
                </a:path>
                <a:path w="7026909" h="1067434">
                  <a:moveTo>
                    <a:pt x="3308088" y="578232"/>
                  </a:moveTo>
                  <a:lnTo>
                    <a:pt x="3470623" y="455001"/>
                  </a:lnTo>
                </a:path>
                <a:path w="7026909" h="1067434">
                  <a:moveTo>
                    <a:pt x="3225385" y="566857"/>
                  </a:moveTo>
                  <a:lnTo>
                    <a:pt x="3387919" y="443626"/>
                  </a:lnTo>
                </a:path>
                <a:path w="7026909" h="1067434">
                  <a:moveTo>
                    <a:pt x="3142681" y="555482"/>
                  </a:moveTo>
                  <a:lnTo>
                    <a:pt x="3305216" y="432251"/>
                  </a:lnTo>
                </a:path>
                <a:path w="7026909" h="1067434">
                  <a:moveTo>
                    <a:pt x="3059978" y="544107"/>
                  </a:moveTo>
                  <a:lnTo>
                    <a:pt x="3222513" y="420876"/>
                  </a:lnTo>
                </a:path>
                <a:path w="7026909" h="1067434">
                  <a:moveTo>
                    <a:pt x="2977275" y="532732"/>
                  </a:moveTo>
                  <a:lnTo>
                    <a:pt x="3139809" y="409501"/>
                  </a:lnTo>
                </a:path>
                <a:path w="7026909" h="1067434">
                  <a:moveTo>
                    <a:pt x="2894571" y="521357"/>
                  </a:moveTo>
                  <a:lnTo>
                    <a:pt x="3057106" y="398126"/>
                  </a:lnTo>
                </a:path>
                <a:path w="7026909" h="1067434">
                  <a:moveTo>
                    <a:pt x="2811874" y="509982"/>
                  </a:moveTo>
                  <a:lnTo>
                    <a:pt x="2974403" y="386751"/>
                  </a:lnTo>
                </a:path>
                <a:path w="7026909" h="1067434">
                  <a:moveTo>
                    <a:pt x="2729171" y="498606"/>
                  </a:moveTo>
                  <a:lnTo>
                    <a:pt x="2891706" y="375376"/>
                  </a:lnTo>
                </a:path>
                <a:path w="7026909" h="1067434">
                  <a:moveTo>
                    <a:pt x="2646468" y="487231"/>
                  </a:moveTo>
                  <a:lnTo>
                    <a:pt x="2809002" y="364001"/>
                  </a:lnTo>
                </a:path>
                <a:path w="7026909" h="1067434">
                  <a:moveTo>
                    <a:pt x="2563764" y="475856"/>
                  </a:moveTo>
                  <a:lnTo>
                    <a:pt x="2726299" y="352626"/>
                  </a:lnTo>
                </a:path>
                <a:path w="7026909" h="1067434">
                  <a:moveTo>
                    <a:pt x="2481061" y="464481"/>
                  </a:moveTo>
                  <a:lnTo>
                    <a:pt x="2643596" y="341251"/>
                  </a:lnTo>
                </a:path>
                <a:path w="7026909" h="1067434">
                  <a:moveTo>
                    <a:pt x="2398364" y="453106"/>
                  </a:moveTo>
                  <a:lnTo>
                    <a:pt x="2560899" y="329876"/>
                  </a:lnTo>
                </a:path>
                <a:path w="7026909" h="1067434">
                  <a:moveTo>
                    <a:pt x="2315661" y="441731"/>
                  </a:moveTo>
                  <a:lnTo>
                    <a:pt x="2478196" y="318501"/>
                  </a:lnTo>
                </a:path>
                <a:path w="7026909" h="1067434">
                  <a:moveTo>
                    <a:pt x="2232957" y="430356"/>
                  </a:moveTo>
                  <a:lnTo>
                    <a:pt x="2395492" y="307126"/>
                  </a:lnTo>
                </a:path>
                <a:path w="7026909" h="1067434">
                  <a:moveTo>
                    <a:pt x="2150254" y="418981"/>
                  </a:moveTo>
                  <a:lnTo>
                    <a:pt x="2312789" y="295751"/>
                  </a:lnTo>
                </a:path>
                <a:path w="7026909" h="1067434">
                  <a:moveTo>
                    <a:pt x="2067551" y="407606"/>
                  </a:moveTo>
                  <a:lnTo>
                    <a:pt x="2230085" y="284375"/>
                  </a:lnTo>
                </a:path>
                <a:path w="7026909" h="1067434">
                  <a:moveTo>
                    <a:pt x="1984847" y="396231"/>
                  </a:moveTo>
                  <a:lnTo>
                    <a:pt x="2147382" y="273000"/>
                  </a:lnTo>
                </a:path>
                <a:path w="7026909" h="1067434">
                  <a:moveTo>
                    <a:pt x="1902151" y="384856"/>
                  </a:moveTo>
                  <a:lnTo>
                    <a:pt x="2064685" y="261625"/>
                  </a:lnTo>
                </a:path>
                <a:path w="7026909" h="1067434">
                  <a:moveTo>
                    <a:pt x="1819447" y="373481"/>
                  </a:moveTo>
                  <a:lnTo>
                    <a:pt x="1981982" y="250250"/>
                  </a:lnTo>
                </a:path>
                <a:path w="7026909" h="1067434">
                  <a:moveTo>
                    <a:pt x="1736744" y="362106"/>
                  </a:moveTo>
                  <a:lnTo>
                    <a:pt x="1899279" y="238875"/>
                  </a:lnTo>
                </a:path>
                <a:path w="7026909" h="1067434">
                  <a:moveTo>
                    <a:pt x="1654040" y="350731"/>
                  </a:moveTo>
                  <a:lnTo>
                    <a:pt x="1816575" y="227500"/>
                  </a:lnTo>
                </a:path>
                <a:path w="7026909" h="1067434">
                  <a:moveTo>
                    <a:pt x="1571337" y="339356"/>
                  </a:moveTo>
                  <a:lnTo>
                    <a:pt x="1733872" y="216125"/>
                  </a:lnTo>
                </a:path>
                <a:path w="7026909" h="1067434">
                  <a:moveTo>
                    <a:pt x="1488634" y="327981"/>
                  </a:moveTo>
                  <a:lnTo>
                    <a:pt x="1651168" y="204750"/>
                  </a:lnTo>
                </a:path>
                <a:path w="7026909" h="1067434">
                  <a:moveTo>
                    <a:pt x="1405937" y="316606"/>
                  </a:moveTo>
                  <a:lnTo>
                    <a:pt x="1568472" y="193375"/>
                  </a:lnTo>
                </a:path>
                <a:path w="7026909" h="1067434">
                  <a:moveTo>
                    <a:pt x="1323234" y="305231"/>
                  </a:moveTo>
                  <a:lnTo>
                    <a:pt x="1485768" y="182000"/>
                  </a:lnTo>
                </a:path>
                <a:path w="7026909" h="1067434">
                  <a:moveTo>
                    <a:pt x="1240530" y="293856"/>
                  </a:moveTo>
                  <a:lnTo>
                    <a:pt x="1403065" y="170625"/>
                  </a:lnTo>
                </a:path>
                <a:path w="7026909" h="1067434">
                  <a:moveTo>
                    <a:pt x="1157827" y="282481"/>
                  </a:moveTo>
                  <a:lnTo>
                    <a:pt x="1320362" y="159250"/>
                  </a:lnTo>
                </a:path>
                <a:path w="7026909" h="1067434">
                  <a:moveTo>
                    <a:pt x="1075123" y="271106"/>
                  </a:moveTo>
                  <a:lnTo>
                    <a:pt x="1237658" y="147875"/>
                  </a:lnTo>
                </a:path>
                <a:path w="7026909" h="1067434">
                  <a:moveTo>
                    <a:pt x="992420" y="259731"/>
                  </a:moveTo>
                  <a:lnTo>
                    <a:pt x="1154955" y="136500"/>
                  </a:lnTo>
                </a:path>
                <a:path w="7026909" h="1067434">
                  <a:moveTo>
                    <a:pt x="909723" y="248356"/>
                  </a:moveTo>
                  <a:lnTo>
                    <a:pt x="1072258" y="125125"/>
                  </a:lnTo>
                </a:path>
                <a:path w="7026909" h="1067434">
                  <a:moveTo>
                    <a:pt x="827020" y="236981"/>
                  </a:moveTo>
                  <a:lnTo>
                    <a:pt x="989555" y="113750"/>
                  </a:lnTo>
                </a:path>
                <a:path w="7026909" h="1067434">
                  <a:moveTo>
                    <a:pt x="744317" y="225606"/>
                  </a:moveTo>
                  <a:lnTo>
                    <a:pt x="906851" y="102375"/>
                  </a:lnTo>
                </a:path>
                <a:path w="7026909" h="1067434">
                  <a:moveTo>
                    <a:pt x="661613" y="214231"/>
                  </a:moveTo>
                  <a:lnTo>
                    <a:pt x="824148" y="91000"/>
                  </a:lnTo>
                </a:path>
                <a:path w="7026909" h="1067434">
                  <a:moveTo>
                    <a:pt x="578910" y="202855"/>
                  </a:moveTo>
                  <a:lnTo>
                    <a:pt x="741445" y="79625"/>
                  </a:lnTo>
                </a:path>
                <a:path w="7026909" h="1067434">
                  <a:moveTo>
                    <a:pt x="496213" y="191480"/>
                  </a:moveTo>
                  <a:lnTo>
                    <a:pt x="658748" y="68250"/>
                  </a:lnTo>
                </a:path>
                <a:path w="7026909" h="1067434">
                  <a:moveTo>
                    <a:pt x="413510" y="180105"/>
                  </a:moveTo>
                  <a:lnTo>
                    <a:pt x="576044" y="56875"/>
                  </a:lnTo>
                </a:path>
                <a:path w="7026909" h="1067434">
                  <a:moveTo>
                    <a:pt x="330806" y="168730"/>
                  </a:moveTo>
                  <a:lnTo>
                    <a:pt x="493341" y="45500"/>
                  </a:lnTo>
                </a:path>
                <a:path w="7026909" h="1067434">
                  <a:moveTo>
                    <a:pt x="248103" y="157355"/>
                  </a:moveTo>
                  <a:lnTo>
                    <a:pt x="410638" y="34125"/>
                  </a:lnTo>
                </a:path>
                <a:path w="7026909" h="1067434">
                  <a:moveTo>
                    <a:pt x="165400" y="145980"/>
                  </a:moveTo>
                  <a:lnTo>
                    <a:pt x="327934" y="22750"/>
                  </a:lnTo>
                </a:path>
                <a:path w="7026909" h="1067434">
                  <a:moveTo>
                    <a:pt x="82696" y="134605"/>
                  </a:moveTo>
                  <a:lnTo>
                    <a:pt x="245231" y="11375"/>
                  </a:lnTo>
                </a:path>
                <a:path w="7026909" h="1067434">
                  <a:moveTo>
                    <a:pt x="0" y="123230"/>
                  </a:moveTo>
                  <a:lnTo>
                    <a:pt x="162534" y="0"/>
                  </a:lnTo>
                </a:path>
              </a:pathLst>
            </a:custGeom>
            <a:ln w="31080">
              <a:solidFill>
                <a:srgbClr val="FFFF00"/>
              </a:solidFill>
            </a:ln>
          </p:spPr>
          <p:txBody>
            <a:bodyPr wrap="square" lIns="0" tIns="0" rIns="0" bIns="0" rtlCol="0" anchor="ctr"/>
            <a:lstStyle/>
            <a:p>
              <a:endParaRPr sz="1400" dirty="0"/>
            </a:p>
          </p:txBody>
        </p:sp>
        <p:sp>
          <p:nvSpPr>
            <p:cNvPr id="48" name="object 68">
              <a:extLst>
                <a:ext uri="{FF2B5EF4-FFF2-40B4-BE49-F238E27FC236}">
                  <a16:creationId xmlns:a16="http://schemas.microsoft.com/office/drawing/2014/main" id="{F2216F41-6803-A01F-1CD5-BF81A7605C48}"/>
                </a:ext>
              </a:extLst>
            </p:cNvPr>
            <p:cNvSpPr/>
            <p:nvPr/>
          </p:nvSpPr>
          <p:spPr>
            <a:xfrm>
              <a:off x="18841471" y="6642942"/>
              <a:ext cx="673735" cy="467359"/>
            </a:xfrm>
            <a:custGeom>
              <a:avLst/>
              <a:gdLst/>
              <a:ahLst/>
              <a:cxnLst/>
              <a:rect l="l" t="t" r="r" b="b"/>
              <a:pathLst>
                <a:path w="673734" h="467359">
                  <a:moveTo>
                    <a:pt x="64221" y="0"/>
                  </a:moveTo>
                  <a:lnTo>
                    <a:pt x="225991" y="260116"/>
                  </a:lnTo>
                  <a:lnTo>
                    <a:pt x="0" y="466908"/>
                  </a:lnTo>
                  <a:lnTo>
                    <a:pt x="673653" y="321692"/>
                  </a:lnTo>
                  <a:lnTo>
                    <a:pt x="64221" y="0"/>
                  </a:lnTo>
                  <a:close/>
                </a:path>
              </a:pathLst>
            </a:custGeom>
            <a:solidFill>
              <a:srgbClr val="FFFF00"/>
            </a:solidFill>
          </p:spPr>
          <p:txBody>
            <a:bodyPr wrap="square" lIns="0" tIns="0" rIns="0" bIns="0" rtlCol="0" anchor="ctr"/>
            <a:lstStyle/>
            <a:p>
              <a:endParaRPr sz="1400" dirty="0"/>
            </a:p>
          </p:txBody>
        </p:sp>
        <p:sp>
          <p:nvSpPr>
            <p:cNvPr id="49" name="object 69">
              <a:extLst>
                <a:ext uri="{FF2B5EF4-FFF2-40B4-BE49-F238E27FC236}">
                  <a16:creationId xmlns:a16="http://schemas.microsoft.com/office/drawing/2014/main" id="{3B79CA33-C194-051D-D768-B452040DBF2C}"/>
                </a:ext>
              </a:extLst>
            </p:cNvPr>
            <p:cNvSpPr/>
            <p:nvPr/>
          </p:nvSpPr>
          <p:spPr>
            <a:xfrm>
              <a:off x="6365667" y="5003466"/>
              <a:ext cx="4121150" cy="757555"/>
            </a:xfrm>
            <a:custGeom>
              <a:avLst/>
              <a:gdLst/>
              <a:ahLst/>
              <a:cxnLst/>
              <a:rect l="l" t="t" r="r" b="b"/>
              <a:pathLst>
                <a:path w="4121150" h="757554">
                  <a:moveTo>
                    <a:pt x="3955461" y="757015"/>
                  </a:moveTo>
                  <a:lnTo>
                    <a:pt x="4120802" y="637580"/>
                  </a:lnTo>
                </a:path>
                <a:path w="4121150" h="757554">
                  <a:moveTo>
                    <a:pt x="3873057" y="743732"/>
                  </a:moveTo>
                  <a:lnTo>
                    <a:pt x="4038398" y="624297"/>
                  </a:lnTo>
                </a:path>
                <a:path w="4121150" h="757554">
                  <a:moveTo>
                    <a:pt x="3790653" y="730449"/>
                  </a:moveTo>
                  <a:lnTo>
                    <a:pt x="3955993" y="611014"/>
                  </a:lnTo>
                </a:path>
                <a:path w="4121150" h="757554">
                  <a:moveTo>
                    <a:pt x="3708242" y="717165"/>
                  </a:moveTo>
                  <a:lnTo>
                    <a:pt x="3873589" y="597731"/>
                  </a:lnTo>
                </a:path>
                <a:path w="4121150" h="757554">
                  <a:moveTo>
                    <a:pt x="3625838" y="703882"/>
                  </a:moveTo>
                  <a:lnTo>
                    <a:pt x="3791178" y="584448"/>
                  </a:lnTo>
                </a:path>
                <a:path w="4121150" h="757554">
                  <a:moveTo>
                    <a:pt x="3543434" y="690599"/>
                  </a:moveTo>
                  <a:lnTo>
                    <a:pt x="3708774" y="571165"/>
                  </a:lnTo>
                </a:path>
                <a:path w="4121150" h="757554">
                  <a:moveTo>
                    <a:pt x="3461030" y="677316"/>
                  </a:moveTo>
                  <a:lnTo>
                    <a:pt x="3626370" y="557882"/>
                  </a:lnTo>
                </a:path>
                <a:path w="4121150" h="757554">
                  <a:moveTo>
                    <a:pt x="3378625" y="664033"/>
                  </a:moveTo>
                  <a:lnTo>
                    <a:pt x="3543966" y="544599"/>
                  </a:lnTo>
                </a:path>
                <a:path w="4121150" h="757554">
                  <a:moveTo>
                    <a:pt x="3296221" y="650750"/>
                  </a:moveTo>
                  <a:lnTo>
                    <a:pt x="3461561" y="531316"/>
                  </a:lnTo>
                </a:path>
                <a:path w="4121150" h="757554">
                  <a:moveTo>
                    <a:pt x="3213810" y="637467"/>
                  </a:moveTo>
                  <a:lnTo>
                    <a:pt x="3379151" y="518032"/>
                  </a:lnTo>
                </a:path>
                <a:path w="4121150" h="757554">
                  <a:moveTo>
                    <a:pt x="3131406" y="624184"/>
                  </a:moveTo>
                  <a:lnTo>
                    <a:pt x="3296746" y="504749"/>
                  </a:lnTo>
                </a:path>
                <a:path w="4121150" h="757554">
                  <a:moveTo>
                    <a:pt x="3049002" y="610901"/>
                  </a:moveTo>
                  <a:lnTo>
                    <a:pt x="3214342" y="491466"/>
                  </a:lnTo>
                </a:path>
                <a:path w="4121150" h="757554">
                  <a:moveTo>
                    <a:pt x="2966598" y="597618"/>
                  </a:moveTo>
                  <a:lnTo>
                    <a:pt x="3131938" y="478183"/>
                  </a:lnTo>
                </a:path>
                <a:path w="4121150" h="757554">
                  <a:moveTo>
                    <a:pt x="2884193" y="584335"/>
                  </a:moveTo>
                  <a:lnTo>
                    <a:pt x="3049534" y="464900"/>
                  </a:lnTo>
                </a:path>
                <a:path w="4121150" h="757554">
                  <a:moveTo>
                    <a:pt x="2801783" y="571052"/>
                  </a:moveTo>
                  <a:lnTo>
                    <a:pt x="2967129" y="451617"/>
                  </a:lnTo>
                </a:path>
                <a:path w="4121150" h="757554">
                  <a:moveTo>
                    <a:pt x="2719378" y="557769"/>
                  </a:moveTo>
                  <a:lnTo>
                    <a:pt x="2884725" y="438334"/>
                  </a:lnTo>
                </a:path>
                <a:path w="4121150" h="757554">
                  <a:moveTo>
                    <a:pt x="2636974" y="544486"/>
                  </a:moveTo>
                  <a:lnTo>
                    <a:pt x="2802314" y="425051"/>
                  </a:lnTo>
                </a:path>
                <a:path w="4121150" h="757554">
                  <a:moveTo>
                    <a:pt x="2554570" y="531203"/>
                  </a:moveTo>
                  <a:lnTo>
                    <a:pt x="2719910" y="411768"/>
                  </a:lnTo>
                </a:path>
                <a:path w="4121150" h="757554">
                  <a:moveTo>
                    <a:pt x="2472166" y="517919"/>
                  </a:moveTo>
                  <a:lnTo>
                    <a:pt x="2637506" y="398485"/>
                  </a:lnTo>
                </a:path>
                <a:path w="4121150" h="757554">
                  <a:moveTo>
                    <a:pt x="2389762" y="504643"/>
                  </a:moveTo>
                  <a:lnTo>
                    <a:pt x="2555102" y="385202"/>
                  </a:lnTo>
                </a:path>
                <a:path w="4121150" h="757554">
                  <a:moveTo>
                    <a:pt x="2307351" y="491360"/>
                  </a:moveTo>
                  <a:lnTo>
                    <a:pt x="2472698" y="371919"/>
                  </a:lnTo>
                </a:path>
                <a:path w="4121150" h="757554">
                  <a:moveTo>
                    <a:pt x="2224946" y="478070"/>
                  </a:moveTo>
                  <a:lnTo>
                    <a:pt x="2390287" y="358636"/>
                  </a:lnTo>
                </a:path>
                <a:path w="4121150" h="757554">
                  <a:moveTo>
                    <a:pt x="2142542" y="464787"/>
                  </a:moveTo>
                  <a:lnTo>
                    <a:pt x="2307882" y="345353"/>
                  </a:lnTo>
                </a:path>
                <a:path w="4121150" h="757554">
                  <a:moveTo>
                    <a:pt x="2060138" y="451511"/>
                  </a:moveTo>
                  <a:lnTo>
                    <a:pt x="2225478" y="332070"/>
                  </a:lnTo>
                </a:path>
                <a:path w="4121150" h="757554">
                  <a:moveTo>
                    <a:pt x="1977734" y="438228"/>
                  </a:moveTo>
                  <a:lnTo>
                    <a:pt x="2143074" y="318786"/>
                  </a:lnTo>
                </a:path>
                <a:path w="4121150" h="757554">
                  <a:moveTo>
                    <a:pt x="1895323" y="424945"/>
                  </a:moveTo>
                  <a:lnTo>
                    <a:pt x="2060670" y="305503"/>
                  </a:lnTo>
                </a:path>
                <a:path w="4121150" h="757554">
                  <a:moveTo>
                    <a:pt x="1812919" y="411662"/>
                  </a:moveTo>
                  <a:lnTo>
                    <a:pt x="1978259" y="292220"/>
                  </a:lnTo>
                </a:path>
                <a:path w="4121150" h="757554">
                  <a:moveTo>
                    <a:pt x="1730515" y="398378"/>
                  </a:moveTo>
                  <a:lnTo>
                    <a:pt x="1895855" y="278937"/>
                  </a:lnTo>
                </a:path>
                <a:path w="4121150" h="757554">
                  <a:moveTo>
                    <a:pt x="1648110" y="385095"/>
                  </a:moveTo>
                  <a:lnTo>
                    <a:pt x="1813451" y="265654"/>
                  </a:lnTo>
                </a:path>
                <a:path w="4121150" h="757554">
                  <a:moveTo>
                    <a:pt x="1565706" y="371812"/>
                  </a:moveTo>
                  <a:lnTo>
                    <a:pt x="1731046" y="252371"/>
                  </a:lnTo>
                </a:path>
                <a:path w="4121150" h="757554">
                  <a:moveTo>
                    <a:pt x="1483302" y="358529"/>
                  </a:moveTo>
                  <a:lnTo>
                    <a:pt x="1648642" y="239088"/>
                  </a:lnTo>
                </a:path>
                <a:path w="4121150" h="757554">
                  <a:moveTo>
                    <a:pt x="1400891" y="345246"/>
                  </a:moveTo>
                  <a:lnTo>
                    <a:pt x="1566238" y="225805"/>
                  </a:lnTo>
                </a:path>
                <a:path w="4121150" h="757554">
                  <a:moveTo>
                    <a:pt x="1318487" y="331963"/>
                  </a:moveTo>
                  <a:lnTo>
                    <a:pt x="1483827" y="212522"/>
                  </a:lnTo>
                </a:path>
                <a:path w="4121150" h="757554">
                  <a:moveTo>
                    <a:pt x="1236083" y="318680"/>
                  </a:moveTo>
                  <a:lnTo>
                    <a:pt x="1401423" y="199239"/>
                  </a:lnTo>
                </a:path>
                <a:path w="4121150" h="757554">
                  <a:moveTo>
                    <a:pt x="1153678" y="305397"/>
                  </a:moveTo>
                  <a:lnTo>
                    <a:pt x="1319019" y="185956"/>
                  </a:lnTo>
                </a:path>
                <a:path w="4121150" h="757554">
                  <a:moveTo>
                    <a:pt x="1071274" y="292114"/>
                  </a:moveTo>
                  <a:lnTo>
                    <a:pt x="1236614" y="172673"/>
                  </a:lnTo>
                </a:path>
                <a:path w="4121150" h="757554">
                  <a:moveTo>
                    <a:pt x="988870" y="278831"/>
                  </a:moveTo>
                  <a:lnTo>
                    <a:pt x="1154210" y="159390"/>
                  </a:lnTo>
                </a:path>
                <a:path w="4121150" h="757554">
                  <a:moveTo>
                    <a:pt x="906459" y="265548"/>
                  </a:moveTo>
                  <a:lnTo>
                    <a:pt x="1071806" y="146107"/>
                  </a:lnTo>
                </a:path>
                <a:path w="4121150" h="757554">
                  <a:moveTo>
                    <a:pt x="824055" y="252265"/>
                  </a:moveTo>
                  <a:lnTo>
                    <a:pt x="989395" y="132824"/>
                  </a:lnTo>
                </a:path>
                <a:path w="4121150" h="757554">
                  <a:moveTo>
                    <a:pt x="741651" y="238982"/>
                  </a:moveTo>
                  <a:lnTo>
                    <a:pt x="906991" y="119540"/>
                  </a:lnTo>
                </a:path>
                <a:path w="4121150" h="757554">
                  <a:moveTo>
                    <a:pt x="659246" y="225699"/>
                  </a:moveTo>
                  <a:lnTo>
                    <a:pt x="824587" y="106257"/>
                  </a:lnTo>
                </a:path>
                <a:path w="4121150" h="757554">
                  <a:moveTo>
                    <a:pt x="576842" y="212416"/>
                  </a:moveTo>
                  <a:lnTo>
                    <a:pt x="742183" y="92974"/>
                  </a:lnTo>
                </a:path>
                <a:path w="4121150" h="757554">
                  <a:moveTo>
                    <a:pt x="494431" y="199132"/>
                  </a:moveTo>
                  <a:lnTo>
                    <a:pt x="659778" y="79698"/>
                  </a:lnTo>
                </a:path>
                <a:path w="4121150" h="757554">
                  <a:moveTo>
                    <a:pt x="412027" y="185849"/>
                  </a:moveTo>
                  <a:lnTo>
                    <a:pt x="577367" y="66408"/>
                  </a:lnTo>
                </a:path>
                <a:path w="4121150" h="757554">
                  <a:moveTo>
                    <a:pt x="329623" y="172566"/>
                  </a:moveTo>
                  <a:lnTo>
                    <a:pt x="494963" y="53132"/>
                  </a:lnTo>
                </a:path>
                <a:path w="4121150" h="757554">
                  <a:moveTo>
                    <a:pt x="247219" y="159283"/>
                  </a:moveTo>
                  <a:lnTo>
                    <a:pt x="412559" y="39842"/>
                  </a:lnTo>
                </a:path>
                <a:path w="4121150" h="757554">
                  <a:moveTo>
                    <a:pt x="164815" y="146000"/>
                  </a:moveTo>
                  <a:lnTo>
                    <a:pt x="330155" y="26566"/>
                  </a:lnTo>
                </a:path>
                <a:path w="4121150" h="757554">
                  <a:moveTo>
                    <a:pt x="82410" y="132717"/>
                  </a:moveTo>
                  <a:lnTo>
                    <a:pt x="247751" y="13283"/>
                  </a:lnTo>
                </a:path>
                <a:path w="4121150" h="757554">
                  <a:moveTo>
                    <a:pt x="0" y="119434"/>
                  </a:moveTo>
                  <a:lnTo>
                    <a:pt x="165346" y="0"/>
                  </a:lnTo>
                </a:path>
              </a:pathLst>
            </a:custGeom>
            <a:ln w="31080">
              <a:solidFill>
                <a:srgbClr val="FFFF00"/>
              </a:solidFill>
            </a:ln>
          </p:spPr>
          <p:txBody>
            <a:bodyPr wrap="square" lIns="0" tIns="0" rIns="0" bIns="0" rtlCol="0" anchor="ctr"/>
            <a:lstStyle/>
            <a:p>
              <a:endParaRPr sz="1400" dirty="0"/>
            </a:p>
          </p:txBody>
        </p:sp>
        <p:sp>
          <p:nvSpPr>
            <p:cNvPr id="50" name="object 70">
              <a:extLst>
                <a:ext uri="{FF2B5EF4-FFF2-40B4-BE49-F238E27FC236}">
                  <a16:creationId xmlns:a16="http://schemas.microsoft.com/office/drawing/2014/main" id="{4FCC5B0B-1B9C-9F09-6D78-1872EB0915DB}"/>
                </a:ext>
              </a:extLst>
            </p:cNvPr>
            <p:cNvSpPr/>
            <p:nvPr/>
          </p:nvSpPr>
          <p:spPr>
            <a:xfrm>
              <a:off x="2893120" y="4475260"/>
              <a:ext cx="1370330" cy="352425"/>
            </a:xfrm>
            <a:custGeom>
              <a:avLst/>
              <a:gdLst/>
              <a:ahLst/>
              <a:cxnLst/>
              <a:rect l="l" t="t" r="r" b="b"/>
              <a:pathLst>
                <a:path w="1370329" h="352425">
                  <a:moveTo>
                    <a:pt x="1200741" y="351914"/>
                  </a:moveTo>
                  <a:lnTo>
                    <a:pt x="1370309" y="238556"/>
                  </a:lnTo>
                </a:path>
                <a:path w="1370329" h="352425">
                  <a:moveTo>
                    <a:pt x="1114973" y="334875"/>
                  </a:moveTo>
                  <a:lnTo>
                    <a:pt x="1284541" y="221517"/>
                  </a:lnTo>
                </a:path>
                <a:path w="1370329" h="352425">
                  <a:moveTo>
                    <a:pt x="1029204" y="317836"/>
                  </a:moveTo>
                  <a:lnTo>
                    <a:pt x="1198773" y="204478"/>
                  </a:lnTo>
                </a:path>
                <a:path w="1370329" h="352425">
                  <a:moveTo>
                    <a:pt x="943436" y="300796"/>
                  </a:moveTo>
                  <a:lnTo>
                    <a:pt x="1113005" y="187438"/>
                  </a:lnTo>
                </a:path>
                <a:path w="1370329" h="352425">
                  <a:moveTo>
                    <a:pt x="857668" y="283757"/>
                  </a:moveTo>
                  <a:lnTo>
                    <a:pt x="1027237" y="170399"/>
                  </a:lnTo>
                </a:path>
                <a:path w="1370329" h="352425">
                  <a:moveTo>
                    <a:pt x="771907" y="266718"/>
                  </a:moveTo>
                  <a:lnTo>
                    <a:pt x="941468" y="153360"/>
                  </a:lnTo>
                </a:path>
                <a:path w="1370329" h="352425">
                  <a:moveTo>
                    <a:pt x="686138" y="249672"/>
                  </a:moveTo>
                  <a:lnTo>
                    <a:pt x="855707" y="136320"/>
                  </a:lnTo>
                </a:path>
                <a:path w="1370329" h="352425">
                  <a:moveTo>
                    <a:pt x="600370" y="232633"/>
                  </a:moveTo>
                  <a:lnTo>
                    <a:pt x="769939" y="119275"/>
                  </a:lnTo>
                </a:path>
                <a:path w="1370329" h="352425">
                  <a:moveTo>
                    <a:pt x="514602" y="215593"/>
                  </a:moveTo>
                  <a:lnTo>
                    <a:pt x="684171" y="102235"/>
                  </a:lnTo>
                </a:path>
                <a:path w="1370329" h="352425">
                  <a:moveTo>
                    <a:pt x="428834" y="198554"/>
                  </a:moveTo>
                  <a:lnTo>
                    <a:pt x="598402" y="85196"/>
                  </a:lnTo>
                </a:path>
                <a:path w="1370329" h="352425">
                  <a:moveTo>
                    <a:pt x="343066" y="181515"/>
                  </a:moveTo>
                  <a:lnTo>
                    <a:pt x="512634" y="68157"/>
                  </a:lnTo>
                </a:path>
                <a:path w="1370329" h="352425">
                  <a:moveTo>
                    <a:pt x="257297" y="164476"/>
                  </a:moveTo>
                  <a:lnTo>
                    <a:pt x="426866" y="51117"/>
                  </a:lnTo>
                </a:path>
                <a:path w="1370329" h="352425">
                  <a:moveTo>
                    <a:pt x="171529" y="147436"/>
                  </a:moveTo>
                  <a:lnTo>
                    <a:pt x="341098" y="34078"/>
                  </a:lnTo>
                </a:path>
                <a:path w="1370329" h="352425">
                  <a:moveTo>
                    <a:pt x="85761" y="130397"/>
                  </a:moveTo>
                  <a:lnTo>
                    <a:pt x="255330" y="17039"/>
                  </a:lnTo>
                </a:path>
                <a:path w="1370329" h="352425">
                  <a:moveTo>
                    <a:pt x="0" y="113358"/>
                  </a:moveTo>
                  <a:lnTo>
                    <a:pt x="169561" y="0"/>
                  </a:lnTo>
                </a:path>
              </a:pathLst>
            </a:custGeom>
            <a:ln w="31080">
              <a:solidFill>
                <a:srgbClr val="FFFF00"/>
              </a:solidFill>
            </a:ln>
          </p:spPr>
          <p:txBody>
            <a:bodyPr wrap="square" lIns="0" tIns="0" rIns="0" bIns="0" rtlCol="0" anchor="ctr"/>
            <a:lstStyle/>
            <a:p>
              <a:endParaRPr sz="1400" dirty="0"/>
            </a:p>
          </p:txBody>
        </p:sp>
        <p:sp>
          <p:nvSpPr>
            <p:cNvPr id="51" name="object 71">
              <a:extLst>
                <a:ext uri="{FF2B5EF4-FFF2-40B4-BE49-F238E27FC236}">
                  <a16:creationId xmlns:a16="http://schemas.microsoft.com/office/drawing/2014/main" id="{946CDAA2-38E5-1C8E-6461-53ECF85A7568}"/>
                </a:ext>
              </a:extLst>
            </p:cNvPr>
            <p:cNvSpPr/>
            <p:nvPr/>
          </p:nvSpPr>
          <p:spPr>
            <a:xfrm>
              <a:off x="2453178" y="4322746"/>
              <a:ext cx="681355" cy="462280"/>
            </a:xfrm>
            <a:custGeom>
              <a:avLst/>
              <a:gdLst/>
              <a:ahLst/>
              <a:cxnLst/>
              <a:rect l="l" t="t" r="r" b="b"/>
              <a:pathLst>
                <a:path w="681355" h="462279">
                  <a:moveTo>
                    <a:pt x="681086" y="0"/>
                  </a:moveTo>
                  <a:lnTo>
                    <a:pt x="0" y="104941"/>
                  </a:lnTo>
                  <a:lnTo>
                    <a:pt x="589248" y="462268"/>
                  </a:lnTo>
                  <a:lnTo>
                    <a:pt x="443214" y="192996"/>
                  </a:lnTo>
                  <a:lnTo>
                    <a:pt x="681086" y="0"/>
                  </a:lnTo>
                  <a:close/>
                </a:path>
              </a:pathLst>
            </a:custGeom>
            <a:solidFill>
              <a:srgbClr val="FFFF00"/>
            </a:solidFill>
          </p:spPr>
          <p:txBody>
            <a:bodyPr wrap="square" lIns="0" tIns="0" rIns="0" bIns="0" rtlCol="0" anchor="ctr"/>
            <a:lstStyle/>
            <a:p>
              <a:endParaRPr sz="1400" dirty="0"/>
            </a:p>
          </p:txBody>
        </p:sp>
        <p:sp>
          <p:nvSpPr>
            <p:cNvPr id="52" name="object 72">
              <a:extLst>
                <a:ext uri="{FF2B5EF4-FFF2-40B4-BE49-F238E27FC236}">
                  <a16:creationId xmlns:a16="http://schemas.microsoft.com/office/drawing/2014/main" id="{B7118695-EF94-82F4-A17A-95D9599A8897}"/>
                </a:ext>
              </a:extLst>
            </p:cNvPr>
            <p:cNvSpPr/>
            <p:nvPr/>
          </p:nvSpPr>
          <p:spPr>
            <a:xfrm>
              <a:off x="16286471" y="6367642"/>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36" name="object 73">
            <a:extLst>
              <a:ext uri="{FF2B5EF4-FFF2-40B4-BE49-F238E27FC236}">
                <a16:creationId xmlns:a16="http://schemas.microsoft.com/office/drawing/2014/main" id="{5669D887-E570-58DE-9F6B-14290D28CE99}"/>
              </a:ext>
            </a:extLst>
          </p:cNvPr>
          <p:cNvSpPr txBox="1"/>
          <p:nvPr/>
        </p:nvSpPr>
        <p:spPr>
          <a:xfrm>
            <a:off x="7605431" y="3728441"/>
            <a:ext cx="90385" cy="440071"/>
          </a:xfrm>
          <a:prstGeom prst="rect">
            <a:avLst/>
          </a:prstGeom>
        </p:spPr>
        <p:txBody>
          <a:bodyPr vert="horz" wrap="square" lIns="0" tIns="15240" rIns="0" bIns="0" rtlCol="0" anchor="ctr">
            <a:spAutoFit/>
          </a:bodyPr>
          <a:lstStyle/>
          <a:p>
            <a:pPr marL="12700">
              <a:spcBef>
                <a:spcPts val="120"/>
              </a:spcBef>
            </a:pPr>
            <a:r>
              <a:rPr sz="1400" b="1" spc="-390" dirty="0">
                <a:solidFill>
                  <a:srgbClr val="231F20"/>
                </a:solidFill>
                <a:cs typeface="Arial Narrow"/>
              </a:rPr>
              <a:t>11</a:t>
            </a:r>
            <a:endParaRPr sz="1400" dirty="0">
              <a:cs typeface="Arial Narrow"/>
            </a:endParaRPr>
          </a:p>
        </p:txBody>
      </p:sp>
      <p:grpSp>
        <p:nvGrpSpPr>
          <p:cNvPr id="37" name="object 74">
            <a:extLst>
              <a:ext uri="{FF2B5EF4-FFF2-40B4-BE49-F238E27FC236}">
                <a16:creationId xmlns:a16="http://schemas.microsoft.com/office/drawing/2014/main" id="{14468F78-E8CD-98CD-9747-EFAD956C252D}"/>
              </a:ext>
            </a:extLst>
          </p:cNvPr>
          <p:cNvGrpSpPr/>
          <p:nvPr/>
        </p:nvGrpSpPr>
        <p:grpSpPr>
          <a:xfrm>
            <a:off x="6116991" y="1332272"/>
            <a:ext cx="1636020" cy="2612394"/>
            <a:chOff x="13292942" y="2102184"/>
            <a:chExt cx="3425190" cy="4697095"/>
          </a:xfrm>
        </p:grpSpPr>
        <p:sp>
          <p:nvSpPr>
            <p:cNvPr id="44" name="object 75">
              <a:extLst>
                <a:ext uri="{FF2B5EF4-FFF2-40B4-BE49-F238E27FC236}">
                  <a16:creationId xmlns:a16="http://schemas.microsoft.com/office/drawing/2014/main" id="{A7DE06A2-87EF-564C-EB4D-CBD2EA267935}"/>
                </a:ext>
              </a:extLst>
            </p:cNvPr>
            <p:cNvSpPr/>
            <p:nvPr/>
          </p:nvSpPr>
          <p:spPr>
            <a:xfrm>
              <a:off x="16286470" y="6367642"/>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45" name="object 76">
              <a:extLst>
                <a:ext uri="{FF2B5EF4-FFF2-40B4-BE49-F238E27FC236}">
                  <a16:creationId xmlns:a16="http://schemas.microsoft.com/office/drawing/2014/main" id="{219CB12C-2869-BF5F-D1F9-C18F301F2958}"/>
                </a:ext>
              </a:extLst>
            </p:cNvPr>
            <p:cNvSpPr/>
            <p:nvPr/>
          </p:nvSpPr>
          <p:spPr>
            <a:xfrm>
              <a:off x="13292942" y="2102184"/>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38" name="object 77">
            <a:extLst>
              <a:ext uri="{FF2B5EF4-FFF2-40B4-BE49-F238E27FC236}">
                <a16:creationId xmlns:a16="http://schemas.microsoft.com/office/drawing/2014/main" id="{C6115A0C-D787-B530-58E4-E167F939792C}"/>
              </a:ext>
            </a:extLst>
          </p:cNvPr>
          <p:cNvSpPr txBox="1"/>
          <p:nvPr/>
        </p:nvSpPr>
        <p:spPr>
          <a:xfrm>
            <a:off x="6180167" y="1348524"/>
            <a:ext cx="81285" cy="227623"/>
          </a:xfrm>
          <a:prstGeom prst="rect">
            <a:avLst/>
          </a:prstGeom>
        </p:spPr>
        <p:txBody>
          <a:bodyPr vert="horz" wrap="square" lIns="0" tIns="15240" rIns="0" bIns="0" rtlCol="0" anchor="ctr">
            <a:spAutoFit/>
          </a:bodyPr>
          <a:lstStyle/>
          <a:p>
            <a:pPr marL="12700">
              <a:spcBef>
                <a:spcPts val="120"/>
              </a:spcBef>
            </a:pPr>
            <a:r>
              <a:rPr sz="1400" b="1" spc="130" dirty="0">
                <a:solidFill>
                  <a:srgbClr val="231F20"/>
                </a:solidFill>
                <a:cs typeface="Arial Narrow"/>
              </a:rPr>
              <a:t>6</a:t>
            </a:r>
            <a:endParaRPr sz="1400" dirty="0">
              <a:cs typeface="Arial Narrow"/>
            </a:endParaRPr>
          </a:p>
        </p:txBody>
      </p:sp>
      <p:grpSp>
        <p:nvGrpSpPr>
          <p:cNvPr id="39" name="object 78">
            <a:extLst>
              <a:ext uri="{FF2B5EF4-FFF2-40B4-BE49-F238E27FC236}">
                <a16:creationId xmlns:a16="http://schemas.microsoft.com/office/drawing/2014/main" id="{5A9D5B49-3741-B67F-D29F-DF78EAD3FE87}"/>
              </a:ext>
            </a:extLst>
          </p:cNvPr>
          <p:cNvGrpSpPr/>
          <p:nvPr/>
        </p:nvGrpSpPr>
        <p:grpSpPr>
          <a:xfrm>
            <a:off x="3362695" y="1325209"/>
            <a:ext cx="2960548" cy="1888397"/>
            <a:chOff x="7526517" y="2089484"/>
            <a:chExt cx="6198235" cy="3395345"/>
          </a:xfrm>
        </p:grpSpPr>
        <p:sp>
          <p:nvSpPr>
            <p:cNvPr id="42" name="object 79">
              <a:extLst>
                <a:ext uri="{FF2B5EF4-FFF2-40B4-BE49-F238E27FC236}">
                  <a16:creationId xmlns:a16="http://schemas.microsoft.com/office/drawing/2014/main" id="{D4E92C92-FC38-C4A5-8D80-6F04A363FE58}"/>
                </a:ext>
              </a:extLst>
            </p:cNvPr>
            <p:cNvSpPr/>
            <p:nvPr/>
          </p:nvSpPr>
          <p:spPr>
            <a:xfrm>
              <a:off x="13292942" y="2102184"/>
              <a:ext cx="419100" cy="419100"/>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43" name="object 80">
              <a:extLst>
                <a:ext uri="{FF2B5EF4-FFF2-40B4-BE49-F238E27FC236}">
                  <a16:creationId xmlns:a16="http://schemas.microsoft.com/office/drawing/2014/main" id="{F8A2772E-55C5-2D8C-55C7-7E03B6C29F2C}"/>
                </a:ext>
              </a:extLst>
            </p:cNvPr>
            <p:cNvSpPr/>
            <p:nvPr/>
          </p:nvSpPr>
          <p:spPr>
            <a:xfrm>
              <a:off x="7526517" y="5065981"/>
              <a:ext cx="419100" cy="419100"/>
            </a:xfrm>
            <a:custGeom>
              <a:avLst/>
              <a:gdLst/>
              <a:ahLst/>
              <a:cxnLst/>
              <a:rect l="l" t="t" r="r" b="b"/>
              <a:pathLst>
                <a:path w="419100" h="419100">
                  <a:moveTo>
                    <a:pt x="209357" y="0"/>
                  </a:move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close/>
                </a:path>
              </a:pathLst>
            </a:custGeom>
            <a:solidFill>
              <a:srgbClr val="FFFFFF"/>
            </a:solidFill>
          </p:spPr>
          <p:txBody>
            <a:bodyPr wrap="square" lIns="0" tIns="0" rIns="0" bIns="0" rtlCol="0" anchor="ctr"/>
            <a:lstStyle/>
            <a:p>
              <a:endParaRPr sz="1400" dirty="0"/>
            </a:p>
          </p:txBody>
        </p:sp>
      </p:grpSp>
      <p:sp>
        <p:nvSpPr>
          <p:cNvPr id="40" name="object 81">
            <a:extLst>
              <a:ext uri="{FF2B5EF4-FFF2-40B4-BE49-F238E27FC236}">
                <a16:creationId xmlns:a16="http://schemas.microsoft.com/office/drawing/2014/main" id="{15E6956B-0421-27B7-18E3-7444F47BE0CA}"/>
              </a:ext>
            </a:extLst>
          </p:cNvPr>
          <p:cNvSpPr txBox="1"/>
          <p:nvPr/>
        </p:nvSpPr>
        <p:spPr>
          <a:xfrm>
            <a:off x="3381672" y="2977240"/>
            <a:ext cx="208247" cy="230832"/>
          </a:xfrm>
          <a:prstGeom prst="rect">
            <a:avLst/>
          </a:prstGeom>
        </p:spPr>
        <p:txBody>
          <a:bodyPr vert="horz" wrap="square" lIns="0" tIns="15240" rIns="0" bIns="0" rtlCol="0" anchor="ctr">
            <a:spAutoFit/>
          </a:bodyPr>
          <a:lstStyle/>
          <a:p>
            <a:pPr marL="12700">
              <a:spcBef>
                <a:spcPts val="120"/>
              </a:spcBef>
            </a:pPr>
            <a:r>
              <a:rPr sz="1400" b="1" spc="-390" dirty="0">
                <a:solidFill>
                  <a:srgbClr val="231F20"/>
                </a:solidFill>
                <a:cs typeface="Arial Narrow"/>
              </a:rPr>
              <a:t>11</a:t>
            </a:r>
            <a:endParaRPr sz="1400" dirty="0">
              <a:cs typeface="Arial Narrow"/>
            </a:endParaRPr>
          </a:p>
        </p:txBody>
      </p:sp>
      <p:sp>
        <p:nvSpPr>
          <p:cNvPr id="41" name="object 82">
            <a:extLst>
              <a:ext uri="{FF2B5EF4-FFF2-40B4-BE49-F238E27FC236}">
                <a16:creationId xmlns:a16="http://schemas.microsoft.com/office/drawing/2014/main" id="{54C57B77-C9B1-CC38-F529-27FE663156E8}"/>
              </a:ext>
            </a:extLst>
          </p:cNvPr>
          <p:cNvSpPr/>
          <p:nvPr/>
        </p:nvSpPr>
        <p:spPr>
          <a:xfrm>
            <a:off x="3362697" y="2980655"/>
            <a:ext cx="200181" cy="233092"/>
          </a:xfrm>
          <a:custGeom>
            <a:avLst/>
            <a:gdLst/>
            <a:ahLst/>
            <a:cxnLst/>
            <a:rect l="l" t="t" r="r" b="b"/>
            <a:pathLst>
              <a:path w="419100" h="419100">
                <a:moveTo>
                  <a:pt x="209357" y="418709"/>
                </a:moveTo>
                <a:lnTo>
                  <a:pt x="257361" y="413179"/>
                </a:lnTo>
                <a:lnTo>
                  <a:pt x="301428" y="397428"/>
                </a:lnTo>
                <a:lnTo>
                  <a:pt x="340300" y="372713"/>
                </a:lnTo>
                <a:lnTo>
                  <a:pt x="372722" y="340291"/>
                </a:lnTo>
                <a:lnTo>
                  <a:pt x="397436" y="301418"/>
                </a:lnTo>
                <a:lnTo>
                  <a:pt x="413186" y="257352"/>
                </a:lnTo>
                <a:lnTo>
                  <a:pt x="418715" y="209351"/>
                </a:lnTo>
                <a:lnTo>
                  <a:pt x="413186" y="161347"/>
                </a:lnTo>
                <a:lnTo>
                  <a:pt x="397436" y="117282"/>
                </a:lnTo>
                <a:lnTo>
                  <a:pt x="372722" y="78411"/>
                </a:lnTo>
                <a:lnTo>
                  <a:pt x="340300" y="45990"/>
                </a:lnTo>
                <a:lnTo>
                  <a:pt x="301428" y="21278"/>
                </a:lnTo>
                <a:lnTo>
                  <a:pt x="257361" y="5528"/>
                </a:lnTo>
                <a:lnTo>
                  <a:pt x="209357" y="0"/>
                </a:lnTo>
                <a:lnTo>
                  <a:pt x="161354" y="5528"/>
                </a:lnTo>
                <a:lnTo>
                  <a:pt x="117287" y="21278"/>
                </a:lnTo>
                <a:lnTo>
                  <a:pt x="78415" y="45990"/>
                </a:lnTo>
                <a:lnTo>
                  <a:pt x="45993" y="78411"/>
                </a:lnTo>
                <a:lnTo>
                  <a:pt x="21279" y="117282"/>
                </a:lnTo>
                <a:lnTo>
                  <a:pt x="5529" y="161347"/>
                </a:lnTo>
                <a:lnTo>
                  <a:pt x="0" y="209351"/>
                </a:lnTo>
                <a:lnTo>
                  <a:pt x="5529" y="257352"/>
                </a:lnTo>
                <a:lnTo>
                  <a:pt x="21279" y="301418"/>
                </a:lnTo>
                <a:lnTo>
                  <a:pt x="45993" y="340291"/>
                </a:lnTo>
                <a:lnTo>
                  <a:pt x="78415" y="372713"/>
                </a:lnTo>
                <a:lnTo>
                  <a:pt x="117287" y="397428"/>
                </a:lnTo>
                <a:lnTo>
                  <a:pt x="161354" y="413179"/>
                </a:lnTo>
                <a:lnTo>
                  <a:pt x="209357" y="418709"/>
                </a:lnTo>
                <a:close/>
              </a:path>
            </a:pathLst>
          </a:custGeom>
          <a:ln w="25283">
            <a:solidFill>
              <a:srgbClr val="231F20"/>
            </a:solidFill>
          </a:ln>
        </p:spPr>
        <p:txBody>
          <a:bodyPr wrap="square" lIns="0" tIns="0" rIns="0" bIns="0" rtlCol="0" anchor="ctr"/>
          <a:lstStyle/>
          <a:p>
            <a:endParaRPr sz="1400" dirty="0"/>
          </a:p>
        </p:txBody>
      </p:sp>
      <p:sp>
        <p:nvSpPr>
          <p:cNvPr id="10" name="object 17">
            <a:extLst>
              <a:ext uri="{FF2B5EF4-FFF2-40B4-BE49-F238E27FC236}">
                <a16:creationId xmlns:a16="http://schemas.microsoft.com/office/drawing/2014/main" id="{CEA00125-F48F-48F6-2B73-314D348662D6}"/>
              </a:ext>
            </a:extLst>
          </p:cNvPr>
          <p:cNvSpPr txBox="1"/>
          <p:nvPr/>
        </p:nvSpPr>
        <p:spPr>
          <a:xfrm>
            <a:off x="7370806" y="1106747"/>
            <a:ext cx="1759854" cy="5032019"/>
          </a:xfrm>
          <a:prstGeom prst="rect">
            <a:avLst/>
          </a:prstGeom>
          <a:solidFill>
            <a:schemeClr val="bg1"/>
          </a:solidFill>
        </p:spPr>
        <p:txBody>
          <a:bodyPr vert="horz" wrap="square" lIns="0" tIns="57785" rIns="0" bIns="0" rtlCol="0">
            <a:spAutoFit/>
          </a:bodyPr>
          <a:lstStyle/>
          <a:p>
            <a:pPr marL="12700">
              <a:spcBef>
                <a:spcPts val="455"/>
              </a:spcBef>
            </a:pPr>
            <a:r>
              <a:rPr lang="en-US" sz="1200" b="1" spc="-55" dirty="0">
                <a:solidFill>
                  <a:srgbClr val="18488D"/>
                </a:solidFill>
                <a:cs typeface="Lucida Sans"/>
              </a:rPr>
              <a:t>LEGEND</a:t>
            </a:r>
            <a:endParaRPr lang="en-US" sz="1200" dirty="0">
              <a:cs typeface="Lucida Sans"/>
            </a:endParaRPr>
          </a:p>
          <a:p>
            <a:pPr marL="231775" indent="-228600">
              <a:spcBef>
                <a:spcPts val="600"/>
              </a:spcBef>
              <a:buFont typeface="+mj-lt"/>
              <a:buAutoNum type="arabicPeriod"/>
              <a:tabLst>
                <a:tab pos="194310" algn="l"/>
              </a:tabLst>
            </a:pPr>
            <a:r>
              <a:rPr lang="en-US" sz="1140" dirty="0">
                <a:solidFill>
                  <a:srgbClr val="231F20"/>
                </a:solidFill>
                <a:cs typeface="Calibri"/>
              </a:rPr>
              <a:t>Bee</a:t>
            </a:r>
            <a:r>
              <a:rPr lang="en-US" sz="1140" spc="-35" dirty="0">
                <a:solidFill>
                  <a:srgbClr val="231F20"/>
                </a:solidFill>
                <a:cs typeface="Calibri"/>
              </a:rPr>
              <a:t> </a:t>
            </a:r>
            <a:r>
              <a:rPr lang="en-US" sz="1140" spc="-20" dirty="0">
                <a:solidFill>
                  <a:srgbClr val="231F20"/>
                </a:solidFill>
                <a:cs typeface="Calibri"/>
              </a:rPr>
              <a:t>Branch</a:t>
            </a:r>
            <a:r>
              <a:rPr lang="en-US" sz="1140" spc="-35" dirty="0">
                <a:solidFill>
                  <a:srgbClr val="231F20"/>
                </a:solidFill>
                <a:cs typeface="Calibri"/>
              </a:rPr>
              <a:t> </a:t>
            </a:r>
            <a:r>
              <a:rPr lang="en-US" sz="1140" dirty="0">
                <a:solidFill>
                  <a:srgbClr val="231F20"/>
                </a:solidFill>
                <a:cs typeface="Calibri"/>
              </a:rPr>
              <a:t>Bicycle</a:t>
            </a:r>
            <a:r>
              <a:rPr lang="en-US" sz="1140" spc="-30" dirty="0">
                <a:solidFill>
                  <a:srgbClr val="231F20"/>
                </a:solidFill>
                <a:cs typeface="Calibri"/>
              </a:rPr>
              <a:t> </a:t>
            </a:r>
            <a:r>
              <a:rPr lang="en-US" sz="1140" dirty="0">
                <a:solidFill>
                  <a:srgbClr val="231F20"/>
                </a:solidFill>
                <a:cs typeface="Calibri"/>
              </a:rPr>
              <a:t>&amp;</a:t>
            </a:r>
            <a:r>
              <a:rPr lang="en-US" sz="1140" spc="-35" dirty="0">
                <a:solidFill>
                  <a:srgbClr val="231F20"/>
                </a:solidFill>
                <a:cs typeface="Calibri"/>
              </a:rPr>
              <a:t> </a:t>
            </a:r>
            <a:r>
              <a:rPr lang="en-US" sz="1140" spc="-20" dirty="0">
                <a:solidFill>
                  <a:srgbClr val="231F20"/>
                </a:solidFill>
                <a:cs typeface="Calibri"/>
              </a:rPr>
              <a:t>Pedestrian</a:t>
            </a:r>
            <a:r>
              <a:rPr lang="en-US" sz="1140" spc="-30" dirty="0">
                <a:solidFill>
                  <a:srgbClr val="231F20"/>
                </a:solidFill>
                <a:cs typeface="Calibri"/>
              </a:rPr>
              <a:t> </a:t>
            </a:r>
            <a:r>
              <a:rPr lang="en-US" sz="1140" spc="-10" dirty="0">
                <a:solidFill>
                  <a:srgbClr val="231F20"/>
                </a:solidFill>
                <a:cs typeface="Calibri"/>
              </a:rPr>
              <a:t>Trail</a:t>
            </a:r>
            <a:endParaRPr lang="en-US" sz="1140" dirty="0">
              <a:cs typeface="Calibri"/>
            </a:endParaRPr>
          </a:p>
          <a:p>
            <a:pPr marL="258445" indent="-228600">
              <a:spcBef>
                <a:spcPts val="600"/>
              </a:spcBef>
              <a:buFont typeface="+mj-lt"/>
              <a:buAutoNum type="arabicPeriod"/>
              <a:tabLst>
                <a:tab pos="243840" algn="l"/>
              </a:tabLst>
            </a:pPr>
            <a:r>
              <a:rPr lang="en-US" sz="1140" spc="-30" dirty="0">
                <a:solidFill>
                  <a:srgbClr val="231F20"/>
                </a:solidFill>
                <a:cs typeface="Calibri"/>
              </a:rPr>
              <a:t>Future</a:t>
            </a:r>
            <a:r>
              <a:rPr lang="en-US" sz="1140" spc="-55" dirty="0">
                <a:solidFill>
                  <a:srgbClr val="231F20"/>
                </a:solidFill>
                <a:cs typeface="Calibri"/>
              </a:rPr>
              <a:t> </a:t>
            </a:r>
            <a:r>
              <a:rPr lang="en-US" sz="1140" spc="-10" dirty="0">
                <a:solidFill>
                  <a:srgbClr val="231F20"/>
                </a:solidFill>
                <a:cs typeface="Calibri"/>
              </a:rPr>
              <a:t>Redevelopment</a:t>
            </a:r>
            <a:endParaRPr lang="en-US" sz="1140" dirty="0">
              <a:cs typeface="Calibri"/>
            </a:endParaRPr>
          </a:p>
          <a:p>
            <a:pPr marL="258446" indent="-228600">
              <a:spcBef>
                <a:spcPts val="600"/>
              </a:spcBef>
              <a:buFont typeface="+mj-lt"/>
              <a:buAutoNum type="arabicPeriod"/>
              <a:tabLst>
                <a:tab pos="234950" algn="l"/>
              </a:tabLst>
            </a:pPr>
            <a:r>
              <a:rPr lang="en-US" sz="1140" dirty="0">
                <a:solidFill>
                  <a:srgbClr val="231F20"/>
                </a:solidFill>
                <a:cs typeface="Calibri"/>
              </a:rPr>
              <a:t>Bee</a:t>
            </a:r>
            <a:r>
              <a:rPr lang="en-US" sz="1140" spc="-50" dirty="0">
                <a:solidFill>
                  <a:srgbClr val="231F20"/>
                </a:solidFill>
                <a:cs typeface="Calibri"/>
              </a:rPr>
              <a:t> </a:t>
            </a:r>
            <a:r>
              <a:rPr lang="en-US" sz="1140" spc="-20" dirty="0">
                <a:solidFill>
                  <a:srgbClr val="231F20"/>
                </a:solidFill>
                <a:cs typeface="Calibri"/>
              </a:rPr>
              <a:t>Branch</a:t>
            </a:r>
            <a:r>
              <a:rPr lang="en-US" sz="1140" spc="-45" dirty="0">
                <a:solidFill>
                  <a:srgbClr val="231F20"/>
                </a:solidFill>
                <a:cs typeface="Calibri"/>
              </a:rPr>
              <a:t> </a:t>
            </a:r>
            <a:r>
              <a:rPr lang="en-US" sz="1140" spc="-10" dirty="0">
                <a:solidFill>
                  <a:srgbClr val="231F20"/>
                </a:solidFill>
                <a:cs typeface="Calibri"/>
              </a:rPr>
              <a:t>Creek</a:t>
            </a:r>
            <a:endParaRPr lang="en-US" sz="1140" dirty="0">
              <a:cs typeface="Calibri"/>
            </a:endParaRPr>
          </a:p>
          <a:p>
            <a:pPr marL="258445" indent="-228600">
              <a:spcBef>
                <a:spcPts val="600"/>
              </a:spcBef>
              <a:buFont typeface="+mj-lt"/>
              <a:buAutoNum type="arabicPeriod"/>
              <a:tabLst>
                <a:tab pos="245110" algn="l"/>
              </a:tabLst>
            </a:pPr>
            <a:r>
              <a:rPr lang="en-US" sz="1140" spc="-100" dirty="0">
                <a:solidFill>
                  <a:srgbClr val="231F20"/>
                </a:solidFill>
                <a:cs typeface="Calibri"/>
              </a:rPr>
              <a:t>16th</a:t>
            </a:r>
            <a:r>
              <a:rPr lang="en-US" sz="1140" spc="55" dirty="0">
                <a:solidFill>
                  <a:srgbClr val="231F20"/>
                </a:solidFill>
                <a:cs typeface="Calibri"/>
              </a:rPr>
              <a:t> </a:t>
            </a:r>
            <a:r>
              <a:rPr lang="en-US" sz="1140" dirty="0">
                <a:solidFill>
                  <a:srgbClr val="231F20"/>
                </a:solidFill>
                <a:cs typeface="Calibri"/>
              </a:rPr>
              <a:t>Street</a:t>
            </a:r>
            <a:r>
              <a:rPr lang="en-US" sz="1140" spc="55" dirty="0">
                <a:solidFill>
                  <a:srgbClr val="231F20"/>
                </a:solidFill>
                <a:cs typeface="Calibri"/>
              </a:rPr>
              <a:t> </a:t>
            </a:r>
            <a:r>
              <a:rPr lang="en-US" sz="1140" dirty="0">
                <a:solidFill>
                  <a:srgbClr val="231F20"/>
                </a:solidFill>
                <a:cs typeface="Calibri"/>
              </a:rPr>
              <a:t>Complete</a:t>
            </a:r>
            <a:r>
              <a:rPr lang="en-US" sz="1140" spc="55" dirty="0">
                <a:solidFill>
                  <a:srgbClr val="231F20"/>
                </a:solidFill>
                <a:cs typeface="Calibri"/>
              </a:rPr>
              <a:t> </a:t>
            </a:r>
            <a:r>
              <a:rPr lang="en-US" sz="1140" spc="-10" dirty="0">
                <a:solidFill>
                  <a:srgbClr val="231F20"/>
                </a:solidFill>
                <a:cs typeface="Calibri"/>
              </a:rPr>
              <a:t>Street</a:t>
            </a:r>
            <a:endParaRPr lang="en-US" sz="1140" dirty="0">
              <a:cs typeface="Calibri"/>
            </a:endParaRPr>
          </a:p>
          <a:p>
            <a:pPr marL="258444" indent="-228600">
              <a:spcBef>
                <a:spcPts val="600"/>
              </a:spcBef>
              <a:buFont typeface="+mj-lt"/>
              <a:buAutoNum type="arabicPeriod"/>
              <a:tabLst>
                <a:tab pos="240029" algn="l"/>
              </a:tabLst>
            </a:pPr>
            <a:r>
              <a:rPr lang="en-US" sz="1140" spc="-130" dirty="0">
                <a:solidFill>
                  <a:srgbClr val="231F20"/>
                </a:solidFill>
                <a:cs typeface="Calibri"/>
              </a:rPr>
              <a:t>14th</a:t>
            </a:r>
            <a:r>
              <a:rPr lang="en-US" sz="1140" spc="20" dirty="0">
                <a:solidFill>
                  <a:srgbClr val="231F20"/>
                </a:solidFill>
                <a:cs typeface="Calibri"/>
              </a:rPr>
              <a:t> </a:t>
            </a:r>
            <a:r>
              <a:rPr lang="en-US" sz="1140" dirty="0">
                <a:solidFill>
                  <a:srgbClr val="231F20"/>
                </a:solidFill>
                <a:cs typeface="Calibri"/>
              </a:rPr>
              <a:t>Street </a:t>
            </a:r>
            <a:r>
              <a:rPr lang="en-US" sz="1140" spc="50" dirty="0">
                <a:solidFill>
                  <a:srgbClr val="231F20"/>
                </a:solidFill>
                <a:cs typeface="Calibri"/>
              </a:rPr>
              <a:t>CPKC</a:t>
            </a:r>
            <a:r>
              <a:rPr lang="en-US" sz="1140" spc="10" dirty="0">
                <a:solidFill>
                  <a:srgbClr val="231F20"/>
                </a:solidFill>
                <a:cs typeface="Calibri"/>
              </a:rPr>
              <a:t> </a:t>
            </a:r>
            <a:r>
              <a:rPr lang="en-US" sz="1140" spc="-20" dirty="0">
                <a:solidFill>
                  <a:srgbClr val="231F20"/>
                </a:solidFill>
                <a:cs typeface="Calibri"/>
              </a:rPr>
              <a:t>Railroad</a:t>
            </a:r>
            <a:r>
              <a:rPr lang="en-US" sz="1140" spc="10" dirty="0">
                <a:solidFill>
                  <a:srgbClr val="231F20"/>
                </a:solidFill>
                <a:cs typeface="Calibri"/>
              </a:rPr>
              <a:t> </a:t>
            </a:r>
            <a:r>
              <a:rPr lang="en-US" sz="1140" spc="-10" dirty="0">
                <a:solidFill>
                  <a:srgbClr val="231F20"/>
                </a:solidFill>
                <a:cs typeface="Calibri"/>
              </a:rPr>
              <a:t>Overpass</a:t>
            </a:r>
          </a:p>
          <a:p>
            <a:pPr marL="241300" indent="-228600">
              <a:spcBef>
                <a:spcPts val="600"/>
              </a:spcBef>
              <a:buFont typeface="+mj-lt"/>
              <a:buAutoNum type="arabicPeriod"/>
              <a:tabLst>
                <a:tab pos="233045" algn="l"/>
              </a:tabLst>
            </a:pPr>
            <a:r>
              <a:rPr lang="en-US" sz="1140" dirty="0">
                <a:solidFill>
                  <a:srgbClr val="231F20"/>
                </a:solidFill>
                <a:cs typeface="Calibri"/>
              </a:rPr>
              <a:t>Connectivity</a:t>
            </a:r>
            <a:r>
              <a:rPr lang="en-US" sz="1140" spc="35" dirty="0">
                <a:solidFill>
                  <a:srgbClr val="231F20"/>
                </a:solidFill>
                <a:cs typeface="Calibri"/>
              </a:rPr>
              <a:t> </a:t>
            </a:r>
            <a:r>
              <a:rPr lang="en-US" sz="1140" dirty="0">
                <a:solidFill>
                  <a:srgbClr val="231F20"/>
                </a:solidFill>
                <a:cs typeface="Calibri"/>
              </a:rPr>
              <a:t>to</a:t>
            </a:r>
            <a:r>
              <a:rPr lang="en-US" sz="1140" spc="40" dirty="0">
                <a:solidFill>
                  <a:srgbClr val="231F20"/>
                </a:solidFill>
                <a:cs typeface="Calibri"/>
              </a:rPr>
              <a:t> </a:t>
            </a:r>
            <a:r>
              <a:rPr lang="en-US" sz="1140" dirty="0">
                <a:solidFill>
                  <a:srgbClr val="231F20"/>
                </a:solidFill>
                <a:cs typeface="Calibri"/>
              </a:rPr>
              <a:t>Chaplain</a:t>
            </a:r>
            <a:r>
              <a:rPr lang="en-US" sz="1140" spc="35" dirty="0">
                <a:solidFill>
                  <a:srgbClr val="231F20"/>
                </a:solidFill>
                <a:cs typeface="Calibri"/>
              </a:rPr>
              <a:t> </a:t>
            </a:r>
            <a:r>
              <a:rPr lang="en-US" sz="1140" dirty="0">
                <a:solidFill>
                  <a:srgbClr val="231F20"/>
                </a:solidFill>
                <a:cs typeface="Calibri"/>
              </a:rPr>
              <a:t>Schmitt</a:t>
            </a:r>
            <a:r>
              <a:rPr lang="en-US" sz="1140" spc="40" dirty="0">
                <a:solidFill>
                  <a:srgbClr val="231F20"/>
                </a:solidFill>
                <a:cs typeface="Calibri"/>
              </a:rPr>
              <a:t> </a:t>
            </a:r>
            <a:r>
              <a:rPr lang="en-US" sz="1140" spc="-10" dirty="0">
                <a:solidFill>
                  <a:srgbClr val="231F20"/>
                </a:solidFill>
                <a:cs typeface="Calibri"/>
              </a:rPr>
              <a:t>Island</a:t>
            </a:r>
            <a:r>
              <a:rPr lang="en-US" sz="1140" spc="35" dirty="0">
                <a:solidFill>
                  <a:srgbClr val="231F20"/>
                </a:solidFill>
                <a:cs typeface="Calibri"/>
              </a:rPr>
              <a:t> </a:t>
            </a:r>
            <a:r>
              <a:rPr lang="en-US" sz="1140" dirty="0">
                <a:solidFill>
                  <a:srgbClr val="231F20"/>
                </a:solidFill>
                <a:cs typeface="Calibri"/>
              </a:rPr>
              <a:t>&amp;</a:t>
            </a:r>
            <a:r>
              <a:rPr lang="en-US" sz="1140" spc="40" dirty="0">
                <a:solidFill>
                  <a:srgbClr val="231F20"/>
                </a:solidFill>
                <a:cs typeface="Calibri"/>
              </a:rPr>
              <a:t> </a:t>
            </a:r>
            <a:r>
              <a:rPr lang="en-US" sz="1140" dirty="0">
                <a:solidFill>
                  <a:srgbClr val="231F20"/>
                </a:solidFill>
                <a:cs typeface="Calibri"/>
              </a:rPr>
              <a:t>Kerper</a:t>
            </a:r>
            <a:r>
              <a:rPr lang="en-US" sz="1140" spc="35" dirty="0">
                <a:solidFill>
                  <a:srgbClr val="231F20"/>
                </a:solidFill>
                <a:cs typeface="Calibri"/>
              </a:rPr>
              <a:t> </a:t>
            </a:r>
            <a:r>
              <a:rPr lang="en-US" sz="1140" spc="-10" dirty="0">
                <a:solidFill>
                  <a:srgbClr val="231F20"/>
                </a:solidFill>
                <a:cs typeface="Calibri"/>
              </a:rPr>
              <a:t>Boulevard</a:t>
            </a:r>
            <a:endParaRPr lang="en-US" sz="1140" dirty="0">
              <a:cs typeface="Calibri"/>
            </a:endParaRPr>
          </a:p>
          <a:p>
            <a:pPr marL="241299" indent="-228600">
              <a:spcBef>
                <a:spcPts val="600"/>
              </a:spcBef>
              <a:buFont typeface="+mj-lt"/>
              <a:buAutoNum type="arabicPeriod"/>
              <a:tabLst>
                <a:tab pos="205104" algn="l"/>
              </a:tabLst>
            </a:pPr>
            <a:r>
              <a:rPr lang="en-US" sz="1140" spc="-10" dirty="0">
                <a:solidFill>
                  <a:srgbClr val="231F20"/>
                </a:solidFill>
                <a:cs typeface="Calibri"/>
              </a:rPr>
              <a:t>Washington</a:t>
            </a:r>
            <a:r>
              <a:rPr lang="en-US" sz="1140" spc="65" dirty="0">
                <a:solidFill>
                  <a:srgbClr val="231F20"/>
                </a:solidFill>
                <a:cs typeface="Calibri"/>
              </a:rPr>
              <a:t> </a:t>
            </a:r>
            <a:r>
              <a:rPr lang="en-US" sz="1140" dirty="0">
                <a:solidFill>
                  <a:srgbClr val="231F20"/>
                </a:solidFill>
                <a:cs typeface="Calibri"/>
              </a:rPr>
              <a:t>Street</a:t>
            </a:r>
            <a:r>
              <a:rPr lang="en-US" sz="1140" spc="70" dirty="0">
                <a:solidFill>
                  <a:srgbClr val="231F20"/>
                </a:solidFill>
                <a:cs typeface="Calibri"/>
              </a:rPr>
              <a:t> </a:t>
            </a:r>
            <a:r>
              <a:rPr lang="en-US" sz="1140" dirty="0">
                <a:solidFill>
                  <a:srgbClr val="231F20"/>
                </a:solidFill>
                <a:cs typeface="Calibri"/>
              </a:rPr>
              <a:t>Neighborhood</a:t>
            </a:r>
            <a:r>
              <a:rPr lang="en-US" sz="1140" spc="65" dirty="0">
                <a:solidFill>
                  <a:srgbClr val="231F20"/>
                </a:solidFill>
                <a:cs typeface="Calibri"/>
              </a:rPr>
              <a:t> </a:t>
            </a:r>
            <a:r>
              <a:rPr lang="en-US" sz="1140" spc="-10" dirty="0">
                <a:solidFill>
                  <a:srgbClr val="231F20"/>
                </a:solidFill>
                <a:cs typeface="Calibri"/>
              </a:rPr>
              <a:t>Revitalization</a:t>
            </a:r>
            <a:endParaRPr lang="en-US" sz="1140" dirty="0">
              <a:cs typeface="Calibri"/>
            </a:endParaRPr>
          </a:p>
          <a:p>
            <a:pPr marL="12699">
              <a:tabLst>
                <a:tab pos="205104" algn="l"/>
              </a:tabLst>
            </a:pPr>
            <a:r>
              <a:rPr lang="en-US" sz="800" i="1" spc="50" dirty="0">
                <a:solidFill>
                  <a:srgbClr val="231F20"/>
                </a:solidFill>
                <a:cs typeface="Gill Sans MT"/>
              </a:rPr>
              <a:t>      Dubuque’s</a:t>
            </a:r>
            <a:r>
              <a:rPr lang="en-US" sz="800" i="1" spc="-55" dirty="0">
                <a:solidFill>
                  <a:srgbClr val="231F20"/>
                </a:solidFill>
                <a:cs typeface="Gill Sans MT"/>
              </a:rPr>
              <a:t> </a:t>
            </a:r>
            <a:r>
              <a:rPr lang="en-US" sz="800" i="1" spc="-114" dirty="0">
                <a:solidFill>
                  <a:srgbClr val="231F20"/>
                </a:solidFill>
                <a:cs typeface="Gill Sans MT"/>
              </a:rPr>
              <a:t>2</a:t>
            </a:r>
            <a:r>
              <a:rPr lang="en-US" sz="800" i="1" spc="-60" dirty="0">
                <a:solidFill>
                  <a:srgbClr val="231F20"/>
                </a:solidFill>
                <a:cs typeface="Gill Sans MT"/>
              </a:rPr>
              <a:t> </a:t>
            </a:r>
            <a:r>
              <a:rPr lang="en-US" sz="800" i="1" spc="95" dirty="0">
                <a:solidFill>
                  <a:srgbClr val="231F20"/>
                </a:solidFill>
                <a:cs typeface="Gill Sans MT"/>
              </a:rPr>
              <a:t>lowest  </a:t>
            </a:r>
          </a:p>
          <a:p>
            <a:pPr marL="12699">
              <a:tabLst>
                <a:tab pos="205104" algn="l"/>
              </a:tabLst>
            </a:pPr>
            <a:r>
              <a:rPr lang="en-US" sz="800" i="1" spc="95" dirty="0">
                <a:solidFill>
                  <a:srgbClr val="231F20"/>
                </a:solidFill>
                <a:cs typeface="Gill Sans MT"/>
              </a:rPr>
              <a:t>     income</a:t>
            </a:r>
            <a:r>
              <a:rPr lang="en-US" sz="800" i="1" spc="-55" dirty="0">
                <a:solidFill>
                  <a:srgbClr val="231F20"/>
                </a:solidFill>
                <a:cs typeface="Gill Sans MT"/>
              </a:rPr>
              <a:t> </a:t>
            </a:r>
            <a:r>
              <a:rPr lang="en-US" sz="800" i="1" spc="65" dirty="0">
                <a:solidFill>
                  <a:srgbClr val="231F20"/>
                </a:solidFill>
                <a:cs typeface="Gill Sans MT"/>
              </a:rPr>
              <a:t>census </a:t>
            </a:r>
            <a:r>
              <a:rPr lang="en-US" sz="800" i="1" spc="-55" dirty="0">
                <a:solidFill>
                  <a:srgbClr val="231F20"/>
                </a:solidFill>
                <a:cs typeface="Gill Sans MT"/>
              </a:rPr>
              <a:t> </a:t>
            </a:r>
            <a:r>
              <a:rPr lang="en-US" sz="800" i="1" spc="80" dirty="0">
                <a:solidFill>
                  <a:srgbClr val="231F20"/>
                </a:solidFill>
                <a:cs typeface="Gill Sans MT"/>
              </a:rPr>
              <a:t>tracts</a:t>
            </a:r>
            <a:endParaRPr lang="en-US" sz="800" dirty="0">
              <a:cs typeface="Gill Sans MT"/>
            </a:endParaRPr>
          </a:p>
          <a:p>
            <a:pPr marL="241300" indent="-228600">
              <a:spcBef>
                <a:spcPts val="600"/>
              </a:spcBef>
              <a:buAutoNum type="arabicPeriod" startAt="8"/>
              <a:tabLst>
                <a:tab pos="234315" algn="l"/>
              </a:tabLst>
            </a:pPr>
            <a:r>
              <a:rPr lang="en-US" sz="1140" dirty="0">
                <a:solidFill>
                  <a:srgbClr val="231F20"/>
                </a:solidFill>
                <a:cs typeface="Calibri"/>
              </a:rPr>
              <a:t>Elm</a:t>
            </a:r>
            <a:r>
              <a:rPr lang="en-US" sz="1140" spc="20" dirty="0">
                <a:solidFill>
                  <a:srgbClr val="231F20"/>
                </a:solidFill>
                <a:cs typeface="Calibri"/>
              </a:rPr>
              <a:t> </a:t>
            </a:r>
            <a:r>
              <a:rPr lang="en-US" sz="1140" dirty="0">
                <a:solidFill>
                  <a:srgbClr val="231F20"/>
                </a:solidFill>
                <a:cs typeface="Calibri"/>
              </a:rPr>
              <a:t>Street</a:t>
            </a:r>
            <a:r>
              <a:rPr lang="en-US" sz="1140" spc="25" dirty="0">
                <a:solidFill>
                  <a:srgbClr val="231F20"/>
                </a:solidFill>
                <a:cs typeface="Calibri"/>
              </a:rPr>
              <a:t> </a:t>
            </a:r>
            <a:r>
              <a:rPr lang="en-US" sz="1140" dirty="0">
                <a:solidFill>
                  <a:srgbClr val="231F20"/>
                </a:solidFill>
                <a:cs typeface="Calibri"/>
              </a:rPr>
              <a:t>Complete</a:t>
            </a:r>
            <a:r>
              <a:rPr lang="en-US" sz="1140" spc="25" dirty="0">
                <a:solidFill>
                  <a:srgbClr val="231F20"/>
                </a:solidFill>
                <a:cs typeface="Calibri"/>
              </a:rPr>
              <a:t> </a:t>
            </a:r>
            <a:r>
              <a:rPr lang="en-US" sz="1140" spc="-10" dirty="0">
                <a:solidFill>
                  <a:srgbClr val="231F20"/>
                </a:solidFill>
                <a:cs typeface="Calibri"/>
              </a:rPr>
              <a:t>Street</a:t>
            </a:r>
            <a:endParaRPr lang="en-US" sz="1140" dirty="0">
              <a:cs typeface="Calibri"/>
            </a:endParaRPr>
          </a:p>
          <a:p>
            <a:pPr marL="12700">
              <a:tabLst>
                <a:tab pos="234315" algn="l"/>
              </a:tabLst>
            </a:pPr>
            <a:r>
              <a:rPr lang="en-US" sz="1000" i="1" spc="90" dirty="0">
                <a:solidFill>
                  <a:srgbClr val="231F20"/>
                </a:solidFill>
                <a:cs typeface="Calibri"/>
              </a:rPr>
              <a:t>    </a:t>
            </a:r>
            <a:r>
              <a:rPr lang="en-US" sz="1000" i="1" spc="90" dirty="0">
                <a:solidFill>
                  <a:srgbClr val="231F20"/>
                </a:solidFill>
                <a:cs typeface="Gill Sans MT"/>
              </a:rPr>
              <a:t> </a:t>
            </a:r>
            <a:r>
              <a:rPr lang="en-US" sz="800" i="1" spc="90" dirty="0">
                <a:solidFill>
                  <a:srgbClr val="231F20"/>
                </a:solidFill>
                <a:cs typeface="Gill Sans MT"/>
              </a:rPr>
              <a:t>Connecting</a:t>
            </a:r>
            <a:r>
              <a:rPr lang="en-US" sz="800" i="1" spc="-60" dirty="0">
                <a:solidFill>
                  <a:srgbClr val="231F20"/>
                </a:solidFill>
                <a:cs typeface="Gill Sans MT"/>
              </a:rPr>
              <a:t> </a:t>
            </a:r>
            <a:r>
              <a:rPr lang="en-US" sz="800" i="1" spc="145" dirty="0">
                <a:solidFill>
                  <a:srgbClr val="231F20"/>
                </a:solidFill>
                <a:cs typeface="Gill Sans MT"/>
              </a:rPr>
              <a:t>to </a:t>
            </a:r>
            <a:r>
              <a:rPr lang="en-US" sz="800" i="1" spc="90" dirty="0">
                <a:solidFill>
                  <a:srgbClr val="231F20"/>
                </a:solidFill>
                <a:cs typeface="Gill Sans MT"/>
              </a:rPr>
              <a:t>Intermodal </a:t>
            </a:r>
          </a:p>
          <a:p>
            <a:pPr marL="12700">
              <a:tabLst>
                <a:tab pos="234315" algn="l"/>
              </a:tabLst>
            </a:pPr>
            <a:r>
              <a:rPr lang="en-US" sz="800" i="1" spc="90" dirty="0">
                <a:solidFill>
                  <a:srgbClr val="231F20"/>
                </a:solidFill>
                <a:cs typeface="Gill Sans MT"/>
              </a:rPr>
              <a:t>      </a:t>
            </a:r>
            <a:r>
              <a:rPr lang="en-US" sz="800" i="1" spc="85" dirty="0">
                <a:solidFill>
                  <a:srgbClr val="231F20"/>
                </a:solidFill>
                <a:cs typeface="Gill Sans MT"/>
              </a:rPr>
              <a:t>Transportation</a:t>
            </a:r>
            <a:r>
              <a:rPr lang="en-US" sz="800" i="1" spc="-55" dirty="0">
                <a:solidFill>
                  <a:srgbClr val="231F20"/>
                </a:solidFill>
                <a:cs typeface="Gill Sans MT"/>
              </a:rPr>
              <a:t> </a:t>
            </a:r>
            <a:r>
              <a:rPr lang="en-US" sz="800" i="1" spc="65" dirty="0">
                <a:solidFill>
                  <a:srgbClr val="231F20"/>
                </a:solidFill>
                <a:cs typeface="Gill Sans MT"/>
              </a:rPr>
              <a:t>Center.</a:t>
            </a:r>
          </a:p>
          <a:p>
            <a:pPr marL="241300" indent="-228600">
              <a:buFont typeface="+mj-lt"/>
              <a:buAutoNum type="arabicPeriod" startAt="9"/>
              <a:tabLst>
                <a:tab pos="234315" algn="l"/>
              </a:tabLst>
            </a:pPr>
            <a:r>
              <a:rPr lang="en-US" sz="1140" dirty="0">
                <a:solidFill>
                  <a:srgbClr val="231F20"/>
                </a:solidFill>
                <a:cs typeface="Calibri"/>
              </a:rPr>
              <a:t>To</a:t>
            </a:r>
            <a:r>
              <a:rPr lang="en-US" sz="1140" spc="-15" dirty="0">
                <a:solidFill>
                  <a:srgbClr val="231F20"/>
                </a:solidFill>
                <a:cs typeface="Calibri"/>
              </a:rPr>
              <a:t> </a:t>
            </a:r>
            <a:r>
              <a:rPr lang="en-US" sz="1140" dirty="0">
                <a:solidFill>
                  <a:srgbClr val="231F20"/>
                </a:solidFill>
                <a:cs typeface="Calibri"/>
              </a:rPr>
              <a:t>the</a:t>
            </a:r>
            <a:r>
              <a:rPr lang="en-US" sz="1140" spc="-15" dirty="0">
                <a:solidFill>
                  <a:srgbClr val="231F20"/>
                </a:solidFill>
                <a:cs typeface="Calibri"/>
              </a:rPr>
              <a:t> </a:t>
            </a:r>
            <a:r>
              <a:rPr lang="en-US" sz="1140" dirty="0">
                <a:solidFill>
                  <a:srgbClr val="231F20"/>
                </a:solidFill>
                <a:cs typeface="Calibri"/>
              </a:rPr>
              <a:t>Intermodal</a:t>
            </a:r>
            <a:r>
              <a:rPr lang="en-US" sz="1140" spc="-15" dirty="0">
                <a:solidFill>
                  <a:srgbClr val="231F20"/>
                </a:solidFill>
                <a:cs typeface="Calibri"/>
              </a:rPr>
              <a:t>     </a:t>
            </a:r>
            <a:r>
              <a:rPr lang="en-US" sz="1140" spc="-20" dirty="0">
                <a:solidFill>
                  <a:srgbClr val="231F20"/>
                </a:solidFill>
                <a:cs typeface="Calibri"/>
              </a:rPr>
              <a:t>Transportation</a:t>
            </a:r>
            <a:r>
              <a:rPr lang="en-US" sz="1140" spc="-15" dirty="0">
                <a:solidFill>
                  <a:srgbClr val="231F20"/>
                </a:solidFill>
                <a:cs typeface="Calibri"/>
              </a:rPr>
              <a:t> </a:t>
            </a:r>
            <a:r>
              <a:rPr lang="en-US" sz="1140" spc="-10" dirty="0">
                <a:solidFill>
                  <a:srgbClr val="231F20"/>
                </a:solidFill>
                <a:cs typeface="Calibri"/>
              </a:rPr>
              <a:t>Center</a:t>
            </a:r>
            <a:endParaRPr lang="en-US" sz="1140" dirty="0">
              <a:cs typeface="Calibri"/>
            </a:endParaRPr>
          </a:p>
          <a:p>
            <a:pPr marL="233680" indent="-228600">
              <a:spcBef>
                <a:spcPts val="600"/>
              </a:spcBef>
              <a:buSzPct val="75675"/>
              <a:buFont typeface="+mj-lt"/>
              <a:buAutoNum type="arabicPeriod" startAt="9"/>
              <a:tabLst>
                <a:tab pos="299085" algn="l"/>
              </a:tabLst>
            </a:pPr>
            <a:r>
              <a:rPr lang="en-US" sz="1140" spc="-10" dirty="0">
                <a:solidFill>
                  <a:srgbClr val="231F20"/>
                </a:solidFill>
                <a:cs typeface="Calibri"/>
              </a:rPr>
              <a:t>  Roundabouts</a:t>
            </a:r>
            <a:endParaRPr lang="en-US" sz="1140" dirty="0">
              <a:cs typeface="Calibri"/>
            </a:endParaRPr>
          </a:p>
          <a:p>
            <a:pPr marL="230504" indent="-228600">
              <a:spcBef>
                <a:spcPts val="600"/>
              </a:spcBef>
              <a:buSzPct val="75675"/>
              <a:buFont typeface="+mj-lt"/>
              <a:buAutoNum type="arabicPeriod" startAt="9"/>
              <a:tabLst>
                <a:tab pos="240029" algn="l"/>
              </a:tabLst>
            </a:pPr>
            <a:r>
              <a:rPr lang="en-US" sz="1140" spc="50" dirty="0">
                <a:solidFill>
                  <a:srgbClr val="231F20"/>
                </a:solidFill>
                <a:cs typeface="Calibri"/>
              </a:rPr>
              <a:t>  CPKC</a:t>
            </a:r>
            <a:r>
              <a:rPr lang="en-US" sz="1140" spc="30" dirty="0">
                <a:solidFill>
                  <a:srgbClr val="231F20"/>
                </a:solidFill>
                <a:cs typeface="Calibri"/>
              </a:rPr>
              <a:t> </a:t>
            </a:r>
            <a:r>
              <a:rPr lang="en-US" sz="1140" spc="-10" dirty="0">
                <a:solidFill>
                  <a:srgbClr val="231F20"/>
                </a:solidFill>
                <a:cs typeface="Calibri"/>
              </a:rPr>
              <a:t>Railroad</a:t>
            </a:r>
            <a:endParaRPr sz="1140" dirty="0">
              <a:latin typeface="+mj-lt"/>
              <a:cs typeface="Calibri"/>
            </a:endParaRPr>
          </a:p>
        </p:txBody>
      </p:sp>
      <p:pic>
        <p:nvPicPr>
          <p:cNvPr id="6" name="object 8">
            <a:extLst>
              <a:ext uri="{FF2B5EF4-FFF2-40B4-BE49-F238E27FC236}">
                <a16:creationId xmlns:a16="http://schemas.microsoft.com/office/drawing/2014/main" id="{3DF0D50E-7172-9E6C-02D0-07DB9735C14B}"/>
              </a:ext>
            </a:extLst>
          </p:cNvPr>
          <p:cNvPicPr/>
          <p:nvPr/>
        </p:nvPicPr>
        <p:blipFill>
          <a:blip r:embed="rId3" cstate="print"/>
          <a:stretch>
            <a:fillRect/>
          </a:stretch>
        </p:blipFill>
        <p:spPr>
          <a:xfrm>
            <a:off x="5996759" y="6446560"/>
            <a:ext cx="1274998" cy="323166"/>
          </a:xfrm>
          <a:prstGeom prst="rect">
            <a:avLst/>
          </a:prstGeom>
        </p:spPr>
      </p:pic>
      <p:pic>
        <p:nvPicPr>
          <p:cNvPr id="7" name="object 10">
            <a:extLst>
              <a:ext uri="{FF2B5EF4-FFF2-40B4-BE49-F238E27FC236}">
                <a16:creationId xmlns:a16="http://schemas.microsoft.com/office/drawing/2014/main" id="{CF22B1E4-D25D-9C5A-D72D-C1FF128CF9DA}"/>
              </a:ext>
            </a:extLst>
          </p:cNvPr>
          <p:cNvPicPr/>
          <p:nvPr/>
        </p:nvPicPr>
        <p:blipFill>
          <a:blip r:embed="rId4" cstate="print"/>
          <a:stretch>
            <a:fillRect/>
          </a:stretch>
        </p:blipFill>
        <p:spPr>
          <a:xfrm>
            <a:off x="8096208" y="6401141"/>
            <a:ext cx="859570" cy="368585"/>
          </a:xfrm>
          <a:prstGeom prst="rect">
            <a:avLst/>
          </a:prstGeom>
        </p:spPr>
      </p:pic>
      <p:sp>
        <p:nvSpPr>
          <p:cNvPr id="8" name="TextBox 7">
            <a:extLst>
              <a:ext uri="{FF2B5EF4-FFF2-40B4-BE49-F238E27FC236}">
                <a16:creationId xmlns:a16="http://schemas.microsoft.com/office/drawing/2014/main" id="{75279522-1E15-DB28-C928-BB3805804E70}"/>
              </a:ext>
            </a:extLst>
          </p:cNvPr>
          <p:cNvSpPr txBox="1"/>
          <p:nvPr/>
        </p:nvSpPr>
        <p:spPr>
          <a:xfrm>
            <a:off x="147636" y="6432902"/>
            <a:ext cx="5211173"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16</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Tree>
    <p:extLst>
      <p:ext uri="{BB962C8B-B14F-4D97-AF65-F5344CB8AC3E}">
        <p14:creationId xmlns:p14="http://schemas.microsoft.com/office/powerpoint/2010/main" val="251677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7DB16A-9F3C-63BC-7D67-0EF5E672CCF0}"/>
              </a:ext>
            </a:extLst>
          </p:cNvPr>
          <p:cNvSpPr txBox="1">
            <a:spLocks/>
          </p:cNvSpPr>
          <p:nvPr/>
        </p:nvSpPr>
        <p:spPr>
          <a:xfrm>
            <a:off x="147636" y="162668"/>
            <a:ext cx="6895768" cy="5566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00" b="1" dirty="0">
                <a:solidFill>
                  <a:srgbClr val="18488D"/>
                </a:solidFill>
                <a:cs typeface="Trebuchet MS"/>
              </a:rPr>
              <a:t>DBQ AIR: TAKING FLIGHT FOR ECONOMIC PROSPERITY</a:t>
            </a:r>
            <a:endParaRPr lang="en-US" sz="2300" dirty="0"/>
          </a:p>
        </p:txBody>
      </p:sp>
      <p:pic>
        <p:nvPicPr>
          <p:cNvPr id="5" name="Picture 4">
            <a:extLst>
              <a:ext uri="{FF2B5EF4-FFF2-40B4-BE49-F238E27FC236}">
                <a16:creationId xmlns:a16="http://schemas.microsoft.com/office/drawing/2014/main" id="{2E9D27A9-9428-6330-10E0-43542ABA65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292" y="1020726"/>
            <a:ext cx="7820158" cy="5265501"/>
          </a:xfrm>
          <a:prstGeom prst="rect">
            <a:avLst/>
          </a:prstGeom>
        </p:spPr>
      </p:pic>
      <p:sp>
        <p:nvSpPr>
          <p:cNvPr id="9" name="TextBox 8">
            <a:extLst>
              <a:ext uri="{FF2B5EF4-FFF2-40B4-BE49-F238E27FC236}">
                <a16:creationId xmlns:a16="http://schemas.microsoft.com/office/drawing/2014/main" id="{DE7E06BE-79A1-6F2F-00C0-E5D82644D34C}"/>
              </a:ext>
            </a:extLst>
          </p:cNvPr>
          <p:cNvSpPr txBox="1"/>
          <p:nvPr/>
        </p:nvSpPr>
        <p:spPr>
          <a:xfrm>
            <a:off x="147636" y="6432902"/>
            <a:ext cx="5211173"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17</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10" name="TextBox 9">
            <a:extLst>
              <a:ext uri="{FF2B5EF4-FFF2-40B4-BE49-F238E27FC236}">
                <a16:creationId xmlns:a16="http://schemas.microsoft.com/office/drawing/2014/main" id="{32A4EAF5-5F48-7805-6F1F-919D42BCEBE3}"/>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361405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15C558-6EEF-1EFD-14D5-C985ADBB158C}"/>
              </a:ext>
            </a:extLst>
          </p:cNvPr>
          <p:cNvSpPr txBox="1">
            <a:spLocks/>
          </p:cNvSpPr>
          <p:nvPr/>
        </p:nvSpPr>
        <p:spPr>
          <a:xfrm>
            <a:off x="102784" y="153904"/>
            <a:ext cx="7716855" cy="5566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a:solidFill>
                  <a:srgbClr val="18488D"/>
                </a:solidFill>
                <a:cs typeface="Trebuchet MS"/>
              </a:rPr>
              <a:t>Metro Dubuque Traffic Data Aggregation for Connected Vehicles Project –SMART Project</a:t>
            </a:r>
            <a:endParaRPr lang="en-US" sz="2500" dirty="0"/>
          </a:p>
        </p:txBody>
      </p:sp>
      <p:pic>
        <p:nvPicPr>
          <p:cNvPr id="5" name="Image 5" descr="A diagram of a company  Description automatically generated">
            <a:extLst>
              <a:ext uri="{FF2B5EF4-FFF2-40B4-BE49-F238E27FC236}">
                <a16:creationId xmlns:a16="http://schemas.microsoft.com/office/drawing/2014/main" id="{F3E96CEA-8247-301C-EED7-CCFFCC7CE2D3}"/>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34682" y="1076325"/>
            <a:ext cx="3522918" cy="5181600"/>
          </a:xfrm>
          <a:prstGeom prst="rect">
            <a:avLst/>
          </a:prstGeom>
        </p:spPr>
      </p:pic>
      <p:sp>
        <p:nvSpPr>
          <p:cNvPr id="6" name="object 17">
            <a:extLst>
              <a:ext uri="{FF2B5EF4-FFF2-40B4-BE49-F238E27FC236}">
                <a16:creationId xmlns:a16="http://schemas.microsoft.com/office/drawing/2014/main" id="{E11AEE61-1653-1BA9-3C32-C7747AAB46E9}"/>
              </a:ext>
            </a:extLst>
          </p:cNvPr>
          <p:cNvSpPr txBox="1"/>
          <p:nvPr/>
        </p:nvSpPr>
        <p:spPr>
          <a:xfrm>
            <a:off x="3865960" y="1188681"/>
            <a:ext cx="5035153" cy="5041316"/>
          </a:xfrm>
          <a:prstGeom prst="rect">
            <a:avLst/>
          </a:prstGeom>
          <a:solidFill>
            <a:schemeClr val="bg1"/>
          </a:solidFill>
        </p:spPr>
        <p:txBody>
          <a:bodyPr vert="horz" wrap="square" lIns="0" tIns="57785" rIns="0" bIns="0" rtlCol="0">
            <a:spAutoFit/>
          </a:bodyPr>
          <a:lstStyle/>
          <a:p>
            <a:pPr>
              <a:lnSpc>
                <a:spcPct val="107000"/>
              </a:lnSpc>
              <a:spcAft>
                <a:spcPts val="800"/>
              </a:spcAft>
            </a:pPr>
            <a:r>
              <a:rPr lang="en-US" sz="1600" b="1" kern="100" dirty="0">
                <a:solidFill>
                  <a:schemeClr val="tx2"/>
                </a:solidFill>
                <a:ea typeface="Calibri" panose="020F0502020204030204" pitchFamily="34" charset="0"/>
                <a:cs typeface="Times New Roman" panose="02020603050405020304" pitchFamily="18" charset="0"/>
              </a:rPr>
              <a:t>SCOPE </a:t>
            </a:r>
          </a:p>
          <a:p>
            <a:pPr>
              <a:lnSpc>
                <a:spcPct val="107000"/>
              </a:lnSpc>
              <a:spcAft>
                <a:spcPts val="800"/>
              </a:spcAft>
            </a:pPr>
            <a:r>
              <a:rPr lang="en-US" sz="1600" kern="100" dirty="0">
                <a:ea typeface="Calibri" panose="020F0502020204030204" pitchFamily="34" charset="0"/>
                <a:cs typeface="Times New Roman" panose="02020603050405020304" pitchFamily="18" charset="0"/>
              </a:rPr>
              <a:t>The project aims to create a comprehensive data set for the entire Dubuque metropolitan area, covering aspects such as congestion, road closures, railroad crossing blockages, crashes, traffic signal timing, special events, parking, and weather conditions. During Phase I, the project has achieved the following:</a:t>
            </a:r>
          </a:p>
          <a:p>
            <a:pPr marL="742950" lvl="1" indent="-285750">
              <a:lnSpc>
                <a:spcPct val="107000"/>
              </a:lnSpc>
              <a:spcAft>
                <a:spcPts val="800"/>
              </a:spcAft>
              <a:buFont typeface="Arial" panose="020B0604020202020204" pitchFamily="34" charset="0"/>
              <a:buChar char="•"/>
            </a:pPr>
            <a:r>
              <a:rPr lang="en-US" sz="1600" kern="100" dirty="0">
                <a:ea typeface="Calibri" panose="020F0502020204030204" pitchFamily="34" charset="0"/>
                <a:cs typeface="Times New Roman" panose="02020603050405020304" pitchFamily="18" charset="0"/>
              </a:rPr>
              <a:t>Integrated the data into a standardized format.</a:t>
            </a:r>
          </a:p>
          <a:p>
            <a:pPr marL="742950" lvl="1" indent="-285750">
              <a:lnSpc>
                <a:spcPct val="107000"/>
              </a:lnSpc>
              <a:spcAft>
                <a:spcPts val="800"/>
              </a:spcAft>
              <a:buFont typeface="Arial" panose="020B0604020202020204" pitchFamily="34" charset="0"/>
              <a:buChar char="•"/>
            </a:pPr>
            <a:r>
              <a:rPr lang="en-US" sz="1600" kern="100" dirty="0">
                <a:ea typeface="Calibri" panose="020F0502020204030204" pitchFamily="34" charset="0"/>
                <a:cs typeface="Times New Roman" panose="02020603050405020304" pitchFamily="18" charset="0"/>
              </a:rPr>
              <a:t>Developed intelligence to define distribution limits for each data type.</a:t>
            </a:r>
          </a:p>
          <a:p>
            <a:pPr marL="742950" lvl="1" indent="-285750">
              <a:lnSpc>
                <a:spcPct val="107000"/>
              </a:lnSpc>
              <a:spcAft>
                <a:spcPts val="800"/>
              </a:spcAft>
              <a:buFont typeface="Arial" panose="020B0604020202020204" pitchFamily="34" charset="0"/>
              <a:buChar char="•"/>
            </a:pPr>
            <a:r>
              <a:rPr lang="en-US" sz="1600" kern="100" dirty="0">
                <a:ea typeface="Calibri" panose="020F0502020204030204" pitchFamily="34" charset="0"/>
                <a:cs typeface="Times New Roman" panose="02020603050405020304" pitchFamily="18" charset="0"/>
              </a:rPr>
              <a:t>Created an open interface that provides this data in near real time through cellular connections to original equipment manufacturers (OEMs), infotainment system providers, and other third-party data stakeholders.</a:t>
            </a:r>
          </a:p>
          <a:p>
            <a:pPr>
              <a:lnSpc>
                <a:spcPct val="107000"/>
              </a:lnSpc>
              <a:spcAft>
                <a:spcPts val="800"/>
              </a:spcAft>
            </a:pPr>
            <a:r>
              <a:rPr lang="en-US" sz="1600" b="1" kern="100" dirty="0">
                <a:ea typeface="Calibri" panose="020F0502020204030204" pitchFamily="34" charset="0"/>
                <a:cs typeface="Times New Roman" panose="02020603050405020304" pitchFamily="18" charset="0"/>
              </a:rPr>
              <a:t>The project will revolutionize how transportation data is collected, shared, and utilized.</a:t>
            </a:r>
            <a:endParaRPr sz="1600" b="1" dirty="0">
              <a:cs typeface="Calibri"/>
            </a:endParaRPr>
          </a:p>
        </p:txBody>
      </p:sp>
      <p:sp>
        <p:nvSpPr>
          <p:cNvPr id="2" name="TextBox 1">
            <a:extLst>
              <a:ext uri="{FF2B5EF4-FFF2-40B4-BE49-F238E27FC236}">
                <a16:creationId xmlns:a16="http://schemas.microsoft.com/office/drawing/2014/main" id="{3B61C205-8999-E8ED-0C17-0E5DDACDB21A}"/>
              </a:ext>
            </a:extLst>
          </p:cNvPr>
          <p:cNvSpPr txBox="1"/>
          <p:nvPr/>
        </p:nvSpPr>
        <p:spPr>
          <a:xfrm>
            <a:off x="147636" y="6432902"/>
            <a:ext cx="5211173"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18</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3" name="TextBox 2">
            <a:extLst>
              <a:ext uri="{FF2B5EF4-FFF2-40B4-BE49-F238E27FC236}">
                <a16:creationId xmlns:a16="http://schemas.microsoft.com/office/drawing/2014/main" id="{3539911A-A06C-ECDB-A31A-38E6AC116C88}"/>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2022656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3E4AB-4F89-3AF7-F1DA-369106D90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943A9-ADDE-F421-0FA9-6F291A3C3534}"/>
              </a:ext>
            </a:extLst>
          </p:cNvPr>
          <p:cNvSpPr>
            <a:spLocks noGrp="1"/>
          </p:cNvSpPr>
          <p:nvPr>
            <p:ph type="title"/>
          </p:nvPr>
        </p:nvSpPr>
        <p:spPr>
          <a:xfrm>
            <a:off x="57117" y="263550"/>
            <a:ext cx="6179346" cy="528244"/>
          </a:xfrm>
        </p:spPr>
        <p:txBody>
          <a:bodyPr>
            <a:normAutofit fontScale="90000"/>
          </a:bodyPr>
          <a:lstStyle/>
          <a:p>
            <a:r>
              <a:rPr lang="en-US" sz="3500" b="1" dirty="0">
                <a:solidFill>
                  <a:srgbClr val="18488D"/>
                </a:solidFill>
                <a:cs typeface="Trebuchet MS"/>
              </a:rPr>
              <a:t>THANK YOU</a:t>
            </a:r>
            <a:endParaRPr lang="en-US" sz="3500" dirty="0"/>
          </a:p>
        </p:txBody>
      </p:sp>
      <p:pic>
        <p:nvPicPr>
          <p:cNvPr id="4" name="Picture 3" descr="Logo&#10;&#10;Description automatically generated">
            <a:extLst>
              <a:ext uri="{FF2B5EF4-FFF2-40B4-BE49-F238E27FC236}">
                <a16:creationId xmlns:a16="http://schemas.microsoft.com/office/drawing/2014/main" id="{A69B5BED-9F39-4B17-DF78-8AE9F7B308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8924" y="1485882"/>
            <a:ext cx="1195051" cy="1250059"/>
          </a:xfrm>
          <a:prstGeom prst="rect">
            <a:avLst/>
          </a:prstGeom>
        </p:spPr>
      </p:pic>
      <p:pic>
        <p:nvPicPr>
          <p:cNvPr id="5" name="Picture 4" descr="Logo, company name&#10;&#10;Description automatically generated">
            <a:extLst>
              <a:ext uri="{FF2B5EF4-FFF2-40B4-BE49-F238E27FC236}">
                <a16:creationId xmlns:a16="http://schemas.microsoft.com/office/drawing/2014/main" id="{51DCD959-1B17-4F65-5061-8E324B1952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6463" y="3017188"/>
            <a:ext cx="2205236" cy="1125414"/>
          </a:xfrm>
          <a:prstGeom prst="rect">
            <a:avLst/>
          </a:prstGeom>
        </p:spPr>
      </p:pic>
      <p:pic>
        <p:nvPicPr>
          <p:cNvPr id="6" name="Picture 5" descr="A picture containing text, cave&#10;&#10;Description automatically generated">
            <a:extLst>
              <a:ext uri="{FF2B5EF4-FFF2-40B4-BE49-F238E27FC236}">
                <a16:creationId xmlns:a16="http://schemas.microsoft.com/office/drawing/2014/main" id="{B0190930-DA65-A481-1D28-EF6913212B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3961" y="3007113"/>
            <a:ext cx="1462490" cy="1150217"/>
          </a:xfrm>
          <a:prstGeom prst="rect">
            <a:avLst/>
          </a:prstGeom>
        </p:spPr>
      </p:pic>
      <p:pic>
        <p:nvPicPr>
          <p:cNvPr id="7" name="Picture 6" descr="Logo, company name&#10;&#10;Description automatically generated">
            <a:extLst>
              <a:ext uri="{FF2B5EF4-FFF2-40B4-BE49-F238E27FC236}">
                <a16:creationId xmlns:a16="http://schemas.microsoft.com/office/drawing/2014/main" id="{8DB074C8-4217-8F35-FD3A-EA2CE101B6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9888" y="4251027"/>
            <a:ext cx="1916853" cy="1341080"/>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id="{B935396E-E091-AA2F-0D48-ABDB9EF155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5671" y="1476377"/>
            <a:ext cx="2205236" cy="1101489"/>
          </a:xfrm>
          <a:prstGeom prst="rect">
            <a:avLst/>
          </a:prstGeom>
        </p:spPr>
      </p:pic>
      <p:pic>
        <p:nvPicPr>
          <p:cNvPr id="9" name="Picture 5">
            <a:extLst>
              <a:ext uri="{FF2B5EF4-FFF2-40B4-BE49-F238E27FC236}">
                <a16:creationId xmlns:a16="http://schemas.microsoft.com/office/drawing/2014/main" id="{BA45D513-B3BE-02D4-C5D7-BB78F7BC712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775" y="1648250"/>
            <a:ext cx="2793711" cy="7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C735E1B-0803-7CD0-DA9C-AD5E39826F21}"/>
              </a:ext>
            </a:extLst>
          </p:cNvPr>
          <p:cNvSpPr txBox="1"/>
          <p:nvPr/>
        </p:nvSpPr>
        <p:spPr>
          <a:xfrm>
            <a:off x="147636" y="6432902"/>
            <a:ext cx="5264336"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19</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15" name="TextBox 14">
            <a:extLst>
              <a:ext uri="{FF2B5EF4-FFF2-40B4-BE49-F238E27FC236}">
                <a16:creationId xmlns:a16="http://schemas.microsoft.com/office/drawing/2014/main" id="{54DD5E69-F89F-BA5E-3D83-B51F47E5FD2B}"/>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58621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0C16-C6D1-146E-AF33-FDAA02868509}"/>
              </a:ext>
            </a:extLst>
          </p:cNvPr>
          <p:cNvSpPr>
            <a:spLocks noGrp="1"/>
          </p:cNvSpPr>
          <p:nvPr>
            <p:ph type="title"/>
          </p:nvPr>
        </p:nvSpPr>
        <p:spPr>
          <a:xfrm>
            <a:off x="0" y="0"/>
            <a:ext cx="7112796" cy="901697"/>
          </a:xfrm>
        </p:spPr>
        <p:txBody>
          <a:bodyPr>
            <a:normAutofit/>
          </a:bodyPr>
          <a:lstStyle/>
          <a:p>
            <a:r>
              <a:rPr lang="en-US" sz="3500" b="1" dirty="0">
                <a:solidFill>
                  <a:srgbClr val="18488D"/>
                </a:solidFill>
                <a:cs typeface="Trebuchet MS"/>
              </a:rPr>
              <a:t>THIS</a:t>
            </a:r>
            <a:r>
              <a:rPr lang="en-US" sz="3500" b="1" spc="-31" dirty="0">
                <a:solidFill>
                  <a:srgbClr val="18488D"/>
                </a:solidFill>
                <a:cs typeface="Trebuchet MS"/>
              </a:rPr>
              <a:t> </a:t>
            </a:r>
            <a:r>
              <a:rPr lang="en-US" sz="3500" b="1" dirty="0">
                <a:solidFill>
                  <a:srgbClr val="18488D"/>
                </a:solidFill>
                <a:cs typeface="Trebuchet MS"/>
              </a:rPr>
              <a:t>PRESENTATION</a:t>
            </a:r>
            <a:r>
              <a:rPr lang="en-US" sz="3500" b="1" spc="-10" dirty="0">
                <a:solidFill>
                  <a:srgbClr val="18488D"/>
                </a:solidFill>
                <a:cs typeface="Trebuchet MS"/>
              </a:rPr>
              <a:t> </a:t>
            </a:r>
            <a:r>
              <a:rPr lang="en-US" sz="3500" b="1" dirty="0">
                <a:solidFill>
                  <a:srgbClr val="18488D"/>
                </a:solidFill>
                <a:cs typeface="Trebuchet MS"/>
              </a:rPr>
              <a:t>WILL</a:t>
            </a:r>
            <a:r>
              <a:rPr lang="en-US" sz="3500" b="1" spc="-10" dirty="0">
                <a:solidFill>
                  <a:srgbClr val="18488D"/>
                </a:solidFill>
                <a:cs typeface="Trebuchet MS"/>
              </a:rPr>
              <a:t> </a:t>
            </a:r>
            <a:r>
              <a:rPr lang="en-US" sz="3500" b="1" spc="-21" dirty="0">
                <a:solidFill>
                  <a:srgbClr val="18488D"/>
                </a:solidFill>
                <a:cs typeface="Trebuchet MS"/>
              </a:rPr>
              <a:t>COVER</a:t>
            </a:r>
            <a:endParaRPr lang="en-US" sz="3500" dirty="0"/>
          </a:p>
        </p:txBody>
      </p:sp>
      <p:sp>
        <p:nvSpPr>
          <p:cNvPr id="3" name="Content Placeholder 2">
            <a:extLst>
              <a:ext uri="{FF2B5EF4-FFF2-40B4-BE49-F238E27FC236}">
                <a16:creationId xmlns:a16="http://schemas.microsoft.com/office/drawing/2014/main" id="{062C134A-C182-8350-51DA-AEDE3C3D9F12}"/>
              </a:ext>
            </a:extLst>
          </p:cNvPr>
          <p:cNvSpPr>
            <a:spLocks noGrp="1"/>
          </p:cNvSpPr>
          <p:nvPr>
            <p:ph idx="1"/>
          </p:nvPr>
        </p:nvSpPr>
        <p:spPr/>
        <p:txBody>
          <a:bodyPr>
            <a:normAutofit fontScale="92500" lnSpcReduction="10000"/>
          </a:bodyPr>
          <a:lstStyle/>
          <a:p>
            <a:pPr>
              <a:spcAft>
                <a:spcPts val="1000"/>
              </a:spcAft>
            </a:pPr>
            <a:r>
              <a:rPr lang="en-US" sz="3500" dirty="0"/>
              <a:t>Partnerships</a:t>
            </a:r>
          </a:p>
          <a:p>
            <a:pPr>
              <a:spcAft>
                <a:spcPts val="1000"/>
              </a:spcAft>
            </a:pPr>
            <a:r>
              <a:rPr lang="en-US" sz="3500" dirty="0"/>
              <a:t>US 20 / NW Arterial Improvements</a:t>
            </a:r>
          </a:p>
          <a:p>
            <a:pPr>
              <a:spcAft>
                <a:spcPts val="1000"/>
              </a:spcAft>
            </a:pPr>
            <a:r>
              <a:rPr lang="en-US" sz="3500" dirty="0"/>
              <a:t>Impact of Merger of CP &amp; KCS on DMATS</a:t>
            </a:r>
          </a:p>
          <a:p>
            <a:pPr>
              <a:spcAft>
                <a:spcPts val="1000"/>
              </a:spcAft>
            </a:pPr>
            <a:r>
              <a:rPr lang="en-US" sz="3500" dirty="0"/>
              <a:t>Building Bridges to Employment and Equity – RAISE Grant</a:t>
            </a:r>
          </a:p>
          <a:p>
            <a:pPr>
              <a:spcAft>
                <a:spcPts val="1000"/>
              </a:spcAft>
            </a:pPr>
            <a:r>
              <a:rPr lang="en-US" sz="3500" dirty="0"/>
              <a:t>Air Service </a:t>
            </a:r>
          </a:p>
          <a:p>
            <a:pPr>
              <a:spcAft>
                <a:spcPts val="1000"/>
              </a:spcAft>
            </a:pPr>
            <a:r>
              <a:rPr lang="en-US" sz="3500" dirty="0"/>
              <a:t>SMART Grant</a:t>
            </a:r>
          </a:p>
          <a:p>
            <a:pPr marL="0" indent="0">
              <a:buNone/>
            </a:pPr>
            <a:endParaRPr lang="en-US" dirty="0"/>
          </a:p>
        </p:txBody>
      </p:sp>
      <p:sp>
        <p:nvSpPr>
          <p:cNvPr id="4" name="TextBox 3">
            <a:extLst>
              <a:ext uri="{FF2B5EF4-FFF2-40B4-BE49-F238E27FC236}">
                <a16:creationId xmlns:a16="http://schemas.microsoft.com/office/drawing/2014/main" id="{7E7B7CCE-AE3C-620C-3AB4-3D731244E9B2}"/>
              </a:ext>
            </a:extLst>
          </p:cNvPr>
          <p:cNvSpPr txBox="1"/>
          <p:nvPr/>
        </p:nvSpPr>
        <p:spPr>
          <a:xfrm>
            <a:off x="147636" y="6432902"/>
            <a:ext cx="5095875"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2</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5" name="TextBox 4">
            <a:extLst>
              <a:ext uri="{FF2B5EF4-FFF2-40B4-BE49-F238E27FC236}">
                <a16:creationId xmlns:a16="http://schemas.microsoft.com/office/drawing/2014/main" id="{9A822061-B8CB-31CC-A548-66297E5FB742}"/>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458388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0A50-0223-91AC-8780-92CF1181F84B}"/>
              </a:ext>
            </a:extLst>
          </p:cNvPr>
          <p:cNvSpPr>
            <a:spLocks noGrp="1"/>
          </p:cNvSpPr>
          <p:nvPr>
            <p:ph type="title"/>
          </p:nvPr>
        </p:nvSpPr>
        <p:spPr>
          <a:xfrm>
            <a:off x="57117" y="263550"/>
            <a:ext cx="6179346" cy="528244"/>
          </a:xfrm>
        </p:spPr>
        <p:txBody>
          <a:bodyPr>
            <a:normAutofit fontScale="90000"/>
          </a:bodyPr>
          <a:lstStyle/>
          <a:p>
            <a:r>
              <a:rPr lang="en-US" sz="3500" b="1" dirty="0">
                <a:solidFill>
                  <a:srgbClr val="18488D"/>
                </a:solidFill>
                <a:cs typeface="Trebuchet MS"/>
              </a:rPr>
              <a:t>PARTNERSHIPS</a:t>
            </a:r>
            <a:endParaRPr lang="en-US" sz="3500" dirty="0"/>
          </a:p>
        </p:txBody>
      </p:sp>
      <p:pic>
        <p:nvPicPr>
          <p:cNvPr id="4" name="Picture 3" descr="Logo&#10;&#10;Description automatically generated">
            <a:extLst>
              <a:ext uri="{FF2B5EF4-FFF2-40B4-BE49-F238E27FC236}">
                <a16:creationId xmlns:a16="http://schemas.microsoft.com/office/drawing/2014/main" id="{E77F0032-5316-87DA-5F66-3380F433BE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8924" y="1485882"/>
            <a:ext cx="1195051" cy="1250059"/>
          </a:xfrm>
          <a:prstGeom prst="rect">
            <a:avLst/>
          </a:prstGeom>
        </p:spPr>
      </p:pic>
      <p:pic>
        <p:nvPicPr>
          <p:cNvPr id="5" name="Picture 4" descr="Logo, company name&#10;&#10;Description automatically generated">
            <a:extLst>
              <a:ext uri="{FF2B5EF4-FFF2-40B4-BE49-F238E27FC236}">
                <a16:creationId xmlns:a16="http://schemas.microsoft.com/office/drawing/2014/main" id="{3C78F569-662C-EB55-05E5-BBCF905FCB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6463" y="3017188"/>
            <a:ext cx="2205236" cy="1125414"/>
          </a:xfrm>
          <a:prstGeom prst="rect">
            <a:avLst/>
          </a:prstGeom>
        </p:spPr>
      </p:pic>
      <p:pic>
        <p:nvPicPr>
          <p:cNvPr id="6" name="Picture 5" descr="A picture containing text, cave&#10;&#10;Description automatically generated">
            <a:extLst>
              <a:ext uri="{FF2B5EF4-FFF2-40B4-BE49-F238E27FC236}">
                <a16:creationId xmlns:a16="http://schemas.microsoft.com/office/drawing/2014/main" id="{DDC61D17-35DA-E8C1-C6C5-C96BF11E7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3961" y="3007113"/>
            <a:ext cx="1462490" cy="1150217"/>
          </a:xfrm>
          <a:prstGeom prst="rect">
            <a:avLst/>
          </a:prstGeom>
        </p:spPr>
      </p:pic>
      <p:pic>
        <p:nvPicPr>
          <p:cNvPr id="7" name="Picture 6" descr="Logo, company name&#10;&#10;Description automatically generated">
            <a:extLst>
              <a:ext uri="{FF2B5EF4-FFF2-40B4-BE49-F238E27FC236}">
                <a16:creationId xmlns:a16="http://schemas.microsoft.com/office/drawing/2014/main" id="{FC50F291-815E-97B4-5196-01E37E7F9F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9888" y="4251027"/>
            <a:ext cx="1916853" cy="1341080"/>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id="{DA0CA656-CBEB-C70B-9E11-239F6EF605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5671" y="1476377"/>
            <a:ext cx="2205236" cy="1101489"/>
          </a:xfrm>
          <a:prstGeom prst="rect">
            <a:avLst/>
          </a:prstGeom>
        </p:spPr>
      </p:pic>
      <p:pic>
        <p:nvPicPr>
          <p:cNvPr id="9" name="Picture 5">
            <a:extLst>
              <a:ext uri="{FF2B5EF4-FFF2-40B4-BE49-F238E27FC236}">
                <a16:creationId xmlns:a16="http://schemas.microsoft.com/office/drawing/2014/main" id="{454FED09-5C08-BED5-299F-4F004B25C55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775" y="1648250"/>
            <a:ext cx="2793711" cy="78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0F400EA-3AF9-08FA-C91B-15E8224F667E}"/>
              </a:ext>
            </a:extLst>
          </p:cNvPr>
          <p:cNvSpPr txBox="1"/>
          <p:nvPr/>
        </p:nvSpPr>
        <p:spPr>
          <a:xfrm>
            <a:off x="147636" y="6432902"/>
            <a:ext cx="5095875"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3</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15" name="TextBox 14">
            <a:extLst>
              <a:ext uri="{FF2B5EF4-FFF2-40B4-BE49-F238E27FC236}">
                <a16:creationId xmlns:a16="http://schemas.microsoft.com/office/drawing/2014/main" id="{F1D3AF31-0739-4E82-3D60-3C4A177C29D4}"/>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1099338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A0ABF2-04BF-657C-618D-680603AA7888}"/>
              </a:ext>
            </a:extLst>
          </p:cNvPr>
          <p:cNvSpPr>
            <a:spLocks noGrp="1"/>
          </p:cNvSpPr>
          <p:nvPr>
            <p:ph type="title"/>
          </p:nvPr>
        </p:nvSpPr>
        <p:spPr>
          <a:xfrm>
            <a:off x="113608" y="68264"/>
            <a:ext cx="8411268" cy="901697"/>
          </a:xfrm>
        </p:spPr>
        <p:txBody>
          <a:bodyPr>
            <a:normAutofit/>
          </a:bodyPr>
          <a:lstStyle/>
          <a:p>
            <a:r>
              <a:rPr lang="en-US" sz="3500" b="1" dirty="0">
                <a:solidFill>
                  <a:srgbClr val="18488D"/>
                </a:solidFill>
                <a:cs typeface="Trebuchet MS"/>
              </a:rPr>
              <a:t>THANK YOU</a:t>
            </a:r>
            <a:endParaRPr lang="en-US" sz="3500" dirty="0"/>
          </a:p>
        </p:txBody>
      </p:sp>
      <p:grpSp>
        <p:nvGrpSpPr>
          <p:cNvPr id="22" name="Group 21">
            <a:extLst>
              <a:ext uri="{FF2B5EF4-FFF2-40B4-BE49-F238E27FC236}">
                <a16:creationId xmlns:a16="http://schemas.microsoft.com/office/drawing/2014/main" id="{D61903A8-0C09-3E9B-8E8E-ADB1CA3769C2}"/>
              </a:ext>
            </a:extLst>
          </p:cNvPr>
          <p:cNvGrpSpPr>
            <a:grpSpLocks noChangeAspect="1"/>
          </p:cNvGrpSpPr>
          <p:nvPr/>
        </p:nvGrpSpPr>
        <p:grpSpPr>
          <a:xfrm>
            <a:off x="95250" y="1100160"/>
            <a:ext cx="8953500" cy="5050373"/>
            <a:chOff x="5624446" y="1844451"/>
            <a:chExt cx="19729214" cy="11128599"/>
          </a:xfrm>
        </p:grpSpPr>
        <p:pic>
          <p:nvPicPr>
            <p:cNvPr id="24" name="Picture 23" descr="A computer screen shot of a diagram&#10;&#10;Description automatically generated">
              <a:extLst>
                <a:ext uri="{FF2B5EF4-FFF2-40B4-BE49-F238E27FC236}">
                  <a16:creationId xmlns:a16="http://schemas.microsoft.com/office/drawing/2014/main" id="{A3A9295A-5887-1C84-DEF6-01E3B394BC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4895" y="2676058"/>
              <a:ext cx="6569174" cy="4394904"/>
            </a:xfrm>
            <a:prstGeom prst="rect">
              <a:avLst/>
            </a:prstGeom>
            <a:ln>
              <a:solidFill>
                <a:schemeClr val="tx1"/>
              </a:solidFill>
            </a:ln>
          </p:spPr>
        </p:pic>
        <p:pic>
          <p:nvPicPr>
            <p:cNvPr id="25" name="Picture 24" descr="An aerial view of a road intersection&#10;&#10;Description automatically generated">
              <a:extLst>
                <a:ext uri="{FF2B5EF4-FFF2-40B4-BE49-F238E27FC236}">
                  <a16:creationId xmlns:a16="http://schemas.microsoft.com/office/drawing/2014/main" id="{0AC5DDCB-0F11-1274-74B0-5911D42DD2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4446" y="8452986"/>
              <a:ext cx="6535126" cy="4520064"/>
            </a:xfrm>
            <a:prstGeom prst="rect">
              <a:avLst/>
            </a:prstGeom>
            <a:ln>
              <a:solidFill>
                <a:schemeClr val="tx1"/>
              </a:solidFill>
            </a:ln>
          </p:spPr>
        </p:pic>
        <p:sp>
          <p:nvSpPr>
            <p:cNvPr id="26" name="Rectangle 25">
              <a:extLst>
                <a:ext uri="{FF2B5EF4-FFF2-40B4-BE49-F238E27FC236}">
                  <a16:creationId xmlns:a16="http://schemas.microsoft.com/office/drawing/2014/main" id="{9A9CD972-5048-D8D9-C6C0-2E780874727D}"/>
                </a:ext>
              </a:extLst>
            </p:cNvPr>
            <p:cNvSpPr/>
            <p:nvPr/>
          </p:nvSpPr>
          <p:spPr>
            <a:xfrm>
              <a:off x="19124739" y="2706884"/>
              <a:ext cx="6224141" cy="4389742"/>
            </a:xfrm>
            <a:prstGeom prst="rect">
              <a:avLst/>
            </a:prstGeom>
            <a:blipFill>
              <a:blip r:embed="rId4" cstate="screen">
                <a:extLst>
                  <a:ext uri="{28A0092B-C50C-407E-A947-70E740481C1C}">
                    <a14:useLocalDpi xmlns:a14="http://schemas.microsoft.com/office/drawing/2010/main"/>
                  </a:ext>
                </a:extLst>
              </a:blip>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a:extLst>
                <a:ext uri="{FF2B5EF4-FFF2-40B4-BE49-F238E27FC236}">
                  <a16:creationId xmlns:a16="http://schemas.microsoft.com/office/drawing/2014/main" id="{D88B8596-99B6-041E-8910-401D65B328FF}"/>
                </a:ext>
              </a:extLst>
            </p:cNvPr>
            <p:cNvSpPr/>
            <p:nvPr/>
          </p:nvSpPr>
          <p:spPr>
            <a:xfrm>
              <a:off x="19124739" y="8441993"/>
              <a:ext cx="6224141" cy="4520797"/>
            </a:xfrm>
            <a:prstGeom prst="rect">
              <a:avLst/>
            </a:prstGeom>
            <a:blipFill>
              <a:blip r:embed="rId5" cstate="screen">
                <a:extLst>
                  <a:ext uri="{28A0092B-C50C-407E-A947-70E740481C1C}">
                    <a14:useLocalDpi xmlns:a14="http://schemas.microsoft.com/office/drawing/2010/main"/>
                  </a:ext>
                </a:extLst>
              </a:blip>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ectangle 27">
              <a:extLst>
                <a:ext uri="{FF2B5EF4-FFF2-40B4-BE49-F238E27FC236}">
                  <a16:creationId xmlns:a16="http://schemas.microsoft.com/office/drawing/2014/main" id="{DE78160E-EB7B-A7AA-0EC7-D42BAF4E1185}"/>
                </a:ext>
              </a:extLst>
            </p:cNvPr>
            <p:cNvSpPr/>
            <p:nvPr/>
          </p:nvSpPr>
          <p:spPr>
            <a:xfrm>
              <a:off x="12391942" y="8441993"/>
              <a:ext cx="6535126" cy="4520797"/>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ectangle 28">
              <a:extLst>
                <a:ext uri="{FF2B5EF4-FFF2-40B4-BE49-F238E27FC236}">
                  <a16:creationId xmlns:a16="http://schemas.microsoft.com/office/drawing/2014/main" id="{98E6D116-55D7-D426-A215-8664A249D768}"/>
                </a:ext>
              </a:extLst>
            </p:cNvPr>
            <p:cNvSpPr/>
            <p:nvPr/>
          </p:nvSpPr>
          <p:spPr>
            <a:xfrm>
              <a:off x="12375058" y="2681220"/>
              <a:ext cx="6569174" cy="4389742"/>
            </a:xfrm>
            <a:prstGeom prst="rect">
              <a:avLst/>
            </a:prstGeom>
            <a:blipFill>
              <a:blip r:embed="rId7" cstate="screen">
                <a:extLst>
                  <a:ext uri="{28A0092B-C50C-407E-A947-70E740481C1C}">
                    <a14:useLocalDpi xmlns:a14="http://schemas.microsoft.com/office/drawing/2010/main"/>
                  </a:ext>
                </a:extLst>
              </a:blip>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5E29FCA7-A12E-EDD8-0FCB-420C25EA1F91}"/>
                </a:ext>
              </a:extLst>
            </p:cNvPr>
            <p:cNvSpPr txBox="1"/>
            <p:nvPr/>
          </p:nvSpPr>
          <p:spPr>
            <a:xfrm>
              <a:off x="12386064" y="1844451"/>
              <a:ext cx="6569173" cy="708822"/>
            </a:xfrm>
            <a:prstGeom prst="rect">
              <a:avLst/>
            </a:prstGeom>
            <a:solidFill>
              <a:schemeClr val="accent3">
                <a:lumMod val="60000"/>
                <a:lumOff val="40000"/>
              </a:schemeClr>
            </a:solidFill>
            <a:ln w="12700">
              <a:noFill/>
            </a:ln>
          </p:spPr>
          <p:txBody>
            <a:bodyPr wrap="square" rtlCol="0">
              <a:spAutoFit/>
            </a:bodyPr>
            <a:lstStyle/>
            <a:p>
              <a:pPr algn="ctr"/>
              <a:r>
                <a:rPr lang="en-US" sz="1500" b="1" dirty="0">
                  <a:latin typeface="+mj-lt"/>
                </a:rPr>
                <a:t>US 52 / SW ARTERIAL</a:t>
              </a:r>
            </a:p>
          </p:txBody>
        </p:sp>
        <p:sp>
          <p:nvSpPr>
            <p:cNvPr id="31" name="TextBox 30">
              <a:extLst>
                <a:ext uri="{FF2B5EF4-FFF2-40B4-BE49-F238E27FC236}">
                  <a16:creationId xmlns:a16="http://schemas.microsoft.com/office/drawing/2014/main" id="{BEEE7BFE-3C98-E628-D78A-68A12DEB9EC0}"/>
                </a:ext>
              </a:extLst>
            </p:cNvPr>
            <p:cNvSpPr txBox="1"/>
            <p:nvPr/>
          </p:nvSpPr>
          <p:spPr>
            <a:xfrm>
              <a:off x="19129518" y="1879139"/>
              <a:ext cx="6224142" cy="708822"/>
            </a:xfrm>
            <a:prstGeom prst="rect">
              <a:avLst/>
            </a:prstGeom>
            <a:solidFill>
              <a:schemeClr val="accent2">
                <a:lumMod val="60000"/>
                <a:lumOff val="40000"/>
              </a:schemeClr>
            </a:solidFill>
            <a:ln w="12700">
              <a:noFill/>
            </a:ln>
          </p:spPr>
          <p:txBody>
            <a:bodyPr wrap="square" rtlCol="0">
              <a:spAutoFit/>
            </a:bodyPr>
            <a:lstStyle/>
            <a:p>
              <a:pPr algn="ctr"/>
              <a:r>
                <a:rPr lang="en-US" sz="1500" b="1" dirty="0">
                  <a:latin typeface="+mj-lt"/>
                </a:rPr>
                <a:t>SWISS VALLEY</a:t>
              </a:r>
            </a:p>
          </p:txBody>
        </p:sp>
        <p:sp>
          <p:nvSpPr>
            <p:cNvPr id="32" name="TextBox 31">
              <a:extLst>
                <a:ext uri="{FF2B5EF4-FFF2-40B4-BE49-F238E27FC236}">
                  <a16:creationId xmlns:a16="http://schemas.microsoft.com/office/drawing/2014/main" id="{ECF29AFA-ECE6-307F-46BC-5038FF602391}"/>
                </a:ext>
              </a:extLst>
            </p:cNvPr>
            <p:cNvSpPr txBox="1"/>
            <p:nvPr/>
          </p:nvSpPr>
          <p:spPr>
            <a:xfrm>
              <a:off x="12375057" y="7512942"/>
              <a:ext cx="6552010" cy="708822"/>
            </a:xfrm>
            <a:prstGeom prst="rect">
              <a:avLst/>
            </a:prstGeom>
            <a:solidFill>
              <a:schemeClr val="tx2">
                <a:lumMod val="60000"/>
                <a:lumOff val="40000"/>
              </a:schemeClr>
            </a:solidFill>
            <a:ln w="12700">
              <a:noFill/>
            </a:ln>
          </p:spPr>
          <p:txBody>
            <a:bodyPr wrap="square" rtlCol="0">
              <a:spAutoFit/>
            </a:bodyPr>
            <a:lstStyle/>
            <a:p>
              <a:pPr algn="ctr"/>
              <a:r>
                <a:rPr lang="en-US" sz="1500" b="1" dirty="0">
                  <a:latin typeface="+mj-lt"/>
                </a:rPr>
                <a:t>IA 3</a:t>
              </a:r>
            </a:p>
          </p:txBody>
        </p:sp>
        <p:sp>
          <p:nvSpPr>
            <p:cNvPr id="33" name="TextBox 32">
              <a:extLst>
                <a:ext uri="{FF2B5EF4-FFF2-40B4-BE49-F238E27FC236}">
                  <a16:creationId xmlns:a16="http://schemas.microsoft.com/office/drawing/2014/main" id="{319197FD-B55A-AE98-3770-58E7971EED77}"/>
                </a:ext>
              </a:extLst>
            </p:cNvPr>
            <p:cNvSpPr txBox="1"/>
            <p:nvPr/>
          </p:nvSpPr>
          <p:spPr>
            <a:xfrm>
              <a:off x="19067948" y="7512942"/>
              <a:ext cx="6257543" cy="708822"/>
            </a:xfrm>
            <a:prstGeom prst="rect">
              <a:avLst/>
            </a:prstGeom>
            <a:solidFill>
              <a:schemeClr val="accent6">
                <a:lumMod val="60000"/>
                <a:lumOff val="40000"/>
              </a:schemeClr>
            </a:solidFill>
            <a:ln w="12700">
              <a:noFill/>
            </a:ln>
          </p:spPr>
          <p:txBody>
            <a:bodyPr wrap="square" rtlCol="0">
              <a:spAutoFit/>
            </a:bodyPr>
            <a:lstStyle/>
            <a:p>
              <a:pPr algn="ctr"/>
              <a:r>
                <a:rPr lang="en-US" sz="1500" b="1" dirty="0">
                  <a:latin typeface="+mj-lt"/>
                </a:rPr>
                <a:t>JOHN DEERE</a:t>
              </a:r>
            </a:p>
          </p:txBody>
        </p:sp>
        <p:sp>
          <p:nvSpPr>
            <p:cNvPr id="34" name="TextBox 33">
              <a:extLst>
                <a:ext uri="{FF2B5EF4-FFF2-40B4-BE49-F238E27FC236}">
                  <a16:creationId xmlns:a16="http://schemas.microsoft.com/office/drawing/2014/main" id="{993BAE30-D090-AC64-C746-D162390EB469}"/>
                </a:ext>
              </a:extLst>
            </p:cNvPr>
            <p:cNvSpPr txBox="1"/>
            <p:nvPr/>
          </p:nvSpPr>
          <p:spPr>
            <a:xfrm>
              <a:off x="5625685" y="7526381"/>
              <a:ext cx="6552010" cy="708822"/>
            </a:xfrm>
            <a:prstGeom prst="rect">
              <a:avLst/>
            </a:prstGeom>
            <a:solidFill>
              <a:schemeClr val="accent4">
                <a:lumMod val="60000"/>
                <a:lumOff val="40000"/>
              </a:schemeClr>
            </a:solidFill>
            <a:ln w="12700">
              <a:noFill/>
            </a:ln>
          </p:spPr>
          <p:txBody>
            <a:bodyPr wrap="square" rtlCol="0">
              <a:spAutoFit/>
            </a:bodyPr>
            <a:lstStyle/>
            <a:p>
              <a:pPr algn="ctr"/>
              <a:r>
                <a:rPr lang="en-US" sz="1500" b="1" dirty="0">
                  <a:latin typeface="+mj-lt"/>
                </a:rPr>
                <a:t>NW Arterial</a:t>
              </a:r>
            </a:p>
          </p:txBody>
        </p:sp>
        <p:sp>
          <p:nvSpPr>
            <p:cNvPr id="35" name="TextBox 34">
              <a:extLst>
                <a:ext uri="{FF2B5EF4-FFF2-40B4-BE49-F238E27FC236}">
                  <a16:creationId xmlns:a16="http://schemas.microsoft.com/office/drawing/2014/main" id="{EFD342E5-8B3E-7BE1-BF5A-28A14999CC2D}"/>
                </a:ext>
              </a:extLst>
            </p:cNvPr>
            <p:cNvSpPr txBox="1"/>
            <p:nvPr/>
          </p:nvSpPr>
          <p:spPr>
            <a:xfrm>
              <a:off x="5647731" y="1844451"/>
              <a:ext cx="6569173" cy="708822"/>
            </a:xfrm>
            <a:prstGeom prst="rect">
              <a:avLst/>
            </a:prstGeom>
            <a:solidFill>
              <a:schemeClr val="accent4"/>
            </a:solidFill>
            <a:ln w="12700">
              <a:noFill/>
            </a:ln>
          </p:spPr>
          <p:txBody>
            <a:bodyPr wrap="square" rtlCol="0">
              <a:spAutoFit/>
            </a:bodyPr>
            <a:lstStyle/>
            <a:p>
              <a:pPr algn="ctr"/>
              <a:r>
                <a:rPr lang="en-US" sz="1500" b="1" dirty="0">
                  <a:latin typeface="+mj-lt"/>
                </a:rPr>
                <a:t>STREETS</a:t>
              </a:r>
            </a:p>
          </p:txBody>
        </p:sp>
      </p:grpSp>
      <p:sp>
        <p:nvSpPr>
          <p:cNvPr id="2" name="TextBox 1">
            <a:extLst>
              <a:ext uri="{FF2B5EF4-FFF2-40B4-BE49-F238E27FC236}">
                <a16:creationId xmlns:a16="http://schemas.microsoft.com/office/drawing/2014/main" id="{05792088-7783-2F7D-C699-845D1FED2757}"/>
              </a:ext>
            </a:extLst>
          </p:cNvPr>
          <p:cNvSpPr txBox="1"/>
          <p:nvPr/>
        </p:nvSpPr>
        <p:spPr>
          <a:xfrm>
            <a:off x="147636" y="6432902"/>
            <a:ext cx="5095875"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4</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3" name="TextBox 2">
            <a:extLst>
              <a:ext uri="{FF2B5EF4-FFF2-40B4-BE49-F238E27FC236}">
                <a16:creationId xmlns:a16="http://schemas.microsoft.com/office/drawing/2014/main" id="{10E54EFE-8803-8D75-E411-ACFE664A1C9D}"/>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384636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C42C3B-F280-CDA7-6387-A980AC171054}"/>
              </a:ext>
            </a:extLst>
          </p:cNvPr>
          <p:cNvSpPr>
            <a:spLocks noGrp="1"/>
          </p:cNvSpPr>
          <p:nvPr>
            <p:ph type="title"/>
          </p:nvPr>
        </p:nvSpPr>
        <p:spPr>
          <a:xfrm>
            <a:off x="24440" y="20136"/>
            <a:ext cx="9056314" cy="901697"/>
          </a:xfrm>
        </p:spPr>
        <p:txBody>
          <a:bodyPr>
            <a:normAutofit/>
          </a:bodyPr>
          <a:lstStyle/>
          <a:p>
            <a:r>
              <a:rPr lang="en-US" sz="3500" b="1" dirty="0">
                <a:solidFill>
                  <a:srgbClr val="18488D"/>
                </a:solidFill>
                <a:cs typeface="Trebuchet MS"/>
              </a:rPr>
              <a:t>US 20 / NW ARTERIAL INTERSECTION</a:t>
            </a:r>
            <a:endParaRPr lang="en-US" sz="3500" dirty="0"/>
          </a:p>
        </p:txBody>
      </p:sp>
      <p:pic>
        <p:nvPicPr>
          <p:cNvPr id="7" name="Picture 6">
            <a:extLst>
              <a:ext uri="{FF2B5EF4-FFF2-40B4-BE49-F238E27FC236}">
                <a16:creationId xmlns:a16="http://schemas.microsoft.com/office/drawing/2014/main" id="{25A7BFCB-A887-268C-329C-722F137A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5925" y="1162050"/>
            <a:ext cx="8698999" cy="5019675"/>
          </a:xfrm>
          <a:prstGeom prst="rect">
            <a:avLst/>
          </a:prstGeom>
        </p:spPr>
      </p:pic>
      <p:sp>
        <p:nvSpPr>
          <p:cNvPr id="8" name="object 32">
            <a:extLst>
              <a:ext uri="{FF2B5EF4-FFF2-40B4-BE49-F238E27FC236}">
                <a16:creationId xmlns:a16="http://schemas.microsoft.com/office/drawing/2014/main" id="{F136993A-80D8-90E6-CB8D-BC7701157E74}"/>
              </a:ext>
            </a:extLst>
          </p:cNvPr>
          <p:cNvSpPr/>
          <p:nvPr/>
        </p:nvSpPr>
        <p:spPr>
          <a:xfrm>
            <a:off x="4981575" y="4128653"/>
            <a:ext cx="1572094" cy="748413"/>
          </a:xfrm>
          <a:custGeom>
            <a:avLst/>
            <a:gdLst/>
            <a:ahLst/>
            <a:cxnLst/>
            <a:rect l="l" t="t" r="r" b="b"/>
            <a:pathLst>
              <a:path w="2332354" h="1254125">
                <a:moveTo>
                  <a:pt x="1168654" y="438404"/>
                </a:moveTo>
                <a:lnTo>
                  <a:pt x="135889" y="438404"/>
                </a:lnTo>
                <a:lnTo>
                  <a:pt x="92935" y="445331"/>
                </a:lnTo>
                <a:lnTo>
                  <a:pt x="55632" y="464620"/>
                </a:lnTo>
                <a:lnTo>
                  <a:pt x="26216" y="494036"/>
                </a:lnTo>
                <a:lnTo>
                  <a:pt x="6927" y="531339"/>
                </a:lnTo>
                <a:lnTo>
                  <a:pt x="0" y="574294"/>
                </a:lnTo>
                <a:lnTo>
                  <a:pt x="0" y="1117854"/>
                </a:lnTo>
                <a:lnTo>
                  <a:pt x="6927" y="1160808"/>
                </a:lnTo>
                <a:lnTo>
                  <a:pt x="26216" y="1198111"/>
                </a:lnTo>
                <a:lnTo>
                  <a:pt x="55632" y="1227527"/>
                </a:lnTo>
                <a:lnTo>
                  <a:pt x="92935" y="1246816"/>
                </a:lnTo>
                <a:lnTo>
                  <a:pt x="135889" y="1253744"/>
                </a:lnTo>
                <a:lnTo>
                  <a:pt x="1168654" y="1253744"/>
                </a:lnTo>
                <a:lnTo>
                  <a:pt x="1211608" y="1246816"/>
                </a:lnTo>
                <a:lnTo>
                  <a:pt x="1248911" y="1227527"/>
                </a:lnTo>
                <a:lnTo>
                  <a:pt x="1278327" y="1198111"/>
                </a:lnTo>
                <a:lnTo>
                  <a:pt x="1297616" y="1160808"/>
                </a:lnTo>
                <a:lnTo>
                  <a:pt x="1304543" y="1117854"/>
                </a:lnTo>
                <a:lnTo>
                  <a:pt x="1304543" y="778129"/>
                </a:lnTo>
                <a:lnTo>
                  <a:pt x="1573717" y="574294"/>
                </a:lnTo>
                <a:lnTo>
                  <a:pt x="1304543" y="574294"/>
                </a:lnTo>
                <a:lnTo>
                  <a:pt x="1297616" y="531339"/>
                </a:lnTo>
                <a:lnTo>
                  <a:pt x="1278327" y="494036"/>
                </a:lnTo>
                <a:lnTo>
                  <a:pt x="1248911" y="464620"/>
                </a:lnTo>
                <a:lnTo>
                  <a:pt x="1211608" y="445331"/>
                </a:lnTo>
                <a:lnTo>
                  <a:pt x="1168654" y="438404"/>
                </a:lnTo>
                <a:close/>
              </a:path>
              <a:path w="2332354" h="1254125">
                <a:moveTo>
                  <a:pt x="2332101" y="0"/>
                </a:moveTo>
                <a:lnTo>
                  <a:pt x="1304543" y="574294"/>
                </a:lnTo>
                <a:lnTo>
                  <a:pt x="1573717" y="574294"/>
                </a:lnTo>
                <a:lnTo>
                  <a:pt x="2332101" y="0"/>
                </a:lnTo>
                <a:close/>
              </a:path>
            </a:pathLst>
          </a:custGeom>
          <a:solidFill>
            <a:srgbClr val="FFFFFF"/>
          </a:solidFill>
          <a:ln w="15875">
            <a:solidFill>
              <a:srgbClr val="000000"/>
            </a:solidFill>
          </a:ln>
        </p:spPr>
        <p:txBody>
          <a:bodyPr wrap="square" lIns="0" tIns="0" rIns="0" bIns="0" rtlCol="0"/>
          <a:lstStyle/>
          <a:p>
            <a:endParaRPr dirty="0"/>
          </a:p>
        </p:txBody>
      </p:sp>
      <p:sp>
        <p:nvSpPr>
          <p:cNvPr id="9" name="object 34">
            <a:extLst>
              <a:ext uri="{FF2B5EF4-FFF2-40B4-BE49-F238E27FC236}">
                <a16:creationId xmlns:a16="http://schemas.microsoft.com/office/drawing/2014/main" id="{9AEE4241-E99F-8CB0-4D5C-BB962C9C1863}"/>
              </a:ext>
            </a:extLst>
          </p:cNvPr>
          <p:cNvSpPr txBox="1"/>
          <p:nvPr/>
        </p:nvSpPr>
        <p:spPr>
          <a:xfrm>
            <a:off x="4667249" y="4449485"/>
            <a:ext cx="1458780" cy="334635"/>
          </a:xfrm>
          <a:prstGeom prst="rect">
            <a:avLst/>
          </a:prstGeom>
        </p:spPr>
        <p:txBody>
          <a:bodyPr vert="horz" wrap="square" lIns="0" tIns="26599" rIns="0" bIns="0" rtlCol="0">
            <a:spAutoFit/>
          </a:bodyPr>
          <a:lstStyle/>
          <a:p>
            <a:pPr marL="309877" marR="289928" algn="ctr">
              <a:spcBef>
                <a:spcPts val="209"/>
              </a:spcBef>
            </a:pPr>
            <a:r>
              <a:rPr lang="en-US" sz="1000" b="1" spc="-21" dirty="0">
                <a:latin typeface="Trebuchet MS"/>
                <a:cs typeface="Trebuchet MS"/>
              </a:rPr>
              <a:t>MAJOR COMMERCIAL</a:t>
            </a:r>
            <a:endParaRPr sz="1000" dirty="0">
              <a:latin typeface="Trebuchet MS"/>
              <a:cs typeface="Trebuchet MS"/>
            </a:endParaRPr>
          </a:p>
        </p:txBody>
      </p:sp>
      <p:sp>
        <p:nvSpPr>
          <p:cNvPr id="10" name="object 12">
            <a:extLst>
              <a:ext uri="{FF2B5EF4-FFF2-40B4-BE49-F238E27FC236}">
                <a16:creationId xmlns:a16="http://schemas.microsoft.com/office/drawing/2014/main" id="{DC5C540B-6EB4-A259-2DDB-BA67B4FECFBB}"/>
              </a:ext>
            </a:extLst>
          </p:cNvPr>
          <p:cNvSpPr/>
          <p:nvPr/>
        </p:nvSpPr>
        <p:spPr>
          <a:xfrm>
            <a:off x="5306402" y="1210601"/>
            <a:ext cx="1032915" cy="966114"/>
          </a:xfrm>
          <a:custGeom>
            <a:avLst/>
            <a:gdLst/>
            <a:ahLst/>
            <a:cxnLst/>
            <a:rect l="l" t="t" r="r" b="b"/>
            <a:pathLst>
              <a:path w="657225" h="755014">
                <a:moveTo>
                  <a:pt x="547370" y="281939"/>
                </a:moveTo>
                <a:lnTo>
                  <a:pt x="383159" y="281939"/>
                </a:lnTo>
                <a:lnTo>
                  <a:pt x="495935" y="754888"/>
                </a:lnTo>
                <a:lnTo>
                  <a:pt x="547370" y="281939"/>
                </a:lnTo>
                <a:close/>
              </a:path>
              <a:path w="657225" h="755014">
                <a:moveTo>
                  <a:pt x="609853" y="0"/>
                </a:moveTo>
                <a:lnTo>
                  <a:pt x="46990" y="0"/>
                </a:lnTo>
                <a:lnTo>
                  <a:pt x="28717" y="3698"/>
                </a:lnTo>
                <a:lnTo>
                  <a:pt x="13779" y="13779"/>
                </a:lnTo>
                <a:lnTo>
                  <a:pt x="3698" y="28717"/>
                </a:lnTo>
                <a:lnTo>
                  <a:pt x="0" y="46989"/>
                </a:lnTo>
                <a:lnTo>
                  <a:pt x="0" y="234950"/>
                </a:lnTo>
                <a:lnTo>
                  <a:pt x="3698" y="253222"/>
                </a:lnTo>
                <a:lnTo>
                  <a:pt x="13779" y="268160"/>
                </a:lnTo>
                <a:lnTo>
                  <a:pt x="28717" y="278241"/>
                </a:lnTo>
                <a:lnTo>
                  <a:pt x="46990" y="281939"/>
                </a:lnTo>
                <a:lnTo>
                  <a:pt x="609853" y="281939"/>
                </a:lnTo>
                <a:lnTo>
                  <a:pt x="628126" y="278241"/>
                </a:lnTo>
                <a:lnTo>
                  <a:pt x="643064" y="268160"/>
                </a:lnTo>
                <a:lnTo>
                  <a:pt x="653145" y="253222"/>
                </a:lnTo>
                <a:lnTo>
                  <a:pt x="656844" y="234950"/>
                </a:lnTo>
                <a:lnTo>
                  <a:pt x="656844" y="46989"/>
                </a:lnTo>
                <a:lnTo>
                  <a:pt x="653145" y="28717"/>
                </a:lnTo>
                <a:lnTo>
                  <a:pt x="643064" y="13779"/>
                </a:lnTo>
                <a:lnTo>
                  <a:pt x="628126" y="3698"/>
                </a:lnTo>
                <a:lnTo>
                  <a:pt x="609853" y="0"/>
                </a:lnTo>
                <a:close/>
              </a:path>
            </a:pathLst>
          </a:custGeom>
          <a:solidFill>
            <a:srgbClr val="FFFFFF"/>
          </a:solidFill>
        </p:spPr>
        <p:txBody>
          <a:bodyPr wrap="square" lIns="0" tIns="0" rIns="0" bIns="0" rtlCol="0"/>
          <a:lstStyle/>
          <a:p>
            <a:endParaRPr dirty="0"/>
          </a:p>
        </p:txBody>
      </p:sp>
      <p:sp>
        <p:nvSpPr>
          <p:cNvPr id="11" name="object 34">
            <a:extLst>
              <a:ext uri="{FF2B5EF4-FFF2-40B4-BE49-F238E27FC236}">
                <a16:creationId xmlns:a16="http://schemas.microsoft.com/office/drawing/2014/main" id="{4A55AD4B-7464-0A6E-5620-C7B8FBE8D4A4}"/>
              </a:ext>
            </a:extLst>
          </p:cNvPr>
          <p:cNvSpPr txBox="1"/>
          <p:nvPr/>
        </p:nvSpPr>
        <p:spPr>
          <a:xfrm>
            <a:off x="5173194" y="1213384"/>
            <a:ext cx="1338472" cy="334635"/>
          </a:xfrm>
          <a:prstGeom prst="rect">
            <a:avLst/>
          </a:prstGeom>
        </p:spPr>
        <p:txBody>
          <a:bodyPr vert="horz" wrap="square" lIns="0" tIns="26599" rIns="0" bIns="0" rtlCol="0">
            <a:spAutoFit/>
          </a:bodyPr>
          <a:lstStyle/>
          <a:p>
            <a:pPr marL="309877" marR="289928" algn="ctr">
              <a:spcBef>
                <a:spcPts val="209"/>
              </a:spcBef>
            </a:pPr>
            <a:r>
              <a:rPr lang="en-US" sz="1000" b="1" spc="-21" dirty="0">
                <a:latin typeface="Trebuchet MS"/>
                <a:cs typeface="Trebuchet MS"/>
              </a:rPr>
              <a:t>MAJOR Commercial</a:t>
            </a:r>
            <a:endParaRPr sz="1000" dirty="0">
              <a:latin typeface="Trebuchet MS"/>
              <a:cs typeface="Trebuchet MS"/>
            </a:endParaRPr>
          </a:p>
        </p:txBody>
      </p:sp>
      <p:grpSp>
        <p:nvGrpSpPr>
          <p:cNvPr id="12" name="object 25">
            <a:extLst>
              <a:ext uri="{FF2B5EF4-FFF2-40B4-BE49-F238E27FC236}">
                <a16:creationId xmlns:a16="http://schemas.microsoft.com/office/drawing/2014/main" id="{F909778C-20AE-B495-C779-61493DD140C0}"/>
              </a:ext>
            </a:extLst>
          </p:cNvPr>
          <p:cNvGrpSpPr/>
          <p:nvPr/>
        </p:nvGrpSpPr>
        <p:grpSpPr>
          <a:xfrm>
            <a:off x="6843403" y="2678423"/>
            <a:ext cx="1492456" cy="474352"/>
            <a:chOff x="9505313" y="3836670"/>
            <a:chExt cx="1727836" cy="403860"/>
          </a:xfrm>
        </p:grpSpPr>
        <p:sp>
          <p:nvSpPr>
            <p:cNvPr id="21" name="object 26">
              <a:extLst>
                <a:ext uri="{FF2B5EF4-FFF2-40B4-BE49-F238E27FC236}">
                  <a16:creationId xmlns:a16="http://schemas.microsoft.com/office/drawing/2014/main" id="{AEAA5C8D-A5E7-3BCD-9500-6C1A07517636}"/>
                </a:ext>
              </a:extLst>
            </p:cNvPr>
            <p:cNvSpPr/>
            <p:nvPr/>
          </p:nvSpPr>
          <p:spPr>
            <a:xfrm>
              <a:off x="9505314" y="3836670"/>
              <a:ext cx="1727835" cy="403860"/>
            </a:xfrm>
            <a:custGeom>
              <a:avLst/>
              <a:gdLst/>
              <a:ahLst/>
              <a:cxnLst/>
              <a:rect l="l" t="t" r="r" b="b"/>
              <a:pathLst>
                <a:path w="1727834" h="403860">
                  <a:moveTo>
                    <a:pt x="1660016" y="0"/>
                  </a:moveTo>
                  <a:lnTo>
                    <a:pt x="697356" y="0"/>
                  </a:lnTo>
                  <a:lnTo>
                    <a:pt x="671141" y="5284"/>
                  </a:lnTo>
                  <a:lnTo>
                    <a:pt x="649747" y="19700"/>
                  </a:lnTo>
                  <a:lnTo>
                    <a:pt x="635331" y="41094"/>
                  </a:lnTo>
                  <a:lnTo>
                    <a:pt x="630046" y="67309"/>
                  </a:lnTo>
                  <a:lnTo>
                    <a:pt x="0" y="140842"/>
                  </a:lnTo>
                  <a:lnTo>
                    <a:pt x="630046" y="168274"/>
                  </a:lnTo>
                  <a:lnTo>
                    <a:pt x="630046" y="336549"/>
                  </a:lnTo>
                  <a:lnTo>
                    <a:pt x="635331" y="362765"/>
                  </a:lnTo>
                  <a:lnTo>
                    <a:pt x="649747" y="384159"/>
                  </a:lnTo>
                  <a:lnTo>
                    <a:pt x="671141" y="398575"/>
                  </a:lnTo>
                  <a:lnTo>
                    <a:pt x="697356" y="403859"/>
                  </a:lnTo>
                  <a:lnTo>
                    <a:pt x="1660016" y="403859"/>
                  </a:lnTo>
                  <a:lnTo>
                    <a:pt x="1686232" y="398575"/>
                  </a:lnTo>
                  <a:lnTo>
                    <a:pt x="1707626" y="384159"/>
                  </a:lnTo>
                  <a:lnTo>
                    <a:pt x="1722042" y="362765"/>
                  </a:lnTo>
                  <a:lnTo>
                    <a:pt x="1727327" y="336549"/>
                  </a:lnTo>
                  <a:lnTo>
                    <a:pt x="1727327" y="67309"/>
                  </a:lnTo>
                  <a:lnTo>
                    <a:pt x="1722042" y="41094"/>
                  </a:lnTo>
                  <a:lnTo>
                    <a:pt x="1707626" y="19700"/>
                  </a:lnTo>
                  <a:lnTo>
                    <a:pt x="1686232" y="5284"/>
                  </a:lnTo>
                  <a:lnTo>
                    <a:pt x="1660016" y="0"/>
                  </a:lnTo>
                  <a:close/>
                </a:path>
              </a:pathLst>
            </a:custGeom>
            <a:solidFill>
              <a:srgbClr val="FFFFFF"/>
            </a:solidFill>
          </p:spPr>
          <p:txBody>
            <a:bodyPr wrap="square" lIns="0" tIns="0" rIns="0" bIns="0" rtlCol="0"/>
            <a:lstStyle/>
            <a:p>
              <a:endParaRPr dirty="0"/>
            </a:p>
          </p:txBody>
        </p:sp>
        <p:sp>
          <p:nvSpPr>
            <p:cNvPr id="22" name="object 27">
              <a:extLst>
                <a:ext uri="{FF2B5EF4-FFF2-40B4-BE49-F238E27FC236}">
                  <a16:creationId xmlns:a16="http://schemas.microsoft.com/office/drawing/2014/main" id="{A7634A64-EA96-87E1-0BCF-E8D161904CFD}"/>
                </a:ext>
              </a:extLst>
            </p:cNvPr>
            <p:cNvSpPr/>
            <p:nvPr/>
          </p:nvSpPr>
          <p:spPr>
            <a:xfrm>
              <a:off x="9505313" y="3836670"/>
              <a:ext cx="1727835" cy="403860"/>
            </a:xfrm>
            <a:custGeom>
              <a:avLst/>
              <a:gdLst/>
              <a:ahLst/>
              <a:cxnLst/>
              <a:rect l="l" t="t" r="r" b="b"/>
              <a:pathLst>
                <a:path w="1727834" h="403860">
                  <a:moveTo>
                    <a:pt x="630046" y="67309"/>
                  </a:moveTo>
                  <a:lnTo>
                    <a:pt x="635331" y="41094"/>
                  </a:lnTo>
                  <a:lnTo>
                    <a:pt x="649747" y="19700"/>
                  </a:lnTo>
                  <a:lnTo>
                    <a:pt x="671141" y="5284"/>
                  </a:lnTo>
                  <a:lnTo>
                    <a:pt x="697356" y="0"/>
                  </a:lnTo>
                  <a:lnTo>
                    <a:pt x="812926" y="0"/>
                  </a:lnTo>
                  <a:lnTo>
                    <a:pt x="1087246" y="0"/>
                  </a:lnTo>
                  <a:lnTo>
                    <a:pt x="1660016" y="0"/>
                  </a:lnTo>
                  <a:lnTo>
                    <a:pt x="1686232" y="5284"/>
                  </a:lnTo>
                  <a:lnTo>
                    <a:pt x="1707626" y="19700"/>
                  </a:lnTo>
                  <a:lnTo>
                    <a:pt x="1722042" y="41094"/>
                  </a:lnTo>
                  <a:lnTo>
                    <a:pt x="1727327" y="67309"/>
                  </a:lnTo>
                  <a:lnTo>
                    <a:pt x="1727327" y="168274"/>
                  </a:lnTo>
                  <a:lnTo>
                    <a:pt x="1727327" y="336549"/>
                  </a:lnTo>
                  <a:lnTo>
                    <a:pt x="1722042" y="362765"/>
                  </a:lnTo>
                  <a:lnTo>
                    <a:pt x="1707626" y="384159"/>
                  </a:lnTo>
                  <a:lnTo>
                    <a:pt x="1686232" y="398575"/>
                  </a:lnTo>
                  <a:lnTo>
                    <a:pt x="1660016" y="403859"/>
                  </a:lnTo>
                  <a:lnTo>
                    <a:pt x="1087246" y="403859"/>
                  </a:lnTo>
                  <a:lnTo>
                    <a:pt x="812926" y="403859"/>
                  </a:lnTo>
                  <a:lnTo>
                    <a:pt x="697356" y="403859"/>
                  </a:lnTo>
                  <a:lnTo>
                    <a:pt x="671141" y="398575"/>
                  </a:lnTo>
                  <a:lnTo>
                    <a:pt x="649747" y="384159"/>
                  </a:lnTo>
                  <a:lnTo>
                    <a:pt x="635331" y="362765"/>
                  </a:lnTo>
                  <a:lnTo>
                    <a:pt x="630046" y="336549"/>
                  </a:lnTo>
                  <a:lnTo>
                    <a:pt x="630046" y="168274"/>
                  </a:lnTo>
                  <a:lnTo>
                    <a:pt x="0" y="140842"/>
                  </a:lnTo>
                  <a:lnTo>
                    <a:pt x="630046" y="67309"/>
                  </a:lnTo>
                  <a:close/>
                </a:path>
              </a:pathLst>
            </a:custGeom>
            <a:ln w="25908">
              <a:solidFill>
                <a:srgbClr val="000000"/>
              </a:solidFill>
            </a:ln>
          </p:spPr>
          <p:txBody>
            <a:bodyPr wrap="square" lIns="0" tIns="0" rIns="0" bIns="0" rtlCol="0"/>
            <a:lstStyle/>
            <a:p>
              <a:endParaRPr dirty="0"/>
            </a:p>
          </p:txBody>
        </p:sp>
      </p:grpSp>
      <p:sp>
        <p:nvSpPr>
          <p:cNvPr id="13" name="object 28">
            <a:extLst>
              <a:ext uri="{FF2B5EF4-FFF2-40B4-BE49-F238E27FC236}">
                <a16:creationId xmlns:a16="http://schemas.microsoft.com/office/drawing/2014/main" id="{F32EA097-3A41-7C88-00DC-249D6C5A510A}"/>
              </a:ext>
            </a:extLst>
          </p:cNvPr>
          <p:cNvSpPr txBox="1"/>
          <p:nvPr/>
        </p:nvSpPr>
        <p:spPr>
          <a:xfrm>
            <a:off x="7449973" y="2723242"/>
            <a:ext cx="895194" cy="360283"/>
          </a:xfrm>
          <a:prstGeom prst="rect">
            <a:avLst/>
          </a:prstGeom>
        </p:spPr>
        <p:txBody>
          <a:bodyPr vert="horz" wrap="square" lIns="0" tIns="26599" rIns="0" bIns="0" rtlCol="0">
            <a:spAutoFit/>
          </a:bodyPr>
          <a:lstStyle/>
          <a:p>
            <a:pPr marL="444201" marR="10640" indent="-418932" algn="ctr">
              <a:spcBef>
                <a:spcPts val="209"/>
              </a:spcBef>
            </a:pPr>
            <a:r>
              <a:rPr lang="en-US" sz="1000" b="1" dirty="0">
                <a:latin typeface="Trebuchet MS" panose="020B0603020202020204" pitchFamily="34" charset="0"/>
                <a:cs typeface="Trebuchet MS"/>
              </a:rPr>
              <a:t>MAJOR </a:t>
            </a:r>
          </a:p>
          <a:p>
            <a:pPr marL="444201" marR="10640" indent="-418932" algn="ctr">
              <a:spcBef>
                <a:spcPts val="209"/>
              </a:spcBef>
            </a:pPr>
            <a:r>
              <a:rPr lang="en-US" sz="1000" b="1" dirty="0">
                <a:latin typeface="Trebuchet MS" panose="020B0603020202020204" pitchFamily="34" charset="0"/>
                <a:cs typeface="Trebuchet MS"/>
              </a:rPr>
              <a:t>MEDICAL</a:t>
            </a:r>
            <a:endParaRPr sz="1000" dirty="0">
              <a:latin typeface="Trebuchet MS" panose="020B0603020202020204" pitchFamily="34" charset="0"/>
              <a:cs typeface="Trebuchet MS"/>
            </a:endParaRPr>
          </a:p>
        </p:txBody>
      </p:sp>
      <p:sp>
        <p:nvSpPr>
          <p:cNvPr id="14" name="object 13">
            <a:extLst>
              <a:ext uri="{FF2B5EF4-FFF2-40B4-BE49-F238E27FC236}">
                <a16:creationId xmlns:a16="http://schemas.microsoft.com/office/drawing/2014/main" id="{76C90A06-0AD1-CFE4-F315-C056F7FC54CE}"/>
              </a:ext>
            </a:extLst>
          </p:cNvPr>
          <p:cNvSpPr/>
          <p:nvPr/>
        </p:nvSpPr>
        <p:spPr>
          <a:xfrm>
            <a:off x="5310737" y="1209415"/>
            <a:ext cx="1014294" cy="966114"/>
          </a:xfrm>
          <a:custGeom>
            <a:avLst/>
            <a:gdLst/>
            <a:ahLst/>
            <a:cxnLst/>
            <a:rect l="l" t="t" r="r" b="b"/>
            <a:pathLst>
              <a:path w="657225" h="755014">
                <a:moveTo>
                  <a:pt x="0" y="46989"/>
                </a:moveTo>
                <a:lnTo>
                  <a:pt x="3698" y="28717"/>
                </a:lnTo>
                <a:lnTo>
                  <a:pt x="13779" y="13779"/>
                </a:lnTo>
                <a:lnTo>
                  <a:pt x="28717" y="3698"/>
                </a:lnTo>
                <a:lnTo>
                  <a:pt x="46990" y="0"/>
                </a:lnTo>
                <a:lnTo>
                  <a:pt x="383159" y="0"/>
                </a:lnTo>
                <a:lnTo>
                  <a:pt x="547370" y="0"/>
                </a:lnTo>
                <a:lnTo>
                  <a:pt x="609853" y="0"/>
                </a:lnTo>
                <a:lnTo>
                  <a:pt x="628126" y="3698"/>
                </a:lnTo>
                <a:lnTo>
                  <a:pt x="643064" y="13779"/>
                </a:lnTo>
                <a:lnTo>
                  <a:pt x="653145" y="28717"/>
                </a:lnTo>
                <a:lnTo>
                  <a:pt x="656844" y="46989"/>
                </a:lnTo>
                <a:lnTo>
                  <a:pt x="656844" y="164464"/>
                </a:lnTo>
                <a:lnTo>
                  <a:pt x="656844" y="234950"/>
                </a:lnTo>
                <a:lnTo>
                  <a:pt x="653145" y="253222"/>
                </a:lnTo>
                <a:lnTo>
                  <a:pt x="643064" y="268160"/>
                </a:lnTo>
                <a:lnTo>
                  <a:pt x="628126" y="278241"/>
                </a:lnTo>
                <a:lnTo>
                  <a:pt x="609853" y="281939"/>
                </a:lnTo>
                <a:lnTo>
                  <a:pt x="547370" y="281939"/>
                </a:lnTo>
                <a:lnTo>
                  <a:pt x="495935" y="754888"/>
                </a:lnTo>
                <a:lnTo>
                  <a:pt x="383159" y="281939"/>
                </a:lnTo>
                <a:lnTo>
                  <a:pt x="46990" y="281939"/>
                </a:lnTo>
                <a:lnTo>
                  <a:pt x="28717" y="278241"/>
                </a:lnTo>
                <a:lnTo>
                  <a:pt x="13779" y="268160"/>
                </a:lnTo>
                <a:lnTo>
                  <a:pt x="3698" y="253222"/>
                </a:lnTo>
                <a:lnTo>
                  <a:pt x="0" y="234950"/>
                </a:lnTo>
                <a:lnTo>
                  <a:pt x="0" y="164464"/>
                </a:lnTo>
                <a:lnTo>
                  <a:pt x="0" y="46989"/>
                </a:lnTo>
                <a:close/>
              </a:path>
            </a:pathLst>
          </a:custGeom>
          <a:ln w="25908">
            <a:solidFill>
              <a:srgbClr val="000000"/>
            </a:solidFill>
          </a:ln>
        </p:spPr>
        <p:txBody>
          <a:bodyPr wrap="square" lIns="0" tIns="0" rIns="0" bIns="0" rtlCol="0"/>
          <a:lstStyle/>
          <a:p>
            <a:endParaRPr dirty="0"/>
          </a:p>
        </p:txBody>
      </p:sp>
      <p:sp>
        <p:nvSpPr>
          <p:cNvPr id="15" name="Flowchart: Alternate Process 14">
            <a:extLst>
              <a:ext uri="{FF2B5EF4-FFF2-40B4-BE49-F238E27FC236}">
                <a16:creationId xmlns:a16="http://schemas.microsoft.com/office/drawing/2014/main" id="{6A7E20CD-8979-D629-0C7A-1C7E10CF4FD9}"/>
              </a:ext>
            </a:extLst>
          </p:cNvPr>
          <p:cNvSpPr/>
          <p:nvPr/>
        </p:nvSpPr>
        <p:spPr>
          <a:xfrm>
            <a:off x="7577807" y="1828080"/>
            <a:ext cx="1032915" cy="320025"/>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rebuchet MS" panose="020B0603020202020204" pitchFamily="34" charset="0"/>
              </a:rPr>
              <a:t>HIGH SCHOOL</a:t>
            </a:r>
          </a:p>
        </p:txBody>
      </p:sp>
      <p:grpSp>
        <p:nvGrpSpPr>
          <p:cNvPr id="3" name="Group 2">
            <a:extLst>
              <a:ext uri="{FF2B5EF4-FFF2-40B4-BE49-F238E27FC236}">
                <a16:creationId xmlns:a16="http://schemas.microsoft.com/office/drawing/2014/main" id="{875778C5-BF28-EFE5-644D-85EBB13C8B78}"/>
              </a:ext>
            </a:extLst>
          </p:cNvPr>
          <p:cNvGrpSpPr/>
          <p:nvPr/>
        </p:nvGrpSpPr>
        <p:grpSpPr>
          <a:xfrm>
            <a:off x="228592" y="1104801"/>
            <a:ext cx="1950128" cy="1425364"/>
            <a:chOff x="-1552575" y="1068143"/>
            <a:chExt cx="4112303" cy="4037257"/>
          </a:xfrm>
        </p:grpSpPr>
        <p:pic>
          <p:nvPicPr>
            <p:cNvPr id="6" name="Picture 5">
              <a:extLst>
                <a:ext uri="{FF2B5EF4-FFF2-40B4-BE49-F238E27FC236}">
                  <a16:creationId xmlns:a16="http://schemas.microsoft.com/office/drawing/2014/main" id="{0D0CF15D-7321-3DBB-11DE-A66E316071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2575" y="1068143"/>
              <a:ext cx="4112303" cy="4037257"/>
            </a:xfrm>
            <a:prstGeom prst="rect">
              <a:avLst/>
            </a:prstGeom>
          </p:spPr>
        </p:pic>
        <p:pic>
          <p:nvPicPr>
            <p:cNvPr id="16" name="Picture 15" descr="pin.png">
              <a:extLst>
                <a:ext uri="{FF2B5EF4-FFF2-40B4-BE49-F238E27FC236}">
                  <a16:creationId xmlns:a16="http://schemas.microsoft.com/office/drawing/2014/main" id="{50470F0C-BFB1-8948-3B75-5CFF3452D4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1296" y="2966917"/>
              <a:ext cx="320009" cy="299739"/>
            </a:xfrm>
            <a:prstGeom prst="rect">
              <a:avLst/>
            </a:prstGeom>
          </p:spPr>
        </p:pic>
      </p:grpSp>
      <p:sp>
        <p:nvSpPr>
          <p:cNvPr id="17" name="object 12">
            <a:extLst>
              <a:ext uri="{FF2B5EF4-FFF2-40B4-BE49-F238E27FC236}">
                <a16:creationId xmlns:a16="http://schemas.microsoft.com/office/drawing/2014/main" id="{0DB13851-CEA0-A09E-5D6A-FFB6B0814243}"/>
              </a:ext>
            </a:extLst>
          </p:cNvPr>
          <p:cNvSpPr/>
          <p:nvPr/>
        </p:nvSpPr>
        <p:spPr>
          <a:xfrm>
            <a:off x="985972" y="2515391"/>
            <a:ext cx="1032915" cy="966114"/>
          </a:xfrm>
          <a:custGeom>
            <a:avLst/>
            <a:gdLst/>
            <a:ahLst/>
            <a:cxnLst/>
            <a:rect l="l" t="t" r="r" b="b"/>
            <a:pathLst>
              <a:path w="657225" h="755014">
                <a:moveTo>
                  <a:pt x="547370" y="281939"/>
                </a:moveTo>
                <a:lnTo>
                  <a:pt x="383159" y="281939"/>
                </a:lnTo>
                <a:lnTo>
                  <a:pt x="495935" y="754888"/>
                </a:lnTo>
                <a:lnTo>
                  <a:pt x="547370" y="281939"/>
                </a:lnTo>
                <a:close/>
              </a:path>
              <a:path w="657225" h="755014">
                <a:moveTo>
                  <a:pt x="609853" y="0"/>
                </a:moveTo>
                <a:lnTo>
                  <a:pt x="46990" y="0"/>
                </a:lnTo>
                <a:lnTo>
                  <a:pt x="28717" y="3698"/>
                </a:lnTo>
                <a:lnTo>
                  <a:pt x="13779" y="13779"/>
                </a:lnTo>
                <a:lnTo>
                  <a:pt x="3698" y="28717"/>
                </a:lnTo>
                <a:lnTo>
                  <a:pt x="0" y="46989"/>
                </a:lnTo>
                <a:lnTo>
                  <a:pt x="0" y="234950"/>
                </a:lnTo>
                <a:lnTo>
                  <a:pt x="3698" y="253222"/>
                </a:lnTo>
                <a:lnTo>
                  <a:pt x="13779" y="268160"/>
                </a:lnTo>
                <a:lnTo>
                  <a:pt x="28717" y="278241"/>
                </a:lnTo>
                <a:lnTo>
                  <a:pt x="46990" y="281939"/>
                </a:lnTo>
                <a:lnTo>
                  <a:pt x="609853" y="281939"/>
                </a:lnTo>
                <a:lnTo>
                  <a:pt x="628126" y="278241"/>
                </a:lnTo>
                <a:lnTo>
                  <a:pt x="643064" y="268160"/>
                </a:lnTo>
                <a:lnTo>
                  <a:pt x="653145" y="253222"/>
                </a:lnTo>
                <a:lnTo>
                  <a:pt x="656844" y="234950"/>
                </a:lnTo>
                <a:lnTo>
                  <a:pt x="656844" y="46989"/>
                </a:lnTo>
                <a:lnTo>
                  <a:pt x="653145" y="28717"/>
                </a:lnTo>
                <a:lnTo>
                  <a:pt x="643064" y="13779"/>
                </a:lnTo>
                <a:lnTo>
                  <a:pt x="628126" y="3698"/>
                </a:lnTo>
                <a:lnTo>
                  <a:pt x="609853" y="0"/>
                </a:lnTo>
                <a:close/>
              </a:path>
            </a:pathLst>
          </a:custGeom>
          <a:solidFill>
            <a:srgbClr val="FFFFFF"/>
          </a:solidFill>
        </p:spPr>
        <p:txBody>
          <a:bodyPr wrap="square" lIns="0" tIns="0" rIns="0" bIns="0" rtlCol="0"/>
          <a:lstStyle/>
          <a:p>
            <a:endParaRPr dirty="0"/>
          </a:p>
        </p:txBody>
      </p:sp>
      <p:sp>
        <p:nvSpPr>
          <p:cNvPr id="18" name="object 34">
            <a:extLst>
              <a:ext uri="{FF2B5EF4-FFF2-40B4-BE49-F238E27FC236}">
                <a16:creationId xmlns:a16="http://schemas.microsoft.com/office/drawing/2014/main" id="{BA461BBB-7C8A-08B8-0B17-C709B9BB0035}"/>
              </a:ext>
            </a:extLst>
          </p:cNvPr>
          <p:cNvSpPr txBox="1"/>
          <p:nvPr/>
        </p:nvSpPr>
        <p:spPr>
          <a:xfrm>
            <a:off x="778124" y="2527685"/>
            <a:ext cx="1427219" cy="334635"/>
          </a:xfrm>
          <a:prstGeom prst="rect">
            <a:avLst/>
          </a:prstGeom>
        </p:spPr>
        <p:txBody>
          <a:bodyPr vert="horz" wrap="square" lIns="0" tIns="26599" rIns="0" bIns="0" rtlCol="0">
            <a:spAutoFit/>
          </a:bodyPr>
          <a:lstStyle/>
          <a:p>
            <a:pPr marL="309877" marR="289928" algn="ctr">
              <a:spcBef>
                <a:spcPts val="209"/>
              </a:spcBef>
            </a:pPr>
            <a:r>
              <a:rPr lang="en-US" sz="1000" b="1" spc="-21" dirty="0">
                <a:latin typeface="Trebuchet MS"/>
                <a:cs typeface="Trebuchet MS"/>
              </a:rPr>
              <a:t>COUNTY FAIRGROUNDS</a:t>
            </a:r>
            <a:endParaRPr sz="1000" dirty="0">
              <a:latin typeface="Trebuchet MS"/>
              <a:cs typeface="Trebuchet MS"/>
            </a:endParaRPr>
          </a:p>
        </p:txBody>
      </p:sp>
      <p:sp>
        <p:nvSpPr>
          <p:cNvPr id="19" name="Speech Bubble: Rectangle with Corners Rounded 18">
            <a:extLst>
              <a:ext uri="{FF2B5EF4-FFF2-40B4-BE49-F238E27FC236}">
                <a16:creationId xmlns:a16="http://schemas.microsoft.com/office/drawing/2014/main" id="{4AB0D787-7D5C-F8AD-B02F-8FBB8CF7EE5A}"/>
              </a:ext>
            </a:extLst>
          </p:cNvPr>
          <p:cNvSpPr/>
          <p:nvPr/>
        </p:nvSpPr>
        <p:spPr>
          <a:xfrm>
            <a:off x="3417210" y="1880992"/>
            <a:ext cx="1032916" cy="336365"/>
          </a:xfrm>
          <a:prstGeom prst="wedgeRoundRectCallout">
            <a:avLst>
              <a:gd name="adj1" fmla="val -21765"/>
              <a:gd name="adj2" fmla="val 15697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dirty="0"/>
          </a:p>
        </p:txBody>
      </p:sp>
      <p:sp>
        <p:nvSpPr>
          <p:cNvPr id="20" name="object 13">
            <a:extLst>
              <a:ext uri="{FF2B5EF4-FFF2-40B4-BE49-F238E27FC236}">
                <a16:creationId xmlns:a16="http://schemas.microsoft.com/office/drawing/2014/main" id="{A3E901E5-E756-E2E0-8A26-B14638682AF2}"/>
              </a:ext>
            </a:extLst>
          </p:cNvPr>
          <p:cNvSpPr/>
          <p:nvPr/>
        </p:nvSpPr>
        <p:spPr>
          <a:xfrm>
            <a:off x="995499" y="2517368"/>
            <a:ext cx="1014294" cy="966114"/>
          </a:xfrm>
          <a:custGeom>
            <a:avLst/>
            <a:gdLst/>
            <a:ahLst/>
            <a:cxnLst/>
            <a:rect l="l" t="t" r="r" b="b"/>
            <a:pathLst>
              <a:path w="657225" h="755014">
                <a:moveTo>
                  <a:pt x="0" y="46989"/>
                </a:moveTo>
                <a:lnTo>
                  <a:pt x="3698" y="28717"/>
                </a:lnTo>
                <a:lnTo>
                  <a:pt x="13779" y="13779"/>
                </a:lnTo>
                <a:lnTo>
                  <a:pt x="28717" y="3698"/>
                </a:lnTo>
                <a:lnTo>
                  <a:pt x="46990" y="0"/>
                </a:lnTo>
                <a:lnTo>
                  <a:pt x="383159" y="0"/>
                </a:lnTo>
                <a:lnTo>
                  <a:pt x="547370" y="0"/>
                </a:lnTo>
                <a:lnTo>
                  <a:pt x="609853" y="0"/>
                </a:lnTo>
                <a:lnTo>
                  <a:pt x="628126" y="3698"/>
                </a:lnTo>
                <a:lnTo>
                  <a:pt x="643064" y="13779"/>
                </a:lnTo>
                <a:lnTo>
                  <a:pt x="653145" y="28717"/>
                </a:lnTo>
                <a:lnTo>
                  <a:pt x="656844" y="46989"/>
                </a:lnTo>
                <a:lnTo>
                  <a:pt x="656844" y="164464"/>
                </a:lnTo>
                <a:lnTo>
                  <a:pt x="656844" y="234950"/>
                </a:lnTo>
                <a:lnTo>
                  <a:pt x="653145" y="253222"/>
                </a:lnTo>
                <a:lnTo>
                  <a:pt x="643064" y="268160"/>
                </a:lnTo>
                <a:lnTo>
                  <a:pt x="628126" y="278241"/>
                </a:lnTo>
                <a:lnTo>
                  <a:pt x="609853" y="281939"/>
                </a:lnTo>
                <a:lnTo>
                  <a:pt x="547370" y="281939"/>
                </a:lnTo>
                <a:lnTo>
                  <a:pt x="495935" y="754888"/>
                </a:lnTo>
                <a:lnTo>
                  <a:pt x="383159" y="281939"/>
                </a:lnTo>
                <a:lnTo>
                  <a:pt x="46990" y="281939"/>
                </a:lnTo>
                <a:lnTo>
                  <a:pt x="28717" y="278241"/>
                </a:lnTo>
                <a:lnTo>
                  <a:pt x="13779" y="268160"/>
                </a:lnTo>
                <a:lnTo>
                  <a:pt x="3698" y="253222"/>
                </a:lnTo>
                <a:lnTo>
                  <a:pt x="0" y="234950"/>
                </a:lnTo>
                <a:lnTo>
                  <a:pt x="0" y="164464"/>
                </a:lnTo>
                <a:lnTo>
                  <a:pt x="0" y="46989"/>
                </a:lnTo>
                <a:close/>
              </a:path>
            </a:pathLst>
          </a:custGeom>
          <a:ln w="25908">
            <a:solidFill>
              <a:srgbClr val="000000"/>
            </a:solidFill>
          </a:ln>
        </p:spPr>
        <p:txBody>
          <a:bodyPr wrap="square" lIns="0" tIns="0" rIns="0" bIns="0" rtlCol="0"/>
          <a:lstStyle/>
          <a:p>
            <a:endParaRPr dirty="0"/>
          </a:p>
        </p:txBody>
      </p:sp>
      <p:sp>
        <p:nvSpPr>
          <p:cNvPr id="23" name="object 34">
            <a:extLst>
              <a:ext uri="{FF2B5EF4-FFF2-40B4-BE49-F238E27FC236}">
                <a16:creationId xmlns:a16="http://schemas.microsoft.com/office/drawing/2014/main" id="{D29CC936-3486-0734-3BAC-F967EA93AEEF}"/>
              </a:ext>
            </a:extLst>
          </p:cNvPr>
          <p:cNvSpPr txBox="1"/>
          <p:nvPr/>
        </p:nvSpPr>
        <p:spPr>
          <a:xfrm>
            <a:off x="3206830" y="1844059"/>
            <a:ext cx="1334211" cy="360283"/>
          </a:xfrm>
          <a:prstGeom prst="rect">
            <a:avLst/>
          </a:prstGeom>
        </p:spPr>
        <p:txBody>
          <a:bodyPr vert="horz" wrap="square" lIns="0" tIns="26599" rIns="0" bIns="0" rtlCol="0">
            <a:spAutoFit/>
          </a:bodyPr>
          <a:lstStyle/>
          <a:p>
            <a:pPr marL="309877" marR="289928" algn="ctr">
              <a:spcBef>
                <a:spcPts val="209"/>
              </a:spcBef>
            </a:pPr>
            <a:r>
              <a:rPr lang="en-US" sz="1000" b="1" spc="-21" dirty="0">
                <a:latin typeface="Trebuchet MS"/>
                <a:cs typeface="Trebuchet MS"/>
              </a:rPr>
              <a:t>MAJOR</a:t>
            </a:r>
          </a:p>
          <a:p>
            <a:pPr marL="309877" marR="289928" algn="ctr">
              <a:spcBef>
                <a:spcPts val="209"/>
              </a:spcBef>
            </a:pPr>
            <a:r>
              <a:rPr lang="en-US" sz="1000" b="1" spc="-21" dirty="0">
                <a:latin typeface="Trebuchet MS"/>
                <a:cs typeface="Trebuchet MS"/>
              </a:rPr>
              <a:t>INDUSTRIAL</a:t>
            </a:r>
            <a:endParaRPr sz="1000" dirty="0">
              <a:latin typeface="Trebuchet MS"/>
              <a:cs typeface="Trebuchet MS"/>
            </a:endParaRPr>
          </a:p>
        </p:txBody>
      </p:sp>
      <p:sp>
        <p:nvSpPr>
          <p:cNvPr id="5" name="TextBox 4">
            <a:extLst>
              <a:ext uri="{FF2B5EF4-FFF2-40B4-BE49-F238E27FC236}">
                <a16:creationId xmlns:a16="http://schemas.microsoft.com/office/drawing/2014/main" id="{F027B311-72C9-2734-750C-38EFAF346C69}"/>
              </a:ext>
            </a:extLst>
          </p:cNvPr>
          <p:cNvSpPr txBox="1"/>
          <p:nvPr/>
        </p:nvSpPr>
        <p:spPr>
          <a:xfrm>
            <a:off x="147636" y="6432902"/>
            <a:ext cx="5095875"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5</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26" name="TextBox 25">
            <a:extLst>
              <a:ext uri="{FF2B5EF4-FFF2-40B4-BE49-F238E27FC236}">
                <a16:creationId xmlns:a16="http://schemas.microsoft.com/office/drawing/2014/main" id="{F2DB81EC-0E86-0C28-93DA-45E11C8F9CC6}"/>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752971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94BA59-6F89-1FDF-7D8D-2FE9EA5AB694}"/>
              </a:ext>
            </a:extLst>
          </p:cNvPr>
          <p:cNvSpPr txBox="1">
            <a:spLocks/>
          </p:cNvSpPr>
          <p:nvPr/>
        </p:nvSpPr>
        <p:spPr>
          <a:xfrm>
            <a:off x="24447" y="68264"/>
            <a:ext cx="8361574" cy="9016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18488D"/>
                </a:solidFill>
                <a:cs typeface="Trebuchet MS"/>
              </a:rPr>
              <a:t>EXISTING CONDITION</a:t>
            </a:r>
            <a:endParaRPr lang="en-US" sz="3500" dirty="0"/>
          </a:p>
        </p:txBody>
      </p:sp>
      <p:pic>
        <p:nvPicPr>
          <p:cNvPr id="8" name="Picture 7" descr="A map of a city">
            <a:extLst>
              <a:ext uri="{FF2B5EF4-FFF2-40B4-BE49-F238E27FC236}">
                <a16:creationId xmlns:a16="http://schemas.microsoft.com/office/drawing/2014/main" id="{E31D43C0-3048-78C2-B443-EA4CFD67F0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9" y="1094874"/>
            <a:ext cx="9156843" cy="4788568"/>
          </a:xfrm>
          <a:prstGeom prst="rect">
            <a:avLst/>
          </a:prstGeom>
        </p:spPr>
      </p:pic>
      <p:sp>
        <p:nvSpPr>
          <p:cNvPr id="10" name="TextBox 9">
            <a:extLst>
              <a:ext uri="{FF2B5EF4-FFF2-40B4-BE49-F238E27FC236}">
                <a16:creationId xmlns:a16="http://schemas.microsoft.com/office/drawing/2014/main" id="{8C2CF7D0-9A5F-EBE8-B630-7D635932EA3D}"/>
              </a:ext>
            </a:extLst>
          </p:cNvPr>
          <p:cNvSpPr txBox="1"/>
          <p:nvPr/>
        </p:nvSpPr>
        <p:spPr>
          <a:xfrm>
            <a:off x="106905" y="5931187"/>
            <a:ext cx="5095876" cy="338554"/>
          </a:xfrm>
          <a:prstGeom prst="rect">
            <a:avLst/>
          </a:prstGeom>
          <a:noFill/>
        </p:spPr>
        <p:txBody>
          <a:bodyPr wrap="square" rtlCol="0">
            <a:spAutoFit/>
          </a:bodyPr>
          <a:lstStyle/>
          <a:p>
            <a:r>
              <a:rPr lang="en-US" sz="1600" b="1" dirty="0">
                <a:highlight>
                  <a:srgbClr val="FFFF00"/>
                </a:highlight>
              </a:rPr>
              <a:t>44,000 VEHCILES PER DAY,</a:t>
            </a:r>
            <a:r>
              <a:rPr lang="en-US" sz="1600" b="1" dirty="0">
                <a:highlight>
                  <a:srgbClr val="FFFF00"/>
                </a:highlight>
                <a:ea typeface="Calibri" panose="020F0502020204030204" pitchFamily="34" charset="0"/>
              </a:rPr>
              <a:t> INCLUDING 2,500 TRUCKS</a:t>
            </a:r>
            <a:endParaRPr lang="en-US" sz="1600" b="1" dirty="0">
              <a:highlight>
                <a:srgbClr val="FFFF00"/>
              </a:highlight>
            </a:endParaRPr>
          </a:p>
        </p:txBody>
      </p:sp>
      <p:sp>
        <p:nvSpPr>
          <p:cNvPr id="2" name="TextBox 1">
            <a:extLst>
              <a:ext uri="{FF2B5EF4-FFF2-40B4-BE49-F238E27FC236}">
                <a16:creationId xmlns:a16="http://schemas.microsoft.com/office/drawing/2014/main" id="{CFCDC590-9A8E-2678-AB3D-063FDDB38601}"/>
              </a:ext>
            </a:extLst>
          </p:cNvPr>
          <p:cNvSpPr txBox="1"/>
          <p:nvPr/>
        </p:nvSpPr>
        <p:spPr>
          <a:xfrm>
            <a:off x="5880522" y="5931187"/>
            <a:ext cx="2986752" cy="338554"/>
          </a:xfrm>
          <a:prstGeom prst="rect">
            <a:avLst/>
          </a:prstGeom>
          <a:noFill/>
        </p:spPr>
        <p:txBody>
          <a:bodyPr wrap="square" rtlCol="0">
            <a:spAutoFit/>
          </a:bodyPr>
          <a:lstStyle/>
          <a:p>
            <a:r>
              <a:rPr lang="en-US" sz="1600" b="1" dirty="0">
                <a:highlight>
                  <a:srgbClr val="FFFF00"/>
                </a:highlight>
              </a:rPr>
              <a:t>194 Crashes from 2020 to 2025</a:t>
            </a:r>
          </a:p>
        </p:txBody>
      </p:sp>
      <p:sp>
        <p:nvSpPr>
          <p:cNvPr id="3" name="TextBox 2">
            <a:extLst>
              <a:ext uri="{FF2B5EF4-FFF2-40B4-BE49-F238E27FC236}">
                <a16:creationId xmlns:a16="http://schemas.microsoft.com/office/drawing/2014/main" id="{FB9DCD1E-A37B-C48D-D3F5-177BB8BE686B}"/>
              </a:ext>
            </a:extLst>
          </p:cNvPr>
          <p:cNvSpPr txBox="1"/>
          <p:nvPr/>
        </p:nvSpPr>
        <p:spPr>
          <a:xfrm>
            <a:off x="147636" y="6432902"/>
            <a:ext cx="5095875"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6</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11" name="TextBox 10">
            <a:extLst>
              <a:ext uri="{FF2B5EF4-FFF2-40B4-BE49-F238E27FC236}">
                <a16:creationId xmlns:a16="http://schemas.microsoft.com/office/drawing/2014/main" id="{166D05B1-795A-4C05-0677-32101D17E5A0}"/>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4091005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418323-7AA5-D17B-7F85-FBC8C4E0732E}"/>
              </a:ext>
            </a:extLst>
          </p:cNvPr>
          <p:cNvSpPr txBox="1">
            <a:spLocks/>
          </p:cNvSpPr>
          <p:nvPr/>
        </p:nvSpPr>
        <p:spPr>
          <a:xfrm>
            <a:off x="24438" y="68264"/>
            <a:ext cx="7916405" cy="822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18488D"/>
                </a:solidFill>
                <a:cs typeface="Trebuchet MS"/>
              </a:rPr>
              <a:t>EXISTING CONDITION</a:t>
            </a:r>
            <a:endParaRPr lang="en-US" sz="3500" dirty="0"/>
          </a:p>
        </p:txBody>
      </p:sp>
      <p:sp>
        <p:nvSpPr>
          <p:cNvPr id="7" name="object 10">
            <a:extLst>
              <a:ext uri="{FF2B5EF4-FFF2-40B4-BE49-F238E27FC236}">
                <a16:creationId xmlns:a16="http://schemas.microsoft.com/office/drawing/2014/main" id="{2418BBFC-B79E-96A1-A546-880189A14419}"/>
              </a:ext>
            </a:extLst>
          </p:cNvPr>
          <p:cNvSpPr txBox="1"/>
          <p:nvPr/>
        </p:nvSpPr>
        <p:spPr>
          <a:xfrm>
            <a:off x="4295775" y="4326898"/>
            <a:ext cx="4705350" cy="1442631"/>
          </a:xfrm>
          <a:prstGeom prst="rect">
            <a:avLst/>
          </a:prstGeom>
        </p:spPr>
        <p:txBody>
          <a:bodyPr vert="horz" wrap="square" lIns="0" tIns="26599" rIns="0" bIns="0" rtlCol="0">
            <a:spAutoFit/>
          </a:bodyPr>
          <a:lstStyle/>
          <a:p>
            <a:pPr marL="984159" indent="-957560">
              <a:spcBef>
                <a:spcPts val="209"/>
              </a:spcBef>
              <a:buFont typeface="Courier New"/>
              <a:buChar char="o"/>
              <a:tabLst>
                <a:tab pos="984159" algn="l"/>
              </a:tabLst>
            </a:pPr>
            <a:r>
              <a:rPr sz="2300" dirty="0">
                <a:latin typeface="+mj-lt"/>
                <a:cs typeface="Arial"/>
              </a:rPr>
              <a:t>Crashes</a:t>
            </a:r>
            <a:r>
              <a:rPr sz="2300" spc="-115" dirty="0">
                <a:latin typeface="+mj-lt"/>
                <a:cs typeface="Arial"/>
              </a:rPr>
              <a:t> </a:t>
            </a:r>
            <a:r>
              <a:rPr sz="2300" dirty="0">
                <a:latin typeface="+mj-lt"/>
                <a:cs typeface="Arial"/>
              </a:rPr>
              <a:t>are</a:t>
            </a:r>
            <a:r>
              <a:rPr sz="2300" spc="-115" dirty="0">
                <a:latin typeface="+mj-lt"/>
                <a:cs typeface="Arial"/>
              </a:rPr>
              <a:t> </a:t>
            </a:r>
            <a:r>
              <a:rPr sz="2300" dirty="0">
                <a:latin typeface="+mj-lt"/>
                <a:cs typeface="Arial"/>
              </a:rPr>
              <a:t>primarily</a:t>
            </a:r>
            <a:r>
              <a:rPr sz="2300" spc="-63" dirty="0">
                <a:latin typeface="+mj-lt"/>
                <a:cs typeface="Arial"/>
              </a:rPr>
              <a:t> </a:t>
            </a:r>
            <a:r>
              <a:rPr sz="2300" dirty="0">
                <a:latin typeface="+mj-lt"/>
                <a:cs typeface="Arial"/>
              </a:rPr>
              <a:t>related</a:t>
            </a:r>
            <a:r>
              <a:rPr sz="2300" spc="-73" dirty="0">
                <a:latin typeface="+mj-lt"/>
                <a:cs typeface="Arial"/>
              </a:rPr>
              <a:t> </a:t>
            </a:r>
            <a:r>
              <a:rPr sz="2300" spc="-52" dirty="0">
                <a:latin typeface="+mj-lt"/>
                <a:cs typeface="Arial"/>
              </a:rPr>
              <a:t>to:</a:t>
            </a:r>
            <a:endParaRPr sz="2300" dirty="0">
              <a:latin typeface="+mj-lt"/>
              <a:cs typeface="Arial"/>
            </a:endParaRPr>
          </a:p>
          <a:p>
            <a:pPr marL="1702328" lvl="1" indent="-718170">
              <a:buFont typeface="Courier New"/>
              <a:buChar char="o"/>
              <a:tabLst>
                <a:tab pos="1702328" algn="l"/>
              </a:tabLst>
            </a:pPr>
            <a:r>
              <a:rPr sz="2300" dirty="0">
                <a:latin typeface="+mj-lt"/>
                <a:cs typeface="Arial"/>
              </a:rPr>
              <a:t>Poor</a:t>
            </a:r>
            <a:r>
              <a:rPr sz="2300" spc="-63" dirty="0">
                <a:latin typeface="+mj-lt"/>
                <a:cs typeface="Arial"/>
              </a:rPr>
              <a:t> </a:t>
            </a:r>
            <a:r>
              <a:rPr sz="2300" dirty="0">
                <a:latin typeface="+mj-lt"/>
                <a:cs typeface="Arial"/>
              </a:rPr>
              <a:t>access</a:t>
            </a:r>
            <a:r>
              <a:rPr sz="2300" spc="-94" dirty="0">
                <a:latin typeface="+mj-lt"/>
                <a:cs typeface="Arial"/>
              </a:rPr>
              <a:t> </a:t>
            </a:r>
            <a:r>
              <a:rPr sz="2300" dirty="0">
                <a:latin typeface="+mj-lt"/>
                <a:cs typeface="Arial"/>
              </a:rPr>
              <a:t>management</a:t>
            </a:r>
            <a:r>
              <a:rPr sz="2300" spc="-73" dirty="0">
                <a:latin typeface="+mj-lt"/>
                <a:cs typeface="Arial"/>
              </a:rPr>
              <a:t> </a:t>
            </a:r>
            <a:r>
              <a:rPr sz="2300" dirty="0">
                <a:latin typeface="+mj-lt"/>
                <a:cs typeface="Arial"/>
              </a:rPr>
              <a:t>near</a:t>
            </a:r>
            <a:r>
              <a:rPr sz="2300" spc="-52" dirty="0">
                <a:latin typeface="+mj-lt"/>
                <a:cs typeface="Arial"/>
              </a:rPr>
              <a:t> </a:t>
            </a:r>
            <a:r>
              <a:rPr sz="2300" dirty="0">
                <a:latin typeface="+mj-lt"/>
                <a:cs typeface="Arial"/>
              </a:rPr>
              <a:t>the</a:t>
            </a:r>
            <a:r>
              <a:rPr sz="2300" spc="-42" dirty="0">
                <a:latin typeface="+mj-lt"/>
                <a:cs typeface="Arial"/>
              </a:rPr>
              <a:t> </a:t>
            </a:r>
            <a:r>
              <a:rPr sz="2300" spc="-21" dirty="0">
                <a:latin typeface="+mj-lt"/>
                <a:cs typeface="Arial"/>
              </a:rPr>
              <a:t>intersection</a:t>
            </a:r>
            <a:endParaRPr sz="2300" dirty="0">
              <a:latin typeface="+mj-lt"/>
              <a:cs typeface="Arial"/>
            </a:endParaRPr>
          </a:p>
        </p:txBody>
      </p:sp>
      <p:pic>
        <p:nvPicPr>
          <p:cNvPr id="6" name="Picture 5" descr="Aerial view of a highway with cars and buildings&#10;&#10;Description automatically generated">
            <a:extLst>
              <a:ext uri="{FF2B5EF4-FFF2-40B4-BE49-F238E27FC236}">
                <a16:creationId xmlns:a16="http://schemas.microsoft.com/office/drawing/2014/main" id="{CF530B18-BCC0-7E24-6AD4-E349880792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8856"/>
          <a:stretch>
            <a:fillRect/>
          </a:stretch>
        </p:blipFill>
        <p:spPr>
          <a:xfrm>
            <a:off x="0" y="985290"/>
            <a:ext cx="4153993" cy="5332195"/>
          </a:xfrm>
          <a:prstGeom prst="rect">
            <a:avLst/>
          </a:prstGeom>
        </p:spPr>
      </p:pic>
      <p:sp>
        <p:nvSpPr>
          <p:cNvPr id="9" name="object 5">
            <a:extLst>
              <a:ext uri="{FF2B5EF4-FFF2-40B4-BE49-F238E27FC236}">
                <a16:creationId xmlns:a16="http://schemas.microsoft.com/office/drawing/2014/main" id="{FA97E2DB-E0F0-0960-2F6E-7EDA550B26BF}"/>
              </a:ext>
            </a:extLst>
          </p:cNvPr>
          <p:cNvSpPr txBox="1">
            <a:spLocks/>
          </p:cNvSpPr>
          <p:nvPr/>
        </p:nvSpPr>
        <p:spPr>
          <a:xfrm>
            <a:off x="578793" y="1086501"/>
            <a:ext cx="3118609" cy="413061"/>
          </a:xfrm>
          <a:prstGeom prst="rect">
            <a:avLst/>
          </a:prstGeom>
        </p:spPr>
        <p:txBody>
          <a:bodyPr vert="horz" wrap="square" lIns="0" tIns="27929" rIns="0" bIns="0" rtlCol="0">
            <a:spAutoFit/>
          </a:bodyPr>
          <a:lstStyle/>
          <a:p>
            <a:pPr marL="26599">
              <a:spcBef>
                <a:spcPts val="220"/>
              </a:spcBef>
            </a:pPr>
            <a:r>
              <a:rPr sz="2500" b="1" dirty="0">
                <a:solidFill>
                  <a:schemeClr val="bg1"/>
                </a:solidFill>
                <a:latin typeface="+mj-lt"/>
                <a:cs typeface="Trebuchet MS"/>
              </a:rPr>
              <a:t>Multiple</a:t>
            </a:r>
            <a:r>
              <a:rPr sz="2500" b="1" spc="-115" dirty="0">
                <a:solidFill>
                  <a:schemeClr val="bg1"/>
                </a:solidFill>
                <a:latin typeface="+mj-lt"/>
                <a:cs typeface="Trebuchet MS"/>
              </a:rPr>
              <a:t> </a:t>
            </a:r>
            <a:r>
              <a:rPr sz="2500" b="1" dirty="0">
                <a:solidFill>
                  <a:schemeClr val="bg1"/>
                </a:solidFill>
                <a:latin typeface="+mj-lt"/>
                <a:cs typeface="Trebuchet MS"/>
              </a:rPr>
              <a:t>Access</a:t>
            </a:r>
            <a:r>
              <a:rPr sz="2500" b="1" spc="-63" dirty="0">
                <a:solidFill>
                  <a:schemeClr val="bg1"/>
                </a:solidFill>
                <a:latin typeface="+mj-lt"/>
                <a:cs typeface="Trebuchet MS"/>
              </a:rPr>
              <a:t> </a:t>
            </a:r>
            <a:r>
              <a:rPr sz="2500" b="1" spc="-21" dirty="0">
                <a:solidFill>
                  <a:schemeClr val="bg1"/>
                </a:solidFill>
                <a:latin typeface="+mj-lt"/>
                <a:cs typeface="Trebuchet MS"/>
              </a:rPr>
              <a:t>Points</a:t>
            </a:r>
            <a:r>
              <a:rPr lang="en-US" sz="2500" b="1" spc="-21" dirty="0">
                <a:solidFill>
                  <a:schemeClr val="bg1"/>
                </a:solidFill>
                <a:latin typeface="+mj-lt"/>
                <a:cs typeface="Trebuchet MS"/>
              </a:rPr>
              <a:t> </a:t>
            </a:r>
            <a:endParaRPr sz="2500" dirty="0">
              <a:solidFill>
                <a:schemeClr val="bg1"/>
              </a:solidFill>
              <a:latin typeface="+mj-lt"/>
              <a:cs typeface="Trebuchet MS"/>
            </a:endParaRPr>
          </a:p>
        </p:txBody>
      </p:sp>
      <p:sp>
        <p:nvSpPr>
          <p:cNvPr id="10" name="Arrow: Down 9">
            <a:extLst>
              <a:ext uri="{FF2B5EF4-FFF2-40B4-BE49-F238E27FC236}">
                <a16:creationId xmlns:a16="http://schemas.microsoft.com/office/drawing/2014/main" id="{2C04EFC1-933F-194F-7E93-879A68A12E40}"/>
              </a:ext>
            </a:extLst>
          </p:cNvPr>
          <p:cNvSpPr>
            <a:spLocks/>
          </p:cNvSpPr>
          <p:nvPr/>
        </p:nvSpPr>
        <p:spPr>
          <a:xfrm>
            <a:off x="1311178" y="1858456"/>
            <a:ext cx="161786" cy="117459"/>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1" name="Arrow: Down 10">
            <a:extLst>
              <a:ext uri="{FF2B5EF4-FFF2-40B4-BE49-F238E27FC236}">
                <a16:creationId xmlns:a16="http://schemas.microsoft.com/office/drawing/2014/main" id="{2FFD3A50-5ED1-2B16-A208-8E2F36CD6776}"/>
              </a:ext>
            </a:extLst>
          </p:cNvPr>
          <p:cNvSpPr>
            <a:spLocks/>
          </p:cNvSpPr>
          <p:nvPr/>
        </p:nvSpPr>
        <p:spPr>
          <a:xfrm>
            <a:off x="2060445" y="2533479"/>
            <a:ext cx="161786" cy="117459"/>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Arrow: Down 11">
            <a:extLst>
              <a:ext uri="{FF2B5EF4-FFF2-40B4-BE49-F238E27FC236}">
                <a16:creationId xmlns:a16="http://schemas.microsoft.com/office/drawing/2014/main" id="{85244DC8-90E1-56AA-FD6A-2790354CCF5E}"/>
              </a:ext>
            </a:extLst>
          </p:cNvPr>
          <p:cNvSpPr>
            <a:spLocks/>
          </p:cNvSpPr>
          <p:nvPr/>
        </p:nvSpPr>
        <p:spPr>
          <a:xfrm>
            <a:off x="1710040" y="2213732"/>
            <a:ext cx="161786" cy="117459"/>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3" name="Arrow: Down 12">
            <a:extLst>
              <a:ext uri="{FF2B5EF4-FFF2-40B4-BE49-F238E27FC236}">
                <a16:creationId xmlns:a16="http://schemas.microsoft.com/office/drawing/2014/main" id="{B8F32299-A071-B172-112A-F377959229D5}"/>
              </a:ext>
            </a:extLst>
          </p:cNvPr>
          <p:cNvSpPr>
            <a:spLocks/>
          </p:cNvSpPr>
          <p:nvPr/>
        </p:nvSpPr>
        <p:spPr>
          <a:xfrm>
            <a:off x="869067" y="1893984"/>
            <a:ext cx="161786" cy="117459"/>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5" name="Arrow: Down 14">
            <a:extLst>
              <a:ext uri="{FF2B5EF4-FFF2-40B4-BE49-F238E27FC236}">
                <a16:creationId xmlns:a16="http://schemas.microsoft.com/office/drawing/2014/main" id="{81270DB0-E464-5B6B-BD29-534E59E50F0A}"/>
              </a:ext>
            </a:extLst>
          </p:cNvPr>
          <p:cNvSpPr>
            <a:spLocks/>
          </p:cNvSpPr>
          <p:nvPr/>
        </p:nvSpPr>
        <p:spPr>
          <a:xfrm>
            <a:off x="1639732" y="3544804"/>
            <a:ext cx="302175" cy="232139"/>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grpSp>
        <p:nvGrpSpPr>
          <p:cNvPr id="2" name="Group 1">
            <a:extLst>
              <a:ext uri="{FF2B5EF4-FFF2-40B4-BE49-F238E27FC236}">
                <a16:creationId xmlns:a16="http://schemas.microsoft.com/office/drawing/2014/main" id="{18C4DF42-0D34-BD65-0D6A-30C493533CF2}"/>
              </a:ext>
            </a:extLst>
          </p:cNvPr>
          <p:cNvGrpSpPr/>
          <p:nvPr/>
        </p:nvGrpSpPr>
        <p:grpSpPr>
          <a:xfrm>
            <a:off x="4153993" y="1020334"/>
            <a:ext cx="5009895" cy="2970641"/>
            <a:chOff x="4600303" y="985291"/>
            <a:chExt cx="4543698" cy="2631052"/>
          </a:xfrm>
        </p:grpSpPr>
        <p:pic>
          <p:nvPicPr>
            <p:cNvPr id="8" name="Picture 7">
              <a:extLst>
                <a:ext uri="{FF2B5EF4-FFF2-40B4-BE49-F238E27FC236}">
                  <a16:creationId xmlns:a16="http://schemas.microsoft.com/office/drawing/2014/main" id="{8F6B9413-6973-EA73-95C2-288CBDD1C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0303" y="985291"/>
              <a:ext cx="4543698" cy="2631052"/>
            </a:xfrm>
            <a:prstGeom prst="rect">
              <a:avLst/>
            </a:prstGeom>
          </p:spPr>
        </p:pic>
        <p:sp>
          <p:nvSpPr>
            <p:cNvPr id="14" name="object 5">
              <a:extLst>
                <a:ext uri="{FF2B5EF4-FFF2-40B4-BE49-F238E27FC236}">
                  <a16:creationId xmlns:a16="http://schemas.microsoft.com/office/drawing/2014/main" id="{058AA790-9628-0319-752A-87BFAACFA8F7}"/>
                </a:ext>
              </a:extLst>
            </p:cNvPr>
            <p:cNvSpPr txBox="1"/>
            <p:nvPr/>
          </p:nvSpPr>
          <p:spPr>
            <a:xfrm>
              <a:off x="6062245" y="1045639"/>
              <a:ext cx="1988867" cy="308859"/>
            </a:xfrm>
            <a:prstGeom prst="rect">
              <a:avLst/>
            </a:prstGeom>
          </p:spPr>
          <p:txBody>
            <a:bodyPr vert="horz" wrap="square" lIns="0" tIns="27929" rIns="0" bIns="0" rtlCol="0">
              <a:spAutoFit/>
            </a:bodyPr>
            <a:lstStyle/>
            <a:p>
              <a:pPr marL="26599" algn="ctr">
                <a:spcBef>
                  <a:spcPts val="220"/>
                </a:spcBef>
              </a:pPr>
              <a:r>
                <a:rPr lang="en-US" sz="2500" b="1" dirty="0">
                  <a:solidFill>
                    <a:schemeClr val="bg1"/>
                  </a:solidFill>
                  <a:latin typeface="+mj-lt"/>
                  <a:cs typeface="Trebuchet MS"/>
                </a:rPr>
                <a:t>East Bound</a:t>
              </a:r>
              <a:endParaRPr sz="2500" dirty="0">
                <a:solidFill>
                  <a:schemeClr val="bg1"/>
                </a:solidFill>
                <a:latin typeface="+mj-lt"/>
                <a:cs typeface="Trebuchet MS"/>
              </a:endParaRPr>
            </a:p>
          </p:txBody>
        </p:sp>
        <p:sp>
          <p:nvSpPr>
            <p:cNvPr id="16" name="Arrow: Down 15">
              <a:extLst>
                <a:ext uri="{FF2B5EF4-FFF2-40B4-BE49-F238E27FC236}">
                  <a16:creationId xmlns:a16="http://schemas.microsoft.com/office/drawing/2014/main" id="{44AA565E-DE76-2029-0E48-B3634C5A188F}"/>
                </a:ext>
              </a:extLst>
            </p:cNvPr>
            <p:cNvSpPr/>
            <p:nvPr/>
          </p:nvSpPr>
          <p:spPr>
            <a:xfrm>
              <a:off x="7534722" y="1414791"/>
              <a:ext cx="125900" cy="87828"/>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7" name="Arrow: Down 16">
              <a:extLst>
                <a:ext uri="{FF2B5EF4-FFF2-40B4-BE49-F238E27FC236}">
                  <a16:creationId xmlns:a16="http://schemas.microsoft.com/office/drawing/2014/main" id="{C4FD893A-22DA-A50C-D77B-F6CBC782EA1E}"/>
                </a:ext>
              </a:extLst>
            </p:cNvPr>
            <p:cNvSpPr/>
            <p:nvPr/>
          </p:nvSpPr>
          <p:spPr>
            <a:xfrm>
              <a:off x="8380033" y="1844591"/>
              <a:ext cx="125900" cy="87828"/>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8" name="Arrow: Down 17">
              <a:extLst>
                <a:ext uri="{FF2B5EF4-FFF2-40B4-BE49-F238E27FC236}">
                  <a16:creationId xmlns:a16="http://schemas.microsoft.com/office/drawing/2014/main" id="{79EB6B2D-DDA6-7A70-A6B4-B49C21A0F17D}"/>
                </a:ext>
              </a:extLst>
            </p:cNvPr>
            <p:cNvSpPr/>
            <p:nvPr/>
          </p:nvSpPr>
          <p:spPr>
            <a:xfrm>
              <a:off x="6004563" y="1502619"/>
              <a:ext cx="125900" cy="87828"/>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grpSp>
      <p:sp>
        <p:nvSpPr>
          <p:cNvPr id="21" name="TextBox 20">
            <a:extLst>
              <a:ext uri="{FF2B5EF4-FFF2-40B4-BE49-F238E27FC236}">
                <a16:creationId xmlns:a16="http://schemas.microsoft.com/office/drawing/2014/main" id="{60B6BC03-6449-9146-40E5-C662C7A310BA}"/>
              </a:ext>
            </a:extLst>
          </p:cNvPr>
          <p:cNvSpPr txBox="1"/>
          <p:nvPr/>
        </p:nvSpPr>
        <p:spPr>
          <a:xfrm>
            <a:off x="147636" y="6432902"/>
            <a:ext cx="5095875"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7</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22" name="TextBox 21">
            <a:extLst>
              <a:ext uri="{FF2B5EF4-FFF2-40B4-BE49-F238E27FC236}">
                <a16:creationId xmlns:a16="http://schemas.microsoft.com/office/drawing/2014/main" id="{50D818BD-EACD-AEA0-DAB2-04228AC0DD02}"/>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418727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EA46D0-2315-D314-A73B-772C4E51F0D7}"/>
              </a:ext>
            </a:extLst>
          </p:cNvPr>
          <p:cNvSpPr txBox="1">
            <a:spLocks/>
          </p:cNvSpPr>
          <p:nvPr/>
        </p:nvSpPr>
        <p:spPr>
          <a:xfrm>
            <a:off x="1" y="16194"/>
            <a:ext cx="9144000" cy="9016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18488D"/>
                </a:solidFill>
                <a:cs typeface="Trebuchet MS"/>
              </a:rPr>
              <a:t>EXISTING CONDITION</a:t>
            </a:r>
            <a:endParaRPr lang="en-US" sz="3500" dirty="0"/>
          </a:p>
        </p:txBody>
      </p:sp>
      <p:sp>
        <p:nvSpPr>
          <p:cNvPr id="17" name="object 10">
            <a:extLst>
              <a:ext uri="{FF2B5EF4-FFF2-40B4-BE49-F238E27FC236}">
                <a16:creationId xmlns:a16="http://schemas.microsoft.com/office/drawing/2014/main" id="{0C482F0F-F9C6-0D87-13F1-68DF047CD119}"/>
              </a:ext>
            </a:extLst>
          </p:cNvPr>
          <p:cNvSpPr txBox="1"/>
          <p:nvPr/>
        </p:nvSpPr>
        <p:spPr>
          <a:xfrm>
            <a:off x="6439114" y="1516236"/>
            <a:ext cx="2664494" cy="1976110"/>
          </a:xfrm>
          <a:prstGeom prst="rect">
            <a:avLst/>
          </a:prstGeom>
        </p:spPr>
        <p:txBody>
          <a:bodyPr vert="horz" wrap="square" lIns="0" tIns="26599" rIns="0" bIns="0" rtlCol="0">
            <a:spAutoFit/>
          </a:bodyPr>
          <a:lstStyle/>
          <a:p>
            <a:pPr marL="26599">
              <a:spcBef>
                <a:spcPts val="209"/>
              </a:spcBef>
              <a:tabLst>
                <a:tab pos="984159" algn="l"/>
              </a:tabLst>
            </a:pPr>
            <a:r>
              <a:rPr sz="2500" dirty="0">
                <a:latin typeface="+mj-lt"/>
                <a:cs typeface="Arial"/>
              </a:rPr>
              <a:t>Crashes</a:t>
            </a:r>
            <a:r>
              <a:rPr sz="2500" spc="-115" dirty="0">
                <a:latin typeface="+mj-lt"/>
                <a:cs typeface="Arial"/>
              </a:rPr>
              <a:t> </a:t>
            </a:r>
            <a:r>
              <a:rPr sz="2500" dirty="0">
                <a:latin typeface="+mj-lt"/>
                <a:cs typeface="Arial"/>
              </a:rPr>
              <a:t>are</a:t>
            </a:r>
            <a:r>
              <a:rPr sz="2500" spc="-115" dirty="0">
                <a:latin typeface="+mj-lt"/>
                <a:cs typeface="Arial"/>
              </a:rPr>
              <a:t> </a:t>
            </a:r>
            <a:r>
              <a:rPr sz="2500" dirty="0">
                <a:latin typeface="+mj-lt"/>
                <a:cs typeface="Arial"/>
              </a:rPr>
              <a:t>primarily</a:t>
            </a:r>
            <a:r>
              <a:rPr sz="2500" spc="-63" dirty="0">
                <a:latin typeface="+mj-lt"/>
                <a:cs typeface="Arial"/>
              </a:rPr>
              <a:t> </a:t>
            </a:r>
            <a:r>
              <a:rPr sz="2500" dirty="0">
                <a:latin typeface="+mj-lt"/>
                <a:cs typeface="Arial"/>
              </a:rPr>
              <a:t>related</a:t>
            </a:r>
            <a:r>
              <a:rPr sz="2500" spc="-73" dirty="0">
                <a:latin typeface="+mj-lt"/>
                <a:cs typeface="Arial"/>
              </a:rPr>
              <a:t> </a:t>
            </a:r>
            <a:r>
              <a:rPr sz="2500" spc="-52" dirty="0">
                <a:latin typeface="+mj-lt"/>
                <a:cs typeface="Arial"/>
              </a:rPr>
              <a:t>to</a:t>
            </a:r>
            <a:r>
              <a:rPr lang="en-US" sz="2500" spc="-52" dirty="0">
                <a:latin typeface="+mj-lt"/>
                <a:cs typeface="Arial"/>
              </a:rPr>
              <a:t>  l</a:t>
            </a:r>
            <a:r>
              <a:rPr sz="2500" dirty="0">
                <a:latin typeface="+mj-lt"/>
                <a:cs typeface="Arial"/>
              </a:rPr>
              <a:t>ack</a:t>
            </a:r>
            <a:r>
              <a:rPr sz="2500" spc="-84" dirty="0">
                <a:latin typeface="+mj-lt"/>
                <a:cs typeface="Arial"/>
              </a:rPr>
              <a:t> </a:t>
            </a:r>
            <a:r>
              <a:rPr sz="2500" dirty="0">
                <a:latin typeface="+mj-lt"/>
                <a:cs typeface="Arial"/>
              </a:rPr>
              <a:t>of</a:t>
            </a:r>
            <a:r>
              <a:rPr sz="2500" spc="-42" dirty="0">
                <a:latin typeface="+mj-lt"/>
                <a:cs typeface="Arial"/>
              </a:rPr>
              <a:t> </a:t>
            </a:r>
            <a:r>
              <a:rPr sz="2500" dirty="0">
                <a:latin typeface="+mj-lt"/>
                <a:cs typeface="Arial"/>
              </a:rPr>
              <a:t>capacity</a:t>
            </a:r>
            <a:r>
              <a:rPr sz="2500" spc="-73" dirty="0">
                <a:latin typeface="+mj-lt"/>
                <a:cs typeface="Arial"/>
              </a:rPr>
              <a:t> </a:t>
            </a:r>
            <a:r>
              <a:rPr sz="2500" dirty="0">
                <a:latin typeface="+mj-lt"/>
                <a:cs typeface="Arial"/>
              </a:rPr>
              <a:t>at</a:t>
            </a:r>
            <a:r>
              <a:rPr sz="2500" spc="-42" dirty="0">
                <a:latin typeface="+mj-lt"/>
                <a:cs typeface="Arial"/>
              </a:rPr>
              <a:t> </a:t>
            </a:r>
            <a:r>
              <a:rPr sz="2500" dirty="0">
                <a:latin typeface="+mj-lt"/>
                <a:cs typeface="Arial"/>
              </a:rPr>
              <a:t>this</a:t>
            </a:r>
            <a:r>
              <a:rPr sz="2500" spc="-42" dirty="0">
                <a:latin typeface="+mj-lt"/>
                <a:cs typeface="Arial"/>
              </a:rPr>
              <a:t> </a:t>
            </a:r>
            <a:r>
              <a:rPr sz="2500" dirty="0">
                <a:latin typeface="+mj-lt"/>
                <a:cs typeface="Arial"/>
              </a:rPr>
              <a:t>intersection</a:t>
            </a:r>
            <a:r>
              <a:rPr sz="2500" spc="-84" dirty="0">
                <a:latin typeface="+mj-lt"/>
                <a:cs typeface="Arial"/>
              </a:rPr>
              <a:t> </a:t>
            </a:r>
            <a:r>
              <a:rPr sz="2500" dirty="0">
                <a:latin typeface="+mj-lt"/>
                <a:cs typeface="Arial"/>
              </a:rPr>
              <a:t>/</a:t>
            </a:r>
            <a:r>
              <a:rPr sz="2500" spc="-21" dirty="0">
                <a:latin typeface="+mj-lt"/>
                <a:cs typeface="Arial"/>
              </a:rPr>
              <a:t> congestion</a:t>
            </a:r>
            <a:endParaRPr sz="2500" dirty="0">
              <a:latin typeface="+mj-lt"/>
              <a:cs typeface="Arial"/>
            </a:endParaRPr>
          </a:p>
        </p:txBody>
      </p:sp>
      <p:sp>
        <p:nvSpPr>
          <p:cNvPr id="18" name="object 5">
            <a:extLst>
              <a:ext uri="{FF2B5EF4-FFF2-40B4-BE49-F238E27FC236}">
                <a16:creationId xmlns:a16="http://schemas.microsoft.com/office/drawing/2014/main" id="{F2AE4D24-77AD-52D7-5A89-05AC2BCD9E38}"/>
              </a:ext>
            </a:extLst>
          </p:cNvPr>
          <p:cNvSpPr txBox="1"/>
          <p:nvPr/>
        </p:nvSpPr>
        <p:spPr>
          <a:xfrm>
            <a:off x="6439114" y="1103314"/>
            <a:ext cx="2664494" cy="412922"/>
          </a:xfrm>
          <a:prstGeom prst="rect">
            <a:avLst/>
          </a:prstGeom>
        </p:spPr>
        <p:txBody>
          <a:bodyPr vert="horz" wrap="square" lIns="0" tIns="27929" rIns="0" bIns="0" rtlCol="0">
            <a:spAutoFit/>
          </a:bodyPr>
          <a:lstStyle/>
          <a:p>
            <a:pPr marL="26599" algn="ctr">
              <a:spcBef>
                <a:spcPts val="220"/>
              </a:spcBef>
            </a:pPr>
            <a:r>
              <a:rPr lang="en-US" sz="2500" b="1" dirty="0">
                <a:solidFill>
                  <a:schemeClr val="bg1"/>
                </a:solidFill>
                <a:latin typeface="Trebuchet MS"/>
                <a:cs typeface="Trebuchet MS"/>
              </a:rPr>
              <a:t>West Bound</a:t>
            </a:r>
            <a:endParaRPr sz="2500" dirty="0">
              <a:solidFill>
                <a:schemeClr val="bg1"/>
              </a:solidFill>
              <a:latin typeface="Trebuchet MS"/>
              <a:cs typeface="Trebuchet MS"/>
            </a:endParaRPr>
          </a:p>
        </p:txBody>
      </p:sp>
      <p:grpSp>
        <p:nvGrpSpPr>
          <p:cNvPr id="2" name="Group 1">
            <a:extLst>
              <a:ext uri="{FF2B5EF4-FFF2-40B4-BE49-F238E27FC236}">
                <a16:creationId xmlns:a16="http://schemas.microsoft.com/office/drawing/2014/main" id="{BFEC523F-3354-1132-C93A-F09BB5BEE93E}"/>
              </a:ext>
            </a:extLst>
          </p:cNvPr>
          <p:cNvGrpSpPr/>
          <p:nvPr/>
        </p:nvGrpSpPr>
        <p:grpSpPr>
          <a:xfrm>
            <a:off x="61580" y="1103313"/>
            <a:ext cx="6290341" cy="5137999"/>
            <a:chOff x="-1524000" y="1066207"/>
            <a:chExt cx="6290341" cy="5223292"/>
          </a:xfrm>
        </p:grpSpPr>
        <p:sp>
          <p:nvSpPr>
            <p:cNvPr id="19" name="object 5">
              <a:extLst>
                <a:ext uri="{FF2B5EF4-FFF2-40B4-BE49-F238E27FC236}">
                  <a16:creationId xmlns:a16="http://schemas.microsoft.com/office/drawing/2014/main" id="{91D92B33-304E-B4D2-9B54-2F3404747428}"/>
                </a:ext>
              </a:extLst>
            </p:cNvPr>
            <p:cNvSpPr txBox="1"/>
            <p:nvPr/>
          </p:nvSpPr>
          <p:spPr>
            <a:xfrm>
              <a:off x="-203024" y="1070853"/>
              <a:ext cx="2664494" cy="672865"/>
            </a:xfrm>
            <a:prstGeom prst="rect">
              <a:avLst/>
            </a:prstGeom>
          </p:spPr>
          <p:txBody>
            <a:bodyPr vert="horz" wrap="square" lIns="0" tIns="27929" rIns="0" bIns="0" rtlCol="0">
              <a:spAutoFit/>
            </a:bodyPr>
            <a:lstStyle/>
            <a:p>
              <a:pPr marL="26599" algn="ctr">
                <a:spcBef>
                  <a:spcPts val="220"/>
                </a:spcBef>
              </a:pPr>
              <a:r>
                <a:rPr lang="en-US" sz="4189" b="1" dirty="0">
                  <a:solidFill>
                    <a:schemeClr val="bg1"/>
                  </a:solidFill>
                  <a:latin typeface="+mj-lt"/>
                  <a:cs typeface="Trebuchet MS"/>
                </a:rPr>
                <a:t>East Bound</a:t>
              </a:r>
              <a:endParaRPr sz="4189" dirty="0">
                <a:solidFill>
                  <a:schemeClr val="bg1"/>
                </a:solidFill>
                <a:latin typeface="+mj-lt"/>
                <a:cs typeface="Trebuchet MS"/>
              </a:endParaRPr>
            </a:p>
          </p:txBody>
        </p:sp>
        <p:pic>
          <p:nvPicPr>
            <p:cNvPr id="20" name="Picture 19">
              <a:extLst>
                <a:ext uri="{FF2B5EF4-FFF2-40B4-BE49-F238E27FC236}">
                  <a16:creationId xmlns:a16="http://schemas.microsoft.com/office/drawing/2014/main" id="{392BA51D-370C-269A-9B78-E6B06E8E1D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1066207"/>
              <a:ext cx="6253778" cy="5223292"/>
            </a:xfrm>
            <a:prstGeom prst="rect">
              <a:avLst/>
            </a:prstGeom>
          </p:spPr>
        </p:pic>
        <p:sp>
          <p:nvSpPr>
            <p:cNvPr id="21" name="Rectangle: Rounded Corners 20">
              <a:extLst>
                <a:ext uri="{FF2B5EF4-FFF2-40B4-BE49-F238E27FC236}">
                  <a16:creationId xmlns:a16="http://schemas.microsoft.com/office/drawing/2014/main" id="{066039CC-3FB2-DA39-5C7B-890087CA628C}"/>
                </a:ext>
              </a:extLst>
            </p:cNvPr>
            <p:cNvSpPr/>
            <p:nvPr/>
          </p:nvSpPr>
          <p:spPr>
            <a:xfrm rot="18955171">
              <a:off x="156100" y="2003104"/>
              <a:ext cx="297651" cy="1526745"/>
            </a:xfrm>
            <a:prstGeom prst="round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AAD49F9-2994-1409-F092-2AB83E85C844}"/>
                </a:ext>
              </a:extLst>
            </p:cNvPr>
            <p:cNvSpPr/>
            <p:nvPr/>
          </p:nvSpPr>
          <p:spPr>
            <a:xfrm rot="18238409">
              <a:off x="3280603" y="3184068"/>
              <a:ext cx="284691" cy="2686785"/>
            </a:xfrm>
            <a:prstGeom prst="round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53F9FEB-1168-3F15-23BA-15578C18345A}"/>
                </a:ext>
              </a:extLst>
            </p:cNvPr>
            <p:cNvSpPr/>
            <p:nvPr/>
          </p:nvSpPr>
          <p:spPr>
            <a:xfrm rot="20970364">
              <a:off x="1599347" y="2988065"/>
              <a:ext cx="2390679" cy="371662"/>
            </a:xfrm>
            <a:prstGeom prst="round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ject 5">
              <a:extLst>
                <a:ext uri="{FF2B5EF4-FFF2-40B4-BE49-F238E27FC236}">
                  <a16:creationId xmlns:a16="http://schemas.microsoft.com/office/drawing/2014/main" id="{BF258717-13B8-C758-D8BC-B5321127365F}"/>
                </a:ext>
              </a:extLst>
            </p:cNvPr>
            <p:cNvSpPr txBox="1"/>
            <p:nvPr/>
          </p:nvSpPr>
          <p:spPr>
            <a:xfrm>
              <a:off x="428104" y="1111660"/>
              <a:ext cx="3251276" cy="419777"/>
            </a:xfrm>
            <a:prstGeom prst="rect">
              <a:avLst/>
            </a:prstGeom>
          </p:spPr>
          <p:txBody>
            <a:bodyPr vert="horz" wrap="square" lIns="0" tIns="27929" rIns="0" bIns="0" rtlCol="0">
              <a:spAutoFit/>
            </a:bodyPr>
            <a:lstStyle/>
            <a:p>
              <a:pPr marL="26599">
                <a:spcBef>
                  <a:spcPts val="220"/>
                </a:spcBef>
              </a:pPr>
              <a:r>
                <a:rPr lang="en-US" sz="2500" b="1" dirty="0">
                  <a:solidFill>
                    <a:schemeClr val="tx1">
                      <a:lumMod val="85000"/>
                      <a:lumOff val="15000"/>
                    </a:schemeClr>
                  </a:solidFill>
                  <a:latin typeface="+mj-lt"/>
                  <a:cs typeface="Trebuchet MS"/>
                </a:rPr>
                <a:t>Capacity Issues</a:t>
              </a:r>
              <a:endParaRPr sz="2500" dirty="0">
                <a:solidFill>
                  <a:schemeClr val="tx1">
                    <a:lumMod val="85000"/>
                    <a:lumOff val="15000"/>
                  </a:schemeClr>
                </a:solidFill>
                <a:latin typeface="+mj-lt"/>
                <a:cs typeface="Trebuchet MS"/>
              </a:endParaRPr>
            </a:p>
          </p:txBody>
        </p:sp>
      </p:grpSp>
      <p:sp>
        <p:nvSpPr>
          <p:cNvPr id="3" name="TextBox 2">
            <a:extLst>
              <a:ext uri="{FF2B5EF4-FFF2-40B4-BE49-F238E27FC236}">
                <a16:creationId xmlns:a16="http://schemas.microsoft.com/office/drawing/2014/main" id="{E45D2246-B788-C2D2-AABB-9F4F31255A2D}"/>
              </a:ext>
            </a:extLst>
          </p:cNvPr>
          <p:cNvSpPr txBox="1"/>
          <p:nvPr/>
        </p:nvSpPr>
        <p:spPr>
          <a:xfrm>
            <a:off x="147636" y="6432902"/>
            <a:ext cx="5095875"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8</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5" name="TextBox 4">
            <a:extLst>
              <a:ext uri="{FF2B5EF4-FFF2-40B4-BE49-F238E27FC236}">
                <a16:creationId xmlns:a16="http://schemas.microsoft.com/office/drawing/2014/main" id="{35F6D5DB-11B4-1D85-CD70-973BC5858F61}"/>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3220605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3E26-C69B-0182-BF26-73A297987330}"/>
              </a:ext>
            </a:extLst>
          </p:cNvPr>
          <p:cNvSpPr>
            <a:spLocks noGrp="1"/>
          </p:cNvSpPr>
          <p:nvPr>
            <p:ph type="title"/>
          </p:nvPr>
        </p:nvSpPr>
        <p:spPr>
          <a:xfrm>
            <a:off x="0" y="125783"/>
            <a:ext cx="8203573" cy="556621"/>
          </a:xfrm>
        </p:spPr>
        <p:txBody>
          <a:bodyPr>
            <a:normAutofit fontScale="90000"/>
          </a:bodyPr>
          <a:lstStyle/>
          <a:p>
            <a:r>
              <a:rPr lang="en-US" sz="3500" b="1" dirty="0">
                <a:solidFill>
                  <a:srgbClr val="18488D"/>
                </a:solidFill>
                <a:cs typeface="Trebuchet MS"/>
              </a:rPr>
              <a:t>PROJECT TIMELINE</a:t>
            </a:r>
            <a:endParaRPr lang="en-US" sz="3500" dirty="0"/>
          </a:p>
        </p:txBody>
      </p:sp>
      <p:sp>
        <p:nvSpPr>
          <p:cNvPr id="106" name="Shape 193">
            <a:extLst>
              <a:ext uri="{FF2B5EF4-FFF2-40B4-BE49-F238E27FC236}">
                <a16:creationId xmlns:a16="http://schemas.microsoft.com/office/drawing/2014/main" id="{A06DB624-28B7-64C2-BF1B-9AE55C3C5663}"/>
              </a:ext>
            </a:extLst>
          </p:cNvPr>
          <p:cNvSpPr/>
          <p:nvPr/>
        </p:nvSpPr>
        <p:spPr>
          <a:xfrm rot="10800000">
            <a:off x="-1" y="2914024"/>
            <a:ext cx="2428561" cy="583578"/>
          </a:xfrm>
          <a:custGeom>
            <a:avLst/>
            <a:gdLst/>
            <a:ahLst/>
            <a:cxnLst>
              <a:cxn ang="0">
                <a:pos x="wd2" y="hd2"/>
              </a:cxn>
              <a:cxn ang="5400000">
                <a:pos x="wd2" y="hd2"/>
              </a:cxn>
              <a:cxn ang="10800000">
                <a:pos x="wd2" y="hd2"/>
              </a:cxn>
              <a:cxn ang="16200000">
                <a:pos x="wd2" y="hd2"/>
              </a:cxn>
            </a:cxnLst>
            <a:rect l="0" t="0" r="r" b="b"/>
            <a:pathLst>
              <a:path w="21600" h="21600" extrusionOk="0">
                <a:moveTo>
                  <a:pt x="8801" y="0"/>
                </a:moveTo>
                <a:lnTo>
                  <a:pt x="8088" y="6741"/>
                </a:lnTo>
                <a:lnTo>
                  <a:pt x="0" y="6741"/>
                </a:lnTo>
                <a:lnTo>
                  <a:pt x="0" y="21600"/>
                </a:lnTo>
                <a:lnTo>
                  <a:pt x="21600" y="21600"/>
                </a:lnTo>
                <a:lnTo>
                  <a:pt x="21600" y="6741"/>
                </a:lnTo>
                <a:lnTo>
                  <a:pt x="9443" y="6741"/>
                </a:lnTo>
                <a:lnTo>
                  <a:pt x="8801" y="0"/>
                </a:lnTo>
                <a:close/>
              </a:path>
            </a:pathLst>
          </a:custGeom>
          <a:solidFill>
            <a:srgbClr val="46556A"/>
          </a:solidFill>
          <a:ln w="12700">
            <a:miter lim="400000"/>
          </a:ln>
        </p:spPr>
        <p:txBody>
          <a:bodyPr lIns="0" tIns="0" rIns="0" bIns="0" anchor="ctr"/>
          <a:lstStyle/>
          <a:p>
            <a:pPr lvl="0" algn="ctr">
              <a:defRPr sz="3200">
                <a:solidFill>
                  <a:srgbClr val="FFFFFF"/>
                </a:solidFill>
              </a:defRPr>
            </a:pPr>
            <a:endParaRPr sz="1600" dirty="0"/>
          </a:p>
        </p:txBody>
      </p:sp>
      <p:sp>
        <p:nvSpPr>
          <p:cNvPr id="107" name="Shape 194">
            <a:extLst>
              <a:ext uri="{FF2B5EF4-FFF2-40B4-BE49-F238E27FC236}">
                <a16:creationId xmlns:a16="http://schemas.microsoft.com/office/drawing/2014/main" id="{7CAC34D8-06ED-F897-04CD-EC7E33547A71}"/>
              </a:ext>
            </a:extLst>
          </p:cNvPr>
          <p:cNvSpPr/>
          <p:nvPr/>
        </p:nvSpPr>
        <p:spPr>
          <a:xfrm>
            <a:off x="850782" y="2978848"/>
            <a:ext cx="939285" cy="2404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4000">
                <a:solidFill>
                  <a:srgbClr val="FFFFFF">
                    <a:alpha val="76000"/>
                  </a:srgbClr>
                </a:solidFill>
                <a:latin typeface="Lato"/>
                <a:ea typeface="Lato"/>
                <a:cs typeface="Lato"/>
                <a:sym typeface="Lato"/>
              </a:defRPr>
            </a:lvl1pPr>
          </a:lstStyle>
          <a:p>
            <a:pPr lvl="0" algn="ctr">
              <a:lnSpc>
                <a:spcPct val="100000"/>
              </a:lnSpc>
              <a:defRPr sz="1800">
                <a:solidFill>
                  <a:srgbClr val="000000"/>
                </a:solidFill>
              </a:defRPr>
            </a:pPr>
            <a:r>
              <a:rPr sz="2000" dirty="0">
                <a:solidFill>
                  <a:schemeClr val="bg1"/>
                </a:solidFill>
              </a:rPr>
              <a:t>20</a:t>
            </a:r>
            <a:r>
              <a:rPr lang="en-US" sz="2000" dirty="0">
                <a:solidFill>
                  <a:schemeClr val="bg1"/>
                </a:solidFill>
              </a:rPr>
              <a:t>14</a:t>
            </a:r>
            <a:endParaRPr sz="2000" dirty="0">
              <a:solidFill>
                <a:schemeClr val="bg1"/>
              </a:solidFill>
            </a:endParaRPr>
          </a:p>
        </p:txBody>
      </p:sp>
      <p:sp>
        <p:nvSpPr>
          <p:cNvPr id="110" name="Shape 197">
            <a:extLst>
              <a:ext uri="{FF2B5EF4-FFF2-40B4-BE49-F238E27FC236}">
                <a16:creationId xmlns:a16="http://schemas.microsoft.com/office/drawing/2014/main" id="{8517A931-A08C-62CE-D497-1029BFDB6EE7}"/>
              </a:ext>
            </a:extLst>
          </p:cNvPr>
          <p:cNvSpPr/>
          <p:nvPr/>
        </p:nvSpPr>
        <p:spPr>
          <a:xfrm>
            <a:off x="2428561" y="2785039"/>
            <a:ext cx="1551144" cy="533977"/>
          </a:xfrm>
          <a:custGeom>
            <a:avLst/>
            <a:gdLst/>
            <a:ahLst/>
            <a:cxnLst>
              <a:cxn ang="0">
                <a:pos x="wd2" y="hd2"/>
              </a:cxn>
              <a:cxn ang="5400000">
                <a:pos x="wd2" y="hd2"/>
              </a:cxn>
              <a:cxn ang="10800000">
                <a:pos x="wd2" y="hd2"/>
              </a:cxn>
              <a:cxn ang="16200000">
                <a:pos x="wd2" y="hd2"/>
              </a:cxn>
            </a:cxnLst>
            <a:rect l="0" t="0" r="r" b="b"/>
            <a:pathLst>
              <a:path w="21600" h="21600" extrusionOk="0">
                <a:moveTo>
                  <a:pt x="10732" y="0"/>
                </a:moveTo>
                <a:lnTo>
                  <a:pt x="9688" y="5361"/>
                </a:lnTo>
                <a:lnTo>
                  <a:pt x="0" y="5361"/>
                </a:lnTo>
                <a:lnTo>
                  <a:pt x="0" y="21600"/>
                </a:lnTo>
                <a:lnTo>
                  <a:pt x="21600" y="21600"/>
                </a:lnTo>
                <a:lnTo>
                  <a:pt x="21600" y="5361"/>
                </a:lnTo>
                <a:lnTo>
                  <a:pt x="11841" y="5361"/>
                </a:lnTo>
                <a:lnTo>
                  <a:pt x="10732" y="0"/>
                </a:lnTo>
                <a:close/>
              </a:path>
            </a:pathLst>
          </a:custGeom>
          <a:solidFill>
            <a:srgbClr val="1487B1"/>
          </a:solidFill>
          <a:ln w="12700">
            <a:miter lim="400000"/>
          </a:ln>
        </p:spPr>
        <p:txBody>
          <a:bodyPr lIns="0" tIns="0" rIns="0" bIns="0" anchor="ctr"/>
          <a:lstStyle/>
          <a:p>
            <a:pPr lvl="0">
              <a:defRPr sz="3200">
                <a:solidFill>
                  <a:srgbClr val="FFFFFF"/>
                </a:solidFill>
              </a:defRPr>
            </a:pPr>
            <a:endParaRPr sz="1600"/>
          </a:p>
        </p:txBody>
      </p:sp>
      <p:sp>
        <p:nvSpPr>
          <p:cNvPr id="111" name="Shape 198">
            <a:extLst>
              <a:ext uri="{FF2B5EF4-FFF2-40B4-BE49-F238E27FC236}">
                <a16:creationId xmlns:a16="http://schemas.microsoft.com/office/drawing/2014/main" id="{FB3F00E9-A510-7FF5-8EDE-F378055D8FEA}"/>
              </a:ext>
            </a:extLst>
          </p:cNvPr>
          <p:cNvSpPr/>
          <p:nvPr/>
        </p:nvSpPr>
        <p:spPr>
          <a:xfrm>
            <a:off x="2678217" y="2992526"/>
            <a:ext cx="939285" cy="24043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4000">
                <a:solidFill>
                  <a:srgbClr val="FFFFFF">
                    <a:alpha val="76000"/>
                  </a:srgbClr>
                </a:solidFill>
                <a:latin typeface="Lato"/>
                <a:ea typeface="Lato"/>
                <a:cs typeface="Lato"/>
                <a:sym typeface="Lato"/>
              </a:defRPr>
            </a:lvl1pPr>
          </a:lstStyle>
          <a:p>
            <a:pPr lvl="0" algn="ctr">
              <a:lnSpc>
                <a:spcPct val="100000"/>
              </a:lnSpc>
              <a:defRPr sz="1800">
                <a:solidFill>
                  <a:srgbClr val="000000"/>
                </a:solidFill>
              </a:defRPr>
            </a:pPr>
            <a:r>
              <a:rPr sz="2000" dirty="0">
                <a:solidFill>
                  <a:schemeClr val="bg1"/>
                </a:solidFill>
              </a:rPr>
              <a:t>201</a:t>
            </a:r>
            <a:r>
              <a:rPr lang="en-US" sz="2000" dirty="0">
                <a:solidFill>
                  <a:schemeClr val="bg1"/>
                </a:solidFill>
              </a:rPr>
              <a:t>8</a:t>
            </a:r>
            <a:endParaRPr sz="2000" dirty="0">
              <a:solidFill>
                <a:schemeClr val="bg1"/>
              </a:solidFill>
            </a:endParaRPr>
          </a:p>
        </p:txBody>
      </p:sp>
      <p:sp>
        <p:nvSpPr>
          <p:cNvPr id="112" name="Shape 199">
            <a:extLst>
              <a:ext uri="{FF2B5EF4-FFF2-40B4-BE49-F238E27FC236}">
                <a16:creationId xmlns:a16="http://schemas.microsoft.com/office/drawing/2014/main" id="{80CD62B8-9724-A352-7437-A0CB46F16558}"/>
              </a:ext>
            </a:extLst>
          </p:cNvPr>
          <p:cNvSpPr/>
          <p:nvPr/>
        </p:nvSpPr>
        <p:spPr>
          <a:xfrm>
            <a:off x="3972265" y="2917567"/>
            <a:ext cx="1551144" cy="512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927"/>
                </a:lnTo>
                <a:lnTo>
                  <a:pt x="9685" y="16927"/>
                </a:lnTo>
                <a:lnTo>
                  <a:pt x="10732" y="21600"/>
                </a:lnTo>
                <a:lnTo>
                  <a:pt x="11838" y="16927"/>
                </a:lnTo>
                <a:lnTo>
                  <a:pt x="21600" y="16927"/>
                </a:lnTo>
                <a:lnTo>
                  <a:pt x="21600" y="0"/>
                </a:lnTo>
                <a:lnTo>
                  <a:pt x="0" y="0"/>
                </a:lnTo>
                <a:close/>
              </a:path>
            </a:pathLst>
          </a:custGeom>
          <a:solidFill>
            <a:srgbClr val="44BE97"/>
          </a:solidFill>
          <a:ln w="12700">
            <a:miter lim="400000"/>
          </a:ln>
        </p:spPr>
        <p:txBody>
          <a:bodyPr lIns="0" tIns="0" rIns="0" bIns="0" anchor="ctr"/>
          <a:lstStyle/>
          <a:p>
            <a:pPr lvl="0">
              <a:defRPr sz="3200">
                <a:solidFill>
                  <a:srgbClr val="FFFFFF"/>
                </a:solidFill>
              </a:defRPr>
            </a:pPr>
            <a:endParaRPr sz="1600"/>
          </a:p>
        </p:txBody>
      </p:sp>
      <p:sp>
        <p:nvSpPr>
          <p:cNvPr id="113" name="Shape 200">
            <a:extLst>
              <a:ext uri="{FF2B5EF4-FFF2-40B4-BE49-F238E27FC236}">
                <a16:creationId xmlns:a16="http://schemas.microsoft.com/office/drawing/2014/main" id="{1866B171-90D6-91DE-86A9-A6E34EAFDC76}"/>
              </a:ext>
            </a:extLst>
          </p:cNvPr>
          <p:cNvSpPr/>
          <p:nvPr/>
        </p:nvSpPr>
        <p:spPr>
          <a:xfrm>
            <a:off x="4262080" y="2992526"/>
            <a:ext cx="939285" cy="307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4000">
                <a:solidFill>
                  <a:srgbClr val="FFFFFF">
                    <a:alpha val="76000"/>
                  </a:srgbClr>
                </a:solidFill>
                <a:latin typeface="Lato"/>
                <a:ea typeface="Lato"/>
                <a:cs typeface="Lato"/>
                <a:sym typeface="Lato"/>
              </a:defRPr>
            </a:lvl1pPr>
          </a:lstStyle>
          <a:p>
            <a:pPr lvl="0" algn="ctr">
              <a:lnSpc>
                <a:spcPct val="100000"/>
              </a:lnSpc>
              <a:defRPr sz="1800">
                <a:solidFill>
                  <a:srgbClr val="000000"/>
                </a:solidFill>
              </a:defRPr>
            </a:pPr>
            <a:r>
              <a:rPr sz="2000" dirty="0">
                <a:solidFill>
                  <a:schemeClr val="bg1"/>
                </a:solidFill>
              </a:rPr>
              <a:t>20</a:t>
            </a:r>
            <a:r>
              <a:rPr lang="en-US" sz="2000" dirty="0">
                <a:solidFill>
                  <a:schemeClr val="bg1"/>
                </a:solidFill>
              </a:rPr>
              <a:t>20</a:t>
            </a:r>
            <a:endParaRPr sz="2000" dirty="0">
              <a:solidFill>
                <a:schemeClr val="bg1"/>
              </a:solidFill>
            </a:endParaRPr>
          </a:p>
        </p:txBody>
      </p:sp>
      <p:sp>
        <p:nvSpPr>
          <p:cNvPr id="114" name="Shape 201">
            <a:extLst>
              <a:ext uri="{FF2B5EF4-FFF2-40B4-BE49-F238E27FC236}">
                <a16:creationId xmlns:a16="http://schemas.microsoft.com/office/drawing/2014/main" id="{77DBAA3D-333B-179A-F170-63F0017523DA}"/>
              </a:ext>
            </a:extLst>
          </p:cNvPr>
          <p:cNvSpPr/>
          <p:nvPr/>
        </p:nvSpPr>
        <p:spPr>
          <a:xfrm>
            <a:off x="5519990" y="2784738"/>
            <a:ext cx="1547464" cy="533977"/>
          </a:xfrm>
          <a:custGeom>
            <a:avLst/>
            <a:gdLst/>
            <a:ahLst/>
            <a:cxnLst>
              <a:cxn ang="0">
                <a:pos x="wd2" y="hd2"/>
              </a:cxn>
              <a:cxn ang="5400000">
                <a:pos x="wd2" y="hd2"/>
              </a:cxn>
              <a:cxn ang="10800000">
                <a:pos x="wd2" y="hd2"/>
              </a:cxn>
              <a:cxn ang="16200000">
                <a:pos x="wd2" y="hd2"/>
              </a:cxn>
            </a:cxnLst>
            <a:rect l="0" t="0" r="r" b="b"/>
            <a:pathLst>
              <a:path w="21600" h="21600" extrusionOk="0">
                <a:moveTo>
                  <a:pt x="10732" y="0"/>
                </a:moveTo>
                <a:lnTo>
                  <a:pt x="9688" y="5361"/>
                </a:lnTo>
                <a:lnTo>
                  <a:pt x="0" y="5361"/>
                </a:lnTo>
                <a:lnTo>
                  <a:pt x="0" y="21600"/>
                </a:lnTo>
                <a:lnTo>
                  <a:pt x="21600" y="21600"/>
                </a:lnTo>
                <a:lnTo>
                  <a:pt x="21600" y="5361"/>
                </a:lnTo>
                <a:lnTo>
                  <a:pt x="11841" y="5361"/>
                </a:lnTo>
                <a:lnTo>
                  <a:pt x="10732" y="0"/>
                </a:lnTo>
                <a:close/>
              </a:path>
            </a:pathLst>
          </a:custGeom>
          <a:solidFill>
            <a:srgbClr val="9CB833"/>
          </a:solidFill>
          <a:ln w="12700">
            <a:miter lim="400000"/>
          </a:ln>
        </p:spPr>
        <p:txBody>
          <a:bodyPr lIns="0" tIns="0" rIns="0" bIns="0" anchor="ctr"/>
          <a:lstStyle/>
          <a:p>
            <a:pPr lvl="0">
              <a:defRPr sz="3200">
                <a:solidFill>
                  <a:srgbClr val="FFFFFF"/>
                </a:solidFill>
              </a:defRPr>
            </a:pPr>
            <a:endParaRPr sz="1600"/>
          </a:p>
        </p:txBody>
      </p:sp>
      <p:sp>
        <p:nvSpPr>
          <p:cNvPr id="115" name="Shape 202">
            <a:extLst>
              <a:ext uri="{FF2B5EF4-FFF2-40B4-BE49-F238E27FC236}">
                <a16:creationId xmlns:a16="http://schemas.microsoft.com/office/drawing/2014/main" id="{D37336A3-99AD-0D7E-99E1-41D2C9896A89}"/>
              </a:ext>
            </a:extLst>
          </p:cNvPr>
          <p:cNvSpPr/>
          <p:nvPr/>
        </p:nvSpPr>
        <p:spPr>
          <a:xfrm>
            <a:off x="5835216" y="2987462"/>
            <a:ext cx="939285" cy="307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4000">
                <a:solidFill>
                  <a:srgbClr val="FFFFFF">
                    <a:alpha val="76000"/>
                  </a:srgbClr>
                </a:solidFill>
                <a:latin typeface="Lato"/>
                <a:ea typeface="Lato"/>
                <a:cs typeface="Lato"/>
                <a:sym typeface="Lato"/>
              </a:defRPr>
            </a:lvl1pPr>
          </a:lstStyle>
          <a:p>
            <a:pPr lvl="0" algn="ctr">
              <a:lnSpc>
                <a:spcPct val="100000"/>
              </a:lnSpc>
              <a:defRPr sz="1800">
                <a:solidFill>
                  <a:srgbClr val="000000"/>
                </a:solidFill>
              </a:defRPr>
            </a:pPr>
            <a:r>
              <a:rPr sz="2000" dirty="0">
                <a:solidFill>
                  <a:schemeClr val="bg1"/>
                </a:solidFill>
              </a:rPr>
              <a:t>20</a:t>
            </a:r>
            <a:r>
              <a:rPr lang="en-US" sz="2000" dirty="0">
                <a:solidFill>
                  <a:schemeClr val="bg1"/>
                </a:solidFill>
              </a:rPr>
              <a:t>21</a:t>
            </a:r>
            <a:endParaRPr sz="2000" dirty="0">
              <a:solidFill>
                <a:schemeClr val="bg1"/>
              </a:solidFill>
            </a:endParaRPr>
          </a:p>
        </p:txBody>
      </p:sp>
      <p:sp>
        <p:nvSpPr>
          <p:cNvPr id="116" name="Shape 203">
            <a:extLst>
              <a:ext uri="{FF2B5EF4-FFF2-40B4-BE49-F238E27FC236}">
                <a16:creationId xmlns:a16="http://schemas.microsoft.com/office/drawing/2014/main" id="{57E3D28C-779A-1F33-E327-5D0A42AF7D48}"/>
              </a:ext>
            </a:extLst>
          </p:cNvPr>
          <p:cNvSpPr/>
          <p:nvPr/>
        </p:nvSpPr>
        <p:spPr>
          <a:xfrm>
            <a:off x="7064033" y="2917567"/>
            <a:ext cx="2079967" cy="5916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57"/>
                </a:lnTo>
                <a:lnTo>
                  <a:pt x="9026" y="14657"/>
                </a:lnTo>
                <a:lnTo>
                  <a:pt x="9518" y="21600"/>
                </a:lnTo>
                <a:lnTo>
                  <a:pt x="9960" y="14657"/>
                </a:lnTo>
                <a:lnTo>
                  <a:pt x="21600" y="14657"/>
                </a:lnTo>
                <a:lnTo>
                  <a:pt x="21600" y="0"/>
                </a:lnTo>
                <a:lnTo>
                  <a:pt x="0" y="0"/>
                </a:lnTo>
                <a:close/>
              </a:path>
            </a:pathLst>
          </a:custGeom>
          <a:solidFill>
            <a:schemeClr val="accent2"/>
          </a:solidFill>
          <a:ln w="12700">
            <a:miter lim="400000"/>
          </a:ln>
        </p:spPr>
        <p:txBody>
          <a:bodyPr lIns="0" tIns="0" rIns="0" bIns="0" anchor="ctr"/>
          <a:lstStyle/>
          <a:p>
            <a:pPr lvl="0">
              <a:defRPr sz="3200">
                <a:solidFill>
                  <a:srgbClr val="FFFFFF"/>
                </a:solidFill>
              </a:defRPr>
            </a:pPr>
            <a:endParaRPr sz="1600"/>
          </a:p>
        </p:txBody>
      </p:sp>
      <p:sp>
        <p:nvSpPr>
          <p:cNvPr id="117" name="Shape 204">
            <a:extLst>
              <a:ext uri="{FF2B5EF4-FFF2-40B4-BE49-F238E27FC236}">
                <a16:creationId xmlns:a16="http://schemas.microsoft.com/office/drawing/2014/main" id="{55424E1F-5FF6-7ECF-2B80-B707CF550F4F}"/>
              </a:ext>
            </a:extLst>
          </p:cNvPr>
          <p:cNvSpPr/>
          <p:nvPr/>
        </p:nvSpPr>
        <p:spPr>
          <a:xfrm>
            <a:off x="7513156" y="2972947"/>
            <a:ext cx="939285" cy="307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647700">
              <a:lnSpc>
                <a:spcPct val="120000"/>
              </a:lnSpc>
              <a:spcBef>
                <a:spcPts val="1700"/>
              </a:spcBef>
              <a:defRPr sz="4000">
                <a:solidFill>
                  <a:srgbClr val="FFFFFF">
                    <a:alpha val="76000"/>
                  </a:srgbClr>
                </a:solidFill>
                <a:latin typeface="Lato"/>
                <a:ea typeface="Lato"/>
                <a:cs typeface="Lato"/>
                <a:sym typeface="Lato"/>
              </a:defRPr>
            </a:lvl1pPr>
          </a:lstStyle>
          <a:p>
            <a:pPr lvl="0" algn="ctr">
              <a:lnSpc>
                <a:spcPct val="100000"/>
              </a:lnSpc>
              <a:defRPr sz="1800">
                <a:solidFill>
                  <a:srgbClr val="000000"/>
                </a:solidFill>
              </a:defRPr>
            </a:pPr>
            <a:r>
              <a:rPr lang="en-US" sz="2000" dirty="0">
                <a:solidFill>
                  <a:schemeClr val="bg1"/>
                </a:solidFill>
              </a:rPr>
              <a:t>2022</a:t>
            </a:r>
            <a:endParaRPr sz="2000" dirty="0">
              <a:solidFill>
                <a:schemeClr val="bg1"/>
              </a:solidFill>
            </a:endParaRPr>
          </a:p>
        </p:txBody>
      </p:sp>
      <p:sp>
        <p:nvSpPr>
          <p:cNvPr id="118" name="Shape 205">
            <a:extLst>
              <a:ext uri="{FF2B5EF4-FFF2-40B4-BE49-F238E27FC236}">
                <a16:creationId xmlns:a16="http://schemas.microsoft.com/office/drawing/2014/main" id="{C005B07C-AB18-42DA-0515-9870CB5F875C}"/>
              </a:ext>
            </a:extLst>
          </p:cNvPr>
          <p:cNvSpPr/>
          <p:nvPr/>
        </p:nvSpPr>
        <p:spPr>
          <a:xfrm>
            <a:off x="186804" y="3631177"/>
            <a:ext cx="555521" cy="5555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6556A"/>
          </a:solidFill>
          <a:ln w="12700">
            <a:miter lim="400000"/>
          </a:ln>
        </p:spPr>
        <p:txBody>
          <a:bodyPr lIns="35714" tIns="35714" rIns="35714" bIns="35714" anchor="ctr"/>
          <a:lstStyle/>
          <a:p>
            <a:pPr defTabSz="292042">
              <a:defRPr sz="3200">
                <a:solidFill>
                  <a:srgbClr val="FFFFFF"/>
                </a:solidFill>
              </a:defRPr>
            </a:pPr>
            <a:r>
              <a:rPr lang="en-US" altLang="en-US" sz="1600" dirty="0">
                <a:latin typeface="Arial" panose="020B0604020202020204" pitchFamily="34" charset="0"/>
              </a:rPr>
              <a:t>   </a:t>
            </a:r>
            <a:endParaRPr sz="1600" dirty="0"/>
          </a:p>
        </p:txBody>
      </p:sp>
      <p:sp>
        <p:nvSpPr>
          <p:cNvPr id="122" name="Shape 209">
            <a:extLst>
              <a:ext uri="{FF2B5EF4-FFF2-40B4-BE49-F238E27FC236}">
                <a16:creationId xmlns:a16="http://schemas.microsoft.com/office/drawing/2014/main" id="{F92AEE87-7A67-E8CC-CE8D-68DADAA813F3}"/>
              </a:ext>
            </a:extLst>
          </p:cNvPr>
          <p:cNvSpPr/>
          <p:nvPr/>
        </p:nvSpPr>
        <p:spPr>
          <a:xfrm>
            <a:off x="1808221" y="1392362"/>
            <a:ext cx="555521" cy="5555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487B1"/>
          </a:solidFill>
          <a:ln w="12700">
            <a:miter lim="400000"/>
          </a:ln>
        </p:spPr>
        <p:txBody>
          <a:bodyPr lIns="35714" tIns="35714" rIns="35714" bIns="35714" anchor="ctr"/>
          <a:lstStyle/>
          <a:p>
            <a:pPr algn="ctr" defTabSz="292042">
              <a:defRPr sz="3200">
                <a:solidFill>
                  <a:srgbClr val="FFFFFF"/>
                </a:solidFill>
              </a:defRPr>
            </a:pPr>
            <a:r>
              <a:rPr lang="en-US" sz="3200" dirty="0"/>
              <a:t>🪧</a:t>
            </a:r>
            <a:endParaRPr sz="1600" dirty="0"/>
          </a:p>
        </p:txBody>
      </p:sp>
      <p:sp>
        <p:nvSpPr>
          <p:cNvPr id="124" name="Shape 211">
            <a:extLst>
              <a:ext uri="{FF2B5EF4-FFF2-40B4-BE49-F238E27FC236}">
                <a16:creationId xmlns:a16="http://schemas.microsoft.com/office/drawing/2014/main" id="{C613ACB7-D687-A671-3BB5-9A2A09F9CA52}"/>
              </a:ext>
            </a:extLst>
          </p:cNvPr>
          <p:cNvSpPr/>
          <p:nvPr/>
        </p:nvSpPr>
        <p:spPr>
          <a:xfrm>
            <a:off x="5969493" y="1392353"/>
            <a:ext cx="555521" cy="5555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35714" tIns="35714" rIns="35714" bIns="35714" anchor="ctr"/>
          <a:lstStyle/>
          <a:p>
            <a:pPr algn="ctr" defTabSz="292042">
              <a:defRPr sz="3200">
                <a:solidFill>
                  <a:srgbClr val="FFFFFF"/>
                </a:solidFill>
              </a:defRPr>
            </a:pPr>
            <a:r>
              <a:rPr lang="en-US" sz="3200"/>
              <a:t>🏛️</a:t>
            </a:r>
            <a:endParaRPr sz="1600" dirty="0"/>
          </a:p>
        </p:txBody>
      </p:sp>
      <p:sp>
        <p:nvSpPr>
          <p:cNvPr id="126" name="Shape 213">
            <a:extLst>
              <a:ext uri="{FF2B5EF4-FFF2-40B4-BE49-F238E27FC236}">
                <a16:creationId xmlns:a16="http://schemas.microsoft.com/office/drawing/2014/main" id="{E5EDDEA3-C5CA-4BD3-3791-0E890946C147}"/>
              </a:ext>
            </a:extLst>
          </p:cNvPr>
          <p:cNvSpPr/>
          <p:nvPr/>
        </p:nvSpPr>
        <p:spPr>
          <a:xfrm>
            <a:off x="3924450" y="3679379"/>
            <a:ext cx="555521" cy="5555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4BE97"/>
          </a:solidFill>
          <a:ln w="12700">
            <a:miter lim="400000"/>
          </a:ln>
        </p:spPr>
        <p:txBody>
          <a:bodyPr lIns="35714" tIns="35714" rIns="35714" bIns="35714" anchor="ctr"/>
          <a:lstStyle/>
          <a:p>
            <a:pPr defTabSz="292042">
              <a:defRPr sz="3200">
                <a:solidFill>
                  <a:srgbClr val="FFFFFF"/>
                </a:solidFill>
              </a:defRPr>
            </a:pPr>
            <a:r>
              <a:rPr lang="en-US" sz="3200" dirty="0"/>
              <a:t>🛣️</a:t>
            </a:r>
            <a:endParaRPr sz="1600" dirty="0"/>
          </a:p>
        </p:txBody>
      </p:sp>
      <p:sp>
        <p:nvSpPr>
          <p:cNvPr id="128" name="Shape 215">
            <a:extLst>
              <a:ext uri="{FF2B5EF4-FFF2-40B4-BE49-F238E27FC236}">
                <a16:creationId xmlns:a16="http://schemas.microsoft.com/office/drawing/2014/main" id="{2696B99C-4B72-6DBC-4E9B-0B91859A17F5}"/>
              </a:ext>
            </a:extLst>
          </p:cNvPr>
          <p:cNvSpPr/>
          <p:nvPr/>
        </p:nvSpPr>
        <p:spPr>
          <a:xfrm>
            <a:off x="6681061" y="3679379"/>
            <a:ext cx="555521" cy="5555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5714" tIns="35714" rIns="35714" bIns="35714" anchor="ctr"/>
          <a:lstStyle/>
          <a:p>
            <a:pPr defTabSz="292042">
              <a:defRPr sz="3200">
                <a:solidFill>
                  <a:srgbClr val="FFFFFF"/>
                </a:solidFill>
              </a:defRPr>
            </a:pPr>
            <a:endParaRPr sz="1600"/>
          </a:p>
        </p:txBody>
      </p:sp>
      <p:sp>
        <p:nvSpPr>
          <p:cNvPr id="130" name="Shape 217">
            <a:extLst>
              <a:ext uri="{FF2B5EF4-FFF2-40B4-BE49-F238E27FC236}">
                <a16:creationId xmlns:a16="http://schemas.microsoft.com/office/drawing/2014/main" id="{64A60EE7-7231-A261-BA31-9968530B3FA5}"/>
              </a:ext>
            </a:extLst>
          </p:cNvPr>
          <p:cNvSpPr/>
          <p:nvPr/>
        </p:nvSpPr>
        <p:spPr>
          <a:xfrm>
            <a:off x="835944" y="3797886"/>
            <a:ext cx="2368189" cy="2308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647700">
              <a:lnSpc>
                <a:spcPct val="120000"/>
              </a:lnSpc>
              <a:spcBef>
                <a:spcPts val="1700"/>
              </a:spcBef>
              <a:defRPr sz="3000" b="1">
                <a:solidFill>
                  <a:srgbClr val="9EB0B1"/>
                </a:solidFill>
                <a:latin typeface="Lato"/>
                <a:ea typeface="Lato"/>
                <a:cs typeface="Lato"/>
                <a:sym typeface="Lato"/>
              </a:defRPr>
            </a:lvl1pPr>
          </a:lstStyle>
          <a:p>
            <a:pPr lvl="0">
              <a:lnSpc>
                <a:spcPct val="100000"/>
              </a:lnSpc>
              <a:defRPr sz="1800" b="0">
                <a:solidFill>
                  <a:srgbClr val="000000"/>
                </a:solidFill>
              </a:defRPr>
            </a:pPr>
            <a:r>
              <a:rPr lang="en-US" sz="1500" dirty="0">
                <a:solidFill>
                  <a:schemeClr val="tx1">
                    <a:lumMod val="65000"/>
                    <a:lumOff val="35000"/>
                  </a:schemeClr>
                </a:solidFill>
              </a:rPr>
              <a:t>US 20 Location Study</a:t>
            </a:r>
          </a:p>
        </p:txBody>
      </p:sp>
      <p:sp>
        <p:nvSpPr>
          <p:cNvPr id="132" name="Shape 219">
            <a:extLst>
              <a:ext uri="{FF2B5EF4-FFF2-40B4-BE49-F238E27FC236}">
                <a16:creationId xmlns:a16="http://schemas.microsoft.com/office/drawing/2014/main" id="{D713AF0B-9925-2665-F980-CAB2FBDCB627}"/>
              </a:ext>
            </a:extLst>
          </p:cNvPr>
          <p:cNvSpPr/>
          <p:nvPr/>
        </p:nvSpPr>
        <p:spPr>
          <a:xfrm>
            <a:off x="2425605" y="1506847"/>
            <a:ext cx="2688455" cy="2308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647700">
              <a:lnSpc>
                <a:spcPct val="120000"/>
              </a:lnSpc>
              <a:spcBef>
                <a:spcPts val="1700"/>
              </a:spcBef>
              <a:defRPr sz="3000" b="1">
                <a:solidFill>
                  <a:srgbClr val="9EB0B1"/>
                </a:solidFill>
                <a:latin typeface="Lato"/>
                <a:ea typeface="Lato"/>
                <a:cs typeface="Lato"/>
                <a:sym typeface="Lato"/>
              </a:defRPr>
            </a:lvl1pPr>
          </a:lstStyle>
          <a:p>
            <a:pPr lvl="0">
              <a:lnSpc>
                <a:spcPct val="100000"/>
              </a:lnSpc>
              <a:defRPr sz="1800" b="0">
                <a:solidFill>
                  <a:srgbClr val="000000"/>
                </a:solidFill>
              </a:defRPr>
            </a:pPr>
            <a:r>
              <a:rPr lang="en-US" sz="1500" dirty="0">
                <a:solidFill>
                  <a:schemeClr val="tx1">
                    <a:lumMod val="65000"/>
                    <a:lumOff val="35000"/>
                  </a:schemeClr>
                </a:solidFill>
              </a:rPr>
              <a:t>Improvements at Old Highway </a:t>
            </a:r>
            <a:endParaRPr sz="1500" dirty="0">
              <a:solidFill>
                <a:schemeClr val="tx1">
                  <a:lumMod val="65000"/>
                  <a:lumOff val="35000"/>
                </a:schemeClr>
              </a:solidFill>
            </a:endParaRPr>
          </a:p>
        </p:txBody>
      </p:sp>
      <p:sp>
        <p:nvSpPr>
          <p:cNvPr id="133" name="Shape 220">
            <a:extLst>
              <a:ext uri="{FF2B5EF4-FFF2-40B4-BE49-F238E27FC236}">
                <a16:creationId xmlns:a16="http://schemas.microsoft.com/office/drawing/2014/main" id="{D3D5C2DD-F90A-1259-979E-B7159444DD4D}"/>
              </a:ext>
            </a:extLst>
          </p:cNvPr>
          <p:cNvSpPr/>
          <p:nvPr/>
        </p:nvSpPr>
        <p:spPr>
          <a:xfrm>
            <a:off x="2425605" y="1840745"/>
            <a:ext cx="2307929" cy="57704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323785">
              <a:spcBef>
                <a:spcPts val="850"/>
              </a:spcBef>
              <a:defRPr sz="1800"/>
            </a:pPr>
            <a:r>
              <a:rPr lang="en-US" sz="1200" dirty="0">
                <a:solidFill>
                  <a:schemeClr val="bg1">
                    <a:lumMod val="50000"/>
                  </a:schemeClr>
                </a:solidFill>
                <a:latin typeface="Lato"/>
                <a:ea typeface="Lato"/>
                <a:cs typeface="Lato"/>
                <a:sym typeface="Lato"/>
              </a:rPr>
              <a:t>Part of the improvements suggested in the Six‐Lane Arterial Alternative were addressed during construction of US 52/SW Arterial construction</a:t>
            </a:r>
          </a:p>
        </p:txBody>
      </p:sp>
      <p:sp>
        <p:nvSpPr>
          <p:cNvPr id="134" name="Shape 221">
            <a:extLst>
              <a:ext uri="{FF2B5EF4-FFF2-40B4-BE49-F238E27FC236}">
                <a16:creationId xmlns:a16="http://schemas.microsoft.com/office/drawing/2014/main" id="{17CBE01E-79F0-70C7-E13D-57284BBF6820}"/>
              </a:ext>
            </a:extLst>
          </p:cNvPr>
          <p:cNvSpPr/>
          <p:nvPr/>
        </p:nvSpPr>
        <p:spPr>
          <a:xfrm>
            <a:off x="6590865" y="1535982"/>
            <a:ext cx="2376673" cy="2308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647700">
              <a:lnSpc>
                <a:spcPct val="120000"/>
              </a:lnSpc>
              <a:spcBef>
                <a:spcPts val="1700"/>
              </a:spcBef>
              <a:defRPr sz="3000" b="1">
                <a:solidFill>
                  <a:srgbClr val="9EB0B1"/>
                </a:solidFill>
                <a:latin typeface="Lato"/>
                <a:ea typeface="Lato"/>
                <a:cs typeface="Lato"/>
                <a:sym typeface="Lato"/>
              </a:defRPr>
            </a:lvl1pPr>
          </a:lstStyle>
          <a:p>
            <a:pPr lvl="0">
              <a:lnSpc>
                <a:spcPct val="100000"/>
              </a:lnSpc>
              <a:defRPr sz="1800" b="0">
                <a:solidFill>
                  <a:srgbClr val="000000"/>
                </a:solidFill>
              </a:defRPr>
            </a:pPr>
            <a:r>
              <a:rPr lang="en-US" sz="1500" dirty="0">
                <a:solidFill>
                  <a:schemeClr val="tx1">
                    <a:lumMod val="65000"/>
                    <a:lumOff val="35000"/>
                  </a:schemeClr>
                </a:solidFill>
              </a:rPr>
              <a:t>City of Dubuque’s request</a:t>
            </a:r>
            <a:endParaRPr sz="1500" dirty="0">
              <a:solidFill>
                <a:schemeClr val="tx1">
                  <a:lumMod val="65000"/>
                  <a:lumOff val="35000"/>
                </a:schemeClr>
              </a:solidFill>
            </a:endParaRPr>
          </a:p>
        </p:txBody>
      </p:sp>
      <p:sp>
        <p:nvSpPr>
          <p:cNvPr id="135" name="Shape 222">
            <a:extLst>
              <a:ext uri="{FF2B5EF4-FFF2-40B4-BE49-F238E27FC236}">
                <a16:creationId xmlns:a16="http://schemas.microsoft.com/office/drawing/2014/main" id="{34EA44C6-32CA-97C3-8516-866DE265CBFA}"/>
              </a:ext>
            </a:extLst>
          </p:cNvPr>
          <p:cNvSpPr/>
          <p:nvPr/>
        </p:nvSpPr>
        <p:spPr>
          <a:xfrm>
            <a:off x="6693962" y="1893742"/>
            <a:ext cx="1758479" cy="28852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323785">
              <a:spcBef>
                <a:spcPts val="850"/>
              </a:spcBef>
              <a:defRPr sz="1800"/>
            </a:pPr>
            <a:r>
              <a:rPr lang="en-US" sz="1200" b="1" dirty="0">
                <a:solidFill>
                  <a:schemeClr val="bg1">
                    <a:lumMod val="50000"/>
                  </a:schemeClr>
                </a:solidFill>
                <a:latin typeface="Lato"/>
                <a:ea typeface="Lato"/>
                <a:cs typeface="Lato"/>
                <a:sym typeface="Lato"/>
              </a:rPr>
              <a:t>IADOT to improve US 20 / NW Arterial Intersection </a:t>
            </a:r>
            <a:endParaRPr sz="1200" dirty="0">
              <a:solidFill>
                <a:schemeClr val="bg1">
                  <a:lumMod val="50000"/>
                </a:schemeClr>
              </a:solidFill>
              <a:latin typeface="Lato"/>
              <a:ea typeface="Lato"/>
              <a:cs typeface="Lato"/>
              <a:sym typeface="Lato"/>
            </a:endParaRPr>
          </a:p>
        </p:txBody>
      </p:sp>
      <p:sp>
        <p:nvSpPr>
          <p:cNvPr id="138" name="Shape 225">
            <a:extLst>
              <a:ext uri="{FF2B5EF4-FFF2-40B4-BE49-F238E27FC236}">
                <a16:creationId xmlns:a16="http://schemas.microsoft.com/office/drawing/2014/main" id="{220BAABC-BA43-662C-83DB-EC344789183C}"/>
              </a:ext>
            </a:extLst>
          </p:cNvPr>
          <p:cNvSpPr/>
          <p:nvPr/>
        </p:nvSpPr>
        <p:spPr>
          <a:xfrm>
            <a:off x="4621860" y="3744225"/>
            <a:ext cx="1668050"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647700">
              <a:lnSpc>
                <a:spcPct val="120000"/>
              </a:lnSpc>
              <a:spcBef>
                <a:spcPts val="1700"/>
              </a:spcBef>
              <a:defRPr sz="3000" b="1">
                <a:solidFill>
                  <a:srgbClr val="9EB0B1"/>
                </a:solidFill>
                <a:latin typeface="Lato"/>
                <a:ea typeface="Lato"/>
                <a:cs typeface="Lato"/>
                <a:sym typeface="Lato"/>
              </a:defRPr>
            </a:lvl1pPr>
          </a:lstStyle>
          <a:p>
            <a:pPr lvl="0">
              <a:lnSpc>
                <a:spcPct val="100000"/>
              </a:lnSpc>
              <a:defRPr sz="1800" b="0">
                <a:solidFill>
                  <a:srgbClr val="000000"/>
                </a:solidFill>
              </a:defRPr>
            </a:pPr>
            <a:r>
              <a:rPr lang="en-US" sz="1500" dirty="0">
                <a:solidFill>
                  <a:schemeClr val="tx1">
                    <a:lumMod val="65000"/>
                    <a:lumOff val="35000"/>
                  </a:schemeClr>
                </a:solidFill>
              </a:rPr>
              <a:t>Opening of US 52/SW Arterial</a:t>
            </a:r>
            <a:endParaRPr sz="1500" dirty="0">
              <a:solidFill>
                <a:schemeClr val="tx1">
                  <a:lumMod val="65000"/>
                  <a:lumOff val="35000"/>
                </a:schemeClr>
              </a:solidFill>
            </a:endParaRPr>
          </a:p>
        </p:txBody>
      </p:sp>
      <p:sp>
        <p:nvSpPr>
          <p:cNvPr id="140" name="Shape 227">
            <a:extLst>
              <a:ext uri="{FF2B5EF4-FFF2-40B4-BE49-F238E27FC236}">
                <a16:creationId xmlns:a16="http://schemas.microsoft.com/office/drawing/2014/main" id="{EF15655D-122F-BB02-8B4B-C12D4ACEA1A9}"/>
              </a:ext>
            </a:extLst>
          </p:cNvPr>
          <p:cNvSpPr/>
          <p:nvPr/>
        </p:nvSpPr>
        <p:spPr>
          <a:xfrm>
            <a:off x="7412888" y="3797886"/>
            <a:ext cx="1382255" cy="1803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defTabSz="647700">
              <a:lnSpc>
                <a:spcPct val="120000"/>
              </a:lnSpc>
              <a:spcBef>
                <a:spcPts val="1700"/>
              </a:spcBef>
              <a:defRPr sz="3000" b="1">
                <a:solidFill>
                  <a:srgbClr val="9EB0B1"/>
                </a:solidFill>
                <a:latin typeface="Lato"/>
                <a:ea typeface="Lato"/>
                <a:cs typeface="Lato"/>
                <a:sym typeface="Lato"/>
              </a:defRPr>
            </a:lvl1pPr>
          </a:lstStyle>
          <a:p>
            <a:pPr lvl="0">
              <a:lnSpc>
                <a:spcPct val="100000"/>
              </a:lnSpc>
              <a:defRPr sz="1800" b="0">
                <a:solidFill>
                  <a:srgbClr val="000000"/>
                </a:solidFill>
              </a:defRPr>
            </a:pPr>
            <a:r>
              <a:rPr lang="en-US" sz="1500" dirty="0">
                <a:solidFill>
                  <a:schemeClr val="tx1">
                    <a:lumMod val="65000"/>
                    <a:lumOff val="35000"/>
                  </a:schemeClr>
                </a:solidFill>
              </a:rPr>
              <a:t>Location Study </a:t>
            </a:r>
            <a:endParaRPr sz="1500" dirty="0">
              <a:solidFill>
                <a:schemeClr val="tx1">
                  <a:lumMod val="65000"/>
                  <a:lumOff val="35000"/>
                </a:schemeClr>
              </a:solidFill>
            </a:endParaRPr>
          </a:p>
        </p:txBody>
      </p:sp>
      <p:sp>
        <p:nvSpPr>
          <p:cNvPr id="141" name="Shape 228">
            <a:extLst>
              <a:ext uri="{FF2B5EF4-FFF2-40B4-BE49-F238E27FC236}">
                <a16:creationId xmlns:a16="http://schemas.microsoft.com/office/drawing/2014/main" id="{5084701F-27BD-279A-0C7F-88E8542EF5CA}"/>
              </a:ext>
            </a:extLst>
          </p:cNvPr>
          <p:cNvSpPr/>
          <p:nvPr/>
        </p:nvSpPr>
        <p:spPr>
          <a:xfrm>
            <a:off x="7412888" y="4143141"/>
            <a:ext cx="1179954" cy="3693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323785">
              <a:spcBef>
                <a:spcPts val="850"/>
              </a:spcBef>
              <a:defRPr sz="1800"/>
            </a:pPr>
            <a:r>
              <a:rPr lang="en-US" sz="1200" dirty="0">
                <a:solidFill>
                  <a:schemeClr val="bg1">
                    <a:lumMod val="50000"/>
                  </a:schemeClr>
                </a:solidFill>
                <a:highlight>
                  <a:srgbClr val="FFFF00"/>
                </a:highlight>
                <a:cs typeface="Trebuchet MS"/>
              </a:rPr>
              <a:t>Four-Lane Arterial Alternative</a:t>
            </a:r>
            <a:endParaRPr sz="1200" dirty="0">
              <a:solidFill>
                <a:schemeClr val="bg1">
                  <a:lumMod val="50000"/>
                </a:schemeClr>
              </a:solidFill>
              <a:highlight>
                <a:srgbClr val="FFFF00"/>
              </a:highlight>
              <a:latin typeface="Lato"/>
              <a:ea typeface="Lato"/>
              <a:cs typeface="Lato"/>
              <a:sym typeface="Lato"/>
            </a:endParaRPr>
          </a:p>
        </p:txBody>
      </p:sp>
      <p:sp>
        <p:nvSpPr>
          <p:cNvPr id="143" name="Shape 217">
            <a:extLst>
              <a:ext uri="{FF2B5EF4-FFF2-40B4-BE49-F238E27FC236}">
                <a16:creationId xmlns:a16="http://schemas.microsoft.com/office/drawing/2014/main" id="{2026A413-01FD-82E7-ACB5-7C7165426D66}"/>
              </a:ext>
            </a:extLst>
          </p:cNvPr>
          <p:cNvSpPr/>
          <p:nvPr/>
        </p:nvSpPr>
        <p:spPr>
          <a:xfrm>
            <a:off x="1025605" y="4163501"/>
            <a:ext cx="1922931" cy="75737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defTabSz="647700">
              <a:lnSpc>
                <a:spcPct val="120000"/>
              </a:lnSpc>
              <a:spcBef>
                <a:spcPts val="1700"/>
              </a:spcBef>
              <a:defRPr sz="3000" b="1">
                <a:solidFill>
                  <a:srgbClr val="9EB0B1"/>
                </a:solidFill>
                <a:latin typeface="Lato"/>
                <a:ea typeface="Lato"/>
                <a:cs typeface="Lato"/>
                <a:sym typeface="Lato"/>
              </a:defRPr>
            </a:lvl1pPr>
          </a:lstStyle>
          <a:p>
            <a:pPr marL="285750" indent="-285750">
              <a:lnSpc>
                <a:spcPct val="100000"/>
              </a:lnSpc>
              <a:spcBef>
                <a:spcPts val="600"/>
              </a:spcBef>
              <a:buFont typeface="Arial" panose="020B0604020202020204" pitchFamily="34" charset="0"/>
              <a:buChar char="•"/>
              <a:defRPr sz="1800" b="0">
                <a:solidFill>
                  <a:srgbClr val="000000"/>
                </a:solidFill>
              </a:defRPr>
            </a:pPr>
            <a:r>
              <a:rPr lang="en-US" sz="1200" dirty="0">
                <a:solidFill>
                  <a:schemeClr val="bg1">
                    <a:lumMod val="50000"/>
                  </a:schemeClr>
                </a:solidFill>
              </a:rPr>
              <a:t>Free Flow Alternative</a:t>
            </a:r>
          </a:p>
          <a:p>
            <a:pPr marL="285750" indent="-285750">
              <a:lnSpc>
                <a:spcPct val="100000"/>
              </a:lnSpc>
              <a:spcBef>
                <a:spcPts val="600"/>
              </a:spcBef>
              <a:buFont typeface="Arial" panose="020B0604020202020204" pitchFamily="34" charset="0"/>
              <a:buChar char="•"/>
              <a:defRPr sz="1800" b="0">
                <a:solidFill>
                  <a:srgbClr val="000000"/>
                </a:solidFill>
              </a:defRPr>
            </a:pPr>
            <a:r>
              <a:rPr lang="en-US" sz="1200" dirty="0">
                <a:solidFill>
                  <a:schemeClr val="bg1">
                    <a:lumMod val="50000"/>
                  </a:schemeClr>
                </a:solidFill>
              </a:rPr>
              <a:t>Partial Interchange Alternative</a:t>
            </a:r>
          </a:p>
          <a:p>
            <a:pPr marL="285750" indent="-285750">
              <a:lnSpc>
                <a:spcPct val="100000"/>
              </a:lnSpc>
              <a:spcBef>
                <a:spcPts val="600"/>
              </a:spcBef>
              <a:buFont typeface="Arial" panose="020B0604020202020204" pitchFamily="34" charset="0"/>
              <a:buChar char="•"/>
              <a:defRPr sz="1800" b="0">
                <a:solidFill>
                  <a:srgbClr val="000000"/>
                </a:solidFill>
              </a:defRPr>
            </a:pPr>
            <a:r>
              <a:rPr lang="en-US" sz="1200" dirty="0">
                <a:solidFill>
                  <a:schemeClr val="bg1">
                    <a:lumMod val="50000"/>
                  </a:schemeClr>
                </a:solidFill>
              </a:rPr>
              <a:t>Eight‐Lane Arterial Alternative</a:t>
            </a:r>
          </a:p>
          <a:p>
            <a:pPr marL="285750" indent="-285750">
              <a:lnSpc>
                <a:spcPct val="100000"/>
              </a:lnSpc>
              <a:spcBef>
                <a:spcPts val="600"/>
              </a:spcBef>
              <a:buFont typeface="Arial" panose="020B0604020202020204" pitchFamily="34" charset="0"/>
              <a:buChar char="•"/>
              <a:defRPr sz="1800" b="0">
                <a:solidFill>
                  <a:srgbClr val="000000"/>
                </a:solidFill>
              </a:defRPr>
            </a:pPr>
            <a:r>
              <a:rPr lang="en-US" sz="1200" dirty="0">
                <a:solidFill>
                  <a:schemeClr val="bg1">
                    <a:lumMod val="50000"/>
                  </a:schemeClr>
                </a:solidFill>
                <a:highlight>
                  <a:srgbClr val="FFFF00"/>
                </a:highlight>
              </a:rPr>
              <a:t>Six‐Lane Arterial Alternative</a:t>
            </a:r>
          </a:p>
        </p:txBody>
      </p:sp>
      <p:sp>
        <p:nvSpPr>
          <p:cNvPr id="146" name="Shape 212">
            <a:extLst>
              <a:ext uri="{FF2B5EF4-FFF2-40B4-BE49-F238E27FC236}">
                <a16:creationId xmlns:a16="http://schemas.microsoft.com/office/drawing/2014/main" id="{0DF7BF83-95E4-DBB0-D92F-88C999936DE4}"/>
              </a:ext>
            </a:extLst>
          </p:cNvPr>
          <p:cNvSpPr/>
          <p:nvPr/>
        </p:nvSpPr>
        <p:spPr>
          <a:xfrm>
            <a:off x="297719" y="3660488"/>
            <a:ext cx="395254" cy="503013"/>
          </a:xfrm>
          <a:prstGeom prst="rect">
            <a:avLst/>
          </a:prstGeom>
          <a:ln w="12700">
            <a:miter lim="400000"/>
          </a:ln>
          <a:extLst>
            <a:ext uri="{C572A759-6A51-4108-AA02-DFA0A04FC94B}">
              <ma14:wrappingTextBoxFlag xmlns="" xmlns:ma14="http://schemas.microsoft.com/office/mac/drawingml/2011/main" val="1"/>
            </a:ext>
          </a:extLst>
        </p:spPr>
        <p:txBody>
          <a:bodyPr wrap="square" lIns="35714" tIns="35714" rIns="35714" bIns="35714" anchor="ctr">
            <a:spAutoFit/>
          </a:bodyPr>
          <a:lstStyle>
            <a:lvl1pPr defTabSz="584200">
              <a:lnSpc>
                <a:spcPct val="150000"/>
              </a:lnSpc>
              <a:defRPr>
                <a:solidFill>
                  <a:srgbClr val="FFFFFF"/>
                </a:solidFill>
                <a:latin typeface="FontAwesome"/>
                <a:ea typeface="FontAwesome"/>
                <a:cs typeface="FontAwesome"/>
                <a:sym typeface="FontAwesome"/>
              </a:defRPr>
            </a:lvl1pPr>
          </a:lstStyle>
          <a:p>
            <a:pPr lvl="0" algn="ctr">
              <a:lnSpc>
                <a:spcPct val="100000"/>
              </a:lnSpc>
              <a:defRPr sz="1800">
                <a:solidFill>
                  <a:srgbClr val="000000"/>
                </a:solidFill>
              </a:defRPr>
            </a:pPr>
            <a:r>
              <a:rPr lang="en-US" altLang="en-US" sz="2800" dirty="0">
                <a:latin typeface="Arial" panose="020B0604020202020204" pitchFamily="34" charset="0"/>
              </a:rPr>
              <a:t>📑</a:t>
            </a:r>
            <a:endParaRPr sz="2500" dirty="0"/>
          </a:p>
        </p:txBody>
      </p:sp>
      <p:sp>
        <p:nvSpPr>
          <p:cNvPr id="125" name="Shape 212">
            <a:extLst>
              <a:ext uri="{FF2B5EF4-FFF2-40B4-BE49-F238E27FC236}">
                <a16:creationId xmlns:a16="http://schemas.microsoft.com/office/drawing/2014/main" id="{D8516D55-A166-5380-EE33-DCD5574ED6D3}"/>
              </a:ext>
            </a:extLst>
          </p:cNvPr>
          <p:cNvSpPr/>
          <p:nvPr/>
        </p:nvSpPr>
        <p:spPr>
          <a:xfrm>
            <a:off x="6607351" y="3705634"/>
            <a:ext cx="665237" cy="503013"/>
          </a:xfrm>
          <a:prstGeom prst="rect">
            <a:avLst/>
          </a:prstGeom>
          <a:ln w="12700">
            <a:miter lim="400000"/>
          </a:ln>
          <a:extLst>
            <a:ext uri="{C572A759-6A51-4108-AA02-DFA0A04FC94B}">
              <ma14:wrappingTextBoxFlag xmlns="" xmlns:ma14="http://schemas.microsoft.com/office/mac/drawingml/2011/main" val="1"/>
            </a:ext>
          </a:extLst>
        </p:spPr>
        <p:txBody>
          <a:bodyPr wrap="none" lIns="35714" tIns="35714" rIns="35714" bIns="35714" anchor="ctr">
            <a:spAutoFit/>
          </a:bodyPr>
          <a:lstStyle>
            <a:lvl1pPr defTabSz="584200">
              <a:lnSpc>
                <a:spcPct val="150000"/>
              </a:lnSpc>
              <a:defRPr>
                <a:solidFill>
                  <a:srgbClr val="FFFFFF"/>
                </a:solidFill>
                <a:latin typeface="FontAwesome"/>
                <a:ea typeface="FontAwesome"/>
                <a:cs typeface="FontAwesome"/>
                <a:sym typeface="FontAwesome"/>
              </a:defRPr>
            </a:lvl1pPr>
          </a:lstStyle>
          <a:p>
            <a:pPr lvl="0" algn="ctr">
              <a:lnSpc>
                <a:spcPct val="100000"/>
              </a:lnSpc>
              <a:defRPr sz="1800">
                <a:solidFill>
                  <a:srgbClr val="000000"/>
                </a:solidFill>
              </a:defRPr>
            </a:pPr>
            <a:r>
              <a:rPr lang="en-US" altLang="en-US" sz="2800" dirty="0">
                <a:latin typeface="Arial" panose="020B0604020202020204" pitchFamily="34" charset="0"/>
              </a:rPr>
              <a:t> 📑</a:t>
            </a:r>
            <a:endParaRPr sz="2500" dirty="0"/>
          </a:p>
        </p:txBody>
      </p:sp>
      <p:sp>
        <p:nvSpPr>
          <p:cNvPr id="4" name="TextBox 3">
            <a:extLst>
              <a:ext uri="{FF2B5EF4-FFF2-40B4-BE49-F238E27FC236}">
                <a16:creationId xmlns:a16="http://schemas.microsoft.com/office/drawing/2014/main" id="{746FC4B1-3E8B-0868-A6FE-9003BB117A82}"/>
              </a:ext>
            </a:extLst>
          </p:cNvPr>
          <p:cNvSpPr txBox="1"/>
          <p:nvPr/>
        </p:nvSpPr>
        <p:spPr>
          <a:xfrm>
            <a:off x="147636" y="6432902"/>
            <a:ext cx="5095875" cy="323165"/>
          </a:xfrm>
          <a:prstGeom prst="rect">
            <a:avLst/>
          </a:prstGeom>
          <a:noFill/>
        </p:spPr>
        <p:txBody>
          <a:bodyPr wrap="square">
            <a:spAutoFit/>
          </a:bodyPr>
          <a:lstStyle/>
          <a:p>
            <a:pPr marL="79797" algn="ctr">
              <a:spcBef>
                <a:spcPts val="31"/>
              </a:spcBef>
            </a:pPr>
            <a:fld id="{81D60167-4931-47E6-BA6A-407CBD079E47}" type="slidenum">
              <a:rPr lang="en-US" sz="1500" b="1">
                <a:solidFill>
                  <a:schemeClr val="bg1">
                    <a:lumMod val="85000"/>
                  </a:schemeClr>
                </a:solidFill>
                <a:latin typeface="+mj-lt"/>
              </a:rPr>
              <a:pPr marL="79797" algn="ctr">
                <a:spcBef>
                  <a:spcPts val="31"/>
                </a:spcBef>
              </a:pPr>
              <a:t>9</a:t>
            </a:fld>
            <a:r>
              <a:rPr lang="en-US" sz="1500" b="1" dirty="0">
                <a:solidFill>
                  <a:schemeClr val="bg1">
                    <a:lumMod val="85000"/>
                  </a:schemeClr>
                </a:solidFill>
                <a:latin typeface="+mj-lt"/>
              </a:rPr>
              <a:t> |</a:t>
            </a:r>
            <a:r>
              <a:rPr lang="en-US" sz="1500" b="1" spc="670" dirty="0">
                <a:solidFill>
                  <a:schemeClr val="bg1">
                    <a:lumMod val="85000"/>
                  </a:schemeClr>
                </a:solidFill>
                <a:latin typeface="+mj-lt"/>
              </a:rPr>
              <a:t> </a:t>
            </a:r>
            <a:r>
              <a:rPr lang="en-US" sz="1500" b="1" spc="188" dirty="0">
                <a:solidFill>
                  <a:schemeClr val="bg1">
                    <a:lumMod val="85000"/>
                  </a:schemeClr>
                </a:solidFill>
                <a:latin typeface="+mj-lt"/>
              </a:rPr>
              <a:t>IOWA DOT Commission Meeting 10-14-2025</a:t>
            </a:r>
            <a:endParaRPr lang="en-US" sz="1500" b="1" spc="136" dirty="0">
              <a:solidFill>
                <a:schemeClr val="bg1">
                  <a:lumMod val="85000"/>
                </a:schemeClr>
              </a:solidFill>
              <a:latin typeface="+mj-lt"/>
            </a:endParaRPr>
          </a:p>
        </p:txBody>
      </p:sp>
      <p:sp>
        <p:nvSpPr>
          <p:cNvPr id="5" name="TextBox 4">
            <a:extLst>
              <a:ext uri="{FF2B5EF4-FFF2-40B4-BE49-F238E27FC236}">
                <a16:creationId xmlns:a16="http://schemas.microsoft.com/office/drawing/2014/main" id="{79457CC3-0371-EB59-DDBD-E083EF4498BE}"/>
              </a:ext>
            </a:extLst>
          </p:cNvPr>
          <p:cNvSpPr txBox="1"/>
          <p:nvPr/>
        </p:nvSpPr>
        <p:spPr>
          <a:xfrm>
            <a:off x="7648993" y="6317485"/>
            <a:ext cx="1504113" cy="553998"/>
          </a:xfrm>
          <a:prstGeom prst="rect">
            <a:avLst/>
          </a:prstGeom>
          <a:noFill/>
        </p:spPr>
        <p:txBody>
          <a:bodyPr wrap="square" rtlCol="0">
            <a:spAutoFit/>
          </a:bodyPr>
          <a:lstStyle/>
          <a:p>
            <a:r>
              <a:rPr lang="en-US" sz="3000" b="1" dirty="0">
                <a:solidFill>
                  <a:schemeClr val="bg1"/>
                </a:solidFill>
                <a:latin typeface="+mj-lt"/>
              </a:rPr>
              <a:t>DMATS</a:t>
            </a:r>
          </a:p>
        </p:txBody>
      </p:sp>
    </p:spTree>
    <p:extLst>
      <p:ext uri="{BB962C8B-B14F-4D97-AF65-F5344CB8AC3E}">
        <p14:creationId xmlns:p14="http://schemas.microsoft.com/office/powerpoint/2010/main" val="22339117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1667</TotalTime>
  <Words>935</Words>
  <Application>Microsoft Office PowerPoint</Application>
  <PresentationFormat>On-screen Show (4:3)</PresentationFormat>
  <Paragraphs>197</Paragraphs>
  <Slides>19</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Aptos</vt:lpstr>
      <vt:lpstr>Aptos Display</vt:lpstr>
      <vt:lpstr>Arial</vt:lpstr>
      <vt:lpstr>Arial Narrow</vt:lpstr>
      <vt:lpstr>Calibri</vt:lpstr>
      <vt:lpstr>Century Gothic</vt:lpstr>
      <vt:lpstr>Courier New</vt:lpstr>
      <vt:lpstr>Gill Sans MT</vt:lpstr>
      <vt:lpstr>Lato</vt:lpstr>
      <vt:lpstr>Lucida Sans</vt:lpstr>
      <vt:lpstr>Trebuchet MS</vt:lpstr>
      <vt:lpstr>Office Theme</vt:lpstr>
      <vt:lpstr>PowerPoint Presentation</vt:lpstr>
      <vt:lpstr>THIS PRESENTATION WILL COVER</vt:lpstr>
      <vt:lpstr>PARTNERSHIPS</vt:lpstr>
      <vt:lpstr>THANK YOU</vt:lpstr>
      <vt:lpstr>US 20 / NW ARTERIAL INTERSECTION</vt:lpstr>
      <vt:lpstr>PowerPoint Presentation</vt:lpstr>
      <vt:lpstr>PowerPoint Presentation</vt:lpstr>
      <vt:lpstr>PowerPoint Presentation</vt:lpstr>
      <vt:lpstr>PROJECT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Chandra Ravada</dc:creator>
  <cp:lastModifiedBy>Bitting, Zachary</cp:lastModifiedBy>
  <cp:revision>86</cp:revision>
  <dcterms:created xsi:type="dcterms:W3CDTF">2025-09-29T20:31:53Z</dcterms:created>
  <dcterms:modified xsi:type="dcterms:W3CDTF">2025-10-06T15:38:07Z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aac733-ded1-41e0-8ea6-961193f81247_Enabled">
    <vt:lpwstr>true</vt:lpwstr>
  </property>
  <property fmtid="{D5CDD505-2E9C-101B-9397-08002B2CF9AE}" pid="3" name="MSIP_Label_0faac733-ded1-41e0-8ea6-961193f81247_SetDate">
    <vt:lpwstr>2025-10-06T11:35:24Z</vt:lpwstr>
  </property>
  <property fmtid="{D5CDD505-2E9C-101B-9397-08002B2CF9AE}" pid="4" name="MSIP_Label_0faac733-ded1-41e0-8ea6-961193f81247_Method">
    <vt:lpwstr>Standard</vt:lpwstr>
  </property>
  <property fmtid="{D5CDD505-2E9C-101B-9397-08002B2CF9AE}" pid="5" name="MSIP_Label_0faac733-ded1-41e0-8ea6-961193f81247_Name">
    <vt:lpwstr>defa4170-0d19-0005-0004-bc88714345d2</vt:lpwstr>
  </property>
  <property fmtid="{D5CDD505-2E9C-101B-9397-08002B2CF9AE}" pid="6" name="MSIP_Label_0faac733-ded1-41e0-8ea6-961193f81247_SiteId">
    <vt:lpwstr>a1e65fcc-32fa-4fdd-8692-0cc2eb06676e</vt:lpwstr>
  </property>
  <property fmtid="{D5CDD505-2E9C-101B-9397-08002B2CF9AE}" pid="7" name="MSIP_Label_0faac733-ded1-41e0-8ea6-961193f81247_ActionId">
    <vt:lpwstr>9e9129e9-2c72-4dff-917a-e7b7afbb19d3</vt:lpwstr>
  </property>
  <property fmtid="{D5CDD505-2E9C-101B-9397-08002B2CF9AE}" pid="8" name="MSIP_Label_0faac733-ded1-41e0-8ea6-961193f81247_ContentBits">
    <vt:lpwstr>0</vt:lpwstr>
  </property>
</Properties>
</file>