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sldIdLst>
    <p:sldId id="282" r:id="rId5"/>
    <p:sldId id="368" r:id="rId6"/>
    <p:sldId id="372" r:id="rId7"/>
    <p:sldId id="370" r:id="rId8"/>
    <p:sldId id="367" r:id="rId9"/>
    <p:sldId id="291" r:id="rId10"/>
    <p:sldId id="259" r:id="rId11"/>
    <p:sldId id="353" r:id="rId12"/>
    <p:sldId id="289" r:id="rId13"/>
    <p:sldId id="356" r:id="rId14"/>
    <p:sldId id="373" r:id="rId15"/>
    <p:sldId id="371" r:id="rId16"/>
    <p:sldId id="374" r:id="rId17"/>
    <p:sldId id="375" r:id="rId18"/>
    <p:sldId id="33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92ED4C-C2C4-C1F1-9BDF-E56E28F33F90}" name="Leif Garnass" initials="LG" userId="S::lgarnass_srfconsulting.com#ext#@snydershuck.onmicrosoft.com::daee4b6e-6077-4d44-92db-ff979375588d" providerId="AD"/>
  <p188:author id="{0C34F6DD-C0A1-4871-CA0B-2FC0F685A9DE}" name="Molly Stewart" initials="MS" userId="S::MStewart@srfconsulting.com::431f52bb-ec93-4a3e-8829-316f743d9f0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Troe" initials="BT" lastIdx="1" clrIdx="0">
    <p:extLst>
      <p:ext uri="{19B8F6BF-5375-455C-9EA6-DF929625EA0E}">
        <p15:presenceInfo xmlns:p15="http://schemas.microsoft.com/office/powerpoint/2012/main" userId="S::BTroe@srfconsulting.com::1dd3df67-02b9-4072-bac7-94cdf2910189" providerId="AD"/>
      </p:ext>
    </p:extLst>
  </p:cmAuthor>
  <p:cmAuthor id="2" name="Wade Greiman" initials="WG" lastIdx="1" clrIdx="1">
    <p:extLst>
      <p:ext uri="{19B8F6BF-5375-455C-9EA6-DF929625EA0E}">
        <p15:presenceInfo xmlns:p15="http://schemas.microsoft.com/office/powerpoint/2012/main" userId="S-1-5-21-1149314576-280511884-9522986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53E"/>
    <a:srgbClr val="FE0000"/>
    <a:srgbClr val="00BB00"/>
    <a:srgbClr val="007FFF"/>
    <a:srgbClr val="FF7F00"/>
    <a:srgbClr val="95B8BC"/>
    <a:srgbClr val="A4522E"/>
    <a:srgbClr val="94B8BB"/>
    <a:srgbClr val="948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2085" autoAdjust="0"/>
  </p:normalViewPr>
  <p:slideViewPr>
    <p:cSldViewPr snapToGrid="0">
      <p:cViewPr varScale="1">
        <p:scale>
          <a:sx n="98" d="100"/>
          <a:sy n="98" d="100"/>
        </p:scale>
        <p:origin x="1704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BEFF7-9B26-4BDC-8E8B-5D8604047726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33E5-C1A8-43FB-8F24-B956891C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0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3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6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5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86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9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3E5-C1A8-43FB-8F24-B956891C62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3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2441" y="461554"/>
            <a:ext cx="3008468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2" y="457201"/>
            <a:ext cx="4888761" cy="55137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457201" y="1561240"/>
            <a:ext cx="3023708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1" y="1794138"/>
            <a:ext cx="3008468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7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2362200"/>
            <a:ext cx="6019800" cy="1524000"/>
          </a:xfrm>
        </p:spPr>
        <p:txBody>
          <a:bodyPr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(Insert title)</a:t>
            </a:r>
          </a:p>
        </p:txBody>
      </p:sp>
    </p:spTree>
    <p:extLst>
      <p:ext uri="{BB962C8B-B14F-4D97-AF65-F5344CB8AC3E}">
        <p14:creationId xmlns:p14="http://schemas.microsoft.com/office/powerpoint/2010/main" val="410434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49140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260401"/>
            <a:ext cx="6096000" cy="68580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7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imi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6058" y="4787550"/>
            <a:ext cx="8241561" cy="566738"/>
          </a:xfrm>
        </p:spPr>
        <p:txBody>
          <a:bodyPr lIns="0" anchor="b">
            <a:normAutofit/>
          </a:bodyPr>
          <a:lstStyle>
            <a:lvl1pPr algn="l">
              <a:defRPr sz="30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Slide/Photo Title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6059" y="276446"/>
            <a:ext cx="8232701" cy="429555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199" y="5520562"/>
            <a:ext cx="8241561" cy="540488"/>
          </a:xfrm>
        </p:spPr>
        <p:txBody>
          <a:bodyPr l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add additional information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312788" y="6292560"/>
            <a:ext cx="374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EDF01A-BABD-471A-AAB6-7A2B3CAB3DDE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7151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2441" y="461554"/>
            <a:ext cx="3008468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2" y="457201"/>
            <a:ext cx="4888761" cy="55137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457201" y="1561240"/>
            <a:ext cx="3023708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1" y="1794138"/>
            <a:ext cx="3008468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73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2441" y="461554"/>
            <a:ext cx="3008468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2" y="457203"/>
            <a:ext cx="4888761" cy="2673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1" y="1794138"/>
            <a:ext cx="3008468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457201" y="1561240"/>
            <a:ext cx="3023708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808898" y="3297094"/>
            <a:ext cx="4888761" cy="2673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732491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Separ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4401883"/>
            <a:ext cx="4038600" cy="1636721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4401883"/>
            <a:ext cx="4038600" cy="1626089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498109"/>
            <a:ext cx="40386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648200" y="1498109"/>
            <a:ext cx="40386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66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350791"/>
            <a:ext cx="246888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260401"/>
            <a:ext cx="6096000" cy="68580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337673" y="350791"/>
            <a:ext cx="246888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218146" y="350791"/>
            <a:ext cx="246888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659036"/>
            <a:ext cx="246888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37673" y="3659036"/>
            <a:ext cx="246888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218146" y="3659036"/>
            <a:ext cx="246888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</p:spTree>
    <p:extLst>
      <p:ext uri="{BB962C8B-B14F-4D97-AF65-F5344CB8AC3E}">
        <p14:creationId xmlns:p14="http://schemas.microsoft.com/office/powerpoint/2010/main" val="285126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/>
          <p:cNvSpPr>
            <a:spLocks noGrp="1"/>
          </p:cNvSpPr>
          <p:nvPr>
            <p:ph type="tbl" sz="quarter" idx="10" hasCustomPrompt="1"/>
          </p:nvPr>
        </p:nvSpPr>
        <p:spPr>
          <a:xfrm>
            <a:off x="457200" y="1424766"/>
            <a:ext cx="8229600" cy="46683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a table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4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457200" y="2842438"/>
            <a:ext cx="4343400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 defTabSz="914377"/>
            <a:r>
              <a:rPr lang="en-US" sz="5000" dirty="0">
                <a:solidFill>
                  <a:srgbClr val="94B8BB"/>
                </a:solidFill>
                <a:latin typeface="Arial"/>
              </a:rPr>
              <a:t>QUESTIONS?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3171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460375" y="1772926"/>
            <a:ext cx="4343400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 defTabSz="914377"/>
            <a:r>
              <a:rPr lang="en-US" sz="5000" dirty="0">
                <a:solidFill>
                  <a:srgbClr val="94B8BB"/>
                </a:solidFill>
                <a:latin typeface="Arial"/>
              </a:rPr>
              <a:t>QUESTIONS?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35814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40386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4958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953000" y="35814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0" y="40386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953000" y="44958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8" y="6049851"/>
            <a:ext cx="347502" cy="4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627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752600"/>
            <a:ext cx="3429000" cy="533400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>
              <a:buFontTx/>
              <a:buNone/>
              <a:defRPr sz="2600" cap="all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Insert Pres Date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2438404"/>
            <a:ext cx="5334000" cy="1393825"/>
          </a:xfrm>
        </p:spPr>
        <p:txBody>
          <a:bodyPr lIns="0" anchor="b" anchorCtr="0">
            <a:normAutofit/>
          </a:bodyPr>
          <a:lstStyle>
            <a:lvl1pPr algn="l">
              <a:defRPr sz="3500"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962400"/>
            <a:ext cx="5334000" cy="1066800"/>
          </a:xfrm>
        </p:spPr>
        <p:txBody>
          <a:bodyPr lIns="0">
            <a:normAutofit/>
          </a:bodyPr>
          <a:lstStyle>
            <a:lvl1pPr marL="0">
              <a:buNone/>
              <a:defRPr sz="2800" cap="all" baseline="0">
                <a:solidFill>
                  <a:srgbClr val="A4522E"/>
                </a:solidFill>
              </a:defRPr>
            </a:lvl1pPr>
          </a:lstStyle>
          <a:p>
            <a:pPr lvl="0"/>
            <a:r>
              <a:rPr lang="en-US" cap="all" baseline="0" dirty="0">
                <a:solidFill>
                  <a:srgbClr val="A4522E"/>
                </a:solidFill>
              </a:rPr>
              <a:t>Click to add subtitle</a:t>
            </a:r>
          </a:p>
        </p:txBody>
      </p:sp>
      <p:sp>
        <p:nvSpPr>
          <p:cNvPr id="13" name="Line 2"/>
          <p:cNvSpPr>
            <a:spLocks noChangeShapeType="1"/>
          </p:cNvSpPr>
          <p:nvPr userDrawn="1"/>
        </p:nvSpPr>
        <p:spPr bwMode="auto">
          <a:xfrm>
            <a:off x="381000" y="3832225"/>
            <a:ext cx="53340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561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3622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8194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0" y="19050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876800" y="23622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876800" y="28194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819400" y="37338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819400" y="41910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46482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pic>
        <p:nvPicPr>
          <p:cNvPr id="28" name="Picture 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8" y="6049841"/>
            <a:ext cx="34750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8" y="6049841"/>
            <a:ext cx="34750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8" y="6049841"/>
            <a:ext cx="34750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8" y="6049841"/>
            <a:ext cx="34750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02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8957-A773-4A1D-9087-F2F0A900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6083A-D2CE-450F-9ADC-BB7A52973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640BD-E354-4AEC-B741-705F02B8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D953B-8901-4627-994F-71236475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2D418-847D-4E6C-BC67-5E536723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71069-552A-4487-A1B2-D9D7197A2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2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1371600"/>
            <a:ext cx="6019800" cy="32766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013964"/>
            <a:ext cx="6096000" cy="1470025"/>
          </a:xfrm>
        </p:spPr>
        <p:txBody>
          <a:bodyPr lIns="0"/>
          <a:lstStyle>
            <a:lvl1pPr algn="l">
              <a:defRPr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2091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e Presenter/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15599" y="1904697"/>
            <a:ext cx="2971800" cy="365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114800"/>
            <a:ext cx="4038600" cy="685800"/>
          </a:xfrm>
        </p:spPr>
        <p:txBody>
          <a:bodyPr lIns="91440" rIns="91440">
            <a:normAutofit/>
          </a:bodyPr>
          <a:lstStyle>
            <a:lvl1pPr marL="0" indent="-347463" algn="l">
              <a:buNone/>
              <a:defRPr sz="1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728929"/>
            <a:ext cx="4038600" cy="685800"/>
          </a:xfrm>
        </p:spPr>
        <p:txBody>
          <a:bodyPr anchor="b" anchorCtr="0">
            <a:normAutofit/>
          </a:bodyPr>
          <a:lstStyle>
            <a:lvl1pPr algn="l"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429000"/>
            <a:ext cx="4038600" cy="685800"/>
          </a:xfrm>
        </p:spPr>
        <p:txBody>
          <a:bodyPr anchor="ctr" anchorCtr="0">
            <a:normAutofit/>
          </a:bodyPr>
          <a:lstStyle>
            <a:lvl1pPr algn="l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57200" y="466552"/>
            <a:ext cx="5334000" cy="707886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r>
              <a:rPr lang="en-US" sz="4000" b="0" dirty="0">
                <a:solidFill>
                  <a:srgbClr val="94B8BB"/>
                </a:solidFill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669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resenter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447800" y="1609014"/>
            <a:ext cx="2209800" cy="27432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486400" y="1609014"/>
            <a:ext cx="2209800" cy="27432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647899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75156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5155092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876800" y="465419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876800" y="5675156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0" y="5155092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57200" y="466552"/>
            <a:ext cx="5334000" cy="707886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r>
              <a:rPr lang="en-US" sz="4000" b="0" dirty="0">
                <a:solidFill>
                  <a:srgbClr val="94B8BB"/>
                </a:solidFill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740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435395"/>
            <a:ext cx="8229600" cy="4659684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0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3EBD-C983-4B49-8857-68EC46801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B4905-FF55-444A-A6FE-01C356F493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6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424764"/>
            <a:ext cx="4038600" cy="4614529"/>
          </a:xfrm>
        </p:spPr>
        <p:txBody>
          <a:bodyPr lIns="0"/>
          <a:lstStyle>
            <a:lvl1pPr algn="l">
              <a:spcBef>
                <a:spcPts val="0"/>
              </a:spcBef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424764"/>
            <a:ext cx="4038600" cy="4614530"/>
          </a:xfrm>
        </p:spPr>
        <p:txBody>
          <a:bodyPr lIns="0"/>
          <a:lstStyle>
            <a:lvl1pPr algn="l">
              <a:spcBef>
                <a:spcPts val="0"/>
              </a:spcBef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9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2" y="2126512"/>
            <a:ext cx="4038600" cy="3966844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9787" y="2126516"/>
            <a:ext cx="4038600" cy="3962513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5613" y="1489608"/>
            <a:ext cx="4040188" cy="469939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insert information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201" y="1489604"/>
            <a:ext cx="4041775" cy="467774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insert information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8" y="6292560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8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5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59" y="503172"/>
            <a:ext cx="8229600" cy="78692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59" y="1482091"/>
            <a:ext cx="822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3420" y="6303193"/>
            <a:ext cx="37424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EDF01A-BABD-471A-AAB6-7A2B3CAB3D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063C8-219B-4722-8206-590D68D069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468060" y="5993045"/>
            <a:ext cx="782300" cy="6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5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1" r:id="rId2"/>
    <p:sldLayoutId id="2147483672" r:id="rId3"/>
    <p:sldLayoutId id="2147483662" r:id="rId4"/>
    <p:sldLayoutId id="2147483673" r:id="rId5"/>
    <p:sldLayoutId id="2147483674" r:id="rId6"/>
    <p:sldLayoutId id="2147483685" r:id="rId7"/>
    <p:sldLayoutId id="2147483677" r:id="rId8"/>
    <p:sldLayoutId id="2147483679" r:id="rId9"/>
    <p:sldLayoutId id="2147483664" r:id="rId10"/>
    <p:sldLayoutId id="2147483663" r:id="rId11"/>
    <p:sldLayoutId id="2147483666" r:id="rId12"/>
    <p:sldLayoutId id="2147483665" r:id="rId13"/>
    <p:sldLayoutId id="2147483675" r:id="rId14"/>
    <p:sldLayoutId id="2147483678" r:id="rId15"/>
    <p:sldLayoutId id="2147483680" r:id="rId16"/>
    <p:sldLayoutId id="2147483676" r:id="rId17"/>
    <p:sldLayoutId id="2147483681" r:id="rId18"/>
    <p:sldLayoutId id="2147483682" r:id="rId19"/>
    <p:sldLayoutId id="2147483683" r:id="rId20"/>
    <p:sldLayoutId id="2147483686" r:id="rId2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4510" y="503810"/>
            <a:ext cx="4748097" cy="1288473"/>
          </a:xfrm>
        </p:spPr>
        <p:txBody>
          <a:bodyPr/>
          <a:lstStyle/>
          <a:p>
            <a:r>
              <a:rPr lang="en-US" sz="2800" dirty="0"/>
              <a:t>Iowa dot commission</a:t>
            </a:r>
          </a:p>
          <a:p>
            <a:r>
              <a:rPr lang="en-US" sz="2800" dirty="0"/>
              <a:t>October 14, 2025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510" y="1832694"/>
            <a:ext cx="4748097" cy="1393825"/>
          </a:xfrm>
        </p:spPr>
        <p:txBody>
          <a:bodyPr>
            <a:normAutofit/>
          </a:bodyPr>
          <a:lstStyle/>
          <a:p>
            <a:r>
              <a:rPr lang="en-US" dirty="0"/>
              <a:t>North river drive</a:t>
            </a:r>
            <a:br>
              <a:rPr lang="en-US" dirty="0"/>
            </a:br>
            <a:endParaRPr 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4511" y="3234673"/>
            <a:ext cx="4748098" cy="1393827"/>
          </a:xfrm>
        </p:spPr>
        <p:txBody>
          <a:bodyPr>
            <a:normAutofit/>
          </a:bodyPr>
          <a:lstStyle/>
          <a:p>
            <a:r>
              <a:rPr lang="en-US" sz="2400" dirty="0"/>
              <a:t>Project background and</a:t>
            </a:r>
          </a:p>
          <a:p>
            <a:r>
              <a:rPr lang="en-US" sz="2400" dirty="0"/>
              <a:t>funding status report</a:t>
            </a:r>
          </a:p>
          <a:p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A98F5AF-4088-CC0B-330D-836E7A07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45680" y="4743659"/>
            <a:ext cx="3869211" cy="12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6C728-358D-8598-B629-4E259993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608" y="0"/>
            <a:ext cx="4001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5"/>
    </mc:Choice>
    <mc:Fallback xmlns="">
      <p:transition spd="slow" advTm="296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68FA7-6AFC-6C5C-E6D4-BA3B7C23D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370080"/>
            <a:ext cx="4439056" cy="499280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Project</a:t>
            </a:r>
          </a:p>
          <a:p>
            <a:r>
              <a:rPr lang="en-US" sz="2400" dirty="0"/>
              <a:t>2-lane urban road from 18</a:t>
            </a:r>
            <a:r>
              <a:rPr lang="en-US" sz="2400" baseline="30000" dirty="0"/>
              <a:t>th</a:t>
            </a:r>
            <a:r>
              <a:rPr lang="en-US" sz="2400" dirty="0"/>
              <a:t> Avenue N. to 25</a:t>
            </a:r>
            <a:r>
              <a:rPr lang="en-US" sz="2400" baseline="30000" dirty="0"/>
              <a:t>th</a:t>
            </a:r>
            <a:r>
              <a:rPr lang="en-US" sz="2400" dirty="0"/>
              <a:t> Avenue N.</a:t>
            </a:r>
          </a:p>
          <a:p>
            <a:pPr lvl="1"/>
            <a:r>
              <a:rPr lang="en-US" sz="2000" dirty="0"/>
              <a:t>(0.9 miles)</a:t>
            </a:r>
          </a:p>
          <a:p>
            <a:r>
              <a:rPr lang="en-US" sz="2400" dirty="0"/>
              <a:t>New trail along top of levee</a:t>
            </a:r>
          </a:p>
          <a:p>
            <a:r>
              <a:rPr lang="en-US" sz="2400" dirty="0"/>
              <a:t>Parallel parking along east side of roadway</a:t>
            </a:r>
          </a:p>
          <a:p>
            <a:r>
              <a:rPr lang="en-US" sz="2400" dirty="0"/>
              <a:t>Improved safety crossing of CPKC Railway</a:t>
            </a:r>
          </a:p>
          <a:p>
            <a:r>
              <a:rPr lang="en-US" sz="2400" dirty="0"/>
              <a:t>Crossing of Car Barn Creek</a:t>
            </a:r>
          </a:p>
          <a:p>
            <a:r>
              <a:rPr lang="en-US" sz="2400" dirty="0"/>
              <a:t>Project cost is ~$16.9M (2024 dollars)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3200" dirty="0">
                <a:solidFill>
                  <a:srgbClr val="95B8BC"/>
                </a:solidFill>
              </a:rPr>
              <a:t>North River Dr. Elements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7DEFF-3C02-720E-313B-84228A3E1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23" y="0"/>
            <a:ext cx="3998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9"/>
    </mc:Choice>
    <mc:Fallback xmlns="">
      <p:transition spd="slow" advTm="329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9DDA3-2F5B-949E-0EDE-A97C4408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bridge over a road&#10;&#10;Description automatically generated">
            <a:extLst>
              <a:ext uri="{FF2B5EF4-FFF2-40B4-BE49-F238E27FC236}">
                <a16:creationId xmlns:a16="http://schemas.microsoft.com/office/drawing/2014/main" id="{14F61589-F149-966C-DEB1-4B80894B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75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9DDA3-2F5B-949E-0EDE-A97C4408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46531-00A5-FED4-75CC-AA47D0AD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1A8A78-D313-444B-D6B5-9D9857208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270021"/>
            <a:ext cx="8229600" cy="5092861"/>
          </a:xfrm>
        </p:spPr>
        <p:txBody>
          <a:bodyPr>
            <a:noAutofit/>
          </a:bodyPr>
          <a:lstStyle/>
          <a:p>
            <a:r>
              <a:rPr lang="en-US" sz="2600" dirty="0"/>
              <a:t>Await award of Community Project Funding grant (subsequent steps rely upon successful award)</a:t>
            </a:r>
          </a:p>
          <a:p>
            <a:r>
              <a:rPr lang="en-US" sz="2600" dirty="0"/>
              <a:t>Develop funding agreement with Iowa DOT’s assistance</a:t>
            </a:r>
          </a:p>
          <a:p>
            <a:r>
              <a:rPr lang="en-US" sz="2600" dirty="0"/>
              <a:t>Procure professional consultants to complete the following:</a:t>
            </a:r>
          </a:p>
          <a:p>
            <a:pPr lvl="1"/>
            <a:r>
              <a:rPr lang="en-US" sz="2200" dirty="0"/>
              <a:t>NEPA study update for shorter project</a:t>
            </a:r>
          </a:p>
          <a:p>
            <a:pPr lvl="1"/>
            <a:r>
              <a:rPr lang="en-US" sz="2200" dirty="0"/>
              <a:t>Land acquisition</a:t>
            </a:r>
          </a:p>
          <a:p>
            <a:pPr lvl="1"/>
            <a:r>
              <a:rPr lang="en-US" sz="2200" dirty="0"/>
              <a:t>Section 408 permit with the Corps of Engineers</a:t>
            </a:r>
          </a:p>
          <a:p>
            <a:pPr lvl="1"/>
            <a:r>
              <a:rPr lang="en-US" sz="2200" dirty="0"/>
              <a:t>Final Design</a:t>
            </a:r>
          </a:p>
          <a:p>
            <a:pPr lvl="1"/>
            <a:r>
              <a:rPr lang="en-US" sz="2200" dirty="0"/>
              <a:t>Funding procurement for construction</a:t>
            </a:r>
          </a:p>
          <a:p>
            <a:r>
              <a:rPr lang="en-US" sz="2600" dirty="0"/>
              <a:t>Construction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D2AFB-16D9-16F5-F706-577ED8DC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7762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7"/>
    </mc:Choice>
    <mc:Fallback xmlns="">
      <p:transition spd="slow" advTm="317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1A8A78-D313-444B-D6B5-9D9857208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270021"/>
            <a:ext cx="8229600" cy="5092861"/>
          </a:xfrm>
        </p:spPr>
        <p:txBody>
          <a:bodyPr>
            <a:noAutofit/>
          </a:bodyPr>
          <a:lstStyle/>
          <a:p>
            <a:r>
              <a:rPr lang="en-US" sz="2600" dirty="0"/>
              <a:t>The relocation of the Lincoln Highway Bridge negatively impacted Lyons and surrounding neighborhoods.</a:t>
            </a:r>
          </a:p>
          <a:p>
            <a:r>
              <a:rPr lang="en-US" sz="2600" dirty="0"/>
              <a:t>Relocation of Highway 136 reduced traffic flow through commercial district.</a:t>
            </a:r>
          </a:p>
          <a:p>
            <a:r>
              <a:rPr lang="en-US" sz="2600" dirty="0"/>
              <a:t>Request for Iowa DOT’s financial support with the $750,000 match of the CPF grant, if awarded, to help revitalize the area impacted by the realignment.</a:t>
            </a:r>
          </a:p>
          <a:p>
            <a:pPr lvl="1"/>
            <a:r>
              <a:rPr lang="en-US" sz="2200" dirty="0"/>
              <a:t>Tourism benefits with Mississippi River access via roadway, parking, trail upgrade, and potential infill development</a:t>
            </a:r>
          </a:p>
          <a:p>
            <a:pPr lvl="1"/>
            <a:r>
              <a:rPr lang="en-US" sz="2200" dirty="0"/>
              <a:t>Economic need for the northern Clinton area</a:t>
            </a:r>
          </a:p>
          <a:p>
            <a:pPr lvl="1"/>
            <a:r>
              <a:rPr lang="en-US" sz="2200" dirty="0"/>
              <a:t>Revitalization need for Lyons Business District</a:t>
            </a:r>
          </a:p>
          <a:p>
            <a:pPr lvl="1"/>
            <a:r>
              <a:rPr lang="en-US" sz="2200" dirty="0"/>
              <a:t>Safe crossing of CPKC Railway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D2AFB-16D9-16F5-F706-577ED8DC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Formal Request for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826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7"/>
    </mc:Choice>
    <mc:Fallback xmlns="">
      <p:transition spd="slow" advTm="3179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ver a road with Ocean Park Hong Kong in the background&#10;&#10;Description automatically generated">
            <a:extLst>
              <a:ext uri="{FF2B5EF4-FFF2-40B4-BE49-F238E27FC236}">
                <a16:creationId xmlns:a16="http://schemas.microsoft.com/office/drawing/2014/main" id="{4D837E66-F8C5-051D-6854-9D6E85100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27034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4E79A3-0339-4302-EDDC-B7B821FF8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182157"/>
            <a:ext cx="8219873" cy="78692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286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8"/>
    </mc:Choice>
    <mc:Fallback xmlns="">
      <p:transition spd="slow" advTm="245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B96CC-578F-A181-DF46-78A7C475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2D2F5D-C575-00A8-DB09-5FE064DF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9" y="461554"/>
            <a:ext cx="8054502" cy="619995"/>
          </a:xfrm>
        </p:spPr>
        <p:txBody>
          <a:bodyPr>
            <a:normAutofit/>
          </a:bodyPr>
          <a:lstStyle/>
          <a:p>
            <a:r>
              <a:rPr lang="en-US" sz="3800" dirty="0"/>
              <a:t>History of Lyons Business District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15C09DA-3DD7-2253-B54E-DF36AB0E47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91" r="220"/>
          <a:stretch/>
        </p:blipFill>
        <p:spPr>
          <a:xfrm>
            <a:off x="297155" y="1376516"/>
            <a:ext cx="6015211" cy="384918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0AC6D9-A992-EB13-CF1D-95EAE8F4CC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0255" y="1376516"/>
            <a:ext cx="2597286" cy="5109237"/>
          </a:xfrm>
        </p:spPr>
        <p:txBody>
          <a:bodyPr>
            <a:normAutofit/>
          </a:bodyPr>
          <a:lstStyle/>
          <a:p>
            <a:r>
              <a:rPr lang="en-US" sz="2400" dirty="0"/>
              <a:t>Lincoln Highway Bridge</a:t>
            </a:r>
          </a:p>
          <a:p>
            <a:pPr marL="457200" lvl="1" indent="-227013"/>
            <a:r>
              <a:rPr lang="en-US" sz="2000" dirty="0"/>
              <a:t>Opened July 4, 1891</a:t>
            </a:r>
          </a:p>
          <a:p>
            <a:pPr marL="457200" lvl="1" indent="-227013"/>
            <a:r>
              <a:rPr lang="en-US" sz="2000" dirty="0"/>
              <a:t>Replaced by the 19</a:t>
            </a:r>
            <a:r>
              <a:rPr lang="en-US" sz="2000" baseline="30000" dirty="0"/>
              <a:t>th</a:t>
            </a:r>
            <a:r>
              <a:rPr lang="en-US" sz="2000" dirty="0"/>
              <a:t> Avenue N. (Hwy 136) Gateway Bridge in 1970s</a:t>
            </a:r>
          </a:p>
        </p:txBody>
      </p:sp>
    </p:spTree>
    <p:extLst>
      <p:ext uri="{BB962C8B-B14F-4D97-AF65-F5344CB8AC3E}">
        <p14:creationId xmlns:p14="http://schemas.microsoft.com/office/powerpoint/2010/main" val="1601988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B96CC-578F-A181-DF46-78A7C475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2D2F5D-C575-00A8-DB09-5FE064DF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7" y="461554"/>
            <a:ext cx="8221005" cy="619995"/>
          </a:xfrm>
        </p:spPr>
        <p:txBody>
          <a:bodyPr>
            <a:normAutofit/>
          </a:bodyPr>
          <a:lstStyle/>
          <a:p>
            <a:r>
              <a:rPr lang="en-US" sz="3800" dirty="0"/>
              <a:t>History of Lyons Business District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0AC6D9-A992-EB13-CF1D-95EAE8F4CC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928" y="1376516"/>
            <a:ext cx="8221004" cy="5109237"/>
          </a:xfrm>
        </p:spPr>
        <p:txBody>
          <a:bodyPr>
            <a:normAutofit/>
          </a:bodyPr>
          <a:lstStyle/>
          <a:p>
            <a:r>
              <a:rPr lang="en-US" sz="2400" dirty="0"/>
              <a:t>Lincoln Highway Bridge Connected Fulton, IL to Lyons, IA </a:t>
            </a:r>
          </a:p>
          <a:p>
            <a:pPr lvl="1"/>
            <a:r>
              <a:rPr lang="en-US" sz="2200" dirty="0"/>
              <a:t>(currently known as Lyons Business District)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89CF9-847F-521B-E538-235D5FB5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7" y="2636196"/>
            <a:ext cx="8220636" cy="33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B96CC-578F-A181-DF46-78A7C475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2D2F5D-C575-00A8-DB09-5FE064DF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9" y="461554"/>
            <a:ext cx="8230732" cy="619995"/>
          </a:xfrm>
        </p:spPr>
        <p:txBody>
          <a:bodyPr>
            <a:normAutofit/>
          </a:bodyPr>
          <a:lstStyle/>
          <a:p>
            <a:r>
              <a:rPr lang="en-US" sz="3800" dirty="0"/>
              <a:t>History of Lyons Business District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FA405F-5E7E-EA66-3FEA-2047695D8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30" y="1488332"/>
            <a:ext cx="5836582" cy="4075889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B491665-D3FC-070B-A477-94A1751915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2115" y="1488332"/>
            <a:ext cx="2349783" cy="5109237"/>
          </a:xfrm>
        </p:spPr>
        <p:txBody>
          <a:bodyPr>
            <a:normAutofit/>
          </a:bodyPr>
          <a:lstStyle/>
          <a:p>
            <a:r>
              <a:rPr lang="en-US" sz="2400" dirty="0"/>
              <a:t>McEleney Motor Co. was the anchor business of Lyons</a:t>
            </a:r>
          </a:p>
          <a:p>
            <a:pPr marL="457200" lvl="1" indent="-227013"/>
            <a:r>
              <a:rPr lang="en-US" sz="2000" dirty="0"/>
              <a:t>Opened in 1914</a:t>
            </a:r>
          </a:p>
          <a:p>
            <a:pPr marL="457200" lvl="1" indent="-227013"/>
            <a:r>
              <a:rPr lang="en-US" sz="2000" dirty="0"/>
              <a:t>Relocated from Lyons in 2002</a:t>
            </a:r>
          </a:p>
          <a:p>
            <a:pPr marL="457200" lvl="1" indent="-227013"/>
            <a:r>
              <a:rPr lang="en-US" sz="2000" dirty="0"/>
              <a:t>Building razed shortly thereafter</a:t>
            </a:r>
          </a:p>
        </p:txBody>
      </p:sp>
    </p:spTree>
    <p:extLst>
      <p:ext uri="{BB962C8B-B14F-4D97-AF65-F5344CB8AC3E}">
        <p14:creationId xmlns:p14="http://schemas.microsoft.com/office/powerpoint/2010/main" val="354827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6D179E-A317-3B9B-2143-B4F22BD78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292523"/>
            <a:ext cx="3886200" cy="4800164"/>
          </a:xfrm>
        </p:spPr>
        <p:txBody>
          <a:bodyPr>
            <a:normAutofit/>
          </a:bodyPr>
          <a:lstStyle/>
          <a:p>
            <a:r>
              <a:rPr lang="en-US" sz="2200" dirty="0"/>
              <a:t>Major flood of Mississippi River in 1965</a:t>
            </a:r>
          </a:p>
          <a:p>
            <a:r>
              <a:rPr lang="en-US" sz="2200" dirty="0"/>
              <a:t>USACE began building the levee in 1975</a:t>
            </a:r>
          </a:p>
          <a:p>
            <a:r>
              <a:rPr lang="en-US" sz="2200" dirty="0"/>
              <a:t>Nearly 8 miles of levee</a:t>
            </a:r>
          </a:p>
          <a:p>
            <a:pPr marL="457200" lvl="1" indent="-227013"/>
            <a:r>
              <a:rPr lang="en-US" sz="2200" dirty="0"/>
              <a:t>Mainline channel</a:t>
            </a:r>
          </a:p>
          <a:p>
            <a:pPr marL="457200" lvl="1" indent="-227013"/>
            <a:r>
              <a:rPr lang="en-US" sz="2200" dirty="0"/>
              <a:t>Mill Creek Tieback</a:t>
            </a:r>
          </a:p>
          <a:p>
            <a:pPr marL="457200" lvl="1" indent="-227013"/>
            <a:r>
              <a:rPr lang="en-US" sz="2200" dirty="0"/>
              <a:t>Turtle Creek Tieback</a:t>
            </a:r>
          </a:p>
          <a:p>
            <a:pPr marL="233363" indent="-227013"/>
            <a:r>
              <a:rPr lang="en-US" sz="2200" dirty="0"/>
              <a:t>Riverview Drive on top of levee adjacent to downtown</a:t>
            </a:r>
          </a:p>
          <a:p>
            <a:pPr marL="233363" indent="-227013"/>
            <a:r>
              <a:rPr lang="en-US" sz="2200" dirty="0"/>
              <a:t>Limited visibility and access to Mississippi River in northern Clinton/Lyons area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FA867-E722-F6E1-2EA1-8C3873EF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3DE37-A7E0-F10E-1732-2FFD39E5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Clinton Levee History</a:t>
            </a:r>
          </a:p>
        </p:txBody>
      </p:sp>
      <p:pic>
        <p:nvPicPr>
          <p:cNvPr id="7" name="Picture 6" descr="A map of a river&#10;&#10;Description automatically generated">
            <a:extLst>
              <a:ext uri="{FF2B5EF4-FFF2-40B4-BE49-F238E27FC236}">
                <a16:creationId xmlns:a16="http://schemas.microsoft.com/office/drawing/2014/main" id="{9E671DC7-3F05-167E-BB28-B94FA8ADC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2" t="4397" r="3742" b="8244"/>
          <a:stretch/>
        </p:blipFill>
        <p:spPr>
          <a:xfrm>
            <a:off x="4343399" y="1171873"/>
            <a:ext cx="4489315" cy="54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B08C0-FBC1-C7AB-68A3-DDB0EEF93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180917"/>
            <a:ext cx="4114801" cy="4857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Public meeting held June 21, 2023 with 20 people signed in as attendees</a:t>
            </a:r>
          </a:p>
          <a:p>
            <a:pPr marL="0" indent="0">
              <a:buNone/>
            </a:pPr>
            <a:r>
              <a:rPr lang="en-US" sz="2000" dirty="0"/>
              <a:t>10 stakeholders have typically met every month on Friday mornings to discuss this project for many years</a:t>
            </a:r>
          </a:p>
          <a:p>
            <a:r>
              <a:rPr lang="en-US" sz="2000" dirty="0"/>
              <a:t>Primary Concerns</a:t>
            </a:r>
          </a:p>
          <a:p>
            <a:pPr marL="457200" lvl="1" indent="-227013"/>
            <a:r>
              <a:rPr lang="en-US" sz="1600" dirty="0"/>
              <a:t>Loss of traffic on Main Avenue</a:t>
            </a:r>
          </a:p>
          <a:p>
            <a:pPr marL="457200" lvl="1" indent="-227013"/>
            <a:r>
              <a:rPr lang="en-US" sz="1600" dirty="0"/>
              <a:t>Business closures</a:t>
            </a:r>
          </a:p>
          <a:p>
            <a:pPr marL="457200" lvl="1" indent="-227013"/>
            <a:r>
              <a:rPr lang="en-US" sz="1600" dirty="0"/>
              <a:t>Dilapidated buildings</a:t>
            </a:r>
          </a:p>
          <a:p>
            <a:pPr marL="457200" lvl="1" indent="-227013"/>
            <a:r>
              <a:rPr lang="en-US" sz="1600" dirty="0"/>
              <a:t>Underdeveloped/undeveloped properties</a:t>
            </a:r>
          </a:p>
          <a:p>
            <a:pPr marL="457200" lvl="1" indent="-227013"/>
            <a:r>
              <a:rPr lang="en-US" sz="1600" dirty="0"/>
              <a:t>Lack of access to the Mississippi River</a:t>
            </a:r>
          </a:p>
          <a:p>
            <a:pPr marL="457200" lvl="1" indent="-227013"/>
            <a:r>
              <a:rPr lang="en-US" sz="1600" dirty="0"/>
              <a:t>Underrealized taxable valuation in Lyons and surrounding neighborhoods</a:t>
            </a:r>
          </a:p>
          <a:p>
            <a:pPr marL="457200" lvl="1" indent="-227013"/>
            <a:r>
              <a:rPr lang="en-US" sz="1600" dirty="0"/>
              <a:t>Infrastructure condition</a:t>
            </a:r>
          </a:p>
          <a:p>
            <a:pPr marL="457200" lvl="1" indent="-227013"/>
            <a:r>
              <a:rPr lang="en-US" sz="1600" dirty="0"/>
              <a:t>Railroad crossings</a:t>
            </a:r>
          </a:p>
          <a:p>
            <a:pPr marL="457200" lvl="1" indent="-227013"/>
            <a:r>
              <a:rPr lang="en-US" sz="1600" dirty="0"/>
              <a:t>Lack of adequate roadway circulation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B8DA1E-79CF-5233-146D-24C310F8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117"/>
            <a:ext cx="8229600" cy="685800"/>
          </a:xfrm>
        </p:spPr>
        <p:txBody>
          <a:bodyPr/>
          <a:lstStyle/>
          <a:p>
            <a:r>
              <a:rPr lang="en-US" dirty="0"/>
              <a:t>Public Involvement – North River Dr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FEEB527-9921-6967-45F7-81229514DFB7}"/>
              </a:ext>
            </a:extLst>
          </p:cNvPr>
          <p:cNvSpPr txBox="1">
            <a:spLocks/>
          </p:cNvSpPr>
          <p:nvPr/>
        </p:nvSpPr>
        <p:spPr>
          <a:xfrm>
            <a:off x="4795738" y="1180916"/>
            <a:ext cx="3891062" cy="48571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Accomplishments</a:t>
            </a:r>
          </a:p>
          <a:p>
            <a:pPr marL="457200" lvl="1"/>
            <a:r>
              <a:rPr lang="en-US" sz="1600" dirty="0"/>
              <a:t>$650,000 Flood Resiliency Grant through former Iowa Senator Chris Cournoyer</a:t>
            </a:r>
          </a:p>
          <a:p>
            <a:pPr marL="457200" lvl="1"/>
            <a:r>
              <a:rPr lang="en-US" sz="1600" dirty="0"/>
              <a:t>Quiet Zone establishment</a:t>
            </a:r>
          </a:p>
          <a:p>
            <a:pPr marL="457200" lvl="1"/>
            <a:r>
              <a:rPr lang="en-US" sz="1600" dirty="0"/>
              <a:t>Roadway/permeable pavers improvements in Lyons</a:t>
            </a:r>
          </a:p>
          <a:p>
            <a:pPr marL="457200" lvl="1"/>
            <a:r>
              <a:rPr lang="en-US" sz="1600" dirty="0"/>
              <a:t>Opportunities for growth and support Lyons Business and Technology Park</a:t>
            </a:r>
          </a:p>
          <a:p>
            <a:pPr marL="457200" lvl="1"/>
            <a:r>
              <a:rPr lang="en-US" sz="1600" dirty="0"/>
              <a:t>Lyons Farmers Market development</a:t>
            </a:r>
          </a:p>
          <a:p>
            <a:pPr marL="457200" lvl="1"/>
            <a:r>
              <a:rPr lang="en-US" sz="1600" dirty="0"/>
              <a:t>Sawmill Museum expansion</a:t>
            </a:r>
          </a:p>
          <a:p>
            <a:pPr marL="457200" lvl="1"/>
            <a:r>
              <a:rPr lang="en-US" sz="1600" dirty="0"/>
              <a:t>Some business investment occurring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07"/>
    </mc:Choice>
    <mc:Fallback xmlns="">
      <p:transition spd="slow" advTm="1093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8" y="495117"/>
            <a:ext cx="8219872" cy="685800"/>
          </a:xfrm>
        </p:spPr>
        <p:txBody>
          <a:bodyPr anchor="b">
            <a:normAutofit/>
          </a:bodyPr>
          <a:lstStyle/>
          <a:p>
            <a:r>
              <a:rPr lang="en-US" dirty="0"/>
              <a:t>Project Goals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91693-BDF1-C004-4157-8F1C5A7BC4D9}"/>
              </a:ext>
            </a:extLst>
          </p:cNvPr>
          <p:cNvSpPr/>
          <p:nvPr/>
        </p:nvSpPr>
        <p:spPr>
          <a:xfrm>
            <a:off x="1478604" y="1320803"/>
            <a:ext cx="7208196" cy="4496338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593A8F-836D-3AED-A394-F39566B67BB4}"/>
              </a:ext>
            </a:extLst>
          </p:cNvPr>
          <p:cNvSpPr/>
          <p:nvPr/>
        </p:nvSpPr>
        <p:spPr>
          <a:xfrm>
            <a:off x="2114965" y="4341132"/>
            <a:ext cx="1910212" cy="1702314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Improve Access to Lyons Business District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C192DE3-C019-2A3A-7B0B-071436FAD5AB}"/>
              </a:ext>
            </a:extLst>
          </p:cNvPr>
          <p:cNvSpPr/>
          <p:nvPr/>
        </p:nvSpPr>
        <p:spPr>
          <a:xfrm>
            <a:off x="2189480" y="5089570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AEE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7FA91557-0EDE-1550-99CF-5C61FDE2B7DD}"/>
              </a:ext>
            </a:extLst>
          </p:cNvPr>
          <p:cNvSpPr/>
          <p:nvPr/>
        </p:nvSpPr>
        <p:spPr>
          <a:xfrm>
            <a:off x="489532" y="3373368"/>
            <a:ext cx="1910212" cy="170231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1B897F3-0683-C5E1-0575-CBEC8A3D6968}"/>
              </a:ext>
            </a:extLst>
          </p:cNvPr>
          <p:cNvSpPr/>
          <p:nvPr/>
        </p:nvSpPr>
        <p:spPr>
          <a:xfrm>
            <a:off x="1756832" y="4818536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AEE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CEB8066-6726-2F58-00F4-68D36B36C3BA}"/>
              </a:ext>
            </a:extLst>
          </p:cNvPr>
          <p:cNvSpPr/>
          <p:nvPr/>
        </p:nvSpPr>
        <p:spPr>
          <a:xfrm>
            <a:off x="3738468" y="3359045"/>
            <a:ext cx="1910212" cy="1702314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Improve the Discovery Trail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128BC97-CEE8-F1CA-4670-16CA6AF4F4CD}"/>
              </a:ext>
            </a:extLst>
          </p:cNvPr>
          <p:cNvSpPr/>
          <p:nvPr/>
        </p:nvSpPr>
        <p:spPr>
          <a:xfrm>
            <a:off x="5013314" y="4821691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DC63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8D14D6C-D090-5BE6-A5E5-E8097B703D74}"/>
              </a:ext>
            </a:extLst>
          </p:cNvPr>
          <p:cNvSpPr/>
          <p:nvPr/>
        </p:nvSpPr>
        <p:spPr>
          <a:xfrm>
            <a:off x="5371576" y="4328441"/>
            <a:ext cx="1910212" cy="170231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0113AF9-AE6C-26C9-DB3A-DE915E4DE661}"/>
              </a:ext>
            </a:extLst>
          </p:cNvPr>
          <p:cNvSpPr/>
          <p:nvPr/>
        </p:nvSpPr>
        <p:spPr>
          <a:xfrm>
            <a:off x="5418137" y="5078510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DC63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FF3B90-3828-BF8A-7663-00FD44F07220}"/>
              </a:ext>
            </a:extLst>
          </p:cNvPr>
          <p:cNvSpPr/>
          <p:nvPr/>
        </p:nvSpPr>
        <p:spPr>
          <a:xfrm>
            <a:off x="2114965" y="2351529"/>
            <a:ext cx="1910212" cy="1702314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Improve Access to River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458F92A-0876-0C4E-3309-90299FDBBB38}"/>
              </a:ext>
            </a:extLst>
          </p:cNvPr>
          <p:cNvSpPr/>
          <p:nvPr/>
        </p:nvSpPr>
        <p:spPr>
          <a:xfrm>
            <a:off x="3419118" y="2399779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4792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DE64A680-F27C-601F-7A9F-AD1948FCF4FD}"/>
              </a:ext>
            </a:extLst>
          </p:cNvPr>
          <p:cNvSpPr/>
          <p:nvPr/>
        </p:nvSpPr>
        <p:spPr>
          <a:xfrm>
            <a:off x="3738468" y="1379171"/>
            <a:ext cx="1910212" cy="170231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B1A0E716-3343-A15F-318F-C361C7E8BEBD}"/>
              </a:ext>
            </a:extLst>
          </p:cNvPr>
          <p:cNvSpPr/>
          <p:nvPr/>
        </p:nvSpPr>
        <p:spPr>
          <a:xfrm>
            <a:off x="3804490" y="2130075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4792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28D274-932F-E631-93C9-07A993DFDD36}"/>
              </a:ext>
            </a:extLst>
          </p:cNvPr>
          <p:cNvSpPr/>
          <p:nvPr/>
        </p:nvSpPr>
        <p:spPr>
          <a:xfrm>
            <a:off x="5371568" y="2387479"/>
            <a:ext cx="1910212" cy="1702314"/>
          </a:xfrm>
          <a:custGeom>
            <a:avLst/>
            <a:gdLst>
              <a:gd name="connsiteX0" fmla="*/ 0 w 2178312"/>
              <a:gd name="connsiteY0" fmla="*/ 934915 h 1869830"/>
              <a:gd name="connsiteX1" fmla="*/ 467458 w 2178312"/>
              <a:gd name="connsiteY1" fmla="*/ 0 h 1869830"/>
              <a:gd name="connsiteX2" fmla="*/ 1710855 w 2178312"/>
              <a:gd name="connsiteY2" fmla="*/ 0 h 1869830"/>
              <a:gd name="connsiteX3" fmla="*/ 2178312 w 2178312"/>
              <a:gd name="connsiteY3" fmla="*/ 934915 h 1869830"/>
              <a:gd name="connsiteX4" fmla="*/ 1710855 w 2178312"/>
              <a:gd name="connsiteY4" fmla="*/ 1869830 h 1869830"/>
              <a:gd name="connsiteX5" fmla="*/ 467458 w 2178312"/>
              <a:gd name="connsiteY5" fmla="*/ 1869830 h 1869830"/>
              <a:gd name="connsiteX6" fmla="*/ 0 w 2178312"/>
              <a:gd name="connsiteY6" fmla="*/ 934915 h 18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312" h="1869830">
                <a:moveTo>
                  <a:pt x="0" y="934915"/>
                </a:moveTo>
                <a:lnTo>
                  <a:pt x="467458" y="0"/>
                </a:lnTo>
                <a:lnTo>
                  <a:pt x="1710855" y="0"/>
                </a:lnTo>
                <a:lnTo>
                  <a:pt x="2178312" y="934915"/>
                </a:lnTo>
                <a:lnTo>
                  <a:pt x="1710855" y="1869830"/>
                </a:lnTo>
                <a:lnTo>
                  <a:pt x="467458" y="1869830"/>
                </a:lnTo>
                <a:lnTo>
                  <a:pt x="0" y="93491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45" tIns="312432" rIns="337345" bIns="312432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Support Economic Development and Increase Tax Base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7C4BE12-B9C2-DAB9-E01E-57EF49AC5DD3}"/>
              </a:ext>
            </a:extLst>
          </p:cNvPr>
          <p:cNvSpPr/>
          <p:nvPr/>
        </p:nvSpPr>
        <p:spPr>
          <a:xfrm>
            <a:off x="7017658" y="3134927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3168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62C379F-4D47-F34A-B324-8C69CB71430B}"/>
              </a:ext>
            </a:extLst>
          </p:cNvPr>
          <p:cNvSpPr/>
          <p:nvPr/>
        </p:nvSpPr>
        <p:spPr>
          <a:xfrm>
            <a:off x="7002629" y="3386059"/>
            <a:ext cx="1910212" cy="170231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302764A6-A1C7-7DEE-C099-64AA0352FABF}"/>
              </a:ext>
            </a:extLst>
          </p:cNvPr>
          <p:cNvSpPr/>
          <p:nvPr/>
        </p:nvSpPr>
        <p:spPr>
          <a:xfrm>
            <a:off x="7399880" y="3428875"/>
            <a:ext cx="222998" cy="1996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3168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2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1"/>
    </mc:Choice>
    <mc:Fallback xmlns="">
      <p:transition spd="slow" advTm="4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964F6A-A3C0-7711-79AD-3DB000C31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06471" y="0"/>
            <a:ext cx="443752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58433-6F0F-8473-5156-2603D7C980E9}"/>
              </a:ext>
            </a:extLst>
          </p:cNvPr>
          <p:cNvSpPr txBox="1"/>
          <p:nvPr/>
        </p:nvSpPr>
        <p:spPr>
          <a:xfrm>
            <a:off x="4321521" y="0"/>
            <a:ext cx="697951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68FA7-6AFC-6C5C-E6D4-BA3B7C23D1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928" y="1202935"/>
            <a:ext cx="6245157" cy="331185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2-lane urban road from Riverview Drive to 25</a:t>
            </a:r>
            <a:r>
              <a:rPr lang="en-US" sz="2400" baseline="30000" dirty="0"/>
              <a:t>th</a:t>
            </a:r>
            <a:r>
              <a:rPr lang="en-US" sz="2400" dirty="0"/>
              <a:t> Avenue N.</a:t>
            </a:r>
          </a:p>
          <a:p>
            <a:pPr lvl="1"/>
            <a:r>
              <a:rPr lang="en-US" sz="2000" dirty="0"/>
              <a:t>1.6 miles</a:t>
            </a:r>
          </a:p>
          <a:p>
            <a:r>
              <a:rPr lang="en-US" sz="2400" dirty="0"/>
              <a:t>New trail along top of levee (replace dilapidated trail)</a:t>
            </a:r>
          </a:p>
          <a:p>
            <a:r>
              <a:rPr lang="en-US" sz="2400" dirty="0"/>
              <a:t>Parallel parking along east side of road, adjacent to trail for most of project limits</a:t>
            </a:r>
          </a:p>
          <a:p>
            <a:r>
              <a:rPr lang="en-US" sz="2400" dirty="0"/>
              <a:t>Bridge over Joyce’s Slough Marina and Flood Control Gate</a:t>
            </a:r>
          </a:p>
          <a:p>
            <a:r>
              <a:rPr lang="en-US" sz="2400" dirty="0"/>
              <a:t>Project cost ~ $22M (2024 dollars)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16766-144C-1E3F-2010-F21C05A3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8" y="495117"/>
            <a:ext cx="8219872" cy="6858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3200" dirty="0">
                <a:solidFill>
                  <a:srgbClr val="95B8BC"/>
                </a:solidFill>
              </a:rPr>
              <a:t>Initial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50ED6-EBE3-C8AA-3DA2-A4A2E9A1B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28" y="4514787"/>
            <a:ext cx="5383914" cy="18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9"/>
    </mc:Choice>
    <mc:Fallback xmlns="">
      <p:transition spd="slow" advTm="3290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1A8A78-D313-444B-D6B5-9D9857208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270022"/>
            <a:ext cx="8229600" cy="1823374"/>
          </a:xfrm>
        </p:spPr>
        <p:txBody>
          <a:bodyPr>
            <a:noAutofit/>
          </a:bodyPr>
          <a:lstStyle/>
          <a:p>
            <a:r>
              <a:rPr lang="en-US" sz="2600" dirty="0"/>
              <a:t>Levee Flood Resiliency Plan Update for all of Clinton</a:t>
            </a:r>
          </a:p>
          <a:p>
            <a:r>
              <a:rPr lang="en-US" sz="2600" dirty="0"/>
              <a:t>Draft Environmental Assessment (EA) for Initial Concept (Riverview Dr to 25</a:t>
            </a:r>
            <a:r>
              <a:rPr lang="en-US" sz="2600" baseline="30000" dirty="0"/>
              <a:t>th</a:t>
            </a:r>
            <a:r>
              <a:rPr lang="en-US" sz="2600" dirty="0"/>
              <a:t> Avenue N)</a:t>
            </a:r>
          </a:p>
          <a:p>
            <a:r>
              <a:rPr lang="en-US" sz="2600" dirty="0"/>
              <a:t>30% Design for Initial Concept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D2AFB-16D9-16F5-F706-577ED8DC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Completed Items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94C03F5-A228-D221-4D61-2D66D5265A72}"/>
              </a:ext>
            </a:extLst>
          </p:cNvPr>
          <p:cNvSpPr txBox="1">
            <a:spLocks/>
          </p:cNvSpPr>
          <p:nvPr/>
        </p:nvSpPr>
        <p:spPr>
          <a:xfrm>
            <a:off x="457200" y="4033678"/>
            <a:ext cx="8229600" cy="168618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Shorten N. River Dr project to between 18</a:t>
            </a:r>
            <a:r>
              <a:rPr lang="en-US" sz="2600" baseline="30000" dirty="0"/>
              <a:t>th</a:t>
            </a:r>
            <a:r>
              <a:rPr lang="en-US" sz="2600" dirty="0"/>
              <a:t> Ave N and 25</a:t>
            </a:r>
            <a:r>
              <a:rPr lang="en-US" sz="2600" baseline="30000" dirty="0"/>
              <a:t>th</a:t>
            </a:r>
            <a:r>
              <a:rPr lang="en-US" sz="2600" dirty="0"/>
              <a:t> Ave N</a:t>
            </a:r>
          </a:p>
          <a:p>
            <a:r>
              <a:rPr lang="en-US" sz="2600" dirty="0"/>
              <a:t>Reapply for a $1M Community Project Funding (CPF) grant through Congresswoman Miller-Meeks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8B87110-CCB7-9A93-2C5C-15F95BD6B3EE}"/>
              </a:ext>
            </a:extLst>
          </p:cNvPr>
          <p:cNvSpPr txBox="1">
            <a:spLocks/>
          </p:cNvSpPr>
          <p:nvPr/>
        </p:nvSpPr>
        <p:spPr>
          <a:xfrm>
            <a:off x="457200" y="328795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Action by Council – May 13, 2025</a:t>
            </a:r>
          </a:p>
        </p:txBody>
      </p:sp>
    </p:spTree>
    <p:extLst>
      <p:ext uri="{BB962C8B-B14F-4D97-AF65-F5344CB8AC3E}">
        <p14:creationId xmlns:p14="http://schemas.microsoft.com/office/powerpoint/2010/main" val="7890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7"/>
    </mc:Choice>
    <mc:Fallback xmlns="">
      <p:transition spd="slow" advTm="3179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.1|9.3|7.4"/>
</p:tagLst>
</file>

<file path=ppt/theme/theme1.xml><?xml version="1.0" encoding="utf-8"?>
<a:theme xmlns:a="http://schemas.openxmlformats.org/drawingml/2006/main" name="Office Theme">
  <a:themeElements>
    <a:clrScheme name="Snyder Colors">
      <a:dk1>
        <a:srgbClr val="000000"/>
      </a:dk1>
      <a:lt1>
        <a:sysClr val="window" lastClr="FFFFFF"/>
      </a:lt1>
      <a:dk2>
        <a:srgbClr val="342E1F"/>
      </a:dk2>
      <a:lt2>
        <a:srgbClr val="342E1F"/>
      </a:lt2>
      <a:accent1>
        <a:srgbClr val="B9AA9A"/>
      </a:accent1>
      <a:accent2>
        <a:srgbClr val="94B8BB"/>
      </a:accent2>
      <a:accent3>
        <a:srgbClr val="A4522E"/>
      </a:accent3>
      <a:accent4>
        <a:srgbClr val="342E1F"/>
      </a:accent4>
      <a:accent5>
        <a:srgbClr val="E4B5A1"/>
      </a:accent5>
      <a:accent6>
        <a:srgbClr val="D4E2E3"/>
      </a:accent6>
      <a:hlink>
        <a:srgbClr val="A4522E"/>
      </a:hlink>
      <a:folHlink>
        <a:srgbClr val="94B8B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yderTemplate11.17.pptx" id="{B53C5A2F-48A8-4720-9C7E-5D8173E098F4}" vid="{8B20924A-8204-4BD9-BC24-69C5311A6F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886EE01CD5234A9D507C546E65BE4A" ma:contentTypeVersion="6" ma:contentTypeDescription="Create a new document." ma:contentTypeScope="" ma:versionID="87877de844d3910e8585e017cddd739d">
  <xsd:schema xmlns:xsd="http://www.w3.org/2001/XMLSchema" xmlns:xs="http://www.w3.org/2001/XMLSchema" xmlns:p="http://schemas.microsoft.com/office/2006/metadata/properties" xmlns:ns2="665d044d-2c9c-4269-babe-dc3ead5cd76d" xmlns:ns3="9c496cde-61a5-4d31-b5e8-b10b93e17135" targetNamespace="http://schemas.microsoft.com/office/2006/metadata/properties" ma:root="true" ma:fieldsID="f4f58394e60df4f49cb82a7b07b3f217" ns2:_="" ns3:_="">
    <xsd:import namespace="665d044d-2c9c-4269-babe-dc3ead5cd76d"/>
    <xsd:import namespace="9c496cde-61a5-4d31-b5e8-b10b93e171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d044d-2c9c-4269-babe-dc3ead5cd7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96cde-61a5-4d31-b5e8-b10b93e171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E8049D-2DFA-4D6A-B72F-461A2BAB58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2686E2-7FA5-4DF5-AD07-8D45E3A3FF6C}">
  <ds:schemaRefs>
    <ds:schemaRef ds:uri="665d044d-2c9c-4269-babe-dc3ead5cd76d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9c496cde-61a5-4d31-b5e8-b10b93e1713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BDFA7AF-2742-4B37-8EA1-CEC2D0870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5d044d-2c9c-4269-babe-dc3ead5cd76d"/>
    <ds:schemaRef ds:uri="9c496cde-61a5-4d31-b5e8-b10b93e171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Snyder_Template_11-2017 (3) (1)</Template>
  <TotalTime>12301</TotalTime>
  <Words>647</Words>
  <Application>Microsoft Office PowerPoint</Application>
  <PresentationFormat>On-screen Show (4:3)</PresentationFormat>
  <Paragraphs>109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North river drive </vt:lpstr>
      <vt:lpstr>History of Lyons Business District</vt:lpstr>
      <vt:lpstr>History of Lyons Business District</vt:lpstr>
      <vt:lpstr>History of Lyons Business District</vt:lpstr>
      <vt:lpstr>Clinton Levee History</vt:lpstr>
      <vt:lpstr>Public Involvement – North River Dr</vt:lpstr>
      <vt:lpstr>Project Goals</vt:lpstr>
      <vt:lpstr>Initial Concept</vt:lpstr>
      <vt:lpstr>Completed Items</vt:lpstr>
      <vt:lpstr>North River Dr. Elements</vt:lpstr>
      <vt:lpstr>PowerPoint Presentation</vt:lpstr>
      <vt:lpstr>PowerPoint Presentation</vt:lpstr>
      <vt:lpstr>Next Steps</vt:lpstr>
      <vt:lpstr>Formal Request for Consideration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Wade Greiman</dc:creator>
  <cp:lastModifiedBy>Anderson, Stuart</cp:lastModifiedBy>
  <cp:revision>286</cp:revision>
  <dcterms:created xsi:type="dcterms:W3CDTF">2021-04-26T01:48:38Z</dcterms:created>
  <dcterms:modified xsi:type="dcterms:W3CDTF">2025-10-03T20:46:10Z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0x01010003886EE01CD5234A9D507C546E65BE4A</vt:lpwstr>
  </property>
  <property fmtid="{D5CDD505-2E9C-101B-9397-08002B2CF9AE}" pid="3" name="MSIP_Label_0faac733-ded1-41e0-8ea6-961193f81247_Enabled">
    <vt:lpwstr>true</vt:lpwstr>
  </property>
  <property fmtid="{D5CDD505-2E9C-101B-9397-08002B2CF9AE}" pid="4" name="MSIP_Label_0faac733-ded1-41e0-8ea6-961193f81247_SetDate">
    <vt:lpwstr>2025-10-03T20:45:57Z</vt:lpwstr>
  </property>
  <property fmtid="{D5CDD505-2E9C-101B-9397-08002B2CF9AE}" pid="5" name="MSIP_Label_0faac733-ded1-41e0-8ea6-961193f81247_Method">
    <vt:lpwstr>Standard</vt:lpwstr>
  </property>
  <property fmtid="{D5CDD505-2E9C-101B-9397-08002B2CF9AE}" pid="6" name="MSIP_Label_0faac733-ded1-41e0-8ea6-961193f81247_Name">
    <vt:lpwstr>defa4170-0d19-0005-0004-bc88714345d2</vt:lpwstr>
  </property>
  <property fmtid="{D5CDD505-2E9C-101B-9397-08002B2CF9AE}" pid="7" name="MSIP_Label_0faac733-ded1-41e0-8ea6-961193f81247_SiteId">
    <vt:lpwstr>a1e65fcc-32fa-4fdd-8692-0cc2eb06676e</vt:lpwstr>
  </property>
  <property fmtid="{D5CDD505-2E9C-101B-9397-08002B2CF9AE}" pid="8" name="MSIP_Label_0faac733-ded1-41e0-8ea6-961193f81247_ActionId">
    <vt:lpwstr>b728e324-25ad-40ed-8ac9-15139a1f8752</vt:lpwstr>
  </property>
  <property fmtid="{D5CDD505-2E9C-101B-9397-08002B2CF9AE}" pid="9" name="MSIP_Label_0faac733-ded1-41e0-8ea6-961193f81247_ContentBits">
    <vt:lpwstr>0</vt:lpwstr>
  </property>
</Properties>
</file>