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58" r:id="rId6"/>
    <p:sldId id="260" r:id="rId7"/>
    <p:sldId id="262" r:id="rId8"/>
    <p:sldId id="263" r:id="rId9"/>
    <p:sldId id="2146847312" r:id="rId10"/>
    <p:sldId id="2146847315" r:id="rId1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4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397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937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5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99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81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1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6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15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1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316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AA549-0061-4A48-B14A-013EDC84B816}" type="datetimeFigureOut">
              <a:rPr lang="en-US" smtClean="0"/>
              <a:t>11/5/2025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E3DE-8D02-4D8D-96E5-89E1AA56F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62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4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6D608E-E338-4D2D-BE5F-7DBB23F81DC2}"/>
              </a:ext>
            </a:extLst>
          </p:cNvPr>
          <p:cNvSpPr/>
          <p:nvPr/>
        </p:nvSpPr>
        <p:spPr>
          <a:xfrm>
            <a:off x="0" y="857250"/>
            <a:ext cx="9144000" cy="1200150"/>
          </a:xfrm>
          <a:prstGeom prst="rect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55D9A-B903-4246-8874-9DC1D802F12C}"/>
              </a:ext>
            </a:extLst>
          </p:cNvPr>
          <p:cNvSpPr txBox="1"/>
          <p:nvPr/>
        </p:nvSpPr>
        <p:spPr>
          <a:xfrm>
            <a:off x="1" y="5409245"/>
            <a:ext cx="9143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November 12, 2025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5C521E-14A9-40C7-8280-370D6F28A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506"/>
          <a:stretch/>
        </p:blipFill>
        <p:spPr>
          <a:xfrm>
            <a:off x="7200900" y="2057400"/>
            <a:ext cx="1959738" cy="327268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3F2B08-E970-4560-AB91-83DAA6CAB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26" y="2416018"/>
            <a:ext cx="7710770" cy="278426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1F2B2-6BCC-4ECD-A9C6-E468C8A13F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49" r="19230"/>
          <a:stretch/>
        </p:blipFill>
        <p:spPr>
          <a:xfrm>
            <a:off x="6602877" y="2306690"/>
            <a:ext cx="2609693" cy="326031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DB4E00-4A81-449A-90AF-AA364E65B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0884"/>
            <a:ext cx="9144000" cy="1083295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Arial Black" panose="020B0A04020102020204" pitchFamily="34" charset="0"/>
              </a:rPr>
              <a:t>Overview of the Institute for Transportation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63648F-ADB5-4BA7-BEEE-F4D9A421F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2203142"/>
            <a:ext cx="9143999" cy="107478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Iowa DOT Commission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3AFB4-7C8A-4616-BAFD-2EBD93D67A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88" y="5327967"/>
            <a:ext cx="862181" cy="5236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60497E-73CC-460C-B09E-E0A9B720F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413" y="2231673"/>
            <a:ext cx="1897912" cy="297510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EBA21-BFA3-4319-905F-1C5D90203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7409" y="3345591"/>
            <a:ext cx="2823251" cy="183381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A8C1D8-58D7-4133-83F2-32D5D74B2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649" y="5384628"/>
            <a:ext cx="2425486" cy="43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3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A821D0-70F0-44B2-826A-4C905E7D7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9143999" cy="5154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3CE724-43CF-49BE-A1BE-17398BA95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92" y="5646046"/>
            <a:ext cx="1486108" cy="2643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12EF3A-231F-4AF1-91CB-57722DA171EF}"/>
              </a:ext>
            </a:extLst>
          </p:cNvPr>
          <p:cNvSpPr txBox="1"/>
          <p:nvPr/>
        </p:nvSpPr>
        <p:spPr>
          <a:xfrm>
            <a:off x="161157" y="5387949"/>
            <a:ext cx="11689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REACTOR LAB</a:t>
            </a:r>
          </a:p>
        </p:txBody>
      </p:sp>
    </p:spTree>
    <p:extLst>
      <p:ext uri="{BB962C8B-B14F-4D97-AF65-F5344CB8AC3E}">
        <p14:creationId xmlns:p14="http://schemas.microsoft.com/office/powerpoint/2010/main" val="3741655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FE99101-CE68-4B00-96DC-7790CD6DD57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14" y="563336"/>
            <a:ext cx="5720661" cy="572066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0B68BEF-372A-4C78-A270-8DA759D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26" y="870278"/>
            <a:ext cx="8404892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A50021"/>
                </a:solidFill>
                <a:latin typeface="Candara" panose="020E0502030303020204" pitchFamily="34" charset="0"/>
              </a:rPr>
              <a:t>Institute for Transportation (InTrans)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7BF69CB-462D-40A1-B8CC-66B4E3E9F14F}"/>
              </a:ext>
            </a:extLst>
          </p:cNvPr>
          <p:cNvSpPr/>
          <p:nvPr/>
        </p:nvSpPr>
        <p:spPr>
          <a:xfrm>
            <a:off x="6549159" y="2018111"/>
            <a:ext cx="2231441" cy="486363"/>
          </a:xfrm>
          <a:prstGeom prst="roundRect">
            <a:avLst/>
          </a:prstGeom>
          <a:solidFill>
            <a:srgbClr val="A50021"/>
          </a:solidFill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2DB932-6984-45FF-857E-E38817D7D595}"/>
              </a:ext>
            </a:extLst>
          </p:cNvPr>
          <p:cNvSpPr txBox="1"/>
          <p:nvPr/>
        </p:nvSpPr>
        <p:spPr>
          <a:xfrm>
            <a:off x="7046910" y="2076626"/>
            <a:ext cx="1664440" cy="369332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r>
              <a:rPr lang="en-US" b="1" noProof="1">
                <a:solidFill>
                  <a:schemeClr val="bg1"/>
                </a:solidFill>
              </a:rPr>
              <a:t>InTrans Mission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190FF71-A1E9-40D1-9E72-A882A1FA61B5}"/>
              </a:ext>
            </a:extLst>
          </p:cNvPr>
          <p:cNvSpPr/>
          <p:nvPr/>
        </p:nvSpPr>
        <p:spPr>
          <a:xfrm>
            <a:off x="6454588" y="2559551"/>
            <a:ext cx="2495602" cy="2093132"/>
          </a:xfrm>
          <a:prstGeom prst="roundRect">
            <a:avLst/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en-US" sz="1500" b="1" dirty="0">
                <a:solidFill>
                  <a:srgbClr val="444444"/>
                </a:solidFill>
                <a:latin typeface="Candara" panose="020E0502030303020204" pitchFamily="34" charset="0"/>
              </a:rPr>
              <a:t>Saving lives and improving economic vitality</a:t>
            </a:r>
            <a:r>
              <a:rPr lang="en-US" sz="1500" dirty="0">
                <a:solidFill>
                  <a:srgbClr val="444444"/>
                </a:solidFill>
                <a:latin typeface="Candara" panose="020E0502030303020204" pitchFamily="34" charset="0"/>
              </a:rPr>
              <a:t> through discovery, research, innovation, outreach, and </a:t>
            </a:r>
            <a:r>
              <a:rPr lang="en-US" sz="1500" b="1" dirty="0">
                <a:solidFill>
                  <a:srgbClr val="444444"/>
                </a:solidFill>
                <a:latin typeface="Candara" panose="020E0502030303020204" pitchFamily="34" charset="0"/>
              </a:rPr>
              <a:t>implementing bold ideas</a:t>
            </a:r>
            <a:r>
              <a:rPr lang="en-US" sz="1500" dirty="0">
                <a:solidFill>
                  <a:srgbClr val="444444"/>
                </a:solidFill>
                <a:latin typeface="Candara" panose="020E0502030303020204" pitchFamily="34" charset="0"/>
              </a:rPr>
              <a:t>.</a:t>
            </a:r>
            <a:endParaRPr lang="en-US" sz="1500" noProof="1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0EE68B-0701-4640-AA71-B3CFB9DCB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26" y="1851627"/>
            <a:ext cx="5871446" cy="338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171450" indent="-17145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A500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100" dirty="0">
                <a:latin typeface="Candara" panose="020E0502030303020204" pitchFamily="34" charset="0"/>
              </a:rPr>
              <a:t>Founded in 1983 with a vision to transform Iowa’s transportation future</a:t>
            </a:r>
          </a:p>
          <a:p>
            <a:pPr marL="171450" indent="-17145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A500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100" dirty="0">
                <a:latin typeface="Candara" panose="020E0502030303020204" pitchFamily="34" charset="0"/>
              </a:rPr>
              <a:t>Now the largest research institute at Iowa State University</a:t>
            </a:r>
          </a:p>
          <a:p>
            <a:pPr marL="171450" indent="-17145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A500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100" dirty="0">
                <a:latin typeface="Candara" panose="020E0502030303020204" pitchFamily="34" charset="0"/>
              </a:rPr>
              <a:t>Powering active research projects that connect people, ideas, and technology</a:t>
            </a:r>
          </a:p>
          <a:p>
            <a:pPr marL="171450" indent="-17145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A500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100" dirty="0">
                <a:latin typeface="Candara" panose="020E0502030303020204" pitchFamily="34" charset="0"/>
              </a:rPr>
              <a:t>Driving innovation through research, education, and outreach</a:t>
            </a:r>
          </a:p>
          <a:p>
            <a:pPr marL="171450" indent="-17145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A5002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2100" dirty="0">
                <a:latin typeface="Candara" panose="020E0502030303020204" pitchFamily="34" charset="0"/>
              </a:rPr>
              <a:t>Located in the ISU Research Park — where ideas move Iowa forward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FEBC3F-D507-4A69-9F4D-E80C3EBA2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2" y="5347462"/>
            <a:ext cx="798356" cy="4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21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0364D4-415C-4FA0-B2BF-B3E9DB902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461" y="3894859"/>
            <a:ext cx="3509328" cy="228669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0B68BEF-372A-4C78-A270-8DA759D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13" y="902713"/>
            <a:ext cx="7886700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>
                <a:solidFill>
                  <a:srgbClr val="A50021"/>
                </a:solidFill>
                <a:latin typeface="Candara" panose="020E0502030303020204" pitchFamily="34" charset="0"/>
              </a:rPr>
              <a:t>About InTrans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C62715-057F-42B5-9204-ED1DE7CA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612" y="1806744"/>
            <a:ext cx="3290459" cy="3263504"/>
          </a:xfrm>
        </p:spPr>
        <p:txBody>
          <a:bodyPr>
            <a:normAutofit lnSpcReduction="10000"/>
          </a:bodyPr>
          <a:lstStyle/>
          <a:p>
            <a:pPr>
              <a:buClr>
                <a:srgbClr val="A50021"/>
              </a:buClr>
              <a:buSzPct val="120000"/>
            </a:pPr>
            <a:r>
              <a:rPr lang="en-US" dirty="0">
                <a:latin typeface="Candara" panose="020E0502030303020204" pitchFamily="34" charset="0"/>
              </a:rPr>
              <a:t>People</a:t>
            </a:r>
          </a:p>
          <a:p>
            <a:pPr marL="600075" lvl="2" indent="-257175"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ndara" panose="020E0502030303020204" pitchFamily="34" charset="0"/>
              </a:rPr>
              <a:t>24 affiliated faculty </a:t>
            </a:r>
          </a:p>
          <a:p>
            <a:pPr marL="600075" lvl="2" indent="-257175"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ndara" panose="020E0502030303020204" pitchFamily="34" charset="0"/>
              </a:rPr>
              <a:t>61 P&amp;S</a:t>
            </a:r>
          </a:p>
          <a:p>
            <a:pPr marL="600075" lvl="2" indent="-257175"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ndara" panose="020E0502030303020204" pitchFamily="34" charset="0"/>
              </a:rPr>
              <a:t>11 postdocs</a:t>
            </a:r>
          </a:p>
          <a:p>
            <a:pPr marL="600075" lvl="2" indent="-257175"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ndara" panose="020E0502030303020204" pitchFamily="34" charset="0"/>
              </a:rPr>
              <a:t>84 graduate</a:t>
            </a:r>
          </a:p>
          <a:p>
            <a:pPr marL="600075" lvl="2" indent="-257175"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100" dirty="0">
                <a:latin typeface="Candara" panose="020E0502030303020204" pitchFamily="34" charset="0"/>
              </a:rPr>
              <a:t>25 undergrad</a:t>
            </a:r>
          </a:p>
          <a:p>
            <a:pPr>
              <a:buClr>
                <a:srgbClr val="A50021"/>
              </a:buClr>
              <a:buSzPct val="120000"/>
            </a:pPr>
            <a:r>
              <a:rPr lang="en-US" dirty="0">
                <a:latin typeface="Candara" panose="020E0502030303020204" pitchFamily="34" charset="0"/>
              </a:rPr>
              <a:t>13 active centers and programs</a:t>
            </a:r>
          </a:p>
          <a:p>
            <a:endParaRPr lang="en-US" dirty="0">
              <a:latin typeface="Candara" panose="020E0502030303020204" pitchFamily="34" charset="0"/>
            </a:endParaRPr>
          </a:p>
          <a:p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CFEA7-4195-4CC1-A346-6A30FA429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095" y="1363192"/>
            <a:ext cx="1332275" cy="6427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02DA47-8479-4C2E-B045-58D76A7274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1"/>
          <a:stretch/>
        </p:blipFill>
        <p:spPr>
          <a:xfrm>
            <a:off x="5009474" y="2924252"/>
            <a:ext cx="1177104" cy="8122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AD1045-A0CB-476A-A5BF-4B63CAB6D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78" y="2148404"/>
            <a:ext cx="1270358" cy="666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849BAF-7EA5-466D-BD91-D3AA1F3CCB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875" y="2832585"/>
            <a:ext cx="1068761" cy="894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BD8619-CF4D-4661-B129-EC03AFE2CD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59" y="3947914"/>
            <a:ext cx="1275674" cy="8631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ECC0EE-A777-4BCB-BE5E-2826948DE1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92" y="1371424"/>
            <a:ext cx="1372667" cy="781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08E439-C1E6-4A5C-AB02-42947732DD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090" y="3894859"/>
            <a:ext cx="1181862" cy="9692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5AE454-068E-4C2E-8062-EA2E5F8A70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099" y="4935134"/>
            <a:ext cx="1015291" cy="969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A1751DB-4E50-4C51-B01F-8D3FF4419D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323" y="2277584"/>
            <a:ext cx="894200" cy="894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C05AE8-B255-4F6C-B8D0-1710CA06E51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063" y="3903764"/>
            <a:ext cx="1691304" cy="9899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1873C2-0BFF-4EBA-A7A0-D340D4F80C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72" y="5185877"/>
            <a:ext cx="1848633" cy="7086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2C0C1-8157-4617-9B4A-ACAD5037C8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9171" y="4577048"/>
            <a:ext cx="3487107" cy="16854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EB3BD1-8E4C-44C1-9EDD-5EDE44255F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2" y="5327584"/>
            <a:ext cx="798356" cy="4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9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0B68BEF-372A-4C78-A270-8DA759D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9" y="922726"/>
            <a:ext cx="7886700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>
                <a:solidFill>
                  <a:srgbClr val="A50021"/>
                </a:solidFill>
                <a:latin typeface="Candara" panose="020E0502030303020204" pitchFamily="34" charset="0"/>
              </a:rPr>
              <a:t>Partnerships and Stakeholders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C62715-057F-42B5-9204-ED1DE7CA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16" y="1762225"/>
            <a:ext cx="4458197" cy="372003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buClr>
                <a:srgbClr val="A50021"/>
              </a:buClr>
              <a:buSzPct val="120000"/>
            </a:pPr>
            <a:r>
              <a:rPr lang="en-US" dirty="0">
                <a:latin typeface="Candara" panose="020E0502030303020204" pitchFamily="34" charset="0"/>
              </a:rPr>
              <a:t>Active master agreements</a:t>
            </a:r>
          </a:p>
          <a:p>
            <a:pPr marL="600075" lvl="2" indent="-257175">
              <a:lnSpc>
                <a:spcPct val="10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950" dirty="0">
                <a:latin typeface="Candara" panose="020E0502030303020204" pitchFamily="34" charset="0"/>
              </a:rPr>
              <a:t>Iowa Department of Transportation (DOT)</a:t>
            </a:r>
          </a:p>
          <a:p>
            <a:pPr marL="600075" lvl="2" indent="-257175">
              <a:lnSpc>
                <a:spcPct val="10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950" dirty="0">
                <a:latin typeface="Candara" panose="020E0502030303020204" pitchFamily="34" charset="0"/>
              </a:rPr>
              <a:t>Minnesota DOT</a:t>
            </a:r>
          </a:p>
          <a:p>
            <a:pPr lvl="0">
              <a:lnSpc>
                <a:spcPct val="100000"/>
              </a:lnSpc>
              <a:buClr>
                <a:srgbClr val="A50021"/>
              </a:buClr>
              <a:buSzPct val="120000"/>
            </a:pPr>
            <a:r>
              <a:rPr lang="en-US" dirty="0">
                <a:latin typeface="Candara" panose="020E0502030303020204" pitchFamily="34" charset="0"/>
              </a:rPr>
              <a:t>Federal Highway Administration (USDOT)</a:t>
            </a:r>
          </a:p>
          <a:p>
            <a:pPr lvl="0">
              <a:lnSpc>
                <a:spcPct val="100000"/>
              </a:lnSpc>
              <a:buClr>
                <a:srgbClr val="A50021"/>
              </a:buClr>
              <a:buSzPct val="120000"/>
            </a:pPr>
            <a:r>
              <a:rPr lang="en-US" dirty="0">
                <a:latin typeface="Candara" panose="020E0502030303020204" pitchFamily="34" charset="0"/>
              </a:rPr>
              <a:t>Federal Aviation Administration (USDOT)</a:t>
            </a:r>
          </a:p>
          <a:p>
            <a:pPr lvl="0">
              <a:lnSpc>
                <a:spcPct val="100000"/>
              </a:lnSpc>
              <a:buClr>
                <a:srgbClr val="A50021"/>
              </a:buClr>
              <a:buSzPct val="120000"/>
            </a:pPr>
            <a:r>
              <a:rPr lang="en-US" dirty="0">
                <a:latin typeface="Candara" panose="020E0502030303020204" pitchFamily="34" charset="0"/>
              </a:rPr>
              <a:t>National Academies (18 active projects)</a:t>
            </a:r>
          </a:p>
          <a:p>
            <a:pPr lvl="0">
              <a:lnSpc>
                <a:spcPct val="100000"/>
              </a:lnSpc>
              <a:buClr>
                <a:srgbClr val="A50021"/>
              </a:buClr>
              <a:buSzPct val="120000"/>
            </a:pPr>
            <a:r>
              <a:rPr lang="en-US" dirty="0">
                <a:latin typeface="Candara" panose="020E0502030303020204" pitchFamily="34" charset="0"/>
              </a:rPr>
              <a:t>10 pooled fund studies representing 45 states</a:t>
            </a:r>
          </a:p>
          <a:p>
            <a:endParaRPr lang="en-US" dirty="0">
              <a:latin typeface="Candara" panose="020E0502030303020204" pitchFamily="34" charset="0"/>
            </a:endParaRPr>
          </a:p>
          <a:p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617D8-29D4-4CA1-B251-EB1AFEDAA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198" y="1678625"/>
            <a:ext cx="4572000" cy="3065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C7F98C-F790-44DD-806A-252907B33A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2" y="5327584"/>
            <a:ext cx="798356" cy="4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76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0B68BEF-372A-4C78-A270-8DA759D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9" y="417014"/>
            <a:ext cx="8394487" cy="994172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dirty="0">
                <a:solidFill>
                  <a:srgbClr val="A50021"/>
                </a:solidFill>
                <a:latin typeface="Candara" panose="020E0502030303020204" pitchFamily="34" charset="0"/>
              </a:rPr>
              <a:t>Long-term Partnership with Iowa DOT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C62715-057F-42B5-9204-ED1DE7CA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33" y="1462477"/>
            <a:ext cx="6741409" cy="365300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A50021"/>
              </a:buClr>
              <a:buSzPct val="120000"/>
            </a:pPr>
            <a:r>
              <a:rPr lang="en-US" sz="2400" dirty="0">
                <a:latin typeface="Candara" panose="020E0502030303020204" pitchFamily="34" charset="0"/>
              </a:rPr>
              <a:t>Iowa DOT annual agreement </a:t>
            </a:r>
          </a:p>
          <a:p>
            <a:pPr>
              <a:lnSpc>
                <a:spcPct val="100000"/>
              </a:lnSpc>
              <a:buClr>
                <a:srgbClr val="A50021"/>
              </a:buClr>
              <a:buSzPct val="120000"/>
            </a:pPr>
            <a:r>
              <a:rPr lang="en-US" sz="2400" dirty="0">
                <a:latin typeface="Candara" panose="020E0502030303020204" pitchFamily="34" charset="0"/>
              </a:rPr>
              <a:t>112 active awards</a:t>
            </a:r>
          </a:p>
          <a:p>
            <a:pPr>
              <a:lnSpc>
                <a:spcPct val="100000"/>
              </a:lnSpc>
              <a:buClr>
                <a:srgbClr val="A50021"/>
              </a:buClr>
              <a:buSzPct val="120000"/>
            </a:pPr>
            <a:r>
              <a:rPr lang="en-US" sz="2400" dirty="0">
                <a:latin typeface="Candara" panose="020E0502030303020204" pitchFamily="34" charset="0"/>
              </a:rPr>
              <a:t>Partnership</a:t>
            </a:r>
          </a:p>
          <a:p>
            <a:pPr marL="600075" lvl="2" indent="-257175">
              <a:lnSpc>
                <a:spcPct val="10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latin typeface="Candara" panose="020E0502030303020204" pitchFamily="34" charset="0"/>
              </a:rPr>
              <a:t>Leverages national research</a:t>
            </a:r>
          </a:p>
          <a:p>
            <a:pPr marL="600075" lvl="2" indent="-257175">
              <a:lnSpc>
                <a:spcPct val="10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latin typeface="Candara" panose="020E0502030303020204" pitchFamily="34" charset="0"/>
              </a:rPr>
              <a:t>National model for State DOT/University partnerships</a:t>
            </a:r>
          </a:p>
          <a:p>
            <a:pPr marL="600075" lvl="2" indent="-257175">
              <a:lnSpc>
                <a:spcPct val="10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dirty="0">
                <a:latin typeface="Candara" panose="020E0502030303020204" pitchFamily="34" charset="0"/>
              </a:rPr>
              <a:t>Ensures Iowa is at the forefront of transportation research nationally</a:t>
            </a:r>
          </a:p>
          <a:p>
            <a:pPr>
              <a:lnSpc>
                <a:spcPct val="110000"/>
              </a:lnSpc>
              <a:buClr>
                <a:srgbClr val="A50021"/>
              </a:buClr>
              <a:buSzPct val="120000"/>
            </a:pPr>
            <a:r>
              <a:rPr lang="en-US" sz="2400" dirty="0">
                <a:latin typeface="Candara" panose="020E0502030303020204" pitchFamily="34" charset="0"/>
              </a:rPr>
              <a:t>Promotes collaboration with U of Iowa and UNI</a:t>
            </a:r>
          </a:p>
          <a:p>
            <a:endParaRPr lang="en-US" dirty="0">
              <a:latin typeface="Candara" panose="020E0502030303020204" pitchFamily="34" charset="0"/>
            </a:endParaRPr>
          </a:p>
          <a:p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C8D78C-E12C-4CC4-AD8D-BDC073FBB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268" y="2292395"/>
            <a:ext cx="1796151" cy="2301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Iowa DOT SLRTP Survey">
            <a:extLst>
              <a:ext uri="{FF2B5EF4-FFF2-40B4-BE49-F238E27FC236}">
                <a16:creationId xmlns:a16="http://schemas.microsoft.com/office/drawing/2014/main" id="{A7A96FA8-567D-4E31-A66C-701476FDE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6" y="1749348"/>
            <a:ext cx="2052122" cy="51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210CE-E2DA-43C8-86B4-9032BBA82D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2" y="5327584"/>
            <a:ext cx="798356" cy="4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3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A95DC95-3CAA-400F-871A-C0043661AB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14" y="563336"/>
            <a:ext cx="5720661" cy="572066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0B68BEF-372A-4C78-A270-8DA759D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48" y="780802"/>
            <a:ext cx="7886700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>
                <a:solidFill>
                  <a:srgbClr val="A50021"/>
                </a:solidFill>
                <a:latin typeface="Candara" panose="020E0502030303020204" pitchFamily="34" charset="0"/>
              </a:rPr>
              <a:t>Outreach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C62715-057F-42B5-9204-ED1DE7CA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6" y="1593477"/>
            <a:ext cx="5613578" cy="4282623"/>
          </a:xfrm>
        </p:spPr>
        <p:txBody>
          <a:bodyPr>
            <a:normAutofit fontScale="85000" lnSpcReduction="20000"/>
          </a:bodyPr>
          <a:lstStyle/>
          <a:p>
            <a:pPr marL="171450" lvl="1">
              <a:lnSpc>
                <a:spcPct val="110000"/>
              </a:lnSpc>
              <a:spcBef>
                <a:spcPts val="750"/>
              </a:spcBef>
              <a:spcAft>
                <a:spcPts val="675"/>
              </a:spcAft>
              <a:buClr>
                <a:srgbClr val="A50021"/>
              </a:buClr>
              <a:buSzPct val="120000"/>
              <a:tabLst>
                <a:tab pos="1158479" algn="l"/>
              </a:tabLst>
            </a:pPr>
            <a:r>
              <a:rPr lang="en-US" sz="2850" dirty="0">
                <a:latin typeface="Candara" panose="020E0502030303020204" pitchFamily="34" charset="0"/>
              </a:rPr>
              <a:t>Local Technical Assistance Program (LTAP)</a:t>
            </a:r>
          </a:p>
          <a:p>
            <a:pPr marL="600075" lvl="2" indent="-257175">
              <a:lnSpc>
                <a:spcPct val="11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50" dirty="0">
                <a:latin typeface="Candara" panose="020E0502030303020204" pitchFamily="34" charset="0"/>
              </a:rPr>
              <a:t>Technical assistance and training for                      Iowa's local transportation agencies</a:t>
            </a:r>
          </a:p>
          <a:p>
            <a:pPr marL="600075" lvl="2" indent="-257175">
              <a:lnSpc>
                <a:spcPct val="11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50" dirty="0">
                <a:latin typeface="Candara" panose="020E0502030303020204" pitchFamily="34" charset="0"/>
              </a:rPr>
              <a:t>100+ training events annually</a:t>
            </a:r>
          </a:p>
          <a:p>
            <a:pPr marL="600075" lvl="2" indent="-257175">
              <a:lnSpc>
                <a:spcPct val="11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2850" dirty="0">
                <a:latin typeface="Candara" panose="020E0502030303020204" pitchFamily="34" charset="0"/>
              </a:rPr>
              <a:t>5,500 attendees annually</a:t>
            </a:r>
          </a:p>
          <a:p>
            <a:pPr marL="171450" lvl="1">
              <a:lnSpc>
                <a:spcPct val="110000"/>
              </a:lnSpc>
              <a:spcBef>
                <a:spcPts val="750"/>
              </a:spcBef>
              <a:spcAft>
                <a:spcPts val="675"/>
              </a:spcAft>
              <a:buClr>
                <a:srgbClr val="A50021"/>
              </a:buClr>
              <a:buSzPct val="120000"/>
              <a:tabLst>
                <a:tab pos="1158479" algn="l"/>
              </a:tabLst>
            </a:pPr>
            <a:r>
              <a:rPr lang="en-US" sz="2850" dirty="0">
                <a:latin typeface="Candara" panose="020E0502030303020204" pitchFamily="34" charset="0"/>
              </a:rPr>
              <a:t>Professional Engagement</a:t>
            </a:r>
          </a:p>
          <a:p>
            <a:pPr marL="600075" lvl="2" indent="-257175">
              <a:lnSpc>
                <a:spcPct val="11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  <a:tabLst>
                <a:tab pos="1158479" algn="l"/>
              </a:tabLst>
            </a:pPr>
            <a:r>
              <a:rPr lang="en-US" sz="2850" dirty="0">
                <a:latin typeface="Candara" panose="020E0502030303020204" pitchFamily="34" charset="0"/>
              </a:rPr>
              <a:t>199 roles across 60 different organizations</a:t>
            </a:r>
          </a:p>
          <a:p>
            <a:pPr marL="600075" lvl="2" indent="-257175">
              <a:lnSpc>
                <a:spcPct val="11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  <a:tabLst>
                <a:tab pos="1158479" algn="l"/>
              </a:tabLst>
            </a:pPr>
            <a:r>
              <a:rPr lang="en-US" sz="2850" dirty="0">
                <a:latin typeface="Candara" panose="020E0502030303020204" pitchFamily="34" charset="0"/>
              </a:rPr>
              <a:t>TRB, ASCE, ITE, AASHTO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903F2A-EB74-4634-80EE-E29BF0FFDE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270" y="3405144"/>
            <a:ext cx="3282979" cy="246223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6532A-DC5D-4210-86C1-86094D8116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720340"/>
            <a:ext cx="2514600" cy="3352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D8CF0F-5A6D-4B65-818B-8324519621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76" y="981901"/>
            <a:ext cx="3556124" cy="200209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200239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51D5816-C2CB-4AD2-B6E6-CE40124ABE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14" y="563336"/>
            <a:ext cx="5720661" cy="5720661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0B68BEF-372A-4C78-A270-8DA759D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" y="725369"/>
            <a:ext cx="7886700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>
                <a:solidFill>
                  <a:srgbClr val="A50021"/>
                </a:solidFill>
                <a:latin typeface="Candara" panose="020E0502030303020204" pitchFamily="34" charset="0"/>
              </a:rPr>
              <a:t>Education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C62715-057F-42B5-9204-ED1DE7CA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36" y="1573306"/>
            <a:ext cx="4963551" cy="4234786"/>
          </a:xfrm>
        </p:spPr>
        <p:txBody>
          <a:bodyPr>
            <a:normAutofit fontScale="92500" lnSpcReduction="20000"/>
          </a:bodyPr>
          <a:lstStyle/>
          <a:p>
            <a:pPr marL="171450" lvl="1">
              <a:lnSpc>
                <a:spcPct val="100000"/>
              </a:lnSpc>
              <a:spcBef>
                <a:spcPts val="750"/>
              </a:spcBef>
              <a:spcAft>
                <a:spcPts val="675"/>
              </a:spcAft>
              <a:buClr>
                <a:srgbClr val="A50021"/>
              </a:buClr>
              <a:buSzPct val="120000"/>
              <a:tabLst>
                <a:tab pos="1158479" algn="l"/>
              </a:tabLst>
            </a:pPr>
            <a:r>
              <a:rPr lang="en-US" sz="1950" dirty="0">
                <a:latin typeface="Candara" panose="020E0502030303020204" pitchFamily="34" charset="0"/>
              </a:rPr>
              <a:t>Teaching in the Fast Lane (funded by Iowa DOT)</a:t>
            </a:r>
          </a:p>
          <a:p>
            <a:pPr marL="600075" lvl="2" indent="-257175">
              <a:lnSpc>
                <a:spcPct val="10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950" dirty="0">
                <a:latin typeface="Candara" panose="020E0502030303020204" pitchFamily="34" charset="0"/>
              </a:rPr>
              <a:t>Professional development for elementary school teachers</a:t>
            </a:r>
          </a:p>
          <a:p>
            <a:pPr marL="600075" lvl="2" indent="-257175">
              <a:lnSpc>
                <a:spcPct val="10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950" dirty="0">
                <a:latin typeface="Candara" panose="020E0502030303020204" pitchFamily="34" charset="0"/>
              </a:rPr>
              <a:t>Teaches engineering concepts</a:t>
            </a:r>
          </a:p>
          <a:p>
            <a:pPr marL="171450" lvl="1">
              <a:lnSpc>
                <a:spcPct val="100000"/>
              </a:lnSpc>
              <a:spcBef>
                <a:spcPts val="750"/>
              </a:spcBef>
              <a:spcAft>
                <a:spcPts val="675"/>
              </a:spcAft>
              <a:buClr>
                <a:srgbClr val="A50021"/>
              </a:buClr>
              <a:buSzPct val="120000"/>
              <a:tabLst>
                <a:tab pos="1158479" algn="l"/>
              </a:tabLst>
            </a:pPr>
            <a:r>
              <a:rPr lang="en-US" sz="1950" dirty="0">
                <a:latin typeface="Candara" panose="020E0502030303020204" pitchFamily="34" charset="0"/>
              </a:rPr>
              <a:t>Transportation Institute for High School Educators (funded by Iowa DOT)</a:t>
            </a:r>
          </a:p>
          <a:p>
            <a:pPr marL="171450" lvl="1">
              <a:lnSpc>
                <a:spcPct val="100000"/>
              </a:lnSpc>
              <a:spcBef>
                <a:spcPts val="750"/>
              </a:spcBef>
              <a:spcAft>
                <a:spcPts val="675"/>
              </a:spcAft>
              <a:buClr>
                <a:srgbClr val="A50021"/>
              </a:buClr>
              <a:buSzPct val="120000"/>
              <a:tabLst>
                <a:tab pos="1158479" algn="l"/>
              </a:tabLst>
            </a:pPr>
            <a:r>
              <a:rPr lang="en-US" sz="1950" dirty="0">
                <a:latin typeface="Candara" panose="020E0502030303020204" pitchFamily="34" charset="0"/>
              </a:rPr>
              <a:t>Iowa STEM Seal of Approval from the Governor’s STEM Advisory Council</a:t>
            </a:r>
          </a:p>
          <a:p>
            <a:pPr marL="171450" lvl="1">
              <a:lnSpc>
                <a:spcPct val="100000"/>
              </a:lnSpc>
              <a:spcBef>
                <a:spcPts val="750"/>
              </a:spcBef>
              <a:spcAft>
                <a:spcPts val="675"/>
              </a:spcAft>
              <a:buClr>
                <a:srgbClr val="A50021"/>
              </a:buClr>
              <a:buSzPct val="120000"/>
              <a:tabLst>
                <a:tab pos="1158479" algn="l"/>
              </a:tabLst>
            </a:pPr>
            <a:r>
              <a:rPr lang="en-US" sz="1950" dirty="0">
                <a:latin typeface="Candara" panose="020E0502030303020204" pitchFamily="34" charset="0"/>
              </a:rPr>
              <a:t>Ready Set Build!</a:t>
            </a:r>
          </a:p>
          <a:p>
            <a:pPr marL="600075" lvl="2" indent="-257175">
              <a:lnSpc>
                <a:spcPct val="10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950" dirty="0">
                <a:latin typeface="Candara" panose="020E0502030303020204" pitchFamily="34" charset="0"/>
              </a:rPr>
              <a:t>Bridge building competition in conjunction with Iowa Science Center</a:t>
            </a:r>
          </a:p>
          <a:p>
            <a:pPr marL="600075" lvl="2" indent="-257175">
              <a:lnSpc>
                <a:spcPct val="100000"/>
              </a:lnSpc>
              <a:spcAft>
                <a:spcPts val="375"/>
              </a:spcAft>
              <a:buClr>
                <a:srgbClr val="FF9900"/>
              </a:buClr>
              <a:buSzPct val="120000"/>
              <a:buFont typeface="Wingdings" panose="05000000000000000000" pitchFamily="2" charset="2"/>
              <a:buChar char="ü"/>
            </a:pPr>
            <a:r>
              <a:rPr lang="en-US" sz="1950" dirty="0">
                <a:latin typeface="Candara" panose="020E0502030303020204" pitchFamily="34" charset="0"/>
              </a:rPr>
              <a:t>Developed in collaboration with Iowa DOT</a:t>
            </a:r>
          </a:p>
          <a:p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CB6E50-49D4-4D09-A2F8-97A9ACA79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708" y="857250"/>
            <a:ext cx="3567469" cy="26760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4477DF-92CC-41BF-9BFA-C8A050210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94" y="3289516"/>
            <a:ext cx="1671333" cy="12436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215AF4-DFDC-4EF3-B1EC-A22365481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33" y="3970067"/>
            <a:ext cx="2912573" cy="194136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422860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B3C7BF7-8886-42C8-8ED8-AAD85DBD04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14" y="563336"/>
            <a:ext cx="5720661" cy="5720661"/>
          </a:xfrm>
          <a:prstGeom prst="rect">
            <a:avLst/>
          </a:prstGeom>
        </p:spPr>
      </p:pic>
      <p:pic>
        <p:nvPicPr>
          <p:cNvPr id="17" name="Picture 2" descr="Combined High-Visibility Enforcement: Determining the Effectiveness">
            <a:extLst>
              <a:ext uri="{FF2B5EF4-FFF2-40B4-BE49-F238E27FC236}">
                <a16:creationId xmlns:a16="http://schemas.microsoft.com/office/drawing/2014/main" id="{48AA33D1-6470-4BED-B1EB-CCD18693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89" y="1074467"/>
            <a:ext cx="1871848" cy="242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0B68BEF-372A-4C78-A270-8DA759D57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48711"/>
            <a:ext cx="7886700" cy="994172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>
                <a:solidFill>
                  <a:srgbClr val="A50021"/>
                </a:solidFill>
                <a:latin typeface="Candara" panose="020E0502030303020204" pitchFamily="34" charset="0"/>
              </a:rPr>
              <a:t>Impact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C62715-057F-42B5-9204-ED1DE7CAA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36" y="1620519"/>
            <a:ext cx="3978194" cy="4380232"/>
          </a:xfrm>
        </p:spPr>
        <p:txBody>
          <a:bodyPr>
            <a:normAutofit/>
          </a:bodyPr>
          <a:lstStyle/>
          <a:p>
            <a:pPr marL="171450" lvl="1">
              <a:lnSpc>
                <a:spcPct val="100000"/>
              </a:lnSpc>
              <a:spcAft>
                <a:spcPts val="375"/>
              </a:spcAft>
              <a:buClr>
                <a:srgbClr val="A50021"/>
              </a:buClr>
              <a:buSzPct val="120000"/>
            </a:pPr>
            <a:r>
              <a:rPr lang="en-US" sz="1950" dirty="0">
                <a:latin typeface="Candara" panose="020E0502030303020204" pitchFamily="34" charset="0"/>
              </a:rPr>
              <a:t>33 Research Reports </a:t>
            </a:r>
          </a:p>
          <a:p>
            <a:pPr marL="171450" lvl="1">
              <a:lnSpc>
                <a:spcPct val="100000"/>
              </a:lnSpc>
              <a:spcAft>
                <a:spcPts val="375"/>
              </a:spcAft>
              <a:buClr>
                <a:srgbClr val="A50021"/>
              </a:buClr>
              <a:buSzPct val="120000"/>
            </a:pPr>
            <a:r>
              <a:rPr lang="en-US" sz="1950" dirty="0">
                <a:latin typeface="Candara" panose="020E0502030303020204" pitchFamily="34" charset="0"/>
              </a:rPr>
              <a:t> 2 Technical Manuals</a:t>
            </a:r>
          </a:p>
          <a:p>
            <a:pPr marL="171450" lvl="1">
              <a:lnSpc>
                <a:spcPct val="100000"/>
              </a:lnSpc>
              <a:spcAft>
                <a:spcPts val="375"/>
              </a:spcAft>
              <a:buClr>
                <a:srgbClr val="A50021"/>
              </a:buClr>
              <a:buSzPct val="120000"/>
            </a:pPr>
            <a:r>
              <a:rPr lang="en-US" sz="1950" dirty="0">
                <a:latin typeface="Candara" panose="020E0502030303020204" pitchFamily="34" charset="0"/>
              </a:rPr>
              <a:t>38 Technical Briefs</a:t>
            </a:r>
          </a:p>
          <a:p>
            <a:pPr marL="171450" lvl="1">
              <a:lnSpc>
                <a:spcPct val="100000"/>
              </a:lnSpc>
              <a:spcAft>
                <a:spcPts val="375"/>
              </a:spcAft>
              <a:buClr>
                <a:srgbClr val="A50021"/>
              </a:buClr>
              <a:buSzPct val="120000"/>
            </a:pPr>
            <a:r>
              <a:rPr lang="en-US" sz="1950" dirty="0">
                <a:latin typeface="Candara" panose="020E0502030303020204" pitchFamily="34" charset="0"/>
              </a:rPr>
              <a:t>&gt; 91 journal articles</a:t>
            </a:r>
          </a:p>
          <a:p>
            <a:pPr marL="171450" lvl="1">
              <a:lnSpc>
                <a:spcPct val="100000"/>
              </a:lnSpc>
              <a:spcAft>
                <a:spcPts val="375"/>
              </a:spcAft>
              <a:buClr>
                <a:srgbClr val="A50021"/>
              </a:buClr>
              <a:buSzPct val="120000"/>
            </a:pPr>
            <a:r>
              <a:rPr lang="en-US" sz="1950" dirty="0">
                <a:latin typeface="Candara" panose="020E0502030303020204" pitchFamily="34" charset="0"/>
              </a:rPr>
              <a:t>&gt; 170 presentations</a:t>
            </a:r>
          </a:p>
          <a:p>
            <a:pPr marL="171450" lvl="1">
              <a:lnSpc>
                <a:spcPct val="100000"/>
              </a:lnSpc>
              <a:spcAft>
                <a:spcPts val="375"/>
              </a:spcAft>
              <a:buClr>
                <a:srgbClr val="A50021"/>
              </a:buClr>
              <a:buSzPct val="120000"/>
            </a:pPr>
            <a:r>
              <a:rPr lang="en-US" sz="1950" dirty="0">
                <a:latin typeface="Candara" panose="020E0502030303020204" pitchFamily="34" charset="0"/>
              </a:rPr>
              <a:t>&gt; 580,000 web page visits last year</a:t>
            </a:r>
          </a:p>
          <a:p>
            <a:pPr marL="171450" lvl="1">
              <a:lnSpc>
                <a:spcPct val="100000"/>
              </a:lnSpc>
              <a:spcAft>
                <a:spcPts val="375"/>
              </a:spcAft>
              <a:buClr>
                <a:srgbClr val="A50021"/>
              </a:buClr>
              <a:buSzPct val="120000"/>
              <a:tabLst>
                <a:tab pos="1158479" algn="l"/>
              </a:tabLst>
            </a:pPr>
            <a:r>
              <a:rPr lang="en-US" sz="1950" dirty="0">
                <a:latin typeface="Candara" panose="020E0502030303020204" pitchFamily="34" charset="0"/>
              </a:rPr>
              <a:t>704 followers on LinkedIn</a:t>
            </a:r>
          </a:p>
          <a:p>
            <a:pPr marL="171450" lvl="1">
              <a:lnSpc>
                <a:spcPct val="100000"/>
              </a:lnSpc>
              <a:spcAft>
                <a:spcPts val="375"/>
              </a:spcAft>
              <a:buClr>
                <a:srgbClr val="A50021"/>
              </a:buClr>
              <a:buSzPct val="120000"/>
              <a:tabLst>
                <a:tab pos="1158479" algn="l"/>
              </a:tabLst>
            </a:pPr>
            <a:r>
              <a:rPr lang="en-US" sz="1950" dirty="0">
                <a:latin typeface="Candara" panose="020E0502030303020204" pitchFamily="34" charset="0"/>
              </a:rPr>
              <a:t>&gt; 190,000 publication downloads last year</a:t>
            </a:r>
          </a:p>
          <a:p>
            <a:pPr marL="171450" lvl="1">
              <a:lnSpc>
                <a:spcPct val="100000"/>
              </a:lnSpc>
              <a:spcAft>
                <a:spcPts val="375"/>
              </a:spcAft>
              <a:buClr>
                <a:srgbClr val="A50021"/>
              </a:buClr>
              <a:buSzPct val="120000"/>
              <a:tabLst>
                <a:tab pos="1158479" algn="l"/>
              </a:tabLst>
            </a:pPr>
            <a:r>
              <a:rPr lang="en-US" sz="1950" dirty="0">
                <a:latin typeface="Candara" panose="020E0502030303020204" pitchFamily="34" charset="0"/>
              </a:rPr>
              <a:t>Editorial board for 17 journals</a:t>
            </a:r>
          </a:p>
          <a:p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703D91-0D4B-41D7-A225-B5588F0FC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2" t="9020" r="2057" b="6561"/>
          <a:stretch/>
        </p:blipFill>
        <p:spPr>
          <a:xfrm>
            <a:off x="6375020" y="1620519"/>
            <a:ext cx="2306199" cy="21173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237CB5-8170-4B08-911A-258FF97E5A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54" t="18352" r="22749" b="1752"/>
          <a:stretch/>
        </p:blipFill>
        <p:spPr>
          <a:xfrm>
            <a:off x="4641482" y="3429000"/>
            <a:ext cx="1745527" cy="2262235"/>
          </a:xfrm>
          <a:prstGeom prst="rect">
            <a:avLst/>
          </a:prstGeom>
        </p:spPr>
      </p:pic>
      <p:pic>
        <p:nvPicPr>
          <p:cNvPr id="19" name="Picture 4" descr="Valuation and Compensation Approaches in Utility Accommodation: A Guide">
            <a:extLst>
              <a:ext uri="{FF2B5EF4-FFF2-40B4-BE49-F238E27FC236}">
                <a16:creationId xmlns:a16="http://schemas.microsoft.com/office/drawing/2014/main" id="{258F26C7-E200-49A8-AB0C-2EA22383A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858" y="2512995"/>
            <a:ext cx="1944116" cy="251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F872AE-513D-43C2-95EF-FAE10E6F84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59" t="8880" r="9734"/>
          <a:stretch/>
        </p:blipFill>
        <p:spPr>
          <a:xfrm>
            <a:off x="6318597" y="3770189"/>
            <a:ext cx="1857376" cy="211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25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BEC0BC-7CBD-41BE-A915-CD023764B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4568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E2DD43-17BB-42C9-9909-A427287D0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052" y="4752081"/>
            <a:ext cx="2668783" cy="134979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AD8C3F-7423-4C40-BCC8-A30875261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892" y="5646046"/>
            <a:ext cx="1486108" cy="264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7AF96B-FEBF-4157-98CA-CB7E14B6A7E2}"/>
              </a:ext>
            </a:extLst>
          </p:cNvPr>
          <p:cNvSpPr txBox="1"/>
          <p:nvPr/>
        </p:nvSpPr>
        <p:spPr>
          <a:xfrm>
            <a:off x="161157" y="5387949"/>
            <a:ext cx="11689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REACTOR LAB</a:t>
            </a:r>
          </a:p>
        </p:txBody>
      </p:sp>
      <p:pic>
        <p:nvPicPr>
          <p:cNvPr id="7" name="Picture 4" descr="Iowa DOT SLRTP Survey">
            <a:extLst>
              <a:ext uri="{FF2B5EF4-FFF2-40B4-BE49-F238E27FC236}">
                <a16:creationId xmlns:a16="http://schemas.microsoft.com/office/drawing/2014/main" id="{0CBA1582-13E7-44AD-A8CE-DD46A2FBF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53" y="5425264"/>
            <a:ext cx="2294297" cy="57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33B5E6-410C-4D96-AC4E-C71CF4F7EAC7}"/>
              </a:ext>
            </a:extLst>
          </p:cNvPr>
          <p:cNvSpPr txBox="1"/>
          <p:nvPr/>
        </p:nvSpPr>
        <p:spPr>
          <a:xfrm>
            <a:off x="7582603" y="5425264"/>
            <a:ext cx="229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Operations Research</a:t>
            </a:r>
          </a:p>
        </p:txBody>
      </p:sp>
    </p:spTree>
    <p:extLst>
      <p:ext uri="{BB962C8B-B14F-4D97-AF65-F5344CB8AC3E}">
        <p14:creationId xmlns:p14="http://schemas.microsoft.com/office/powerpoint/2010/main" val="1719351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709</TotalTime>
  <Words>348</Words>
  <Application>Microsoft Office PowerPoint</Application>
  <PresentationFormat>On-screen Show (4:3)</PresentationFormat>
  <Paragraphs>65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Candara</vt:lpstr>
      <vt:lpstr>Wingdings</vt:lpstr>
      <vt:lpstr>Office 2013 - 2022 Theme</vt:lpstr>
      <vt:lpstr>Overview of the Institute for Transportation</vt:lpstr>
      <vt:lpstr>Institute for Transportation (InTrans)</vt:lpstr>
      <vt:lpstr>About InTrans</vt:lpstr>
      <vt:lpstr>Partnerships and Stakeholders</vt:lpstr>
      <vt:lpstr>Long-term Partnership with Iowa DOT</vt:lpstr>
      <vt:lpstr>Outreach</vt:lpstr>
      <vt:lpstr>Education</vt:lpstr>
      <vt:lpstr>Impact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Institute for Transportation</dc:title>
  <dc:creator>Hallmark, Shauna L [CCE E]</dc:creator>
  <cp:lastModifiedBy>Anderson, Stuart</cp:lastModifiedBy>
  <cp:revision>34</cp:revision>
  <cp:lastPrinted>2025-11-05T14:29:09Z</cp:lastPrinted>
  <dcterms:created xsi:type="dcterms:W3CDTF">2025-09-16T12:01:28Z</dcterms:created>
  <dcterms:modified xsi:type="dcterms:W3CDTF">2025-11-05T14:34:28Z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aac733-ded1-41e0-8ea6-961193f81247_Enabled">
    <vt:lpwstr>true</vt:lpwstr>
  </property>
  <property fmtid="{D5CDD505-2E9C-101B-9397-08002B2CF9AE}" pid="3" name="MSIP_Label_0faac733-ded1-41e0-8ea6-961193f81247_SetDate">
    <vt:lpwstr>2025-11-05T14:34:28Z</vt:lpwstr>
  </property>
  <property fmtid="{D5CDD505-2E9C-101B-9397-08002B2CF9AE}" pid="4" name="MSIP_Label_0faac733-ded1-41e0-8ea6-961193f81247_Method">
    <vt:lpwstr>Standard</vt:lpwstr>
  </property>
  <property fmtid="{D5CDD505-2E9C-101B-9397-08002B2CF9AE}" pid="5" name="MSIP_Label_0faac733-ded1-41e0-8ea6-961193f81247_Name">
    <vt:lpwstr>defa4170-0d19-0005-0004-bc88714345d2</vt:lpwstr>
  </property>
  <property fmtid="{D5CDD505-2E9C-101B-9397-08002B2CF9AE}" pid="6" name="MSIP_Label_0faac733-ded1-41e0-8ea6-961193f81247_SiteId">
    <vt:lpwstr>a1e65fcc-32fa-4fdd-8692-0cc2eb06676e</vt:lpwstr>
  </property>
  <property fmtid="{D5CDD505-2E9C-101B-9397-08002B2CF9AE}" pid="7" name="MSIP_Label_0faac733-ded1-41e0-8ea6-961193f81247_ActionId">
    <vt:lpwstr>3babca7d-f599-46eb-b74e-7f5d056bb8f6</vt:lpwstr>
  </property>
  <property fmtid="{D5CDD505-2E9C-101B-9397-08002B2CF9AE}" pid="8" name="MSIP_Label_0faac733-ded1-41e0-8ea6-961193f81247_ContentBits">
    <vt:lpwstr>0</vt:lpwstr>
  </property>
</Properties>
</file>