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93" r:id="rId7"/>
    <p:sldId id="294" r:id="rId8"/>
    <p:sldId id="295" r:id="rId9"/>
    <p:sldId id="324" r:id="rId10"/>
    <p:sldId id="325" r:id="rId11"/>
    <p:sldId id="270" r:id="rId12"/>
  </p:sldIdLst>
  <p:sldSz cx="9144000" cy="6858000" type="screen4x3"/>
  <p:notesSz cx="7010400" cy="9296400"/>
  <p:embeddedFontLst>
    <p:embeddedFont>
      <p:font typeface="PT Sans" panose="020B0503020203020204" pitchFamily="34" charset="0"/>
      <p:regular r:id="rId15"/>
      <p:bold r:id="rId16"/>
      <p:italic r:id="rId17"/>
      <p:boldItalic r:id="rId18"/>
    </p:embeddedFont>
    <p:embeddedFont>
      <p:font typeface="Roboto Slab" pitchFamily="50" charset="0"/>
      <p:regular r:id="rId19"/>
      <p:bold r:id="rId20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717" autoAdjust="0"/>
  </p:normalViewPr>
  <p:slideViewPr>
    <p:cSldViewPr snapToGrid="0">
      <p:cViewPr varScale="1">
        <p:scale>
          <a:sx n="105" d="100"/>
          <a:sy n="105" d="100"/>
        </p:scale>
        <p:origin x="9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2258</c:v>
                </c:pt>
                <c:pt idx="1">
                  <c:v>2351</c:v>
                </c:pt>
                <c:pt idx="2">
                  <c:v>2667</c:v>
                </c:pt>
                <c:pt idx="3">
                  <c:v>2924</c:v>
                </c:pt>
                <c:pt idx="4">
                  <c:v>3009</c:v>
                </c:pt>
                <c:pt idx="5">
                  <c:v>3106</c:v>
                </c:pt>
                <c:pt idx="6">
                  <c:v>3034</c:v>
                </c:pt>
                <c:pt idx="7">
                  <c:v>3084</c:v>
                </c:pt>
                <c:pt idx="8">
                  <c:v>2968</c:v>
                </c:pt>
                <c:pt idx="9">
                  <c:v>2976</c:v>
                </c:pt>
                <c:pt idx="10">
                  <c:v>2745</c:v>
                </c:pt>
                <c:pt idx="11">
                  <c:v>2657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28-4F78-8262-BF2545A1D986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2322</c:v>
                </c:pt>
                <c:pt idx="1">
                  <c:v>2564</c:v>
                </c:pt>
                <c:pt idx="2">
                  <c:v>2256</c:v>
                </c:pt>
                <c:pt idx="3">
                  <c:v>1898</c:v>
                </c:pt>
                <c:pt idx="4">
                  <c:v>2307</c:v>
                </c:pt>
                <c:pt idx="5">
                  <c:v>2688</c:v>
                </c:pt>
                <c:pt idx="6">
                  <c:v>2753</c:v>
                </c:pt>
                <c:pt idx="7">
                  <c:v>2842</c:v>
                </c:pt>
                <c:pt idx="8">
                  <c:v>2767</c:v>
                </c:pt>
                <c:pt idx="9">
                  <c:v>2728</c:v>
                </c:pt>
                <c:pt idx="10">
                  <c:v>2419</c:v>
                </c:pt>
                <c:pt idx="11">
                  <c:v>2338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28-4F78-8262-BF2545A1D986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2185</c:v>
                </c:pt>
                <c:pt idx="1">
                  <c:v>2233</c:v>
                </c:pt>
                <c:pt idx="2">
                  <c:v>2634</c:v>
                </c:pt>
                <c:pt idx="3">
                  <c:v>2849</c:v>
                </c:pt>
                <c:pt idx="4">
                  <c:v>2941</c:v>
                </c:pt>
                <c:pt idx="5">
                  <c:v>3051</c:v>
                </c:pt>
                <c:pt idx="6">
                  <c:v>3002</c:v>
                </c:pt>
                <c:pt idx="7">
                  <c:v>3021</c:v>
                </c:pt>
                <c:pt idx="8">
                  <c:v>2990</c:v>
                </c:pt>
                <c:pt idx="9">
                  <c:v>2947</c:v>
                </c:pt>
                <c:pt idx="10">
                  <c:v>2770</c:v>
                </c:pt>
                <c:pt idx="11">
                  <c:v>2596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28-4F78-8262-BF2545A1D986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2274</c:v>
                </c:pt>
                <c:pt idx="1">
                  <c:v>2478</c:v>
                </c:pt>
                <c:pt idx="2">
                  <c:v>2632</c:v>
                </c:pt>
                <c:pt idx="3">
                  <c:v>2787</c:v>
                </c:pt>
                <c:pt idx="4">
                  <c:v>2950</c:v>
                </c:pt>
                <c:pt idx="5">
                  <c:v>2966</c:v>
                </c:pt>
                <c:pt idx="6">
                  <c:v>2893</c:v>
                </c:pt>
                <c:pt idx="7">
                  <c:v>2944</c:v>
                </c:pt>
                <c:pt idx="8">
                  <c:v>2942</c:v>
                </c:pt>
                <c:pt idx="9">
                  <c:v>2951</c:v>
                </c:pt>
                <c:pt idx="10">
                  <c:v>2688</c:v>
                </c:pt>
                <c:pt idx="11">
                  <c:v>2433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28-4F78-8262-BF2545A1D9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2354</c:v>
                </c:pt>
                <c:pt idx="1">
                  <c:v>2468</c:v>
                </c:pt>
                <c:pt idx="2">
                  <c:v>2609</c:v>
                </c:pt>
                <c:pt idx="3">
                  <c:v>2866</c:v>
                </c:pt>
                <c:pt idx="4">
                  <c:v>3032</c:v>
                </c:pt>
                <c:pt idx="5">
                  <c:v>3066</c:v>
                </c:pt>
                <c:pt idx="6">
                  <c:v>2965</c:v>
                </c:pt>
                <c:pt idx="7">
                  <c:v>2993</c:v>
                </c:pt>
                <c:pt idx="8">
                  <c:v>2948</c:v>
                </c:pt>
                <c:pt idx="9">
                  <c:v>2948</c:v>
                </c:pt>
                <c:pt idx="10">
                  <c:v>2775</c:v>
                </c:pt>
                <c:pt idx="11">
                  <c:v>2601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28-4F78-8262-BF2545A1D98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19050">
                <a:solidFill>
                  <a:srgbClr val="00B0F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2352</c:v>
                </c:pt>
                <c:pt idx="1">
                  <c:v>2604</c:v>
                </c:pt>
                <c:pt idx="2">
                  <c:v>2691</c:v>
                </c:pt>
                <c:pt idx="3">
                  <c:v>2857</c:v>
                </c:pt>
                <c:pt idx="4">
                  <c:v>3013</c:v>
                </c:pt>
                <c:pt idx="5">
                  <c:v>3017</c:v>
                </c:pt>
                <c:pt idx="6">
                  <c:v>2981</c:v>
                </c:pt>
                <c:pt idx="7">
                  <c:v>2986</c:v>
                </c:pt>
                <c:pt idx="8">
                  <c:v>2956</c:v>
                </c:pt>
                <c:pt idx="9">
                  <c:v>2972</c:v>
                </c:pt>
                <c:pt idx="10">
                  <c:v>2763</c:v>
                </c:pt>
                <c:pt idx="11">
                  <c:v>2556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B9-4286-94BC-A7B39F212EC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2025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Sheet1!$H$2:$H$13</c:f>
              <c:numCache>
                <c:formatCode>General</c:formatCode>
                <c:ptCount val="12"/>
                <c:pt idx="0">
                  <c:v>2381</c:v>
                </c:pt>
                <c:pt idx="1">
                  <c:v>2419</c:v>
                </c:pt>
                <c:pt idx="2">
                  <c:v>2692</c:v>
                </c:pt>
                <c:pt idx="3">
                  <c:v>2922</c:v>
                </c:pt>
                <c:pt idx="4">
                  <c:v>3046</c:v>
                </c:pt>
                <c:pt idx="5">
                  <c:v>3029</c:v>
                </c:pt>
                <c:pt idx="6">
                  <c:v>2988</c:v>
                </c:pt>
                <c:pt idx="7">
                  <c:v>3010</c:v>
                </c:pt>
                <c:pt idx="8">
                  <c:v>2996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47-4100-A72D-C3C55049F6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131320"/>
        <c:axId val="683127384"/>
      </c:lineChart>
      <c:catAx>
        <c:axId val="68313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27384"/>
        <c:crosses val="autoZero"/>
        <c:auto val="1"/>
        <c:lblAlgn val="ctr"/>
        <c:lblOffset val="100"/>
        <c:noMultiLvlLbl val="0"/>
      </c:catAx>
      <c:valAx>
        <c:axId val="683127384"/>
        <c:scaling>
          <c:orientation val="minMax"/>
          <c:max val="3200"/>
          <c:min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313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Transportation Trends Update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12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626" y="0"/>
            <a:ext cx="9167626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0" y="4283881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Transportation Trends Update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November 12, 2025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4437" y="1415076"/>
            <a:ext cx="3074670" cy="430667"/>
          </a:xfrm>
        </p:spPr>
        <p:txBody>
          <a:bodyPr/>
          <a:lstStyle/>
          <a:p>
            <a:r>
              <a:rPr lang="en-US" sz="2400" dirty="0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206210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Rail carloads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Commercial air service passenger counts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Vehicular traffic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Safety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Mississippi River</a:t>
            </a:r>
          </a:p>
          <a:p>
            <a:pPr>
              <a:spcAft>
                <a:spcPts val="450"/>
              </a:spcAft>
              <a:defRPr/>
            </a:pPr>
            <a:endParaRPr lang="en-US" altLang="en-US" sz="14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1652BE-AF6E-3F04-34B4-CC68E1368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031"/>
            <a:ext cx="9144000" cy="604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7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0EBC30-1063-5DAA-F563-E51202935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0032"/>
            <a:ext cx="9150718" cy="572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1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631E138E-ECB2-CCB7-3981-C53D5BC48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6207356"/>
              </p:ext>
            </p:extLst>
          </p:nvPr>
        </p:nvGraphicFramePr>
        <p:xfrm>
          <a:off x="195943" y="1389413"/>
          <a:ext cx="8645978" cy="483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C57AF4A-C11C-63DC-2E01-9A46E399FAC7}"/>
              </a:ext>
            </a:extLst>
          </p:cNvPr>
          <p:cNvSpPr txBox="1">
            <a:spLocks/>
          </p:cNvSpPr>
          <p:nvPr/>
        </p:nvSpPr>
        <p:spPr>
          <a:xfrm>
            <a:off x="530747" y="688029"/>
            <a:ext cx="7886700" cy="754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Monthly State Vehicle Miles of Travel</a:t>
            </a:r>
          </a:p>
          <a:p>
            <a:r>
              <a:rPr lang="en-US" sz="2400" dirty="0"/>
              <a:t>(through September 2025)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7B0C44-E458-A453-068B-47F60223FC39}"/>
              </a:ext>
            </a:extLst>
          </p:cNvPr>
          <p:cNvSpPr txBox="1"/>
          <p:nvPr/>
        </p:nvSpPr>
        <p:spPr>
          <a:xfrm rot="16200000">
            <a:off x="-1122677" y="3019102"/>
            <a:ext cx="2572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Vehicle Miles of Travel (in millions)</a:t>
            </a:r>
          </a:p>
        </p:txBody>
      </p:sp>
    </p:spTree>
    <p:extLst>
      <p:ext uri="{BB962C8B-B14F-4D97-AF65-F5344CB8AC3E}">
        <p14:creationId xmlns:p14="http://schemas.microsoft.com/office/powerpoint/2010/main" val="373767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F154C0F-0700-D4DF-039D-71B61551709A}"/>
              </a:ext>
            </a:extLst>
          </p:cNvPr>
          <p:cNvSpPr txBox="1"/>
          <p:nvPr/>
        </p:nvSpPr>
        <p:spPr>
          <a:xfrm>
            <a:off x="727154" y="1095631"/>
            <a:ext cx="7761410" cy="804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US" sz="2400" b="1" dirty="0">
                <a:latin typeface="+mj-lt"/>
              </a:rPr>
              <a:t>Statewide Fatalities &amp; Major Injuries Year-to-Date</a:t>
            </a:r>
          </a:p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US" sz="2000" b="1" dirty="0">
                <a:latin typeface="+mj-lt"/>
              </a:rPr>
              <a:t>(As of November 4, 2025)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B3BFFF-311A-92DA-9EE7-08D5E2210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9103"/>
            <a:ext cx="9144000" cy="394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33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185053" y="1188530"/>
            <a:ext cx="5081275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Mississippi River Water Levels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269487" y="1734795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629BCFA-F89D-8D2D-65BD-6A16F3916323}"/>
              </a:ext>
            </a:extLst>
          </p:cNvPr>
          <p:cNvSpPr txBox="1"/>
          <p:nvPr/>
        </p:nvSpPr>
        <p:spPr>
          <a:xfrm>
            <a:off x="1048871" y="1918447"/>
            <a:ext cx="75572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Near record low water levels have been reached in some locations on the Lower Mississippi River.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Since September 19, there have been  restrictions on barges on both weight and number of barges in a tow.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Barge shipping costs have increased significantly - making exports more costly and increasing fertilizer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66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9B3369-3F0F-499C-9EE7-8EC46B6E8A79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infopath/2007/PartnerControls"/>
    <ds:schemaRef ds:uri="230e9df3-be65-4c73-a93b-d1236ebd677e"/>
    <ds:schemaRef ds:uri="71af3243-3dd4-4a8d-8c0d-dd76da1f02a5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16346</TotalTime>
  <Words>113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Roboto Slab</vt:lpstr>
      <vt:lpstr>Calibri</vt:lpstr>
      <vt:lpstr>PT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111</cp:revision>
  <cp:lastPrinted>2025-08-07T13:11:43Z</cp:lastPrinted>
  <dcterms:created xsi:type="dcterms:W3CDTF">2023-12-21T16:39:01Z</dcterms:created>
  <dcterms:modified xsi:type="dcterms:W3CDTF">2025-11-04T15:54:59Z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  <property fmtid="{D5CDD505-2E9C-101B-9397-08002B2CF9AE}" pid="6" name="MSIP_Label_0faac733-ded1-41e0-8ea6-961193f81247_Enabled">
    <vt:lpwstr>true</vt:lpwstr>
  </property>
  <property fmtid="{D5CDD505-2E9C-101B-9397-08002B2CF9AE}" pid="7" name="MSIP_Label_0faac733-ded1-41e0-8ea6-961193f81247_SetDate">
    <vt:lpwstr>2025-05-13T14:11:45Z</vt:lpwstr>
  </property>
  <property fmtid="{D5CDD505-2E9C-101B-9397-08002B2CF9AE}" pid="8" name="MSIP_Label_0faac733-ded1-41e0-8ea6-961193f81247_Method">
    <vt:lpwstr>Standard</vt:lpwstr>
  </property>
  <property fmtid="{D5CDD505-2E9C-101B-9397-08002B2CF9AE}" pid="9" name="MSIP_Label_0faac733-ded1-41e0-8ea6-961193f81247_Name">
    <vt:lpwstr>defa4170-0d19-0005-0004-bc88714345d2</vt:lpwstr>
  </property>
  <property fmtid="{D5CDD505-2E9C-101B-9397-08002B2CF9AE}" pid="10" name="MSIP_Label_0faac733-ded1-41e0-8ea6-961193f81247_SiteId">
    <vt:lpwstr>a1e65fcc-32fa-4fdd-8692-0cc2eb06676e</vt:lpwstr>
  </property>
  <property fmtid="{D5CDD505-2E9C-101B-9397-08002B2CF9AE}" pid="11" name="MSIP_Label_0faac733-ded1-41e0-8ea6-961193f81247_ActionId">
    <vt:lpwstr>98c5faf2-75fb-420e-b222-4f9804d0b354</vt:lpwstr>
  </property>
  <property fmtid="{D5CDD505-2E9C-101B-9397-08002B2CF9AE}" pid="12" name="MSIP_Label_0faac733-ded1-41e0-8ea6-961193f81247_ContentBits">
    <vt:lpwstr>0</vt:lpwstr>
  </property>
</Properties>
</file>