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0"/>
  </p:notesMasterIdLst>
  <p:sldIdLst>
    <p:sldId id="306" r:id="rId3"/>
    <p:sldId id="326" r:id="rId4"/>
    <p:sldId id="348" r:id="rId5"/>
    <p:sldId id="337" r:id="rId6"/>
    <p:sldId id="338" r:id="rId7"/>
    <p:sldId id="344" r:id="rId8"/>
    <p:sldId id="31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11/12/2025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623894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FY2026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$12,017,805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$6,008,902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9/30/2025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FY2026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$3,170,533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(26.4%)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$1,557,235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(25.9%)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FY2026 RISE Funds Awarded as of 9/30/2025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$11,623,532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(96.7%)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$4,796,168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(79.8%)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9/30/2025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$60,598,185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$16,067,836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9/30/2025</a:t>
                      </a:r>
                      <a:r>
                        <a:rPr lang="en-US" sz="1800" b="0" baseline="30000" dirty="0">
                          <a:latin typeface="+mn-lt"/>
                        </a:rPr>
                        <a:t>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($53,714,822)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($19,306,768)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9/30/2025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$6,883,364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($3,238,933)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60485" y="5360238"/>
            <a:ext cx="839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Calculation based on FY2025 average monthly RISE RUTF revenue of $1,001,484 to the city RISE fund and $500,742 to the county RISE fund. As of 9/30/2025, FY2026 is 25.0% complete.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Actual RISE revenue includes RUTF revenue, loan repayments, and project settlements. These revenue sources are variable and are not included in projections.</a:t>
            </a:r>
          </a:p>
        </p:txBody>
      </p:sp>
    </p:spTree>
    <p:extLst>
      <p:ext uri="{BB962C8B-B14F-4D97-AF65-F5344CB8AC3E}">
        <p14:creationId xmlns:p14="http://schemas.microsoft.com/office/powerpoint/2010/main" val="13238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Project Evaluation Criteria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56366"/>
              </p:ext>
            </p:extLst>
          </p:nvPr>
        </p:nvGraphicFramePr>
        <p:xfrm>
          <a:off x="360485" y="1610485"/>
          <a:ext cx="8394456" cy="2640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1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Development Potential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Economic Impact and Cost Effectiveness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Local Commitment and Initiative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Need and Justification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Economic Need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0565"/>
              </p:ext>
            </p:extLst>
          </p:nvPr>
        </p:nvGraphicFramePr>
        <p:xfrm>
          <a:off x="177696" y="1567496"/>
          <a:ext cx="8788608" cy="272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2,810 feet of Industrial Street, paving of approximately 1,430 feet of 300th Avenue and intersection improvements including turn lanes and R-Cut at the intersection of U.S. 30 and 300th Avenue located on the southeast side of town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DeWitt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$5,826,391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$2,913,196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5640899" y="5468563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DeWitt</a:t>
            </a:r>
            <a:endParaRPr lang="fr-FR" sz="24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Local Development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582842"/>
            <a:ext cx="330761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Construction of approximately 2,810 feet of Industrial Street, paving of approximately 1,430 feet of 300th Avenue and intersection improvements including turn lanes and R-Cut at the intersection of U.S. 30 and 300th Avenue located on the southeast side of town.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$5,826,391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$2,913,196 (50%)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10809" y="221544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7951189-5577-075A-D4FA-B7A9A45136F3}"/>
              </a:ext>
            </a:extLst>
          </p:cNvPr>
          <p:cNvSpPr>
            <a:spLocks noChangeAspect="1"/>
          </p:cNvSpPr>
          <p:nvPr/>
        </p:nvSpPr>
        <p:spPr>
          <a:xfrm>
            <a:off x="7562872" y="4968285"/>
            <a:ext cx="216024" cy="203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B04A1-4E61-8A56-F677-8EA0B601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43" y="996447"/>
            <a:ext cx="5060218" cy="3159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EB761-B0EC-D419-D314-C78422D77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84" y="4243064"/>
            <a:ext cx="3260785" cy="2047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8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413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34</cp:revision>
  <dcterms:created xsi:type="dcterms:W3CDTF">2023-08-03T14:09:31Z</dcterms:created>
  <dcterms:modified xsi:type="dcterms:W3CDTF">2025-11-03T18:02:50Z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2025-08-27T11:57:16Z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71ee69f7-b1e8-49f2-a211-e43f863513b7</vt:lpwstr>
  </property>
  <property fmtid="{D5CDD505-2E9C-101B-9397-08002B2CF9AE}" pid="8" name="MSIP_Label_0faac733-ded1-41e0-8ea6-961193f81247_ContentBits">
    <vt:lpwstr>0</vt:lpwstr>
  </property>
</Properties>
</file>