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22"/>
  </p:notesMasterIdLst>
  <p:sldIdLst>
    <p:sldId id="306" r:id="rId3"/>
    <p:sldId id="326" r:id="rId4"/>
    <p:sldId id="359" r:id="rId5"/>
    <p:sldId id="360" r:id="rId6"/>
    <p:sldId id="357" r:id="rId7"/>
    <p:sldId id="336" r:id="rId8"/>
    <p:sldId id="337" r:id="rId9"/>
    <p:sldId id="334" r:id="rId10"/>
    <p:sldId id="335" r:id="rId11"/>
    <p:sldId id="338" r:id="rId12"/>
    <p:sldId id="339" r:id="rId13"/>
    <p:sldId id="340" r:id="rId14"/>
    <p:sldId id="341" r:id="rId15"/>
    <p:sldId id="351" r:id="rId16"/>
    <p:sldId id="356" r:id="rId17"/>
    <p:sldId id="332" r:id="rId18"/>
    <p:sldId id="315" r:id="rId19"/>
    <p:sldId id="347" r:id="rId20"/>
    <p:sldId id="353" r:id="rId21"/>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D99E"/>
    <a:srgbClr val="A7DDD3"/>
    <a:srgbClr val="03617A"/>
    <a:srgbClr val="70C8B8"/>
    <a:srgbClr val="B1B3B3"/>
    <a:srgbClr val="A8ABAE"/>
    <a:srgbClr val="53565A"/>
    <a:srgbClr val="2A6357"/>
    <a:srgbClr val="E0A624"/>
    <a:srgbClr val="194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333" autoAdjust="0"/>
  </p:normalViewPr>
  <p:slideViewPr>
    <p:cSldViewPr snapToGrid="0">
      <p:cViewPr varScale="1">
        <p:scale>
          <a:sx n="87" d="100"/>
          <a:sy n="87" d="100"/>
        </p:scale>
        <p:origin x="22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65A2A-F865-4FC8-A0F2-A9BEBF5B11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D55A4E-5236-481B-9A15-F29454BCA4F6}">
      <dgm:prSet/>
      <dgm:spPr>
        <a:solidFill>
          <a:schemeClr val="accent1">
            <a:lumMod val="20000"/>
            <a:lumOff val="80000"/>
          </a:schemeClr>
        </a:solidFill>
      </dgm:spPr>
      <dgm:t>
        <a:bodyPr/>
        <a:lstStyle/>
        <a:p>
          <a:r>
            <a:rPr lang="en-US" b="0" dirty="0">
              <a:solidFill>
                <a:schemeClr val="tx1"/>
              </a:solidFill>
            </a:rPr>
            <a:t>Demonstrated relationship to traffic safety</a:t>
          </a:r>
          <a:endParaRPr lang="en-US" dirty="0">
            <a:solidFill>
              <a:schemeClr val="tx1"/>
            </a:solidFill>
          </a:endParaRPr>
        </a:p>
      </dgm:t>
    </dgm:pt>
    <dgm:pt modelId="{E971155C-F133-46C6-AEBA-A36EDA14BA45}" type="parTrans" cxnId="{4D2E7479-3301-4540-A37B-653A37ECD23F}">
      <dgm:prSet/>
      <dgm:spPr/>
      <dgm:t>
        <a:bodyPr/>
        <a:lstStyle/>
        <a:p>
          <a:endParaRPr lang="en-US"/>
        </a:p>
      </dgm:t>
    </dgm:pt>
    <dgm:pt modelId="{FF5D376D-B9AD-4A59-BA83-AAEA7809AAF6}" type="sibTrans" cxnId="{4D2E7479-3301-4540-A37B-653A37ECD23F}">
      <dgm:prSet/>
      <dgm:spPr/>
      <dgm:t>
        <a:bodyPr/>
        <a:lstStyle/>
        <a:p>
          <a:endParaRPr lang="en-US"/>
        </a:p>
      </dgm:t>
    </dgm:pt>
    <dgm:pt modelId="{F69805D9-578B-41DE-AFA1-FB721E715F40}">
      <dgm:prSet/>
      <dgm:spPr/>
      <dgm:t>
        <a:bodyPr/>
        <a:lstStyle/>
        <a:p>
          <a:r>
            <a:rPr lang="en-US" b="0" dirty="0"/>
            <a:t>Site’s potential for crash reduction</a:t>
          </a:r>
          <a:endParaRPr lang="en-US" dirty="0"/>
        </a:p>
      </dgm:t>
    </dgm:pt>
    <dgm:pt modelId="{8483B1C5-EAD5-4921-8CC4-059C3E03C7FF}" type="parTrans" cxnId="{0E3BFA41-4053-4463-A31D-4BF1A4434212}">
      <dgm:prSet/>
      <dgm:spPr/>
      <dgm:t>
        <a:bodyPr/>
        <a:lstStyle/>
        <a:p>
          <a:endParaRPr lang="en-US"/>
        </a:p>
      </dgm:t>
    </dgm:pt>
    <dgm:pt modelId="{AA04E794-6CF9-4797-A646-38254B853E6C}" type="sibTrans" cxnId="{0E3BFA41-4053-4463-A31D-4BF1A4434212}">
      <dgm:prSet/>
      <dgm:spPr/>
      <dgm:t>
        <a:bodyPr/>
        <a:lstStyle/>
        <a:p>
          <a:endParaRPr lang="en-US"/>
        </a:p>
      </dgm:t>
    </dgm:pt>
    <dgm:pt modelId="{9D9D2C44-A62D-4CE9-B0B7-D299BA3E6807}">
      <dgm:prSet/>
      <dgm:spPr/>
      <dgm:t>
        <a:bodyPr/>
        <a:lstStyle/>
        <a:p>
          <a:r>
            <a:rPr lang="en-US" dirty="0"/>
            <a:t>Type of countermeasure(s) proposed</a:t>
          </a:r>
        </a:p>
      </dgm:t>
    </dgm:pt>
    <dgm:pt modelId="{6CE34E3B-A937-4362-9654-49BEB00E834D}" type="parTrans" cxnId="{C822DBBB-B301-415E-A060-A0501654A820}">
      <dgm:prSet/>
      <dgm:spPr/>
      <dgm:t>
        <a:bodyPr/>
        <a:lstStyle/>
        <a:p>
          <a:endParaRPr lang="en-US"/>
        </a:p>
      </dgm:t>
    </dgm:pt>
    <dgm:pt modelId="{3D6EFC48-6D81-45F9-8B09-8FC1A3DE422F}" type="sibTrans" cxnId="{C822DBBB-B301-415E-A060-A0501654A820}">
      <dgm:prSet/>
      <dgm:spPr/>
      <dgm:t>
        <a:bodyPr/>
        <a:lstStyle/>
        <a:p>
          <a:endParaRPr lang="en-US"/>
        </a:p>
      </dgm:t>
    </dgm:pt>
    <dgm:pt modelId="{4E40A119-00C9-423A-B2CD-2112CF6044EC}">
      <dgm:prSet/>
      <dgm:spPr/>
      <dgm:t>
        <a:bodyPr/>
        <a:lstStyle/>
        <a:p>
          <a:r>
            <a:rPr lang="en-US" dirty="0"/>
            <a:t>Risk factor(s) addressed</a:t>
          </a:r>
        </a:p>
      </dgm:t>
    </dgm:pt>
    <dgm:pt modelId="{CACA9FC8-585B-43D7-9BEC-FA821A29A6E6}" type="parTrans" cxnId="{5D486876-BF75-408D-A9BE-7727D090750B}">
      <dgm:prSet/>
      <dgm:spPr/>
      <dgm:t>
        <a:bodyPr/>
        <a:lstStyle/>
        <a:p>
          <a:endParaRPr lang="en-US"/>
        </a:p>
      </dgm:t>
    </dgm:pt>
    <dgm:pt modelId="{583EC816-878A-4A52-9A90-E6C81D6FA5A7}" type="sibTrans" cxnId="{5D486876-BF75-408D-A9BE-7727D090750B}">
      <dgm:prSet/>
      <dgm:spPr/>
      <dgm:t>
        <a:bodyPr/>
        <a:lstStyle/>
        <a:p>
          <a:endParaRPr lang="en-US"/>
        </a:p>
      </dgm:t>
    </dgm:pt>
    <dgm:pt modelId="{FB42EA0A-5727-4B85-BAF9-46DB57FE14B6}">
      <dgm:prSet/>
      <dgm:spPr>
        <a:solidFill>
          <a:schemeClr val="accent1">
            <a:lumMod val="20000"/>
            <a:lumOff val="80000"/>
          </a:schemeClr>
        </a:solidFill>
      </dgm:spPr>
      <dgm:t>
        <a:bodyPr/>
        <a:lstStyle/>
        <a:p>
          <a:r>
            <a:rPr lang="en-US" b="0" dirty="0">
              <a:solidFill>
                <a:schemeClr val="tx1"/>
              </a:solidFill>
            </a:rPr>
            <a:t>Safety engineering analysis</a:t>
          </a:r>
          <a:endParaRPr lang="en-US" dirty="0">
            <a:solidFill>
              <a:schemeClr val="tx1"/>
            </a:solidFill>
          </a:endParaRPr>
        </a:p>
      </dgm:t>
    </dgm:pt>
    <dgm:pt modelId="{2D2A65BD-546A-4365-9415-7B4A56C38865}" type="parTrans" cxnId="{BFA41CDD-1451-4BE9-B806-309C191BD8FC}">
      <dgm:prSet/>
      <dgm:spPr/>
      <dgm:t>
        <a:bodyPr/>
        <a:lstStyle/>
        <a:p>
          <a:endParaRPr lang="en-US"/>
        </a:p>
      </dgm:t>
    </dgm:pt>
    <dgm:pt modelId="{2ACDD329-1E4A-4524-8BD1-E1061B26E079}" type="sibTrans" cxnId="{BFA41CDD-1451-4BE9-B806-309C191BD8FC}">
      <dgm:prSet/>
      <dgm:spPr/>
      <dgm:t>
        <a:bodyPr/>
        <a:lstStyle/>
        <a:p>
          <a:endParaRPr lang="en-US"/>
        </a:p>
      </dgm:t>
    </dgm:pt>
    <dgm:pt modelId="{BD904FEE-A2B5-4B49-A8B6-FBBD69D26D77}">
      <dgm:prSet/>
      <dgm:spPr>
        <a:solidFill>
          <a:schemeClr val="accent1">
            <a:lumMod val="20000"/>
            <a:lumOff val="80000"/>
          </a:schemeClr>
        </a:solidFill>
      </dgm:spPr>
      <dgm:t>
        <a:bodyPr/>
        <a:lstStyle/>
        <a:p>
          <a:r>
            <a:rPr lang="en-US" b="0" dirty="0">
              <a:solidFill>
                <a:schemeClr val="tx1"/>
              </a:solidFill>
            </a:rPr>
            <a:t>Multi-agency committee input</a:t>
          </a:r>
          <a:endParaRPr lang="en-US" dirty="0">
            <a:solidFill>
              <a:schemeClr val="tx1"/>
            </a:solidFill>
          </a:endParaRPr>
        </a:p>
      </dgm:t>
    </dgm:pt>
    <dgm:pt modelId="{EED0C74D-2D35-407A-95DA-17883172D9A6}" type="parTrans" cxnId="{5F931529-564C-4759-90C4-DE6633FC87CF}">
      <dgm:prSet/>
      <dgm:spPr/>
      <dgm:t>
        <a:bodyPr/>
        <a:lstStyle/>
        <a:p>
          <a:endParaRPr lang="en-US"/>
        </a:p>
      </dgm:t>
    </dgm:pt>
    <dgm:pt modelId="{8AF61A98-0358-4D08-8F4E-AD00E5F6704A}" type="sibTrans" cxnId="{5F931529-564C-4759-90C4-DE6633FC87CF}">
      <dgm:prSet/>
      <dgm:spPr/>
      <dgm:t>
        <a:bodyPr/>
        <a:lstStyle/>
        <a:p>
          <a:endParaRPr lang="en-US"/>
        </a:p>
      </dgm:t>
    </dgm:pt>
    <dgm:pt modelId="{F583F52D-20E2-4F67-996D-AEF59C755F22}">
      <dgm:prSet/>
      <dgm:spPr>
        <a:solidFill>
          <a:schemeClr val="accent1">
            <a:lumMod val="20000"/>
            <a:lumOff val="80000"/>
          </a:schemeClr>
        </a:solidFill>
      </dgm:spPr>
      <dgm:t>
        <a:bodyPr/>
        <a:lstStyle/>
        <a:p>
          <a:r>
            <a:rPr lang="en-US" b="0" dirty="0">
              <a:solidFill>
                <a:schemeClr val="tx1"/>
              </a:solidFill>
            </a:rPr>
            <a:t>Funding subject to agreement execution</a:t>
          </a:r>
          <a:endParaRPr lang="en-US" dirty="0">
            <a:solidFill>
              <a:schemeClr val="tx1"/>
            </a:solidFill>
          </a:endParaRPr>
        </a:p>
      </dgm:t>
    </dgm:pt>
    <dgm:pt modelId="{D84F7980-6A67-4C5C-B055-C2D2F6606327}" type="parTrans" cxnId="{67314016-31C8-4A97-89F1-BA763CA618DA}">
      <dgm:prSet/>
      <dgm:spPr/>
      <dgm:t>
        <a:bodyPr/>
        <a:lstStyle/>
        <a:p>
          <a:endParaRPr lang="en-US"/>
        </a:p>
      </dgm:t>
    </dgm:pt>
    <dgm:pt modelId="{5656128C-C9B1-42DE-8A91-2727AB4B96B8}" type="sibTrans" cxnId="{67314016-31C8-4A97-89F1-BA763CA618DA}">
      <dgm:prSet/>
      <dgm:spPr/>
      <dgm:t>
        <a:bodyPr/>
        <a:lstStyle/>
        <a:p>
          <a:endParaRPr lang="en-US"/>
        </a:p>
      </dgm:t>
    </dgm:pt>
    <dgm:pt modelId="{AC77164F-118E-49F8-9473-BA357296ED8D}">
      <dgm:prSet/>
      <dgm:spPr/>
      <dgm:t>
        <a:bodyPr/>
        <a:lstStyle/>
        <a:p>
          <a:r>
            <a:rPr lang="en-US" b="0" dirty="0"/>
            <a:t>Safety benefit expected vs. </a:t>
          </a:r>
          <a:r>
            <a:rPr lang="en-US" dirty="0"/>
            <a:t>P</a:t>
          </a:r>
          <a:r>
            <a:rPr lang="en-US" b="0" dirty="0"/>
            <a:t>roject cost expected</a:t>
          </a:r>
          <a:endParaRPr lang="en-US" dirty="0"/>
        </a:p>
      </dgm:t>
    </dgm:pt>
    <dgm:pt modelId="{4A530F3A-E2E2-4DEF-92E6-E4905E4ACBA0}" type="parTrans" cxnId="{4C85960A-AE0C-4B83-868F-2D0C1780ACE0}">
      <dgm:prSet/>
      <dgm:spPr/>
      <dgm:t>
        <a:bodyPr/>
        <a:lstStyle/>
        <a:p>
          <a:endParaRPr lang="en-US"/>
        </a:p>
      </dgm:t>
    </dgm:pt>
    <dgm:pt modelId="{5F55C280-3881-472D-99FD-1D3AF62E4F80}" type="sibTrans" cxnId="{4C85960A-AE0C-4B83-868F-2D0C1780ACE0}">
      <dgm:prSet/>
      <dgm:spPr/>
      <dgm:t>
        <a:bodyPr/>
        <a:lstStyle/>
        <a:p>
          <a:endParaRPr lang="en-US"/>
        </a:p>
      </dgm:t>
    </dgm:pt>
    <dgm:pt modelId="{A9628EC7-3143-4D46-952D-73D77071FC54}">
      <dgm:prSet/>
      <dgm:spPr/>
      <dgm:t>
        <a:bodyPr/>
        <a:lstStyle/>
        <a:p>
          <a:r>
            <a:rPr lang="en-US" dirty="0"/>
            <a:t>Supported by transportation plan or engineering study</a:t>
          </a:r>
        </a:p>
      </dgm:t>
    </dgm:pt>
    <dgm:pt modelId="{324E046E-B3F7-43B3-BA08-EACC24CB7B42}" type="parTrans" cxnId="{44FE8C97-2B06-4C1B-8108-BEAC5A6B73FA}">
      <dgm:prSet/>
      <dgm:spPr/>
      <dgm:t>
        <a:bodyPr/>
        <a:lstStyle/>
        <a:p>
          <a:endParaRPr lang="en-US"/>
        </a:p>
      </dgm:t>
    </dgm:pt>
    <dgm:pt modelId="{EEE360B4-1D53-4A62-B556-759A8B7C5FC5}" type="sibTrans" cxnId="{44FE8C97-2B06-4C1B-8108-BEAC5A6B73FA}">
      <dgm:prSet/>
      <dgm:spPr/>
      <dgm:t>
        <a:bodyPr/>
        <a:lstStyle/>
        <a:p>
          <a:endParaRPr lang="en-US"/>
        </a:p>
      </dgm:t>
    </dgm:pt>
    <dgm:pt modelId="{BE3CF3AB-08B7-4948-9FCD-F72D30643028}" type="pres">
      <dgm:prSet presAssocID="{44765A2A-F865-4FC8-A0F2-A9BEBF5B11A8}" presName="linear" presStyleCnt="0">
        <dgm:presLayoutVars>
          <dgm:animLvl val="lvl"/>
          <dgm:resizeHandles val="exact"/>
        </dgm:presLayoutVars>
      </dgm:prSet>
      <dgm:spPr/>
    </dgm:pt>
    <dgm:pt modelId="{DA56A8E1-EF24-4630-AA0C-5C0F5123181E}" type="pres">
      <dgm:prSet presAssocID="{ADD55A4E-5236-481B-9A15-F29454BCA4F6}" presName="parentText" presStyleLbl="node1" presStyleIdx="0" presStyleCnt="4">
        <dgm:presLayoutVars>
          <dgm:chMax val="0"/>
          <dgm:bulletEnabled val="1"/>
        </dgm:presLayoutVars>
      </dgm:prSet>
      <dgm:spPr/>
    </dgm:pt>
    <dgm:pt modelId="{F6A4CA39-8613-4C87-BFC1-153F58858EA9}" type="pres">
      <dgm:prSet presAssocID="{ADD55A4E-5236-481B-9A15-F29454BCA4F6}" presName="childText" presStyleLbl="revTx" presStyleIdx="0" presStyleCnt="1">
        <dgm:presLayoutVars>
          <dgm:bulletEnabled val="1"/>
        </dgm:presLayoutVars>
      </dgm:prSet>
      <dgm:spPr/>
    </dgm:pt>
    <dgm:pt modelId="{E65E337F-3829-43A0-A8B9-653A11499479}" type="pres">
      <dgm:prSet presAssocID="{FB42EA0A-5727-4B85-BAF9-46DB57FE14B6}" presName="parentText" presStyleLbl="node1" presStyleIdx="1" presStyleCnt="4">
        <dgm:presLayoutVars>
          <dgm:chMax val="0"/>
          <dgm:bulletEnabled val="1"/>
        </dgm:presLayoutVars>
      </dgm:prSet>
      <dgm:spPr/>
    </dgm:pt>
    <dgm:pt modelId="{09CB6B57-C141-40E2-AEA2-8D92AFC3BB99}" type="pres">
      <dgm:prSet presAssocID="{2ACDD329-1E4A-4524-8BD1-E1061B26E079}" presName="spacer" presStyleCnt="0"/>
      <dgm:spPr/>
    </dgm:pt>
    <dgm:pt modelId="{D2BAE473-AA5E-4D3C-A31B-F5C9FADCA2E3}" type="pres">
      <dgm:prSet presAssocID="{BD904FEE-A2B5-4B49-A8B6-FBBD69D26D77}" presName="parentText" presStyleLbl="node1" presStyleIdx="2" presStyleCnt="4">
        <dgm:presLayoutVars>
          <dgm:chMax val="0"/>
          <dgm:bulletEnabled val="1"/>
        </dgm:presLayoutVars>
      </dgm:prSet>
      <dgm:spPr/>
    </dgm:pt>
    <dgm:pt modelId="{5AC6CB94-0A03-45E6-B552-C25305100CAC}" type="pres">
      <dgm:prSet presAssocID="{8AF61A98-0358-4D08-8F4E-AD00E5F6704A}" presName="spacer" presStyleCnt="0"/>
      <dgm:spPr/>
    </dgm:pt>
    <dgm:pt modelId="{D4F59F88-3793-421E-8DA8-160D5AA83A66}" type="pres">
      <dgm:prSet presAssocID="{F583F52D-20E2-4F67-996D-AEF59C755F22}" presName="parentText" presStyleLbl="node1" presStyleIdx="3" presStyleCnt="4">
        <dgm:presLayoutVars>
          <dgm:chMax val="0"/>
          <dgm:bulletEnabled val="1"/>
        </dgm:presLayoutVars>
      </dgm:prSet>
      <dgm:spPr/>
    </dgm:pt>
  </dgm:ptLst>
  <dgm:cxnLst>
    <dgm:cxn modelId="{4C85960A-AE0C-4B83-868F-2D0C1780ACE0}" srcId="{ADD55A4E-5236-481B-9A15-F29454BCA4F6}" destId="{AC77164F-118E-49F8-9473-BA357296ED8D}" srcOrd="1" destOrd="0" parTransId="{4A530F3A-E2E2-4DEF-92E6-E4905E4ACBA0}" sibTransId="{5F55C280-3881-472D-99FD-1D3AF62E4F80}"/>
    <dgm:cxn modelId="{67314016-31C8-4A97-89F1-BA763CA618DA}" srcId="{44765A2A-F865-4FC8-A0F2-A9BEBF5B11A8}" destId="{F583F52D-20E2-4F67-996D-AEF59C755F22}" srcOrd="3" destOrd="0" parTransId="{D84F7980-6A67-4C5C-B055-C2D2F6606327}" sibTransId="{5656128C-C9B1-42DE-8A91-2727AB4B96B8}"/>
    <dgm:cxn modelId="{AAA66E19-7417-4C7D-914B-A61EDA4E4EFC}" type="presOf" srcId="{F69805D9-578B-41DE-AFA1-FB721E715F40}" destId="{F6A4CA39-8613-4C87-BFC1-153F58858EA9}" srcOrd="0" destOrd="0" presId="urn:microsoft.com/office/officeart/2005/8/layout/vList2"/>
    <dgm:cxn modelId="{0F768D20-1E27-4954-8F2C-182A89C4DFB8}" type="presOf" srcId="{9D9D2C44-A62D-4CE9-B0B7-D299BA3E6807}" destId="{F6A4CA39-8613-4C87-BFC1-153F58858EA9}" srcOrd="0" destOrd="2" presId="urn:microsoft.com/office/officeart/2005/8/layout/vList2"/>
    <dgm:cxn modelId="{5F931529-564C-4759-90C4-DE6633FC87CF}" srcId="{44765A2A-F865-4FC8-A0F2-A9BEBF5B11A8}" destId="{BD904FEE-A2B5-4B49-A8B6-FBBD69D26D77}" srcOrd="2" destOrd="0" parTransId="{EED0C74D-2D35-407A-95DA-17883172D9A6}" sibTransId="{8AF61A98-0358-4D08-8F4E-AD00E5F6704A}"/>
    <dgm:cxn modelId="{70EFAA35-A3AF-461D-9EA0-D99FC3C26916}" type="presOf" srcId="{44765A2A-F865-4FC8-A0F2-A9BEBF5B11A8}" destId="{BE3CF3AB-08B7-4948-9FCD-F72D30643028}" srcOrd="0" destOrd="0" presId="urn:microsoft.com/office/officeart/2005/8/layout/vList2"/>
    <dgm:cxn modelId="{49237E3A-23C3-4DCB-9C03-0804D5C6F62B}" type="presOf" srcId="{FB42EA0A-5727-4B85-BAF9-46DB57FE14B6}" destId="{E65E337F-3829-43A0-A8B9-653A11499479}" srcOrd="0" destOrd="0" presId="urn:microsoft.com/office/officeart/2005/8/layout/vList2"/>
    <dgm:cxn modelId="{0E3BFA41-4053-4463-A31D-4BF1A4434212}" srcId="{ADD55A4E-5236-481B-9A15-F29454BCA4F6}" destId="{F69805D9-578B-41DE-AFA1-FB721E715F40}" srcOrd="0" destOrd="0" parTransId="{8483B1C5-EAD5-4921-8CC4-059C3E03C7FF}" sibTransId="{AA04E794-6CF9-4797-A646-38254B853E6C}"/>
    <dgm:cxn modelId="{9C677764-28DC-4BD0-89E9-F6AEEC89217E}" type="presOf" srcId="{A9628EC7-3143-4D46-952D-73D77071FC54}" destId="{F6A4CA39-8613-4C87-BFC1-153F58858EA9}" srcOrd="0" destOrd="4" presId="urn:microsoft.com/office/officeart/2005/8/layout/vList2"/>
    <dgm:cxn modelId="{66FEF647-D53D-4F75-856D-A14297B6E875}" type="presOf" srcId="{4E40A119-00C9-423A-B2CD-2112CF6044EC}" destId="{F6A4CA39-8613-4C87-BFC1-153F58858EA9}" srcOrd="0" destOrd="3" presId="urn:microsoft.com/office/officeart/2005/8/layout/vList2"/>
    <dgm:cxn modelId="{5D486876-BF75-408D-A9BE-7727D090750B}" srcId="{ADD55A4E-5236-481B-9A15-F29454BCA4F6}" destId="{4E40A119-00C9-423A-B2CD-2112CF6044EC}" srcOrd="3" destOrd="0" parTransId="{CACA9FC8-585B-43D7-9BEC-FA821A29A6E6}" sibTransId="{583EC816-878A-4A52-9A90-E6C81D6FA5A7}"/>
    <dgm:cxn modelId="{4D2E7479-3301-4540-A37B-653A37ECD23F}" srcId="{44765A2A-F865-4FC8-A0F2-A9BEBF5B11A8}" destId="{ADD55A4E-5236-481B-9A15-F29454BCA4F6}" srcOrd="0" destOrd="0" parTransId="{E971155C-F133-46C6-AEBA-A36EDA14BA45}" sibTransId="{FF5D376D-B9AD-4A59-BA83-AAEA7809AAF6}"/>
    <dgm:cxn modelId="{44FE8C97-2B06-4C1B-8108-BEAC5A6B73FA}" srcId="{ADD55A4E-5236-481B-9A15-F29454BCA4F6}" destId="{A9628EC7-3143-4D46-952D-73D77071FC54}" srcOrd="4" destOrd="0" parTransId="{324E046E-B3F7-43B3-BA08-EACC24CB7B42}" sibTransId="{EEE360B4-1D53-4A62-B556-759A8B7C5FC5}"/>
    <dgm:cxn modelId="{8339C4B3-6955-4C3E-8AED-91BF0E1EBECB}" type="presOf" srcId="{ADD55A4E-5236-481B-9A15-F29454BCA4F6}" destId="{DA56A8E1-EF24-4630-AA0C-5C0F5123181E}" srcOrd="0" destOrd="0" presId="urn:microsoft.com/office/officeart/2005/8/layout/vList2"/>
    <dgm:cxn modelId="{C822DBBB-B301-415E-A060-A0501654A820}" srcId="{ADD55A4E-5236-481B-9A15-F29454BCA4F6}" destId="{9D9D2C44-A62D-4CE9-B0B7-D299BA3E6807}" srcOrd="2" destOrd="0" parTransId="{6CE34E3B-A937-4362-9654-49BEB00E834D}" sibTransId="{3D6EFC48-6D81-45F9-8B09-8FC1A3DE422F}"/>
    <dgm:cxn modelId="{D81CBEC6-1099-4B28-A9C0-90A99DDA46AD}" type="presOf" srcId="{F583F52D-20E2-4F67-996D-AEF59C755F22}" destId="{D4F59F88-3793-421E-8DA8-160D5AA83A66}" srcOrd="0" destOrd="0" presId="urn:microsoft.com/office/officeart/2005/8/layout/vList2"/>
    <dgm:cxn modelId="{4134E6DC-0262-41D1-BE1F-C42DE48857D5}" type="presOf" srcId="{AC77164F-118E-49F8-9473-BA357296ED8D}" destId="{F6A4CA39-8613-4C87-BFC1-153F58858EA9}" srcOrd="0" destOrd="1" presId="urn:microsoft.com/office/officeart/2005/8/layout/vList2"/>
    <dgm:cxn modelId="{BFA41CDD-1451-4BE9-B806-309C191BD8FC}" srcId="{44765A2A-F865-4FC8-A0F2-A9BEBF5B11A8}" destId="{FB42EA0A-5727-4B85-BAF9-46DB57FE14B6}" srcOrd="1" destOrd="0" parTransId="{2D2A65BD-546A-4365-9415-7B4A56C38865}" sibTransId="{2ACDD329-1E4A-4524-8BD1-E1061B26E079}"/>
    <dgm:cxn modelId="{AD5E94E2-CB80-437B-AD63-669E361F0966}" type="presOf" srcId="{BD904FEE-A2B5-4B49-A8B6-FBBD69D26D77}" destId="{D2BAE473-AA5E-4D3C-A31B-F5C9FADCA2E3}" srcOrd="0" destOrd="0" presId="urn:microsoft.com/office/officeart/2005/8/layout/vList2"/>
    <dgm:cxn modelId="{672C927C-290C-440A-AD9C-836288115C53}" type="presParOf" srcId="{BE3CF3AB-08B7-4948-9FCD-F72D30643028}" destId="{DA56A8E1-EF24-4630-AA0C-5C0F5123181E}" srcOrd="0" destOrd="0" presId="urn:microsoft.com/office/officeart/2005/8/layout/vList2"/>
    <dgm:cxn modelId="{D40B43C1-6A3E-4B0F-B08A-FBCFE91BD026}" type="presParOf" srcId="{BE3CF3AB-08B7-4948-9FCD-F72D30643028}" destId="{F6A4CA39-8613-4C87-BFC1-153F58858EA9}" srcOrd="1" destOrd="0" presId="urn:microsoft.com/office/officeart/2005/8/layout/vList2"/>
    <dgm:cxn modelId="{5BCBBFBF-EF98-42AF-829E-CFDD38926D98}" type="presParOf" srcId="{BE3CF3AB-08B7-4948-9FCD-F72D30643028}" destId="{E65E337F-3829-43A0-A8B9-653A11499479}" srcOrd="2" destOrd="0" presId="urn:microsoft.com/office/officeart/2005/8/layout/vList2"/>
    <dgm:cxn modelId="{1462C841-9B58-41DF-AC50-A2A2DBD59E74}" type="presParOf" srcId="{BE3CF3AB-08B7-4948-9FCD-F72D30643028}" destId="{09CB6B57-C141-40E2-AEA2-8D92AFC3BB99}" srcOrd="3" destOrd="0" presId="urn:microsoft.com/office/officeart/2005/8/layout/vList2"/>
    <dgm:cxn modelId="{786DC61A-586A-4572-ABC6-7C7D11CA050D}" type="presParOf" srcId="{BE3CF3AB-08B7-4948-9FCD-F72D30643028}" destId="{D2BAE473-AA5E-4D3C-A31B-F5C9FADCA2E3}" srcOrd="4" destOrd="0" presId="urn:microsoft.com/office/officeart/2005/8/layout/vList2"/>
    <dgm:cxn modelId="{294B0183-3FB4-496E-A99F-D2F1CBD1E49B}" type="presParOf" srcId="{BE3CF3AB-08B7-4948-9FCD-F72D30643028}" destId="{5AC6CB94-0A03-45E6-B552-C25305100CAC}" srcOrd="5" destOrd="0" presId="urn:microsoft.com/office/officeart/2005/8/layout/vList2"/>
    <dgm:cxn modelId="{756617C4-76D6-4A12-B7D8-A42CC5F5AC20}" type="presParOf" srcId="{BE3CF3AB-08B7-4948-9FCD-F72D30643028}" destId="{D4F59F88-3793-421E-8DA8-160D5AA83A6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6A8E1-EF24-4630-AA0C-5C0F5123181E}">
      <dsp:nvSpPr>
        <dsp:cNvPr id="0" name=""/>
        <dsp:cNvSpPr/>
      </dsp:nvSpPr>
      <dsp:spPr>
        <a:xfrm>
          <a:off x="0" y="19926"/>
          <a:ext cx="8151285" cy="575639"/>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rPr>
            <a:t>Demonstrated relationship to traffic safety</a:t>
          </a:r>
          <a:endParaRPr lang="en-US" sz="2400" kern="1200" dirty="0">
            <a:solidFill>
              <a:schemeClr val="tx1"/>
            </a:solidFill>
          </a:endParaRPr>
        </a:p>
      </dsp:txBody>
      <dsp:txXfrm>
        <a:off x="28100" y="48026"/>
        <a:ext cx="8095085" cy="519439"/>
      </dsp:txXfrm>
    </dsp:sp>
    <dsp:sp modelId="{F6A4CA39-8613-4C87-BFC1-153F58858EA9}">
      <dsp:nvSpPr>
        <dsp:cNvPr id="0" name=""/>
        <dsp:cNvSpPr/>
      </dsp:nvSpPr>
      <dsp:spPr>
        <a:xfrm>
          <a:off x="0" y="595566"/>
          <a:ext cx="8151285"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0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t>Site’s potential for crash reduction</a:t>
          </a:r>
          <a:endParaRPr lang="en-US" sz="1900" kern="1200" dirty="0"/>
        </a:p>
        <a:p>
          <a:pPr marL="171450" lvl="1" indent="-171450" algn="l" defTabSz="844550">
            <a:lnSpc>
              <a:spcPct val="90000"/>
            </a:lnSpc>
            <a:spcBef>
              <a:spcPct val="0"/>
            </a:spcBef>
            <a:spcAft>
              <a:spcPct val="20000"/>
            </a:spcAft>
            <a:buChar char="•"/>
          </a:pPr>
          <a:r>
            <a:rPr lang="en-US" sz="1900" b="0" kern="1200" dirty="0"/>
            <a:t>Safety benefit expected vs. </a:t>
          </a:r>
          <a:r>
            <a:rPr lang="en-US" sz="1900" kern="1200" dirty="0"/>
            <a:t>P</a:t>
          </a:r>
          <a:r>
            <a:rPr lang="en-US" sz="1900" b="0" kern="1200" dirty="0"/>
            <a:t>roject cost expected</a:t>
          </a:r>
          <a:endParaRPr lang="en-US" sz="1900" kern="1200" dirty="0"/>
        </a:p>
        <a:p>
          <a:pPr marL="171450" lvl="1" indent="-171450" algn="l" defTabSz="844550">
            <a:lnSpc>
              <a:spcPct val="90000"/>
            </a:lnSpc>
            <a:spcBef>
              <a:spcPct val="0"/>
            </a:spcBef>
            <a:spcAft>
              <a:spcPct val="20000"/>
            </a:spcAft>
            <a:buChar char="•"/>
          </a:pPr>
          <a:r>
            <a:rPr lang="en-US" sz="1900" kern="1200" dirty="0"/>
            <a:t>Type of countermeasure(s) proposed</a:t>
          </a:r>
        </a:p>
        <a:p>
          <a:pPr marL="171450" lvl="1" indent="-171450" algn="l" defTabSz="844550">
            <a:lnSpc>
              <a:spcPct val="90000"/>
            </a:lnSpc>
            <a:spcBef>
              <a:spcPct val="0"/>
            </a:spcBef>
            <a:spcAft>
              <a:spcPct val="20000"/>
            </a:spcAft>
            <a:buChar char="•"/>
          </a:pPr>
          <a:r>
            <a:rPr lang="en-US" sz="1900" kern="1200" dirty="0"/>
            <a:t>Risk factor(s) addressed</a:t>
          </a:r>
        </a:p>
        <a:p>
          <a:pPr marL="171450" lvl="1" indent="-171450" algn="l" defTabSz="844550">
            <a:lnSpc>
              <a:spcPct val="90000"/>
            </a:lnSpc>
            <a:spcBef>
              <a:spcPct val="0"/>
            </a:spcBef>
            <a:spcAft>
              <a:spcPct val="20000"/>
            </a:spcAft>
            <a:buChar char="•"/>
          </a:pPr>
          <a:r>
            <a:rPr lang="en-US" sz="1900" kern="1200" dirty="0"/>
            <a:t>Supported by transportation plan or engineering study</a:t>
          </a:r>
        </a:p>
      </dsp:txBody>
      <dsp:txXfrm>
        <a:off x="0" y="595566"/>
        <a:ext cx="8151285" cy="1639440"/>
      </dsp:txXfrm>
    </dsp:sp>
    <dsp:sp modelId="{E65E337F-3829-43A0-A8B9-653A11499479}">
      <dsp:nvSpPr>
        <dsp:cNvPr id="0" name=""/>
        <dsp:cNvSpPr/>
      </dsp:nvSpPr>
      <dsp:spPr>
        <a:xfrm>
          <a:off x="0" y="2235006"/>
          <a:ext cx="8151285" cy="575639"/>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rPr>
            <a:t>Safety engineering analysis</a:t>
          </a:r>
          <a:endParaRPr lang="en-US" sz="2400" kern="1200" dirty="0">
            <a:solidFill>
              <a:schemeClr val="tx1"/>
            </a:solidFill>
          </a:endParaRPr>
        </a:p>
      </dsp:txBody>
      <dsp:txXfrm>
        <a:off x="28100" y="2263106"/>
        <a:ext cx="8095085" cy="519439"/>
      </dsp:txXfrm>
    </dsp:sp>
    <dsp:sp modelId="{D2BAE473-AA5E-4D3C-A31B-F5C9FADCA2E3}">
      <dsp:nvSpPr>
        <dsp:cNvPr id="0" name=""/>
        <dsp:cNvSpPr/>
      </dsp:nvSpPr>
      <dsp:spPr>
        <a:xfrm>
          <a:off x="0" y="2879766"/>
          <a:ext cx="8151285" cy="575639"/>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rPr>
            <a:t>Multi-agency committee input</a:t>
          </a:r>
          <a:endParaRPr lang="en-US" sz="2400" kern="1200" dirty="0">
            <a:solidFill>
              <a:schemeClr val="tx1"/>
            </a:solidFill>
          </a:endParaRPr>
        </a:p>
      </dsp:txBody>
      <dsp:txXfrm>
        <a:off x="28100" y="2907866"/>
        <a:ext cx="8095085" cy="519439"/>
      </dsp:txXfrm>
    </dsp:sp>
    <dsp:sp modelId="{D4F59F88-3793-421E-8DA8-160D5AA83A66}">
      <dsp:nvSpPr>
        <dsp:cNvPr id="0" name=""/>
        <dsp:cNvSpPr/>
      </dsp:nvSpPr>
      <dsp:spPr>
        <a:xfrm>
          <a:off x="0" y="3524526"/>
          <a:ext cx="8151285" cy="575639"/>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rPr>
            <a:t>Funding subject to agreement execution</a:t>
          </a:r>
          <a:endParaRPr lang="en-US" sz="2400" kern="1200" dirty="0">
            <a:solidFill>
              <a:schemeClr val="tx1"/>
            </a:solidFill>
          </a:endParaRPr>
        </a:p>
      </dsp:txBody>
      <dsp:txXfrm>
        <a:off x="28100" y="3552626"/>
        <a:ext cx="8095085"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11/5/2025</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dirty="0"/>
              <a:t>Thank you for the time today to share the FY 2027 funding recommendations for the Traffic Safety Improvement Program. We often refer to the program as TSIP.</a:t>
            </a:r>
          </a:p>
          <a:p>
            <a:pPr eaLnBrk="1" hangingPunct="1">
              <a:spcBef>
                <a:spcPct val="0"/>
              </a:spcBef>
            </a:pPr>
            <a:endParaRPr lang="en-US" altLang="en-US" dirty="0"/>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program’s purpose is funding projects specifically intended to reduce fatalities and major injuries on Iowa’s roadways.</a:t>
            </a:r>
          </a:p>
          <a:p>
            <a:endParaRPr lang="en-US" dirty="0"/>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2</a:t>
            </a:fld>
            <a:endParaRPr lang="en-US"/>
          </a:p>
        </p:txBody>
      </p:sp>
    </p:spTree>
    <p:extLst>
      <p:ext uri="{BB962C8B-B14F-4D97-AF65-F5344CB8AC3E}">
        <p14:creationId xmlns:p14="http://schemas.microsoft.com/office/powerpoint/2010/main" val="402370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solidFill>
                  <a:schemeClr val="tx1">
                    <a:lumMod val="65000"/>
                    <a:lumOff val="35000"/>
                  </a:schemeClr>
                </a:solidFill>
                <a:latin typeface="Century Gothic" panose="020B0502020202020204" pitchFamily="34" charset="0"/>
              </a:rPr>
              <a:t>The Safe System Approach to reducing traffic fatalities and serious, life-altering injuries considers inputs, outputs, and the quality of those  .  </a:t>
            </a:r>
          </a:p>
          <a:p>
            <a:pPr defTabSz="931774"/>
            <a:endParaRPr lang="en-US" b="1" dirty="0">
              <a:solidFill>
                <a:schemeClr val="tx1">
                  <a:lumMod val="65000"/>
                  <a:lumOff val="35000"/>
                </a:schemeClr>
              </a:solidFill>
              <a:latin typeface="Century Gothic" panose="020B0502020202020204" pitchFamily="34" charset="0"/>
            </a:endParaRPr>
          </a:p>
          <a:p>
            <a:pPr defTabSz="931774"/>
            <a:r>
              <a:rPr lang="en-US" b="1" dirty="0">
                <a:solidFill>
                  <a:schemeClr val="tx1">
                    <a:lumMod val="65000"/>
                    <a:lumOff val="35000"/>
                  </a:schemeClr>
                </a:solidFill>
                <a:latin typeface="Century Gothic" panose="020B0502020202020204" pitchFamily="34" charset="0"/>
              </a:rPr>
              <a:t>A system designed with the expectation humans will behave perfectly is a system designed to </a:t>
            </a:r>
            <a:r>
              <a:rPr lang="en-US" b="1" u="sng" dirty="0">
                <a:solidFill>
                  <a:schemeClr val="tx1">
                    <a:lumMod val="85000"/>
                    <a:lumOff val="15000"/>
                  </a:schemeClr>
                </a:solidFill>
                <a:latin typeface="Century Gothic" panose="020B0502020202020204" pitchFamily="34" charset="0"/>
              </a:rPr>
              <a:t>fail</a:t>
            </a:r>
            <a:r>
              <a:rPr lang="en-US" b="1" dirty="0">
                <a:solidFill>
                  <a:schemeClr val="tx1">
                    <a:lumMod val="65000"/>
                    <a:lumOff val="35000"/>
                  </a:schemeClr>
                </a:solidFill>
                <a:latin typeface="Century Gothic" panose="020B0502020202020204" pitchFamily="34" charset="0"/>
              </a:rPr>
              <a:t>.</a:t>
            </a:r>
          </a:p>
          <a:p>
            <a:pPr defTabSz="931774"/>
            <a:endParaRPr lang="en-US" b="1" dirty="0">
              <a:solidFill>
                <a:schemeClr val="tx1">
                  <a:lumMod val="65000"/>
                  <a:lumOff val="35000"/>
                </a:schemeClr>
              </a:solidFill>
              <a:latin typeface="Century Gothic" panose="020B0502020202020204" pitchFamily="34" charset="0"/>
            </a:endParaRPr>
          </a:p>
          <a:p>
            <a:r>
              <a:rPr lang="en-US" dirty="0"/>
              <a:t>Basis – Death &amp; serious injury are not ok.  We must work to eliminate and/or mitigate.</a:t>
            </a:r>
          </a:p>
          <a:p>
            <a:r>
              <a:rPr lang="en-US" dirty="0"/>
              <a:t>	Humans make mistakes.  Nobody is perfect.</a:t>
            </a:r>
          </a:p>
          <a:p>
            <a:r>
              <a:rPr lang="en-US" dirty="0"/>
              <a:t>	Humans are vulnerable.  Contrary to the many superhero and action movies, human bodies are fragile.</a:t>
            </a:r>
          </a:p>
          <a:p>
            <a:r>
              <a:rPr lang="en-US" dirty="0"/>
              <a:t>	Responsibility is shared.  We have frequently stressed individual responsibility AND we need to re-introduce communal responsibility.</a:t>
            </a:r>
          </a:p>
          <a:p>
            <a:r>
              <a:rPr lang="en-US" dirty="0"/>
              <a:t>	Safety is proactive.  Not an afterthought, a before-thought.</a:t>
            </a:r>
          </a:p>
          <a:p>
            <a:r>
              <a:rPr lang="en-US" dirty="0"/>
              <a:t>	Redundancy is crucial.  You don’t want there to be cracks for your friends or family to fall through.</a:t>
            </a:r>
          </a:p>
          <a:p>
            <a:pPr defTabSz="931774"/>
            <a:endParaRPr lang="en-US" b="1" dirty="0">
              <a:solidFill>
                <a:schemeClr val="tx1">
                  <a:lumMod val="65000"/>
                  <a:lumOff val="35000"/>
                </a:schemeClr>
              </a:solidFill>
              <a:latin typeface="Century Gothic" panose="020B0502020202020204" pitchFamily="34" charset="0"/>
            </a:endParaRPr>
          </a:p>
          <a:p>
            <a:pPr defTabSz="931774"/>
            <a:r>
              <a:rPr lang="en-US" b="1" dirty="0">
                <a:solidFill>
                  <a:schemeClr val="tx1">
                    <a:lumMod val="65000"/>
                    <a:lumOff val="35000"/>
                  </a:schemeClr>
                </a:solidFill>
                <a:latin typeface="Century Gothic" panose="020B0502020202020204" pitchFamily="34" charset="0"/>
              </a:rPr>
              <a:t>The components – safer people, vehicles, speed, roads, and post-crash care.  The slice of pie this program addresses is Safer Roads.</a:t>
            </a:r>
          </a:p>
          <a:p>
            <a:pPr defTabSz="931774"/>
            <a:endParaRPr lang="en-US" b="1" dirty="0">
              <a:solidFill>
                <a:schemeClr val="tx1">
                  <a:lumMod val="65000"/>
                  <a:lumOff val="35000"/>
                </a:schemeClr>
              </a:solidFill>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3</a:t>
            </a:fld>
            <a:endParaRPr lang="en-US"/>
          </a:p>
        </p:txBody>
      </p:sp>
    </p:spTree>
    <p:extLst>
      <p:ext uri="{BB962C8B-B14F-4D97-AF65-F5344CB8AC3E}">
        <p14:creationId xmlns:p14="http://schemas.microsoft.com/office/powerpoint/2010/main" val="218958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Safe System Approach, we work to </a:t>
            </a:r>
          </a:p>
          <a:p>
            <a:r>
              <a:rPr lang="en-US" dirty="0"/>
              <a:t>develop plans, </a:t>
            </a:r>
          </a:p>
          <a:p>
            <a:r>
              <a:rPr lang="en-US" dirty="0"/>
              <a:t>screen the system for locations needing the most attention, </a:t>
            </a:r>
          </a:p>
          <a:p>
            <a:r>
              <a:rPr lang="en-US" dirty="0"/>
              <a:t>and analyze crash data to determine what types of countermeasures would have the biggest impact</a:t>
            </a:r>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4</a:t>
            </a:fld>
            <a:endParaRPr lang="en-US"/>
          </a:p>
        </p:txBody>
      </p:sp>
    </p:spTree>
    <p:extLst>
      <p:ext uri="{BB962C8B-B14F-4D97-AF65-F5344CB8AC3E}">
        <p14:creationId xmlns:p14="http://schemas.microsoft.com/office/powerpoint/2010/main" val="117593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traffic safety countermeasures include rumble strips, cable barrier, advanced warning signs, curve chevrons, and speed feedback signs.</a:t>
            </a:r>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5</a:t>
            </a:fld>
            <a:endParaRPr lang="en-US"/>
          </a:p>
        </p:txBody>
      </p:sp>
    </p:spTree>
    <p:extLst>
      <p:ext uri="{BB962C8B-B14F-4D97-AF65-F5344CB8AC3E}">
        <p14:creationId xmlns:p14="http://schemas.microsoft.com/office/powerpoint/2010/main" val="212356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are 3 funding categories.  Site specific are generally construction projects aimed at tweaking segments or intersections for safer travel, traffic control devices are generally signing or pavement marking for improved communication with the traveling public, and studies or outreach efforts are intended to prove or improve the effectiveness of all of the above.</a:t>
            </a:r>
          </a:p>
          <a:p>
            <a:endParaRPr lang="en-US" dirty="0"/>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6</a:t>
            </a:fld>
            <a:endParaRPr lang="en-US"/>
          </a:p>
        </p:txBody>
      </p:sp>
    </p:spTree>
    <p:extLst>
      <p:ext uri="{BB962C8B-B14F-4D97-AF65-F5344CB8AC3E}">
        <p14:creationId xmlns:p14="http://schemas.microsoft.com/office/powerpoint/2010/main" val="12223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scoring applications, we look at the site’s potential for crash reduction (or PCR), anticipated safety benefit, the ratio of that benefit to the project cost, whether the countermeasure is proven or experimental, and whether or not the chosen countermeasure fits the type of crashes or risks experienced.</a:t>
            </a:r>
          </a:p>
          <a:p>
            <a:endParaRPr lang="en-US" dirty="0"/>
          </a:p>
          <a:p>
            <a:r>
              <a:rPr lang="en-US" dirty="0"/>
              <a:t>We’re fortunate to have a robust multi-agency committee made up of representatives from several bureaus within the DOT as well as county and city engineers.</a:t>
            </a:r>
          </a:p>
          <a:p>
            <a:endParaRPr lang="en-US" dirty="0"/>
          </a:p>
          <a:p>
            <a:r>
              <a:rPr lang="en-US" dirty="0"/>
              <a:t>As a sidenote, all funding is subject to finalizing an agreement</a:t>
            </a:r>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7</a:t>
            </a:fld>
            <a:endParaRPr lang="en-US"/>
          </a:p>
        </p:txBody>
      </p:sp>
    </p:spTree>
    <p:extLst>
      <p:ext uri="{BB962C8B-B14F-4D97-AF65-F5344CB8AC3E}">
        <p14:creationId xmlns:p14="http://schemas.microsoft.com/office/powerpoint/2010/main" val="420640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FY2027 estimated appropriation is $8.755M.  We received 36 applications this year totaling almost 12M in requests.</a:t>
            </a:r>
          </a:p>
          <a:p>
            <a:endParaRPr lang="en-US" dirty="0"/>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8</a:t>
            </a:fld>
            <a:endParaRPr lang="en-US"/>
          </a:p>
        </p:txBody>
      </p:sp>
    </p:spTree>
    <p:extLst>
      <p:ext uri="{BB962C8B-B14F-4D97-AF65-F5344CB8AC3E}">
        <p14:creationId xmlns:p14="http://schemas.microsoft.com/office/powerpoint/2010/main" val="228498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6732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 id="2147483752" r:id="rId9"/>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dn.radioiowa.com/wp-content/uploads/2012/07/median-cable-barrier-1.jpg" TargetMode="External"/><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4D022D0-E853-A960-E4C8-7A4FAE3ABED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4269" r="4269"/>
          <a:stretch/>
        </p:blipFill>
        <p:spPr>
          <a:xfrm>
            <a:off x="-44448" y="-61913"/>
            <a:ext cx="9240714" cy="6738938"/>
          </a:xfrm>
          <a:prstGeom prst="rect">
            <a:avLst/>
          </a:prstGeom>
        </p:spPr>
      </p:pic>
      <p:sp>
        <p:nvSpPr>
          <p:cNvPr id="9219" name="Graphic 2">
            <a:extLst>
              <a:ext uri="{FF2B5EF4-FFF2-40B4-BE49-F238E27FC236}">
                <a16:creationId xmlns:a16="http://schemas.microsoft.com/office/drawing/2014/main" id="{D3E68993-95C5-0AF4-FCC2-BC26C3D36F32}"/>
              </a:ext>
            </a:extLst>
          </p:cNvPr>
          <p:cNvSpPr>
            <a:spLocks/>
          </p:cNvSpPr>
          <p:nvPr/>
        </p:nvSpPr>
        <p:spPr bwMode="auto">
          <a:xfrm>
            <a:off x="-44448" y="3986213"/>
            <a:ext cx="9240714" cy="2752725"/>
          </a:xfrm>
          <a:custGeom>
            <a:avLst/>
            <a:gdLst>
              <a:gd name="T0" fmla="*/ 2433474 w 18294857"/>
              <a:gd name="T1" fmla="*/ 386249 h 5362670"/>
              <a:gd name="T2" fmla="*/ 2433474 w 18294857"/>
              <a:gd name="T3" fmla="*/ 388817 h 5362670"/>
              <a:gd name="T4" fmla="*/ 0 w 18294857"/>
              <a:gd name="T5" fmla="*/ 2596 h 5362670"/>
              <a:gd name="T6" fmla="*/ 0 w 18294857"/>
              <a:gd name="T7" fmla="*/ 1194228 h 5362670"/>
              <a:gd name="T8" fmla="*/ 2433474 w 18294857"/>
              <a:gd name="T9" fmla="*/ 1571712 h 5362670"/>
              <a:gd name="T10" fmla="*/ 2433474 w 18294857"/>
              <a:gd name="T11" fmla="*/ 1569115 h 5362670"/>
              <a:gd name="T12" fmla="*/ 4866947 w 18294857"/>
              <a:gd name="T13" fmla="*/ 1191632 h 5362670"/>
              <a:gd name="T14" fmla="*/ 4866947 w 18294857"/>
              <a:gd name="T15" fmla="*/ 0 h 5362670"/>
              <a:gd name="T16" fmla="*/ 2433474 w 18294857"/>
              <a:gd name="T17" fmla="*/ 38624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lIns="34299" tIns="17150" rIns="34299" bIns="17150" anchor="ctr"/>
          <a:lstStyle/>
          <a:p>
            <a:endParaRPr lang="en-US"/>
          </a:p>
        </p:txBody>
      </p:sp>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0" y="4905375"/>
            <a:ext cx="9164638" cy="366713"/>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Traffic Safety Improvement Program</a:t>
            </a: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4448" y="5613584"/>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Funding Recommendation FY 2027</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8221133" y="6526213"/>
            <a:ext cx="80698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11/12/2025</a:t>
            </a: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14303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Jan Laaser-Webb</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State Safety Engineer</a:t>
            </a: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291806" y="5454773"/>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10</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10</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742203917"/>
              </p:ext>
            </p:extLst>
          </p:nvPr>
        </p:nvGraphicFramePr>
        <p:xfrm>
          <a:off x="177696" y="1567496"/>
          <a:ext cx="8788608" cy="4795774"/>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IA 100 &amp; 44</a:t>
                      </a:r>
                      <a:r>
                        <a:rPr lang="en-US" sz="1400" b="1" baseline="30000" dirty="0">
                          <a:solidFill>
                            <a:schemeClr val="tx1"/>
                          </a:solidFill>
                        </a:rPr>
                        <a:t>th</a:t>
                      </a:r>
                      <a:r>
                        <a:rPr lang="en-US" sz="1400" b="1" dirty="0">
                          <a:solidFill>
                            <a:schemeClr val="tx1"/>
                          </a:solidFill>
                        </a:rPr>
                        <a:t> St – offset right turn lane </a:t>
                      </a:r>
                    </a:p>
                  </a:txBody>
                  <a:tcPr anchor="ctr">
                    <a:noFill/>
                  </a:tcPr>
                </a:tc>
                <a:tc>
                  <a:txBody>
                    <a:bodyPr/>
                    <a:lstStyle/>
                    <a:p>
                      <a:pPr algn="ctr"/>
                      <a:r>
                        <a:rPr lang="en-US" sz="1400" b="1" dirty="0">
                          <a:solidFill>
                            <a:schemeClr val="tx1"/>
                          </a:solidFill>
                        </a:rPr>
                        <a:t>City of Marion</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$465,970</a:t>
                      </a:r>
                    </a:p>
                  </a:txBody>
                  <a:tcPr anchor="ctr">
                    <a:noFill/>
                  </a:tcPr>
                </a:tc>
                <a:tc>
                  <a:txBody>
                    <a:bodyPr/>
                    <a:lstStyle/>
                    <a:p>
                      <a:pPr algn="ctr"/>
                      <a:r>
                        <a:rPr lang="en-US" sz="1400" b="1" dirty="0">
                          <a:solidFill>
                            <a:schemeClr val="tx1"/>
                          </a:solidFill>
                        </a:rPr>
                        <a:t>$459,920 (99%)</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$459,920 (99%)</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9 intersections – destination lighting</a:t>
                      </a:r>
                    </a:p>
                  </a:txBody>
                  <a:tcPr anchor="ctr"/>
                </a:tc>
                <a:tc>
                  <a:txBody>
                    <a:bodyPr/>
                    <a:lstStyle/>
                    <a:p>
                      <a:pPr algn="ctr"/>
                      <a:endParaRPr lang="en-US" sz="1400" b="1" dirty="0">
                        <a:solidFill>
                          <a:schemeClr val="tx1"/>
                        </a:solidFill>
                      </a:endParaRPr>
                    </a:p>
                    <a:p>
                      <a:pPr algn="ctr"/>
                      <a:r>
                        <a:rPr lang="en-US" sz="1400" b="1" dirty="0">
                          <a:solidFill>
                            <a:schemeClr val="tx1"/>
                          </a:solidFill>
                        </a:rPr>
                        <a:t>Dubuque County </a:t>
                      </a:r>
                    </a:p>
                    <a:p>
                      <a:pPr algn="ctr"/>
                      <a:endParaRPr lang="en-US" sz="1400" b="1" dirty="0">
                        <a:solidFill>
                          <a:schemeClr val="tx1"/>
                        </a:solidFill>
                      </a:endParaRPr>
                    </a:p>
                  </a:txBody>
                  <a:tcPr anchor="ctr"/>
                </a:tc>
                <a:tc>
                  <a:txBody>
                    <a:bodyPr/>
                    <a:lstStyle/>
                    <a:p>
                      <a:pPr algn="ctr"/>
                      <a:r>
                        <a:rPr lang="en-US" sz="1400" b="1" dirty="0">
                          <a:solidFill>
                            <a:schemeClr val="tx1"/>
                          </a:solidFill>
                        </a:rPr>
                        <a:t>Med Hi</a:t>
                      </a:r>
                    </a:p>
                  </a:txBody>
                  <a:tcPr anchor="ctr"/>
                </a:tc>
                <a:tc>
                  <a:txBody>
                    <a:bodyPr/>
                    <a:lstStyle/>
                    <a:p>
                      <a:pPr algn="ctr"/>
                      <a:r>
                        <a:rPr lang="en-US" sz="1400" b="1" dirty="0">
                          <a:solidFill>
                            <a:schemeClr val="tx1"/>
                          </a:solidFill>
                        </a:rPr>
                        <a:t>$236,000</a:t>
                      </a:r>
                    </a:p>
                  </a:txBody>
                  <a:tcPr anchor="ctr"/>
                </a:tc>
                <a:tc>
                  <a:txBody>
                    <a:bodyPr/>
                    <a:lstStyle/>
                    <a:p>
                      <a:pPr algn="ctr"/>
                      <a:r>
                        <a:rPr lang="en-US" sz="1400" b="1" dirty="0">
                          <a:solidFill>
                            <a:schemeClr val="tx1"/>
                          </a:solidFill>
                        </a:rPr>
                        <a:t>$236,000</a:t>
                      </a:r>
                    </a:p>
                    <a:p>
                      <a:pPr algn="ctr"/>
                      <a:r>
                        <a:rPr lang="en-US" sz="1400" b="1" dirty="0">
                          <a:solidFill>
                            <a:schemeClr val="tx1"/>
                          </a:solidFill>
                        </a:rPr>
                        <a:t>(100%)</a:t>
                      </a:r>
                    </a:p>
                  </a:txBody>
                  <a:tcPr anchor="ctr"/>
                </a:tc>
                <a:tc>
                  <a:txBody>
                    <a:bodyPr/>
                    <a:lstStyle/>
                    <a:p>
                      <a:pPr algn="ctr"/>
                      <a:r>
                        <a:rPr lang="en-US" sz="1400" b="1" dirty="0">
                          <a:solidFill>
                            <a:schemeClr val="tx1"/>
                          </a:solidFill>
                        </a:rPr>
                        <a:t>$236,000 (100%)</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Canoe Rd – shoulders, edge rumbles, safety edge, 6” markings</a:t>
                      </a:r>
                    </a:p>
                  </a:txBody>
                  <a:tcPr anchor="ctr">
                    <a:noFill/>
                  </a:tcPr>
                </a:tc>
                <a:tc>
                  <a:txBody>
                    <a:bodyPr/>
                    <a:lstStyle/>
                    <a:p>
                      <a:pPr algn="ctr"/>
                      <a:r>
                        <a:rPr lang="en-US" sz="1400" b="1" dirty="0">
                          <a:solidFill>
                            <a:schemeClr val="tx1"/>
                          </a:solidFill>
                        </a:rPr>
                        <a:t>Fayette County</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$1,543,387</a:t>
                      </a:r>
                    </a:p>
                  </a:txBody>
                  <a:tcPr anchor="ctr">
                    <a:noFill/>
                  </a:tcPr>
                </a:tc>
                <a:tc>
                  <a:txBody>
                    <a:bodyPr/>
                    <a:lstStyle/>
                    <a:p>
                      <a:pPr algn="ctr"/>
                      <a:r>
                        <a:rPr lang="en-US" sz="1400" b="1" dirty="0">
                          <a:solidFill>
                            <a:schemeClr val="tx1"/>
                          </a:solidFill>
                        </a:rPr>
                        <a:t>$467,295</a:t>
                      </a:r>
                    </a:p>
                    <a:p>
                      <a:pPr algn="ctr"/>
                      <a:r>
                        <a:rPr lang="en-US" sz="1400" b="1" dirty="0">
                          <a:solidFill>
                            <a:schemeClr val="tx1"/>
                          </a:solidFill>
                        </a:rPr>
                        <a:t>(25%)</a:t>
                      </a:r>
                    </a:p>
                  </a:txBody>
                  <a:tcPr anchor="ctr">
                    <a:noFill/>
                  </a:tcPr>
                </a:tc>
                <a:tc>
                  <a:txBody>
                    <a:bodyPr/>
                    <a:lstStyle/>
                    <a:p>
                      <a:pPr algn="ctr"/>
                      <a:r>
                        <a:rPr lang="en-US" sz="1400" b="1" dirty="0">
                          <a:solidFill>
                            <a:schemeClr val="tx1"/>
                          </a:solidFill>
                        </a:rPr>
                        <a:t>$420,000 (23%)</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F46 curve &amp; intersection – realign, widen, center &amp; edge rumbles, safety edge</a:t>
                      </a:r>
                    </a:p>
                  </a:txBody>
                  <a:tcPr anchor="ctr"/>
                </a:tc>
                <a:tc>
                  <a:txBody>
                    <a:bodyPr/>
                    <a:lstStyle/>
                    <a:p>
                      <a:pPr algn="ctr"/>
                      <a:r>
                        <a:rPr lang="en-US" sz="1400" b="1" dirty="0">
                          <a:solidFill>
                            <a:schemeClr val="tx1"/>
                          </a:solidFill>
                        </a:rPr>
                        <a:t>Iowa County</a:t>
                      </a:r>
                    </a:p>
                  </a:txBody>
                  <a:tcPr anchor="ctr"/>
                </a:tc>
                <a:tc>
                  <a:txBody>
                    <a:bodyPr/>
                    <a:lstStyle/>
                    <a:p>
                      <a:pPr algn="ctr"/>
                      <a:r>
                        <a:rPr lang="en-US" sz="1400" b="1" dirty="0">
                          <a:solidFill>
                            <a:schemeClr val="tx1"/>
                          </a:solidFill>
                        </a:rPr>
                        <a:t>Med Hi</a:t>
                      </a:r>
                    </a:p>
                  </a:txBody>
                  <a:tcPr anchor="ctr"/>
                </a:tc>
                <a:tc>
                  <a:txBody>
                    <a:bodyPr/>
                    <a:lstStyle/>
                    <a:p>
                      <a:pPr algn="ctr"/>
                      <a:r>
                        <a:rPr lang="en-US" sz="1400" b="1" dirty="0">
                          <a:solidFill>
                            <a:schemeClr val="tx1"/>
                          </a:solidFill>
                        </a:rPr>
                        <a:t>$813,894</a:t>
                      </a:r>
                    </a:p>
                  </a:txBody>
                  <a:tcPr anchor="ctr"/>
                </a:tc>
                <a:tc>
                  <a:txBody>
                    <a:bodyPr/>
                    <a:lstStyle/>
                    <a:p>
                      <a:pPr algn="ctr"/>
                      <a:r>
                        <a:rPr lang="en-US" sz="1400" b="1" dirty="0">
                          <a:solidFill>
                            <a:schemeClr val="tx1"/>
                          </a:solidFill>
                        </a:rPr>
                        <a:t>$500,000</a:t>
                      </a:r>
                    </a:p>
                    <a:p>
                      <a:pPr algn="ctr"/>
                      <a:r>
                        <a:rPr lang="en-US" sz="1400" b="1" dirty="0">
                          <a:solidFill>
                            <a:schemeClr val="tx1"/>
                          </a:solidFill>
                        </a:rPr>
                        <a:t>(61%)</a:t>
                      </a:r>
                    </a:p>
                  </a:txBody>
                  <a:tcPr anchor="ctr"/>
                </a:tc>
                <a:tc>
                  <a:txBody>
                    <a:bodyPr/>
                    <a:lstStyle/>
                    <a:p>
                      <a:pPr algn="ctr"/>
                      <a:r>
                        <a:rPr lang="en-US" sz="1400" b="1" dirty="0">
                          <a:solidFill>
                            <a:schemeClr val="tx1"/>
                          </a:solidFill>
                        </a:rPr>
                        <a:t>$500,000 (61%)</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F58 – shoulders, center &amp; edge rumbles, safety edge, 6” markings</a:t>
                      </a:r>
                    </a:p>
                  </a:txBody>
                  <a:tcPr anchor="ctr">
                    <a:noFill/>
                  </a:tcPr>
                </a:tc>
                <a:tc>
                  <a:txBody>
                    <a:bodyPr/>
                    <a:lstStyle/>
                    <a:p>
                      <a:pPr algn="ctr"/>
                      <a:r>
                        <a:rPr lang="en-US" sz="1400" b="1" dirty="0">
                          <a:solidFill>
                            <a:schemeClr val="tx1"/>
                          </a:solidFill>
                        </a:rPr>
                        <a:t>Cedar County</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$2,681,995</a:t>
                      </a:r>
                    </a:p>
                  </a:txBody>
                  <a:tcPr anchor="ctr">
                    <a:noFill/>
                  </a:tcPr>
                </a:tc>
                <a:tc>
                  <a:txBody>
                    <a:bodyPr/>
                    <a:lstStyle/>
                    <a:p>
                      <a:pPr algn="ctr"/>
                      <a:r>
                        <a:rPr lang="en-US" sz="1400" b="1" dirty="0">
                          <a:solidFill>
                            <a:schemeClr val="tx1"/>
                          </a:solidFill>
                        </a:rPr>
                        <a:t>$326,854 (12%)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$326,854 (12%)</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a:solidFill>
                  <a:schemeClr val="tx2"/>
                </a:solidFill>
                <a:latin typeface="Roboto Slab" pitchFamily="2" charset="0"/>
                <a:ea typeface="Roboto Slab" pitchFamily="2" charset="0"/>
                <a:cs typeface="Roboto Slab" pitchFamily="2" charset="0"/>
              </a:rPr>
              <a:t>Site-specific Improvement</a:t>
            </a:r>
          </a:p>
          <a:p>
            <a:pPr algn="ctr" eaLnBrk="1" fontAlgn="auto" hangingPunct="1">
              <a:spcBef>
                <a:spcPct val="0"/>
              </a:spcBef>
              <a:spcAft>
                <a:spcPts val="0"/>
              </a:spcAft>
              <a:buFontTx/>
              <a:buNone/>
              <a:defRPr/>
            </a:pPr>
            <a:r>
              <a:rPr lang="en-US" altLang="en-US" sz="1800" b="1">
                <a:solidFill>
                  <a:schemeClr val="tx2"/>
                </a:solidFill>
                <a:latin typeface="Roboto Slab" pitchFamily="2" charset="0"/>
                <a:ea typeface="Roboto Slab" pitchFamily="2" charset="0"/>
                <a:cs typeface="Roboto Slab" pitchFamily="2" charset="0"/>
              </a:rPr>
              <a:t>Recommended for Funding</a:t>
            </a:r>
            <a:endParaRPr lang="en-US" altLang="en-US" sz="1800" b="1" dirty="0">
              <a:solidFill>
                <a:schemeClr val="tx2"/>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57868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11</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633294135"/>
              </p:ext>
            </p:extLst>
          </p:nvPr>
        </p:nvGraphicFramePr>
        <p:xfrm>
          <a:off x="177696" y="1567496"/>
          <a:ext cx="8788608" cy="459591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US 30 &amp; 300</a:t>
                      </a:r>
                      <a:r>
                        <a:rPr lang="en-US" sz="1400" b="1" baseline="30000" dirty="0">
                          <a:solidFill>
                            <a:schemeClr val="tx1"/>
                          </a:solidFill>
                        </a:rPr>
                        <a:t>th</a:t>
                      </a:r>
                      <a:r>
                        <a:rPr lang="en-US" sz="1400" b="1" dirty="0">
                          <a:solidFill>
                            <a:schemeClr val="tx1"/>
                          </a:solidFill>
                        </a:rPr>
                        <a:t> Ave – reduced conflict intersection</a:t>
                      </a:r>
                    </a:p>
                  </a:txBody>
                  <a:tcPr anchor="ctr">
                    <a:noFill/>
                  </a:tcPr>
                </a:tc>
                <a:tc>
                  <a:txBody>
                    <a:bodyPr/>
                    <a:lstStyle/>
                    <a:p>
                      <a:pPr algn="ctr"/>
                      <a:r>
                        <a:rPr lang="en-US" sz="1400" b="1" dirty="0">
                          <a:solidFill>
                            <a:schemeClr val="tx1"/>
                          </a:solidFill>
                        </a:rPr>
                        <a:t>City of DeWitt</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$1,900,000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(26%)</a:t>
                      </a:r>
                    </a:p>
                  </a:txBody>
                  <a:tcPr anchor="ctr">
                    <a:noFill/>
                  </a:tcPr>
                </a:tc>
                <a:tc>
                  <a:txBody>
                    <a:bodyPr/>
                    <a:lstStyle/>
                    <a:p>
                      <a:pPr algn="ctr"/>
                      <a:r>
                        <a:rPr lang="en-US" sz="1400" b="1" dirty="0">
                          <a:solidFill>
                            <a:schemeClr val="tx1"/>
                          </a:solidFill>
                        </a:rPr>
                        <a:t>$500,000 (26%)</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29</a:t>
                      </a:r>
                      <a:r>
                        <a:rPr lang="en-US" sz="1400" b="1" baseline="30000" dirty="0">
                          <a:solidFill>
                            <a:schemeClr val="tx1"/>
                          </a:solidFill>
                        </a:rPr>
                        <a:t>th</a:t>
                      </a:r>
                      <a:r>
                        <a:rPr lang="en-US" sz="1400" b="1" dirty="0">
                          <a:solidFill>
                            <a:schemeClr val="tx1"/>
                          </a:solidFill>
                        </a:rPr>
                        <a:t> Ave &amp; 31</a:t>
                      </a:r>
                      <a:r>
                        <a:rPr lang="en-US" sz="1400" b="1" baseline="30000" dirty="0">
                          <a:solidFill>
                            <a:schemeClr val="tx1"/>
                          </a:solidFill>
                        </a:rPr>
                        <a:t>st</a:t>
                      </a:r>
                      <a:r>
                        <a:rPr lang="en-US" sz="1400" b="1" dirty="0">
                          <a:solidFill>
                            <a:schemeClr val="tx1"/>
                          </a:solidFill>
                        </a:rPr>
                        <a:t> St – roundabout</a:t>
                      </a:r>
                    </a:p>
                  </a:txBody>
                  <a:tcPr anchor="ctr"/>
                </a:tc>
                <a:tc>
                  <a:txBody>
                    <a:bodyPr/>
                    <a:lstStyle/>
                    <a:p>
                      <a:pPr algn="ctr"/>
                      <a:r>
                        <a:rPr lang="en-US" sz="1400" b="1" dirty="0">
                          <a:solidFill>
                            <a:schemeClr val="tx1"/>
                          </a:solidFill>
                        </a:rPr>
                        <a:t>City of Marion</a:t>
                      </a:r>
                    </a:p>
                  </a:txBody>
                  <a:tcPr anchor="ctr"/>
                </a:tc>
                <a:tc>
                  <a:txBody>
                    <a:bodyPr/>
                    <a:lstStyle/>
                    <a:p>
                      <a:pPr algn="ctr"/>
                      <a:r>
                        <a:rPr lang="en-US" sz="1400" b="1" dirty="0">
                          <a:solidFill>
                            <a:schemeClr val="tx1"/>
                          </a:solidFill>
                        </a:rPr>
                        <a:t>Med</a:t>
                      </a:r>
                    </a:p>
                  </a:txBody>
                  <a:tcPr anchor="ctr"/>
                </a:tc>
                <a:tc>
                  <a:txBody>
                    <a:bodyPr/>
                    <a:lstStyle/>
                    <a:p>
                      <a:pPr algn="ctr"/>
                      <a:r>
                        <a:rPr lang="en-US" sz="1400" b="1" dirty="0">
                          <a:solidFill>
                            <a:schemeClr val="tx1"/>
                          </a:solidFill>
                        </a:rPr>
                        <a:t>$605,100</a:t>
                      </a:r>
                    </a:p>
                  </a:txBody>
                  <a:tcPr anchor="ctr"/>
                </a:tc>
                <a:tc>
                  <a:txBody>
                    <a:bodyPr/>
                    <a:lstStyle/>
                    <a:p>
                      <a:pPr algn="ctr"/>
                      <a:r>
                        <a:rPr lang="en-US" sz="1400" b="1" dirty="0">
                          <a:solidFill>
                            <a:schemeClr val="tx1"/>
                          </a:solidFill>
                        </a:rPr>
                        <a:t>$500,000</a:t>
                      </a:r>
                    </a:p>
                    <a:p>
                      <a:pPr algn="ctr"/>
                      <a:r>
                        <a:rPr lang="en-US" sz="1400" b="1" dirty="0">
                          <a:solidFill>
                            <a:schemeClr val="tx1"/>
                          </a:solidFill>
                        </a:rPr>
                        <a:t>(83%)</a:t>
                      </a:r>
                    </a:p>
                  </a:txBody>
                  <a:tcPr anchor="ctr"/>
                </a:tc>
                <a:tc>
                  <a:txBody>
                    <a:bodyPr/>
                    <a:lstStyle/>
                    <a:p>
                      <a:pPr algn="ctr"/>
                      <a:r>
                        <a:rPr lang="en-US" sz="1400" b="1" dirty="0">
                          <a:solidFill>
                            <a:schemeClr val="tx1"/>
                          </a:solidFill>
                        </a:rPr>
                        <a:t>$500,000 (83%)</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W38 – shoulders, center &amp; edge rumbles, 6” markings</a:t>
                      </a:r>
                    </a:p>
                  </a:txBody>
                  <a:tcPr anchor="ctr">
                    <a:noFill/>
                  </a:tcPr>
                </a:tc>
                <a:tc>
                  <a:txBody>
                    <a:bodyPr/>
                    <a:lstStyle/>
                    <a:p>
                      <a:pPr algn="ctr"/>
                      <a:r>
                        <a:rPr lang="en-US" sz="1400" b="1" dirty="0">
                          <a:solidFill>
                            <a:schemeClr val="tx1"/>
                          </a:solidFill>
                        </a:rPr>
                        <a:t>Washington County</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$4,022,751</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(12.4%)</a:t>
                      </a:r>
                    </a:p>
                  </a:txBody>
                  <a:tcPr anchor="ctr">
                    <a:noFill/>
                  </a:tcPr>
                </a:tc>
                <a:tc>
                  <a:txBody>
                    <a:bodyPr/>
                    <a:lstStyle/>
                    <a:p>
                      <a:pPr algn="ctr"/>
                      <a:r>
                        <a:rPr lang="en-US" sz="1400" b="1" dirty="0">
                          <a:solidFill>
                            <a:schemeClr val="tx1"/>
                          </a:solidFill>
                        </a:rPr>
                        <a:t>$470,000 (11.7%)</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Hammond Ave &amp; Ridgeway Ave – roundabout</a:t>
                      </a:r>
                    </a:p>
                  </a:txBody>
                  <a:tcPr anchor="ctr"/>
                </a:tc>
                <a:tc>
                  <a:txBody>
                    <a:bodyPr/>
                    <a:lstStyle/>
                    <a:p>
                      <a:pPr algn="ctr"/>
                      <a:r>
                        <a:rPr lang="en-US" sz="1400" b="1" dirty="0">
                          <a:solidFill>
                            <a:schemeClr val="tx1"/>
                          </a:solidFill>
                        </a:rPr>
                        <a:t>City of Waterloo</a:t>
                      </a:r>
                    </a:p>
                  </a:txBody>
                  <a:tcPr anchor="ctr"/>
                </a:tc>
                <a:tc>
                  <a:txBody>
                    <a:bodyPr/>
                    <a:lstStyle/>
                    <a:p>
                      <a:pPr algn="ctr"/>
                      <a:r>
                        <a:rPr lang="en-US" sz="1400" b="1" dirty="0">
                          <a:solidFill>
                            <a:schemeClr val="tx1"/>
                          </a:solidFill>
                        </a:rPr>
                        <a:t>Med</a:t>
                      </a:r>
                    </a:p>
                  </a:txBody>
                  <a:tcPr anchor="ctr"/>
                </a:tc>
                <a:tc>
                  <a:txBody>
                    <a:bodyPr/>
                    <a:lstStyle/>
                    <a:p>
                      <a:pPr algn="ctr"/>
                      <a:r>
                        <a:rPr lang="en-US" sz="1400" b="1" dirty="0">
                          <a:solidFill>
                            <a:schemeClr val="tx1"/>
                          </a:solidFill>
                        </a:rPr>
                        <a:t>$1,200,000</a:t>
                      </a:r>
                    </a:p>
                  </a:txBody>
                  <a:tcPr anchor="ctr"/>
                </a:tc>
                <a:tc>
                  <a:txBody>
                    <a:bodyPr/>
                    <a:lstStyle/>
                    <a:p>
                      <a:pPr algn="ctr"/>
                      <a:r>
                        <a:rPr lang="en-US" sz="1400" b="1" dirty="0">
                          <a:solidFill>
                            <a:schemeClr val="tx1"/>
                          </a:solidFill>
                        </a:rPr>
                        <a:t>$500,000</a:t>
                      </a:r>
                    </a:p>
                    <a:p>
                      <a:pPr algn="ctr"/>
                      <a:r>
                        <a:rPr lang="en-US" sz="1400" b="1" dirty="0">
                          <a:solidFill>
                            <a:schemeClr val="tx1"/>
                          </a:solidFill>
                        </a:rPr>
                        <a:t>(42%)</a:t>
                      </a:r>
                    </a:p>
                  </a:txBody>
                  <a:tcPr anchor="ctr"/>
                </a:tc>
                <a:tc>
                  <a:txBody>
                    <a:bodyPr/>
                    <a:lstStyle/>
                    <a:p>
                      <a:pPr algn="ctr"/>
                      <a:r>
                        <a:rPr lang="en-US" sz="1400" b="1" dirty="0">
                          <a:solidFill>
                            <a:schemeClr val="tx1"/>
                          </a:solidFill>
                        </a:rPr>
                        <a:t>$470,000 (39%)</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NE Alice’s Rd &amp; Berkshire Pkwy – roundabout</a:t>
                      </a:r>
                    </a:p>
                  </a:txBody>
                  <a:tcPr anchor="ctr">
                    <a:noFill/>
                  </a:tcPr>
                </a:tc>
                <a:tc>
                  <a:txBody>
                    <a:bodyPr/>
                    <a:lstStyle/>
                    <a:p>
                      <a:pPr algn="ctr"/>
                      <a:r>
                        <a:rPr lang="en-US" sz="1400" b="1" dirty="0">
                          <a:solidFill>
                            <a:schemeClr val="tx1"/>
                          </a:solidFill>
                        </a:rPr>
                        <a:t>City of Clive</a:t>
                      </a:r>
                    </a:p>
                  </a:txBody>
                  <a:tcPr anchor="ctr">
                    <a:noFill/>
                  </a:tcPr>
                </a:tc>
                <a:tc>
                  <a:txBody>
                    <a:bodyPr/>
                    <a:lstStyle/>
                    <a:p>
                      <a:pPr algn="ctr"/>
                      <a:r>
                        <a:rPr lang="en-US" sz="1400" b="1" dirty="0">
                          <a:solidFill>
                            <a:schemeClr val="tx1"/>
                          </a:solidFill>
                        </a:rPr>
                        <a:t>Med Lo</a:t>
                      </a:r>
                    </a:p>
                  </a:txBody>
                  <a:tcPr anchor="ctr">
                    <a:noFill/>
                  </a:tcPr>
                </a:tc>
                <a:tc>
                  <a:txBody>
                    <a:bodyPr/>
                    <a:lstStyle/>
                    <a:p>
                      <a:pPr algn="ctr"/>
                      <a:r>
                        <a:rPr lang="en-US" sz="1400" b="1" dirty="0">
                          <a:solidFill>
                            <a:schemeClr val="tx1"/>
                          </a:solidFill>
                        </a:rPr>
                        <a:t>$1,946,000</a:t>
                      </a:r>
                    </a:p>
                  </a:txBody>
                  <a:tcPr anchor="ctr">
                    <a:noFill/>
                  </a:tcPr>
                </a:tc>
                <a:tc>
                  <a:txBody>
                    <a:bodyPr/>
                    <a:lstStyle/>
                    <a:p>
                      <a:pPr algn="ctr"/>
                      <a:r>
                        <a:rPr lang="en-US" sz="1400" b="1" dirty="0">
                          <a:solidFill>
                            <a:schemeClr val="tx1"/>
                          </a:solidFill>
                        </a:rPr>
                        <a:t>$500,000 (26%)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$445,000 (23%)</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Site-specific Improvement</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Recommended for Funding</a:t>
            </a:r>
          </a:p>
        </p:txBody>
      </p:sp>
    </p:spTree>
    <p:extLst>
      <p:ext uri="{BB962C8B-B14F-4D97-AF65-F5344CB8AC3E}">
        <p14:creationId xmlns:p14="http://schemas.microsoft.com/office/powerpoint/2010/main" val="190123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703085253"/>
              </p:ext>
            </p:extLst>
          </p:nvPr>
        </p:nvGraphicFramePr>
        <p:xfrm>
          <a:off x="177696" y="1567496"/>
          <a:ext cx="8788608" cy="4785224"/>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NE </a:t>
                      </a:r>
                      <a:r>
                        <a:rPr lang="en-US" sz="1400" b="1" dirty="0" err="1">
                          <a:solidFill>
                            <a:schemeClr val="tx1"/>
                          </a:solidFill>
                        </a:rPr>
                        <a:t>Beaverbrooke</a:t>
                      </a:r>
                      <a:r>
                        <a:rPr lang="en-US" sz="1400" b="1" dirty="0">
                          <a:solidFill>
                            <a:schemeClr val="tx1"/>
                          </a:solidFill>
                        </a:rPr>
                        <a:t> Blvd &amp; NE Gateway Dr – roundabout</a:t>
                      </a:r>
                    </a:p>
                  </a:txBody>
                  <a:tcPr anchor="ctr">
                    <a:noFill/>
                  </a:tcPr>
                </a:tc>
                <a:tc>
                  <a:txBody>
                    <a:bodyPr/>
                    <a:lstStyle/>
                    <a:p>
                      <a:pPr algn="ctr"/>
                      <a:r>
                        <a:rPr lang="en-US" sz="1400" b="1" dirty="0">
                          <a:solidFill>
                            <a:schemeClr val="tx1"/>
                          </a:solidFill>
                        </a:rPr>
                        <a:t>City of Grimes</a:t>
                      </a:r>
                    </a:p>
                  </a:txBody>
                  <a:tcPr anchor="ctr">
                    <a:noFill/>
                  </a:tcPr>
                </a:tc>
                <a:tc>
                  <a:txBody>
                    <a:bodyPr/>
                    <a:lstStyle/>
                    <a:p>
                      <a:pPr algn="ctr"/>
                      <a:r>
                        <a:rPr lang="en-US" sz="1400" b="1" dirty="0">
                          <a:solidFill>
                            <a:schemeClr val="tx1"/>
                          </a:solidFill>
                        </a:rPr>
                        <a:t>Med Lo</a:t>
                      </a:r>
                    </a:p>
                  </a:txBody>
                  <a:tcPr anchor="ctr">
                    <a:noFill/>
                  </a:tcPr>
                </a:tc>
                <a:tc>
                  <a:txBody>
                    <a:bodyPr/>
                    <a:lstStyle/>
                    <a:p>
                      <a:pPr algn="ctr"/>
                      <a:r>
                        <a:rPr lang="en-US" sz="1400" b="1" dirty="0">
                          <a:solidFill>
                            <a:schemeClr val="tx1"/>
                          </a:solidFill>
                        </a:rPr>
                        <a:t>$2,207,000</a:t>
                      </a:r>
                    </a:p>
                  </a:txBody>
                  <a:tcPr anchor="ctr">
                    <a:noFill/>
                  </a:tcPr>
                </a:tc>
                <a:tc>
                  <a:txBody>
                    <a:bodyPr/>
                    <a:lstStyle/>
                    <a:p>
                      <a:pPr algn="ctr"/>
                      <a:r>
                        <a:rPr lang="en-US" sz="1400" b="1" dirty="0">
                          <a:solidFill>
                            <a:schemeClr val="tx1"/>
                          </a:solidFill>
                        </a:rPr>
                        <a:t>$500,000 (23%)</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$445,000 (20%)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Boyson Road – raised median &amp; roundabout</a:t>
                      </a:r>
                    </a:p>
                  </a:txBody>
                  <a:tcPr anchor="ctr"/>
                </a:tc>
                <a:tc>
                  <a:txBody>
                    <a:bodyPr/>
                    <a:lstStyle/>
                    <a:p>
                      <a:pPr algn="ctr"/>
                      <a:r>
                        <a:rPr lang="en-US" sz="1400" b="1" dirty="0">
                          <a:solidFill>
                            <a:schemeClr val="tx1"/>
                          </a:solidFill>
                        </a:rPr>
                        <a:t>City of Hiawatha</a:t>
                      </a:r>
                    </a:p>
                  </a:txBody>
                  <a:tcPr anchor="ctr"/>
                </a:tc>
                <a:tc>
                  <a:txBody>
                    <a:bodyPr/>
                    <a:lstStyle/>
                    <a:p>
                      <a:pPr algn="ctr"/>
                      <a:r>
                        <a:rPr lang="en-US" sz="1400" b="1" dirty="0">
                          <a:solidFill>
                            <a:schemeClr val="tx1"/>
                          </a:solidFill>
                        </a:rPr>
                        <a:t>Med Lo</a:t>
                      </a:r>
                    </a:p>
                  </a:txBody>
                  <a:tcPr anchor="ctr"/>
                </a:tc>
                <a:tc>
                  <a:txBody>
                    <a:bodyPr/>
                    <a:lstStyle/>
                    <a:p>
                      <a:pPr algn="ctr"/>
                      <a:r>
                        <a:rPr lang="en-US" sz="1400" b="1" dirty="0">
                          <a:solidFill>
                            <a:schemeClr val="tx1"/>
                          </a:solidFill>
                        </a:rPr>
                        <a:t>$1,270,143</a:t>
                      </a:r>
                    </a:p>
                  </a:txBody>
                  <a:tcPr anchor="ctr"/>
                </a:tc>
                <a:tc>
                  <a:txBody>
                    <a:bodyPr/>
                    <a:lstStyle/>
                    <a:p>
                      <a:pPr algn="ctr"/>
                      <a:r>
                        <a:rPr lang="en-US" sz="1400" b="1" dirty="0">
                          <a:solidFill>
                            <a:schemeClr val="tx1"/>
                          </a:solidFill>
                        </a:rPr>
                        <a:t>$500,000 (39%)</a:t>
                      </a:r>
                    </a:p>
                  </a:txBody>
                  <a:tcPr anchor="ctr"/>
                </a:tc>
                <a:tc>
                  <a:txBody>
                    <a:bodyPr/>
                    <a:lstStyle/>
                    <a:p>
                      <a:pPr algn="ctr"/>
                      <a:r>
                        <a:rPr lang="en-US" sz="1400" b="1" dirty="0">
                          <a:solidFill>
                            <a:schemeClr val="tx1"/>
                          </a:solidFill>
                        </a:rPr>
                        <a:t>$445,000 (35%)</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B45 – paved shoulders, shoulder rumbles, safety edge, 6” markings</a:t>
                      </a:r>
                    </a:p>
                  </a:txBody>
                  <a:tcPr anchor="ctr">
                    <a:noFill/>
                  </a:tcPr>
                </a:tc>
                <a:tc>
                  <a:txBody>
                    <a:bodyPr/>
                    <a:lstStyle/>
                    <a:p>
                      <a:pPr algn="ctr"/>
                      <a:r>
                        <a:rPr lang="en-US" sz="1400" b="1" dirty="0">
                          <a:solidFill>
                            <a:schemeClr val="tx1"/>
                          </a:solidFill>
                        </a:rPr>
                        <a:t>Clayton County</a:t>
                      </a:r>
                    </a:p>
                  </a:txBody>
                  <a:tcPr anchor="ctr">
                    <a:noFill/>
                  </a:tcPr>
                </a:tc>
                <a:tc>
                  <a:txBody>
                    <a:bodyPr/>
                    <a:lstStyle/>
                    <a:p>
                      <a:pPr algn="ctr"/>
                      <a:r>
                        <a:rPr lang="en-US" sz="1400" b="1" dirty="0">
                          <a:solidFill>
                            <a:schemeClr val="tx1"/>
                          </a:solidFill>
                        </a:rPr>
                        <a:t>Med Lo</a:t>
                      </a:r>
                    </a:p>
                  </a:txBody>
                  <a:tcPr anchor="ctr">
                    <a:noFill/>
                  </a:tcPr>
                </a:tc>
                <a:tc>
                  <a:txBody>
                    <a:bodyPr/>
                    <a:lstStyle/>
                    <a:p>
                      <a:pPr algn="ctr"/>
                      <a:r>
                        <a:rPr lang="en-US" sz="1400" b="1" dirty="0">
                          <a:solidFill>
                            <a:schemeClr val="tx1"/>
                          </a:solidFill>
                        </a:rPr>
                        <a:t>$4,082,537</a:t>
                      </a:r>
                    </a:p>
                  </a:txBody>
                  <a:tcPr anchor="ctr">
                    <a:noFill/>
                  </a:tcPr>
                </a:tc>
                <a:tc>
                  <a:txBody>
                    <a:bodyPr/>
                    <a:lstStyle/>
                    <a:p>
                      <a:pPr algn="ctr"/>
                      <a:r>
                        <a:rPr lang="en-US" sz="1400" b="1" dirty="0">
                          <a:solidFill>
                            <a:schemeClr val="tx1"/>
                          </a:solidFill>
                        </a:rPr>
                        <a:t>$500,000 (12%)</a:t>
                      </a:r>
                    </a:p>
                  </a:txBody>
                  <a:tcPr anchor="ctr">
                    <a:noFill/>
                  </a:tcPr>
                </a:tc>
                <a:tc>
                  <a:txBody>
                    <a:bodyPr/>
                    <a:lstStyle/>
                    <a:p>
                      <a:pPr algn="ctr"/>
                      <a:r>
                        <a:rPr lang="en-US" sz="1400" b="1" dirty="0">
                          <a:solidFill>
                            <a:schemeClr val="tx1"/>
                          </a:solidFill>
                        </a:rPr>
                        <a:t>$445,000 (11%)</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395</a:t>
                      </a:r>
                      <a:r>
                        <a:rPr lang="en-US" sz="1400" b="1" baseline="30000" dirty="0">
                          <a:solidFill>
                            <a:schemeClr val="tx1"/>
                          </a:solidFill>
                        </a:rPr>
                        <a:t>th</a:t>
                      </a:r>
                      <a:r>
                        <a:rPr lang="en-US" sz="1400" b="1" dirty="0">
                          <a:solidFill>
                            <a:schemeClr val="tx1"/>
                          </a:solidFill>
                        </a:rPr>
                        <a:t> Ave – paved shoulders, center &amp; edge rumbles, 6” markings</a:t>
                      </a:r>
                    </a:p>
                  </a:txBody>
                  <a:tcPr anchor="ctr"/>
                </a:tc>
                <a:tc>
                  <a:txBody>
                    <a:bodyPr/>
                    <a:lstStyle/>
                    <a:p>
                      <a:pPr algn="ctr"/>
                      <a:r>
                        <a:rPr lang="en-US" sz="1400" b="1" dirty="0">
                          <a:solidFill>
                            <a:schemeClr val="tx1"/>
                          </a:solidFill>
                        </a:rPr>
                        <a:t>Jackson County</a:t>
                      </a:r>
                    </a:p>
                  </a:txBody>
                  <a:tcPr anchor="ctr"/>
                </a:tc>
                <a:tc>
                  <a:txBody>
                    <a:bodyPr/>
                    <a:lstStyle/>
                    <a:p>
                      <a:pPr algn="ctr"/>
                      <a:r>
                        <a:rPr lang="en-US" sz="1400" b="1" dirty="0">
                          <a:solidFill>
                            <a:schemeClr val="tx1"/>
                          </a:solidFill>
                        </a:rPr>
                        <a:t>Med Lo</a:t>
                      </a:r>
                    </a:p>
                  </a:txBody>
                  <a:tcPr anchor="ctr"/>
                </a:tc>
                <a:tc>
                  <a:txBody>
                    <a:bodyPr/>
                    <a:lstStyle/>
                    <a:p>
                      <a:pPr algn="ctr"/>
                      <a:r>
                        <a:rPr lang="en-US" sz="1400" b="1" dirty="0">
                          <a:solidFill>
                            <a:schemeClr val="tx1"/>
                          </a:solidFill>
                        </a:rPr>
                        <a:t>$1,948,550</a:t>
                      </a:r>
                    </a:p>
                  </a:txBody>
                  <a:tcPr anchor="ctr"/>
                </a:tc>
                <a:tc>
                  <a:txBody>
                    <a:bodyPr/>
                    <a:lstStyle/>
                    <a:p>
                      <a:pPr algn="ctr"/>
                      <a:r>
                        <a:rPr lang="en-US" sz="1400" b="1" dirty="0">
                          <a:solidFill>
                            <a:schemeClr val="tx1"/>
                          </a:solidFill>
                        </a:rPr>
                        <a:t>$500,000 (26%)</a:t>
                      </a:r>
                    </a:p>
                  </a:txBody>
                  <a:tcPr anchor="ctr"/>
                </a:tc>
                <a:tc>
                  <a:txBody>
                    <a:bodyPr/>
                    <a:lstStyle/>
                    <a:p>
                      <a:pPr algn="ctr"/>
                      <a:r>
                        <a:rPr lang="en-US" sz="1400" b="1" dirty="0">
                          <a:solidFill>
                            <a:schemeClr val="tx1"/>
                          </a:solidFill>
                        </a:rPr>
                        <a:t>$445,000 (23%)</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K42 – paved shoulders, flatten </a:t>
                      </a:r>
                      <a:r>
                        <a:rPr lang="en-US" sz="1400" b="1" dirty="0" err="1">
                          <a:solidFill>
                            <a:schemeClr val="tx1"/>
                          </a:solidFill>
                        </a:rPr>
                        <a:t>foreslopes</a:t>
                      </a:r>
                      <a:endParaRPr lang="en-US" sz="1400" b="1" dirty="0">
                        <a:solidFill>
                          <a:schemeClr val="tx1"/>
                        </a:solidFill>
                      </a:endParaRPr>
                    </a:p>
                  </a:txBody>
                  <a:tcPr anchor="ctr">
                    <a:noFill/>
                  </a:tcPr>
                </a:tc>
                <a:tc>
                  <a:txBody>
                    <a:bodyPr/>
                    <a:lstStyle/>
                    <a:p>
                      <a:pPr algn="ctr"/>
                      <a:r>
                        <a:rPr lang="en-US" sz="1400" b="1" dirty="0">
                          <a:solidFill>
                            <a:schemeClr val="tx1"/>
                          </a:solidFill>
                        </a:rPr>
                        <a:t>Plymouth County</a:t>
                      </a:r>
                    </a:p>
                  </a:txBody>
                  <a:tcPr anchor="ctr">
                    <a:noFill/>
                  </a:tcPr>
                </a:tc>
                <a:tc>
                  <a:txBody>
                    <a:bodyPr/>
                    <a:lstStyle/>
                    <a:p>
                      <a:pPr algn="ctr"/>
                      <a:r>
                        <a:rPr lang="en-US" sz="1400" b="1" dirty="0">
                          <a:solidFill>
                            <a:schemeClr val="tx1"/>
                          </a:solidFill>
                        </a:rPr>
                        <a:t>Med Lo</a:t>
                      </a:r>
                    </a:p>
                  </a:txBody>
                  <a:tcPr anchor="ctr">
                    <a:noFill/>
                  </a:tcPr>
                </a:tc>
                <a:tc>
                  <a:txBody>
                    <a:bodyPr/>
                    <a:lstStyle/>
                    <a:p>
                      <a:pPr algn="ctr"/>
                      <a:r>
                        <a:rPr lang="en-US" sz="1400" b="1" dirty="0">
                          <a:solidFill>
                            <a:schemeClr val="tx1"/>
                          </a:solidFill>
                        </a:rPr>
                        <a:t>$587,790</a:t>
                      </a:r>
                    </a:p>
                  </a:txBody>
                  <a:tcPr anchor="ctr">
                    <a:noFill/>
                  </a:tcPr>
                </a:tc>
                <a:tc>
                  <a:txBody>
                    <a:bodyPr/>
                    <a:lstStyle/>
                    <a:p>
                      <a:pPr algn="ctr"/>
                      <a:r>
                        <a:rPr lang="en-US" sz="1400" b="1" dirty="0">
                          <a:solidFill>
                            <a:schemeClr val="tx1"/>
                          </a:solidFill>
                        </a:rPr>
                        <a:t>$500,000 (85%)</a:t>
                      </a:r>
                    </a:p>
                  </a:txBody>
                  <a:tcPr anchor="ctr">
                    <a:noFill/>
                  </a:tcPr>
                </a:tc>
                <a:tc>
                  <a:txBody>
                    <a:bodyPr/>
                    <a:lstStyle/>
                    <a:p>
                      <a:pPr algn="ctr"/>
                      <a:r>
                        <a:rPr lang="en-US" sz="1400" b="1" dirty="0">
                          <a:solidFill>
                            <a:schemeClr val="tx1"/>
                          </a:solidFill>
                        </a:rPr>
                        <a:t>$445,000 (76%)</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Site-specific Improvement</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Recommended for Funding</a:t>
            </a:r>
          </a:p>
        </p:txBody>
      </p:sp>
    </p:spTree>
    <p:extLst>
      <p:ext uri="{BB962C8B-B14F-4D97-AF65-F5344CB8AC3E}">
        <p14:creationId xmlns:p14="http://schemas.microsoft.com/office/powerpoint/2010/main" val="13079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709450794"/>
              </p:ext>
            </p:extLst>
          </p:nvPr>
        </p:nvGraphicFramePr>
        <p:xfrm>
          <a:off x="177696" y="1567496"/>
          <a:ext cx="8788608" cy="4795774"/>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Canoe Rd &amp; Apple Rd– speed feedback signs</a:t>
                      </a:r>
                    </a:p>
                  </a:txBody>
                  <a:tcPr anchor="ctr">
                    <a:noFill/>
                  </a:tcPr>
                </a:tc>
                <a:tc>
                  <a:txBody>
                    <a:bodyPr/>
                    <a:lstStyle/>
                    <a:p>
                      <a:pPr algn="ctr"/>
                      <a:r>
                        <a:rPr lang="en-US" sz="1400" b="1" dirty="0">
                          <a:solidFill>
                            <a:schemeClr val="tx1"/>
                          </a:solidFill>
                        </a:rPr>
                        <a:t>City of Clermont</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$7,254</a:t>
                      </a:r>
                    </a:p>
                  </a:txBody>
                  <a:tcPr anchor="ctr">
                    <a:noFill/>
                  </a:tcPr>
                </a:tc>
                <a:tc>
                  <a:txBody>
                    <a:bodyPr/>
                    <a:lstStyle/>
                    <a:p>
                      <a:pPr algn="ctr"/>
                      <a:r>
                        <a:rPr lang="en-US" sz="1400" b="1" dirty="0">
                          <a:solidFill>
                            <a:schemeClr val="tx1"/>
                          </a:solidFill>
                        </a:rPr>
                        <a:t>$7,254 (100%)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$7,254 (100%)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Portable temporary traffic signals</a:t>
                      </a:r>
                    </a:p>
                  </a:txBody>
                  <a:tcPr anchor="ctr"/>
                </a:tc>
                <a:tc>
                  <a:txBody>
                    <a:bodyPr/>
                    <a:lstStyle/>
                    <a:p>
                      <a:pPr algn="ctr"/>
                      <a:r>
                        <a:rPr lang="en-US" sz="1400" b="1" dirty="0">
                          <a:solidFill>
                            <a:schemeClr val="tx1"/>
                          </a:solidFill>
                        </a:rPr>
                        <a:t>City of Waterloo</a:t>
                      </a:r>
                    </a:p>
                  </a:txBody>
                  <a:tcPr anchor="ctr"/>
                </a:tc>
                <a:tc>
                  <a:txBody>
                    <a:bodyPr/>
                    <a:lstStyle/>
                    <a:p>
                      <a:pPr algn="ctr"/>
                      <a:r>
                        <a:rPr lang="en-US" sz="1400" b="1" dirty="0">
                          <a:solidFill>
                            <a:schemeClr val="tx1"/>
                          </a:solidFill>
                        </a:rPr>
                        <a:t>Med Hi</a:t>
                      </a:r>
                    </a:p>
                  </a:txBody>
                  <a:tcPr anchor="ctr"/>
                </a:tc>
                <a:tc>
                  <a:txBody>
                    <a:bodyPr/>
                    <a:lstStyle/>
                    <a:p>
                      <a:pPr algn="ctr"/>
                      <a:r>
                        <a:rPr lang="en-US" sz="1400" b="1" dirty="0">
                          <a:solidFill>
                            <a:schemeClr val="tx1"/>
                          </a:solidFill>
                        </a:rPr>
                        <a:t>$61,075</a:t>
                      </a:r>
                    </a:p>
                  </a:txBody>
                  <a:tcPr anchor="ctr"/>
                </a:tc>
                <a:tc>
                  <a:txBody>
                    <a:bodyPr/>
                    <a:lstStyle/>
                    <a:p>
                      <a:pPr algn="ctr"/>
                      <a:r>
                        <a:rPr lang="en-US" sz="1400" b="1" dirty="0">
                          <a:solidFill>
                            <a:schemeClr val="tx1"/>
                          </a:solidFill>
                        </a:rPr>
                        <a:t>$61,075</a:t>
                      </a:r>
                    </a:p>
                    <a:p>
                      <a:pPr algn="ctr"/>
                      <a:r>
                        <a:rPr lang="en-US" sz="1400" b="1" dirty="0">
                          <a:solidFill>
                            <a:schemeClr val="tx1"/>
                          </a:solidFill>
                        </a:rPr>
                        <a:t>(100%)</a:t>
                      </a:r>
                    </a:p>
                  </a:txBody>
                  <a:tcPr anchor="ctr"/>
                </a:tc>
                <a:tc>
                  <a:txBody>
                    <a:bodyPr/>
                    <a:lstStyle/>
                    <a:p>
                      <a:pPr algn="ctr"/>
                      <a:r>
                        <a:rPr lang="en-US" sz="1400" b="1" dirty="0">
                          <a:solidFill>
                            <a:schemeClr val="tx1"/>
                          </a:solidFill>
                        </a:rPr>
                        <a:t>$50,000 (82%)</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Portable temporary traffic signals</a:t>
                      </a:r>
                    </a:p>
                  </a:txBody>
                  <a:tcPr anchor="ctr">
                    <a:noFill/>
                  </a:tcPr>
                </a:tc>
                <a:tc>
                  <a:txBody>
                    <a:bodyPr/>
                    <a:lstStyle/>
                    <a:p>
                      <a:pPr algn="ctr"/>
                      <a:r>
                        <a:rPr lang="en-US" sz="1400" b="1" dirty="0">
                          <a:solidFill>
                            <a:schemeClr val="tx1"/>
                          </a:solidFill>
                        </a:rPr>
                        <a:t>Palo Alto/Pocahontas Counties</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$63,385</a:t>
                      </a:r>
                    </a:p>
                  </a:txBody>
                  <a:tcPr anchor="ctr">
                    <a:noFill/>
                  </a:tcPr>
                </a:tc>
                <a:tc>
                  <a:txBody>
                    <a:bodyPr/>
                    <a:lstStyle/>
                    <a:p>
                      <a:pPr algn="ctr"/>
                      <a:r>
                        <a:rPr lang="en-US" sz="1400" b="1" dirty="0">
                          <a:solidFill>
                            <a:schemeClr val="tx1"/>
                          </a:solidFill>
                        </a:rPr>
                        <a:t>$63,385</a:t>
                      </a:r>
                    </a:p>
                    <a:p>
                      <a:pPr algn="ctr"/>
                      <a:r>
                        <a:rPr lang="en-US" sz="1400" b="1" dirty="0">
                          <a:solidFill>
                            <a:schemeClr val="tx1"/>
                          </a:solidFill>
                        </a:rPr>
                        <a:t>(100%)</a:t>
                      </a:r>
                    </a:p>
                  </a:txBody>
                  <a:tcPr anchor="ctr">
                    <a:noFill/>
                  </a:tcPr>
                </a:tc>
                <a:tc>
                  <a:txBody>
                    <a:bodyPr/>
                    <a:lstStyle/>
                    <a:p>
                      <a:pPr algn="ctr"/>
                      <a:r>
                        <a:rPr lang="en-US" sz="1400" b="1" dirty="0">
                          <a:solidFill>
                            <a:schemeClr val="tx1"/>
                          </a:solidFill>
                        </a:rPr>
                        <a:t>$63,385 (100%)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Each of 2 intersections – Flashing yellow arrow, 12” lenses, camera detection</a:t>
                      </a:r>
                    </a:p>
                  </a:txBody>
                  <a:tcPr anchor="ctr"/>
                </a:tc>
                <a:tc>
                  <a:txBody>
                    <a:bodyPr/>
                    <a:lstStyle/>
                    <a:p>
                      <a:pPr algn="ctr"/>
                      <a:r>
                        <a:rPr lang="en-US" sz="1400" b="1" dirty="0">
                          <a:solidFill>
                            <a:schemeClr val="tx1"/>
                          </a:solidFill>
                        </a:rPr>
                        <a:t>City of Algona</a:t>
                      </a:r>
                    </a:p>
                  </a:txBody>
                  <a:tcPr anchor="ctr"/>
                </a:tc>
                <a:tc>
                  <a:txBody>
                    <a:bodyPr/>
                    <a:lstStyle/>
                    <a:p>
                      <a:pPr algn="ctr"/>
                      <a:r>
                        <a:rPr lang="en-US" sz="1400" b="1" dirty="0">
                          <a:solidFill>
                            <a:schemeClr val="tx1"/>
                          </a:solidFill>
                        </a:rPr>
                        <a:t>Med</a:t>
                      </a:r>
                    </a:p>
                  </a:txBody>
                  <a:tcPr anchor="ctr"/>
                </a:tc>
                <a:tc>
                  <a:txBody>
                    <a:bodyPr/>
                    <a:lstStyle/>
                    <a:p>
                      <a:pPr algn="ctr"/>
                      <a:endParaRPr lang="en-US" sz="1400" b="1" dirty="0">
                        <a:solidFill>
                          <a:schemeClr val="tx1"/>
                        </a:solidFill>
                      </a:endParaRPr>
                    </a:p>
                    <a:p>
                      <a:pPr algn="ctr"/>
                      <a:r>
                        <a:rPr lang="en-US" sz="1400" b="1" dirty="0">
                          <a:solidFill>
                            <a:schemeClr val="tx1"/>
                          </a:solidFill>
                        </a:rPr>
                        <a:t>$130,000</a:t>
                      </a:r>
                    </a:p>
                    <a:p>
                      <a:pPr algn="ctr"/>
                      <a:endParaRPr lang="en-US" sz="1400" b="1" dirty="0">
                        <a:solidFill>
                          <a:schemeClr val="tx1"/>
                        </a:solidFill>
                      </a:endParaRPr>
                    </a:p>
                  </a:txBody>
                  <a:tcPr anchor="ctr"/>
                </a:tc>
                <a:tc>
                  <a:txBody>
                    <a:bodyPr/>
                    <a:lstStyle/>
                    <a:p>
                      <a:pPr algn="ctr"/>
                      <a:r>
                        <a:rPr lang="en-US" sz="1400" b="1" dirty="0">
                          <a:solidFill>
                            <a:schemeClr val="tx1"/>
                          </a:solidFill>
                        </a:rPr>
                        <a:t>$130,000</a:t>
                      </a:r>
                    </a:p>
                    <a:p>
                      <a:pPr algn="ctr"/>
                      <a:r>
                        <a:rPr lang="en-US" sz="1400" b="1" dirty="0">
                          <a:solidFill>
                            <a:schemeClr val="tx1"/>
                          </a:solidFill>
                        </a:rPr>
                        <a:t>(100%)</a:t>
                      </a:r>
                    </a:p>
                  </a:txBody>
                  <a:tcPr anchor="ctr"/>
                </a:tc>
                <a:tc>
                  <a:txBody>
                    <a:bodyPr/>
                    <a:lstStyle/>
                    <a:p>
                      <a:pPr algn="ctr"/>
                      <a:r>
                        <a:rPr lang="en-US" sz="1400" b="1" dirty="0">
                          <a:solidFill>
                            <a:schemeClr val="tx1"/>
                          </a:solidFill>
                        </a:rPr>
                        <a:t>$40,000 (31%)</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US 6 &amp; 8</a:t>
                      </a:r>
                      <a:r>
                        <a:rPr lang="en-US" sz="1400" b="1" baseline="30000" dirty="0">
                          <a:solidFill>
                            <a:schemeClr val="tx1"/>
                          </a:solidFill>
                        </a:rPr>
                        <a:t>th</a:t>
                      </a:r>
                      <a:r>
                        <a:rPr lang="en-US" sz="1400" b="1" dirty="0">
                          <a:solidFill>
                            <a:schemeClr val="tx1"/>
                          </a:solidFill>
                        </a:rPr>
                        <a:t> St – Backplates, camera detection, pedestrian improvements</a:t>
                      </a:r>
                    </a:p>
                  </a:txBody>
                  <a:tcPr anchor="ctr">
                    <a:noFill/>
                  </a:tcPr>
                </a:tc>
                <a:tc>
                  <a:txBody>
                    <a:bodyPr/>
                    <a:lstStyle/>
                    <a:p>
                      <a:pPr algn="ctr"/>
                      <a:r>
                        <a:rPr lang="en-US" sz="1400" b="1" dirty="0">
                          <a:solidFill>
                            <a:schemeClr val="tx1"/>
                          </a:solidFill>
                        </a:rPr>
                        <a:t>City of Newton</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$109,000</a:t>
                      </a:r>
                    </a:p>
                  </a:txBody>
                  <a:tcPr anchor="ctr">
                    <a:noFill/>
                  </a:tcPr>
                </a:tc>
                <a:tc>
                  <a:txBody>
                    <a:bodyPr/>
                    <a:lstStyle/>
                    <a:p>
                      <a:pPr algn="ctr"/>
                      <a:r>
                        <a:rPr lang="en-US" sz="1400" b="1" dirty="0">
                          <a:solidFill>
                            <a:schemeClr val="tx1"/>
                          </a:solidFill>
                        </a:rPr>
                        <a:t>$109,000</a:t>
                      </a:r>
                    </a:p>
                    <a:p>
                      <a:pPr algn="ctr"/>
                      <a:r>
                        <a:rPr lang="en-US" sz="1400" b="1" dirty="0">
                          <a:solidFill>
                            <a:schemeClr val="tx1"/>
                          </a:solidFill>
                        </a:rPr>
                        <a:t>(100%)</a:t>
                      </a:r>
                    </a:p>
                  </a:txBody>
                  <a:tcPr anchor="ctr">
                    <a:noFill/>
                  </a:tcPr>
                </a:tc>
                <a:tc>
                  <a:txBody>
                    <a:bodyPr/>
                    <a:lstStyle/>
                    <a:p>
                      <a:pPr algn="ctr"/>
                      <a:r>
                        <a:rPr lang="en-US" sz="1400" b="1" dirty="0">
                          <a:solidFill>
                            <a:schemeClr val="tx1"/>
                          </a:solidFill>
                        </a:rPr>
                        <a:t>$100,000 (92%)</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Traffic Control Device</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Recommended for Funding</a:t>
            </a:r>
          </a:p>
        </p:txBody>
      </p:sp>
    </p:spTree>
    <p:extLst>
      <p:ext uri="{BB962C8B-B14F-4D97-AF65-F5344CB8AC3E}">
        <p14:creationId xmlns:p14="http://schemas.microsoft.com/office/powerpoint/2010/main" val="152579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585065873"/>
              </p:ext>
            </p:extLst>
          </p:nvPr>
        </p:nvGraphicFramePr>
        <p:xfrm>
          <a:off x="177696" y="1567496"/>
          <a:ext cx="8788608" cy="459591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8 stop &amp; 10 chevron sites – </a:t>
                      </a:r>
                    </a:p>
                    <a:p>
                      <a:pPr algn="ctr"/>
                      <a:r>
                        <a:rPr lang="en-US" sz="1400" b="1" dirty="0">
                          <a:solidFill>
                            <a:schemeClr val="tx1"/>
                          </a:solidFill>
                        </a:rPr>
                        <a:t>solar flashing beacons</a:t>
                      </a:r>
                    </a:p>
                  </a:txBody>
                  <a:tcPr anchor="ctr">
                    <a:noFill/>
                  </a:tcPr>
                </a:tc>
                <a:tc>
                  <a:txBody>
                    <a:bodyPr/>
                    <a:lstStyle/>
                    <a:p>
                      <a:pPr algn="ctr"/>
                      <a:r>
                        <a:rPr lang="en-US" sz="1400" b="1" dirty="0">
                          <a:solidFill>
                            <a:schemeClr val="tx1"/>
                          </a:solidFill>
                        </a:rPr>
                        <a:t>Humboldt County</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$26,000</a:t>
                      </a:r>
                    </a:p>
                  </a:txBody>
                  <a:tcPr anchor="ctr">
                    <a:noFill/>
                  </a:tcPr>
                </a:tc>
                <a:tc>
                  <a:txBody>
                    <a:bodyPr/>
                    <a:lstStyle/>
                    <a:p>
                      <a:pPr algn="ctr"/>
                      <a:r>
                        <a:rPr lang="en-US" sz="1400" b="1" dirty="0">
                          <a:solidFill>
                            <a:schemeClr val="tx1"/>
                          </a:solidFill>
                        </a:rPr>
                        <a:t>$26,000 (100%)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$26,000 (100%)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Sign Replacement Program</a:t>
                      </a:r>
                    </a:p>
                  </a:txBody>
                  <a:tcPr anchor="ctr"/>
                </a:tc>
                <a:tc>
                  <a:txBody>
                    <a:bodyPr/>
                    <a:lstStyle/>
                    <a:p>
                      <a:pPr algn="ctr"/>
                      <a:r>
                        <a:rPr lang="en-US" sz="1400" b="1" dirty="0">
                          <a:solidFill>
                            <a:schemeClr val="tx1"/>
                          </a:solidFill>
                        </a:rPr>
                        <a:t>Local Systems Bureau</a:t>
                      </a:r>
                    </a:p>
                  </a:txBody>
                  <a:tcPr anchor="ctr"/>
                </a:tc>
                <a:tc>
                  <a:txBody>
                    <a:bodyPr/>
                    <a:lstStyle/>
                    <a:p>
                      <a:pPr algn="ctr"/>
                      <a:r>
                        <a:rPr lang="en-US" sz="1400" b="1" dirty="0">
                          <a:solidFill>
                            <a:schemeClr val="tx1"/>
                          </a:solidFill>
                        </a:rPr>
                        <a:t>Med</a:t>
                      </a:r>
                    </a:p>
                  </a:txBody>
                  <a:tcPr anchor="ctr"/>
                </a:tc>
                <a:tc>
                  <a:txBody>
                    <a:bodyPr/>
                    <a:lstStyle/>
                    <a:p>
                      <a:pPr algn="ctr"/>
                      <a:r>
                        <a:rPr lang="en-US" sz="1400" b="1" dirty="0">
                          <a:solidFill>
                            <a:schemeClr val="tx1"/>
                          </a:solidFill>
                        </a:rPr>
                        <a:t>$200,000</a:t>
                      </a:r>
                    </a:p>
                  </a:txBody>
                  <a:tcPr anchor="ctr"/>
                </a:tc>
                <a:tc>
                  <a:txBody>
                    <a:bodyPr/>
                    <a:lstStyle/>
                    <a:p>
                      <a:pPr algn="ctr"/>
                      <a:r>
                        <a:rPr lang="en-US" sz="1400" b="1" dirty="0">
                          <a:solidFill>
                            <a:schemeClr val="tx1"/>
                          </a:solidFill>
                        </a:rPr>
                        <a:t>$200,000</a:t>
                      </a:r>
                    </a:p>
                    <a:p>
                      <a:pPr algn="ctr"/>
                      <a:r>
                        <a:rPr lang="en-US" sz="1400" b="1" dirty="0">
                          <a:solidFill>
                            <a:schemeClr val="tx1"/>
                          </a:solidFill>
                        </a:rPr>
                        <a:t>(100%)</a:t>
                      </a:r>
                    </a:p>
                  </a:txBody>
                  <a:tcPr anchor="ctr"/>
                </a:tc>
                <a:tc>
                  <a:txBody>
                    <a:bodyPr/>
                    <a:lstStyle/>
                    <a:p>
                      <a:pPr algn="ctr"/>
                      <a:r>
                        <a:rPr lang="en-US" sz="1400" b="1" dirty="0">
                          <a:solidFill>
                            <a:schemeClr val="tx1"/>
                          </a:solidFill>
                        </a:rPr>
                        <a:t>$200,000 (100%)</a:t>
                      </a:r>
                    </a:p>
                  </a:txBody>
                  <a:tcPr anchor="ctr"/>
                </a:tc>
                <a:extLst>
                  <a:ext uri="{0D108BD9-81ED-4DB2-BD59-A6C34878D82A}">
                    <a16:rowId xmlns:a16="http://schemas.microsoft.com/office/drawing/2014/main" val="1006800120"/>
                  </a:ext>
                </a:extLst>
              </a:tr>
              <a:tr h="542208">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91693719"/>
                  </a:ext>
                </a:extLst>
              </a:tr>
              <a:tr h="876851">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extLst>
                  <a:ext uri="{0D108BD9-81ED-4DB2-BD59-A6C34878D82A}">
                    <a16:rowId xmlns:a16="http://schemas.microsoft.com/office/drawing/2014/main" val="310880548"/>
                  </a:ext>
                </a:extLst>
              </a:tr>
              <a:tr h="720970">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Traffic Control Device</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Recommended for Funding</a:t>
            </a:r>
          </a:p>
        </p:txBody>
      </p:sp>
    </p:spTree>
    <p:extLst>
      <p:ext uri="{BB962C8B-B14F-4D97-AF65-F5344CB8AC3E}">
        <p14:creationId xmlns:p14="http://schemas.microsoft.com/office/powerpoint/2010/main" val="184348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439100211"/>
              </p:ext>
            </p:extLst>
          </p:nvPr>
        </p:nvGraphicFramePr>
        <p:xfrm>
          <a:off x="177696" y="1567496"/>
          <a:ext cx="8788608" cy="459591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Safety Studies Program</a:t>
                      </a:r>
                    </a:p>
                  </a:txBody>
                  <a:tcPr anchor="ctr">
                    <a:noFill/>
                  </a:tcPr>
                </a:tc>
                <a:tc>
                  <a:txBody>
                    <a:bodyPr/>
                    <a:lstStyle/>
                    <a:p>
                      <a:pPr algn="ctr"/>
                      <a:r>
                        <a:rPr lang="en-US" sz="1400" b="1" dirty="0">
                          <a:solidFill>
                            <a:schemeClr val="tx1"/>
                          </a:solidFill>
                        </a:rPr>
                        <a:t>Traffic Operations &amp; Safety Bureau</a:t>
                      </a:r>
                    </a:p>
                  </a:txBody>
                  <a:tcPr anchor="ctr">
                    <a:noFill/>
                  </a:tcPr>
                </a:tc>
                <a:tc>
                  <a:txBody>
                    <a:bodyPr/>
                    <a:lstStyle/>
                    <a:p>
                      <a:pPr algn="ctr"/>
                      <a:r>
                        <a:rPr lang="en-US" sz="1400" b="1" dirty="0">
                          <a:solidFill>
                            <a:schemeClr val="tx1"/>
                          </a:solidFill>
                        </a:rPr>
                        <a:t>High</a:t>
                      </a:r>
                    </a:p>
                  </a:txBody>
                  <a:tcPr anchor="ctr">
                    <a:noFill/>
                  </a:tcPr>
                </a:tc>
                <a:tc>
                  <a:txBody>
                    <a:bodyPr/>
                    <a:lstStyle/>
                    <a:p>
                      <a:pPr algn="ctr"/>
                      <a:r>
                        <a:rPr lang="en-US" sz="1400" b="1" dirty="0">
                          <a:solidFill>
                            <a:schemeClr val="tx1"/>
                          </a:solidFill>
                        </a:rPr>
                        <a:t>$500,000</a:t>
                      </a:r>
                    </a:p>
                  </a:txBody>
                  <a:tcPr anchor="ctr">
                    <a:noFill/>
                  </a:tcPr>
                </a:tc>
                <a:tc>
                  <a:txBody>
                    <a:bodyPr/>
                    <a:lstStyle/>
                    <a:p>
                      <a:pPr algn="ctr"/>
                      <a:r>
                        <a:rPr lang="en-US" sz="1400" b="1" dirty="0">
                          <a:solidFill>
                            <a:schemeClr val="tx1"/>
                          </a:solidFill>
                        </a:rPr>
                        <a:t>$500,000 (100%)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$500,000 (100%)</a:t>
                      </a:r>
                    </a:p>
                  </a:txBody>
                  <a:tcPr anchor="ctr">
                    <a:noFill/>
                  </a:tcPr>
                </a:tc>
                <a:extLst>
                  <a:ext uri="{0D108BD9-81ED-4DB2-BD59-A6C34878D82A}">
                    <a16:rowId xmlns:a16="http://schemas.microsoft.com/office/drawing/2014/main" val="3927041213"/>
                  </a:ext>
                </a:extLst>
              </a:tr>
              <a:tr h="765470">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extLst>
                  <a:ext uri="{0D108BD9-81ED-4DB2-BD59-A6C34878D82A}">
                    <a16:rowId xmlns:a16="http://schemas.microsoft.com/office/drawing/2014/main" val="1006800120"/>
                  </a:ext>
                </a:extLst>
              </a:tr>
              <a:tr h="542208">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91693719"/>
                  </a:ext>
                </a:extLst>
              </a:tr>
              <a:tr h="876851">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extLst>
                  <a:ext uri="{0D108BD9-81ED-4DB2-BD59-A6C34878D82A}">
                    <a16:rowId xmlns:a16="http://schemas.microsoft.com/office/drawing/2014/main" val="310880548"/>
                  </a:ext>
                </a:extLst>
              </a:tr>
              <a:tr h="720970">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Studies and Outreach</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Recommended for Funding</a:t>
            </a:r>
          </a:p>
        </p:txBody>
      </p:sp>
    </p:spTree>
    <p:extLst>
      <p:ext uri="{BB962C8B-B14F-4D97-AF65-F5344CB8AC3E}">
        <p14:creationId xmlns:p14="http://schemas.microsoft.com/office/powerpoint/2010/main" val="2345955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CEDDFE6-F404-6AFA-1FBD-1233BA4A8E1D}"/>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43FB5F5-30E3-4E09-8B48-A084F12A3338}"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8" name="Title 10">
            <a:extLst>
              <a:ext uri="{FF2B5EF4-FFF2-40B4-BE49-F238E27FC236}">
                <a16:creationId xmlns:a16="http://schemas.microsoft.com/office/drawing/2014/main" id="{A6C26B5D-B6C0-DC81-C012-AEDE9C96F64B}"/>
              </a:ext>
            </a:extLst>
          </p:cNvPr>
          <p:cNvSpPr txBox="1">
            <a:spLocks/>
          </p:cNvSpPr>
          <p:nvPr/>
        </p:nvSpPr>
        <p:spPr>
          <a:xfrm>
            <a:off x="0" y="912758"/>
            <a:ext cx="9144000" cy="288033"/>
          </a:xfrm>
          <a:prstGeom prst="rect">
            <a:avLst/>
          </a:prstGeom>
        </p:spPr>
        <p:txBody>
          <a:bodyPr>
            <a:noAutofit/>
          </a:bodyPr>
          <a:lst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a:lstStyle>
          <a:p>
            <a:pPr algn="ctr"/>
            <a:r>
              <a:rPr lang="en-US" dirty="0">
                <a:solidFill>
                  <a:schemeClr val="tx2"/>
                </a:solidFill>
              </a:rPr>
              <a:t>Map of Applications Received</a:t>
            </a:r>
          </a:p>
        </p:txBody>
      </p:sp>
      <p:pic>
        <p:nvPicPr>
          <p:cNvPr id="5" name="Picture 4">
            <a:extLst>
              <a:ext uri="{FF2B5EF4-FFF2-40B4-BE49-F238E27FC236}">
                <a16:creationId xmlns:a16="http://schemas.microsoft.com/office/drawing/2014/main" id="{6B9BEB9F-6DE6-F4FB-DFBF-91F4EC6041D6}"/>
              </a:ext>
            </a:extLst>
          </p:cNvPr>
          <p:cNvPicPr>
            <a:picLocks noChangeAspect="1"/>
          </p:cNvPicPr>
          <p:nvPr/>
        </p:nvPicPr>
        <p:blipFill>
          <a:blip r:embed="rId2"/>
          <a:stretch>
            <a:fillRect/>
          </a:stretch>
        </p:blipFill>
        <p:spPr>
          <a:xfrm>
            <a:off x="1026389" y="1305722"/>
            <a:ext cx="7392432" cy="4782217"/>
          </a:xfrm>
          <a:prstGeom prst="rect">
            <a:avLst/>
          </a:prstGeom>
        </p:spPr>
      </p:pic>
      <p:pic>
        <p:nvPicPr>
          <p:cNvPr id="10" name="Picture 9">
            <a:extLst>
              <a:ext uri="{FF2B5EF4-FFF2-40B4-BE49-F238E27FC236}">
                <a16:creationId xmlns:a16="http://schemas.microsoft.com/office/drawing/2014/main" id="{2BCD5D09-0F21-4B8C-C93E-FC101F0F40F1}"/>
              </a:ext>
            </a:extLst>
          </p:cNvPr>
          <p:cNvPicPr>
            <a:picLocks noChangeAspect="1"/>
          </p:cNvPicPr>
          <p:nvPr/>
        </p:nvPicPr>
        <p:blipFill>
          <a:blip r:embed="rId3"/>
          <a:stretch>
            <a:fillRect/>
          </a:stretch>
        </p:blipFill>
        <p:spPr>
          <a:xfrm>
            <a:off x="230195" y="5760899"/>
            <a:ext cx="2867425" cy="11050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Placeholder 3">
            <a:extLst>
              <a:ext uri="{FF2B5EF4-FFF2-40B4-BE49-F238E27FC236}">
                <a16:creationId xmlns:a16="http://schemas.microsoft.com/office/drawing/2014/main" id="{69351D74-7B1E-F9EA-7B3A-5E216B804315}"/>
              </a:ext>
            </a:extLst>
          </p:cNvPr>
          <p:cNvSpPr>
            <a:spLocks noGrp="1" noChangeArrowheads="1" noTextEdit="1"/>
          </p:cNvSpPr>
          <p:nvPr>
            <p:ph type="pic" sz="quarter" idx="10"/>
          </p:nvPr>
        </p:nvSpPr>
        <p:spPr>
          <a:solidFill>
            <a:srgbClr val="03617A"/>
          </a:solidFill>
        </p:spPr>
        <p:txBody>
          <a:bodyPr/>
          <a:lstStyle/>
          <a:p>
            <a:endParaRPr lang="en-US"/>
          </a:p>
        </p:txBody>
      </p:sp>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0" y="1087438"/>
            <a:ext cx="9144000" cy="4830762"/>
            <a:chOff x="0" y="20638"/>
            <a:chExt cx="24377650" cy="12880975"/>
          </a:xfrm>
          <a:solidFill>
            <a:srgbClr val="19405B"/>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93" y="-7069555"/>
              <a:ext cx="10197262" cy="24377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0" y="9968155"/>
              <a:ext cx="24377650"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eaLnBrk="1" fontAlgn="auto" hangingPunct="1">
                <a:spcBef>
                  <a:spcPts val="0"/>
                </a:spcBef>
                <a:spcAft>
                  <a:spcPts val="0"/>
                </a:spcAft>
                <a:defRPr/>
              </a:pPr>
              <a:endParaRPr lang="en-US" sz="900">
                <a:latin typeface="+mn-lt"/>
              </a:endParaRPr>
            </a:p>
          </p:txBody>
        </p:sp>
      </p:grpSp>
      <p:sp>
        <p:nvSpPr>
          <p:cNvPr id="34821" name="TextBox 14">
            <a:extLst>
              <a:ext uri="{FF2B5EF4-FFF2-40B4-BE49-F238E27FC236}">
                <a16:creationId xmlns:a16="http://schemas.microsoft.com/office/drawing/2014/main" id="{7FEF636E-8B73-1ABE-B82B-43FE29812174}"/>
              </a:ext>
            </a:extLst>
          </p:cNvPr>
          <p:cNvSpPr txBox="1">
            <a:spLocks noChangeArrowheads="1"/>
          </p:cNvSpPr>
          <p:nvPr/>
        </p:nvSpPr>
        <p:spPr bwMode="auto">
          <a:xfrm>
            <a:off x="3535363" y="4362450"/>
            <a:ext cx="207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chemeClr val="bg1"/>
                </a:solidFill>
                <a:latin typeface="Roboto Slab" pitchFamily="2" charset="0"/>
                <a:ea typeface="Roboto Slab" pitchFamily="2" charset="0"/>
                <a:cs typeface="Arial" panose="020B0604020202020204" pitchFamily="34" charset="0"/>
              </a:rPr>
              <a:t>Questions?</a:t>
            </a:r>
          </a:p>
        </p:txBody>
      </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758825"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a:solidFill>
                  <a:schemeClr val="bg1"/>
                </a:solidFill>
                <a:latin typeface="PT Sans" panose="020B0503020203020204" pitchFamily="34" charset="0"/>
                <a:ea typeface="PT Sans" panose="020B0503020203020204" pitchFamily="34" charset="0"/>
                <a:cs typeface="Arial" panose="020B0604020202020204" pitchFamily="34" charset="0"/>
              </a:rPr>
              <a:t>Jan.Laaser-webb@iowadot.us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7543800"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515-239-1349</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7137400" y="6167438"/>
            <a:ext cx="357188" cy="357187"/>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354013" y="6167438"/>
            <a:ext cx="357187" cy="357187"/>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0" y="0"/>
            <a:ext cx="9144000" cy="1838325"/>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1528763" y="4159250"/>
            <a:ext cx="6086475"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416300"/>
            <a:ext cx="2247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18</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407403708"/>
              </p:ext>
            </p:extLst>
          </p:nvPr>
        </p:nvGraphicFramePr>
        <p:xfrm>
          <a:off x="181992" y="1567496"/>
          <a:ext cx="8784312" cy="4595912"/>
        </p:xfrm>
        <a:graphic>
          <a:graphicData uri="http://schemas.openxmlformats.org/drawingml/2006/table">
            <a:tbl>
              <a:tblPr firstRow="1" bandRow="1">
                <a:tableStyleId>{5C22544A-7EE6-4342-B048-85BDC9FD1C3A}</a:tableStyleId>
              </a:tblPr>
              <a:tblGrid>
                <a:gridCol w="2157760">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IA 100 &amp; IA 13 – traffic signal and turn lane </a:t>
                      </a:r>
                    </a:p>
                  </a:txBody>
                  <a:tcPr anchor="ctr">
                    <a:noFill/>
                  </a:tcPr>
                </a:tc>
                <a:tc>
                  <a:txBody>
                    <a:bodyPr/>
                    <a:lstStyle/>
                    <a:p>
                      <a:pPr algn="ctr"/>
                      <a:r>
                        <a:rPr lang="en-US" sz="1400" b="1" dirty="0">
                          <a:solidFill>
                            <a:schemeClr val="tx1"/>
                          </a:solidFill>
                        </a:rPr>
                        <a:t>City of Marion</a:t>
                      </a:r>
                    </a:p>
                  </a:txBody>
                  <a:tcPr anchor="ctr">
                    <a:noFill/>
                  </a:tcPr>
                </a:tc>
                <a:tc>
                  <a:txBody>
                    <a:bodyPr/>
                    <a:lstStyle/>
                    <a:p>
                      <a:pPr algn="ctr"/>
                      <a:r>
                        <a:rPr lang="en-US" sz="1400" b="1" dirty="0">
                          <a:solidFill>
                            <a:schemeClr val="tx1"/>
                          </a:solidFill>
                        </a:rPr>
                        <a:t>Low</a:t>
                      </a:r>
                    </a:p>
                  </a:txBody>
                  <a:tcPr anchor="ctr">
                    <a:noFill/>
                  </a:tcPr>
                </a:tc>
                <a:tc>
                  <a:txBody>
                    <a:bodyPr/>
                    <a:lstStyle/>
                    <a:p>
                      <a:pPr algn="ctr"/>
                      <a:r>
                        <a:rPr lang="en-US" sz="1400" b="1" dirty="0">
                          <a:solidFill>
                            <a:schemeClr val="tx1"/>
                          </a:solidFill>
                        </a:rPr>
                        <a:t>$617,250</a:t>
                      </a:r>
                    </a:p>
                  </a:txBody>
                  <a:tcPr anchor="ctr">
                    <a:noFill/>
                  </a:tcPr>
                </a:tc>
                <a:tc>
                  <a:txBody>
                    <a:bodyPr/>
                    <a:lstStyle/>
                    <a:p>
                      <a:pPr algn="ctr"/>
                      <a:r>
                        <a:rPr lang="en-US" sz="1400" b="1" dirty="0">
                          <a:solidFill>
                            <a:schemeClr val="tx1"/>
                          </a:solidFill>
                        </a:rPr>
                        <a:t>$500,000 (81%)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$0 (0%)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St &amp; Sycamore St – traffic signal</a:t>
                      </a:r>
                    </a:p>
                  </a:txBody>
                  <a:tcPr anchor="ctr"/>
                </a:tc>
                <a:tc>
                  <a:txBody>
                    <a:bodyPr/>
                    <a:lstStyle/>
                    <a:p>
                      <a:pPr algn="ctr"/>
                      <a:r>
                        <a:rPr lang="en-US" sz="1400" b="1" dirty="0">
                          <a:solidFill>
                            <a:schemeClr val="tx1"/>
                          </a:solidFill>
                        </a:rPr>
                        <a:t>City of Waterloo</a:t>
                      </a:r>
                    </a:p>
                  </a:txBody>
                  <a:tcPr anchor="ctr"/>
                </a:tc>
                <a:tc>
                  <a:txBody>
                    <a:bodyPr/>
                    <a:lstStyle/>
                    <a:p>
                      <a:pPr algn="ctr"/>
                      <a:r>
                        <a:rPr lang="en-US" sz="1400" b="1" dirty="0">
                          <a:solidFill>
                            <a:schemeClr val="tx1"/>
                          </a:solidFill>
                        </a:rPr>
                        <a:t>Low</a:t>
                      </a:r>
                    </a:p>
                  </a:txBody>
                  <a:tcPr anchor="ctr"/>
                </a:tc>
                <a:tc>
                  <a:txBody>
                    <a:bodyPr/>
                    <a:lstStyle/>
                    <a:p>
                      <a:pPr algn="ctr"/>
                      <a:r>
                        <a:rPr lang="en-US" sz="1400" b="1" dirty="0">
                          <a:solidFill>
                            <a:schemeClr val="tx1"/>
                          </a:solidFill>
                        </a:rPr>
                        <a:t>$251,000</a:t>
                      </a:r>
                    </a:p>
                  </a:txBody>
                  <a:tcPr anchor="ctr"/>
                </a:tc>
                <a:tc>
                  <a:txBody>
                    <a:bodyPr/>
                    <a:lstStyle/>
                    <a:p>
                      <a:pPr algn="ctr"/>
                      <a:r>
                        <a:rPr lang="en-US" sz="1400" b="1" dirty="0">
                          <a:solidFill>
                            <a:schemeClr val="tx1"/>
                          </a:solidFill>
                        </a:rPr>
                        <a:t>$251,000</a:t>
                      </a:r>
                    </a:p>
                    <a:p>
                      <a:pPr algn="ctr"/>
                      <a:r>
                        <a:rPr lang="en-US" sz="1400" b="1" dirty="0">
                          <a:solidFill>
                            <a:schemeClr val="tx1"/>
                          </a:solidFill>
                        </a:rPr>
                        <a:t>(100%)</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90 locations – transverse rumble panels</a:t>
                      </a:r>
                    </a:p>
                  </a:txBody>
                  <a:tcPr anchor="ctr">
                    <a:noFill/>
                  </a:tcPr>
                </a:tc>
                <a:tc>
                  <a:txBody>
                    <a:bodyPr/>
                    <a:lstStyle/>
                    <a:p>
                      <a:pPr algn="ctr"/>
                      <a:r>
                        <a:rPr lang="en-US" sz="1400" b="1" dirty="0">
                          <a:solidFill>
                            <a:schemeClr val="tx1"/>
                          </a:solidFill>
                        </a:rPr>
                        <a:t>Humboldt County</a:t>
                      </a:r>
                    </a:p>
                  </a:txBody>
                  <a:tcPr anchor="ctr">
                    <a:noFill/>
                  </a:tcPr>
                </a:tc>
                <a:tc>
                  <a:txBody>
                    <a:bodyPr/>
                    <a:lstStyle/>
                    <a:p>
                      <a:pPr algn="ctr"/>
                      <a:r>
                        <a:rPr lang="en-US" sz="1400" b="1" dirty="0">
                          <a:solidFill>
                            <a:schemeClr val="tx1"/>
                          </a:solidFill>
                        </a:rPr>
                        <a:t>Low</a:t>
                      </a:r>
                    </a:p>
                  </a:txBody>
                  <a:tcPr anchor="ctr">
                    <a:noFill/>
                  </a:tcPr>
                </a:tc>
                <a:tc>
                  <a:txBody>
                    <a:bodyPr/>
                    <a:lstStyle/>
                    <a:p>
                      <a:pPr algn="ctr"/>
                      <a:r>
                        <a:rPr lang="en-US" sz="1400" b="1" dirty="0">
                          <a:solidFill>
                            <a:schemeClr val="tx1"/>
                          </a:solidFill>
                        </a:rPr>
                        <a:t>$652,000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(77%)</a:t>
                      </a:r>
                    </a:p>
                  </a:txBody>
                  <a:tcPr anchor="ctr">
                    <a:noFill/>
                  </a:tcPr>
                </a:tc>
                <a:tc>
                  <a:txBody>
                    <a:bodyPr/>
                    <a:lstStyle/>
                    <a:p>
                      <a:pPr algn="ctr"/>
                      <a:r>
                        <a:rPr lang="en-US" sz="1400" b="1" dirty="0">
                          <a:solidFill>
                            <a:schemeClr val="tx1"/>
                          </a:solidFill>
                        </a:rPr>
                        <a:t>$0 (0%)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Broadway &amp; Burton Ave – traffic Signal &amp; turn lane</a:t>
                      </a:r>
                    </a:p>
                  </a:txBody>
                  <a:tcPr anchor="ctr"/>
                </a:tc>
                <a:tc>
                  <a:txBody>
                    <a:bodyPr/>
                    <a:lstStyle/>
                    <a:p>
                      <a:pPr algn="ctr"/>
                      <a:r>
                        <a:rPr lang="en-US" sz="1400" b="1" dirty="0">
                          <a:solidFill>
                            <a:schemeClr val="tx1"/>
                          </a:solidFill>
                        </a:rPr>
                        <a:t>City of Waterloo</a:t>
                      </a:r>
                    </a:p>
                  </a:txBody>
                  <a:tcPr anchor="ctr"/>
                </a:tc>
                <a:tc>
                  <a:txBody>
                    <a:bodyPr/>
                    <a:lstStyle/>
                    <a:p>
                      <a:pPr algn="ctr"/>
                      <a:r>
                        <a:rPr lang="en-US" sz="1400" b="1" dirty="0">
                          <a:solidFill>
                            <a:schemeClr val="tx1"/>
                          </a:solidFill>
                        </a:rPr>
                        <a:t>Low</a:t>
                      </a:r>
                    </a:p>
                  </a:txBody>
                  <a:tcPr anchor="ctr"/>
                </a:tc>
                <a:tc>
                  <a:txBody>
                    <a:bodyPr/>
                    <a:lstStyle/>
                    <a:p>
                      <a:pPr algn="ctr"/>
                      <a:r>
                        <a:rPr lang="en-US" sz="1400" b="1" dirty="0">
                          <a:solidFill>
                            <a:schemeClr val="tx1"/>
                          </a:solidFill>
                        </a:rPr>
                        <a:t>$37,000</a:t>
                      </a:r>
                    </a:p>
                  </a:txBody>
                  <a:tcPr anchor="ctr"/>
                </a:tc>
                <a:tc>
                  <a:txBody>
                    <a:bodyPr/>
                    <a:lstStyle/>
                    <a:p>
                      <a:pPr algn="ctr"/>
                      <a:r>
                        <a:rPr lang="en-US" sz="1400" b="1" dirty="0">
                          <a:solidFill>
                            <a:schemeClr val="tx1"/>
                          </a:solidFill>
                        </a:rPr>
                        <a:t>$37,000</a:t>
                      </a:r>
                    </a:p>
                    <a:p>
                      <a:pPr algn="ctr"/>
                      <a:r>
                        <a:rPr lang="en-US" sz="1400" b="1" dirty="0">
                          <a:solidFill>
                            <a:schemeClr val="tx1"/>
                          </a:solidFill>
                        </a:rPr>
                        <a:t>(100%)</a:t>
                      </a:r>
                    </a:p>
                  </a:txBody>
                  <a:tcPr anchor="ctr"/>
                </a:tc>
                <a:tc>
                  <a:txBody>
                    <a:bodyPr/>
                    <a:lstStyle/>
                    <a:p>
                      <a:pPr algn="ctr"/>
                      <a:r>
                        <a:rPr lang="en-US" sz="1400" b="1" dirty="0">
                          <a:solidFill>
                            <a:srgbClr val="C00000"/>
                          </a:solidFill>
                        </a:rPr>
                        <a:t>Withdrawn</a:t>
                      </a:r>
                    </a:p>
                    <a:p>
                      <a:pPr algn="ctr"/>
                      <a:r>
                        <a:rPr lang="en-US" sz="1400" b="1" dirty="0">
                          <a:solidFill>
                            <a:schemeClr val="tx1"/>
                          </a:solidFill>
                        </a:rPr>
                        <a:t>$0 (0%)</a:t>
                      </a:r>
                    </a:p>
                  </a:txBody>
                  <a:tcPr anchor="ctr"/>
                </a:tc>
                <a:extLst>
                  <a:ext uri="{0D108BD9-81ED-4DB2-BD59-A6C34878D82A}">
                    <a16:rowId xmlns:a16="http://schemas.microsoft.com/office/drawing/2014/main" val="310880548"/>
                  </a:ext>
                </a:extLst>
              </a:tr>
              <a:tr h="720970">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Site-specific Improvement</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Not Recommended for Funding</a:t>
            </a:r>
          </a:p>
        </p:txBody>
      </p:sp>
    </p:spTree>
    <p:extLst>
      <p:ext uri="{BB962C8B-B14F-4D97-AF65-F5344CB8AC3E}">
        <p14:creationId xmlns:p14="http://schemas.microsoft.com/office/powerpoint/2010/main" val="314209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19</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802186905"/>
              </p:ext>
            </p:extLst>
          </p:nvPr>
        </p:nvGraphicFramePr>
        <p:xfrm>
          <a:off x="177696" y="1567496"/>
          <a:ext cx="8788608" cy="459591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Trailer hitch PDMS</a:t>
                      </a:r>
                    </a:p>
                  </a:txBody>
                  <a:tcPr anchor="ctr">
                    <a:noFill/>
                  </a:tcPr>
                </a:tc>
                <a:tc>
                  <a:txBody>
                    <a:bodyPr/>
                    <a:lstStyle/>
                    <a:p>
                      <a:pPr algn="ctr"/>
                      <a:r>
                        <a:rPr lang="en-US" sz="1400" b="1" dirty="0">
                          <a:solidFill>
                            <a:schemeClr val="tx1"/>
                          </a:solidFill>
                        </a:rPr>
                        <a:t>District 1</a:t>
                      </a:r>
                    </a:p>
                  </a:txBody>
                  <a:tcPr anchor="ctr">
                    <a:noFill/>
                  </a:tcPr>
                </a:tc>
                <a:tc>
                  <a:txBody>
                    <a:bodyPr/>
                    <a:lstStyle/>
                    <a:p>
                      <a:pPr algn="ctr"/>
                      <a:r>
                        <a:rPr lang="en-US" sz="1400" b="1" dirty="0">
                          <a:solidFill>
                            <a:schemeClr val="tx1"/>
                          </a:solidFill>
                        </a:rPr>
                        <a:t>Med Lo</a:t>
                      </a:r>
                    </a:p>
                  </a:txBody>
                  <a:tcPr anchor="ctr">
                    <a:noFill/>
                  </a:tcPr>
                </a:tc>
                <a:tc>
                  <a:txBody>
                    <a:bodyPr/>
                    <a:lstStyle/>
                    <a:p>
                      <a:pPr algn="ctr"/>
                      <a:r>
                        <a:rPr lang="en-US" sz="1400" b="1" dirty="0">
                          <a:solidFill>
                            <a:schemeClr val="tx1"/>
                          </a:solidFill>
                        </a:rPr>
                        <a:t>$9,200</a:t>
                      </a:r>
                    </a:p>
                  </a:txBody>
                  <a:tcPr anchor="ctr">
                    <a:noFill/>
                  </a:tcPr>
                </a:tc>
                <a:tc>
                  <a:txBody>
                    <a:bodyPr/>
                    <a:lstStyle/>
                    <a:p>
                      <a:pPr algn="ctr"/>
                      <a:r>
                        <a:rPr lang="en-US" sz="1400" b="1" dirty="0">
                          <a:solidFill>
                            <a:schemeClr val="tx1"/>
                          </a:solidFill>
                        </a:rPr>
                        <a:t>$9,200 (100%)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$0 (0%)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Citywide – signal face protection</a:t>
                      </a:r>
                    </a:p>
                  </a:txBody>
                  <a:tcPr anchor="ctr"/>
                </a:tc>
                <a:tc>
                  <a:txBody>
                    <a:bodyPr/>
                    <a:lstStyle/>
                    <a:p>
                      <a:pPr algn="ctr"/>
                      <a:r>
                        <a:rPr lang="en-US" sz="1400" b="1" dirty="0">
                          <a:solidFill>
                            <a:schemeClr val="tx1"/>
                          </a:solidFill>
                        </a:rPr>
                        <a:t>City of Waterloo</a:t>
                      </a:r>
                    </a:p>
                  </a:txBody>
                  <a:tcPr anchor="ctr"/>
                </a:tc>
                <a:tc>
                  <a:txBody>
                    <a:bodyPr/>
                    <a:lstStyle/>
                    <a:p>
                      <a:pPr algn="ctr"/>
                      <a:r>
                        <a:rPr lang="en-US" sz="1400" b="1" dirty="0">
                          <a:solidFill>
                            <a:schemeClr val="tx1"/>
                          </a:solidFill>
                        </a:rPr>
                        <a:t>Low</a:t>
                      </a:r>
                    </a:p>
                  </a:txBody>
                  <a:tcPr anchor="ctr"/>
                </a:tc>
                <a:tc>
                  <a:txBody>
                    <a:bodyPr/>
                    <a:lstStyle/>
                    <a:p>
                      <a:pPr algn="ctr"/>
                      <a:r>
                        <a:rPr lang="en-US" sz="1400" b="1" dirty="0">
                          <a:solidFill>
                            <a:schemeClr val="tx1"/>
                          </a:solidFill>
                        </a:rPr>
                        <a:t>$242,450</a:t>
                      </a:r>
                    </a:p>
                  </a:txBody>
                  <a:tcPr anchor="ctr"/>
                </a:tc>
                <a:tc>
                  <a:txBody>
                    <a:bodyPr/>
                    <a:lstStyle/>
                    <a:p>
                      <a:pPr algn="ctr"/>
                      <a:r>
                        <a:rPr lang="en-US" sz="1400" b="1" dirty="0">
                          <a:solidFill>
                            <a:schemeClr val="tx1"/>
                          </a:solidFill>
                        </a:rPr>
                        <a:t>$242,450</a:t>
                      </a:r>
                    </a:p>
                    <a:p>
                      <a:pPr algn="ctr"/>
                      <a:r>
                        <a:rPr lang="en-US" sz="1400" b="1" dirty="0">
                          <a:solidFill>
                            <a:schemeClr val="tx1"/>
                          </a:solidFill>
                        </a:rPr>
                        <a:t>(100%)</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Mobile St &amp; Sumner St – traffic signal</a:t>
                      </a:r>
                    </a:p>
                  </a:txBody>
                  <a:tcPr anchor="ctr">
                    <a:noFill/>
                  </a:tcPr>
                </a:tc>
                <a:tc>
                  <a:txBody>
                    <a:bodyPr/>
                    <a:lstStyle/>
                    <a:p>
                      <a:pPr algn="ctr"/>
                      <a:r>
                        <a:rPr lang="en-US" sz="1400" b="1" dirty="0">
                          <a:solidFill>
                            <a:schemeClr val="tx1"/>
                          </a:solidFill>
                        </a:rPr>
                        <a:t>City of Waterloo</a:t>
                      </a:r>
                    </a:p>
                  </a:txBody>
                  <a:tcPr anchor="ctr">
                    <a:noFill/>
                  </a:tcPr>
                </a:tc>
                <a:tc>
                  <a:txBody>
                    <a:bodyPr/>
                    <a:lstStyle/>
                    <a:p>
                      <a:pPr algn="ctr"/>
                      <a:r>
                        <a:rPr lang="en-US" sz="1400" b="1" dirty="0">
                          <a:solidFill>
                            <a:schemeClr val="tx1"/>
                          </a:solidFill>
                        </a:rPr>
                        <a:t>Low</a:t>
                      </a:r>
                    </a:p>
                  </a:txBody>
                  <a:tcPr anchor="ctr">
                    <a:noFill/>
                  </a:tcPr>
                </a:tc>
                <a:tc>
                  <a:txBody>
                    <a:bodyPr/>
                    <a:lstStyle/>
                    <a:p>
                      <a:pPr algn="ctr"/>
                      <a:r>
                        <a:rPr lang="en-US" sz="1400" b="1" dirty="0">
                          <a:solidFill>
                            <a:schemeClr val="tx1"/>
                          </a:solidFill>
                        </a:rPr>
                        <a:t>$120,000</a:t>
                      </a:r>
                    </a:p>
                  </a:txBody>
                  <a:tcPr anchor="ctr">
                    <a:noFill/>
                  </a:tcPr>
                </a:tc>
                <a:tc>
                  <a:txBody>
                    <a:bodyPr/>
                    <a:lstStyle/>
                    <a:p>
                      <a:pPr algn="ctr"/>
                      <a:r>
                        <a:rPr lang="en-US" sz="1400" b="1" dirty="0">
                          <a:solidFill>
                            <a:schemeClr val="tx1"/>
                          </a:solidFill>
                        </a:rPr>
                        <a:t>$120,000 (100%)</a:t>
                      </a:r>
                    </a:p>
                  </a:txBody>
                  <a:tcPr anchor="ctr">
                    <a:noFill/>
                  </a:tcPr>
                </a:tc>
                <a:tc>
                  <a:txBody>
                    <a:bodyPr/>
                    <a:lstStyle/>
                    <a:p>
                      <a:pPr algn="ctr"/>
                      <a:r>
                        <a:rPr lang="en-US" sz="1400" b="1" dirty="0">
                          <a:solidFill>
                            <a:schemeClr val="tx1"/>
                          </a:solidFill>
                        </a:rPr>
                        <a:t>$0 (0%)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Portable dynamic message sign</a:t>
                      </a:r>
                    </a:p>
                  </a:txBody>
                  <a:tcPr anchor="ctr"/>
                </a:tc>
                <a:tc>
                  <a:txBody>
                    <a:bodyPr/>
                    <a:lstStyle/>
                    <a:p>
                      <a:pPr algn="ctr"/>
                      <a:r>
                        <a:rPr lang="en-US" sz="1400" b="1" dirty="0">
                          <a:solidFill>
                            <a:schemeClr val="tx1"/>
                          </a:solidFill>
                        </a:rPr>
                        <a:t>Webster County</a:t>
                      </a:r>
                    </a:p>
                  </a:txBody>
                  <a:tcPr anchor="ctr"/>
                </a:tc>
                <a:tc>
                  <a:txBody>
                    <a:bodyPr/>
                    <a:lstStyle/>
                    <a:p>
                      <a:pPr algn="ctr"/>
                      <a:r>
                        <a:rPr lang="en-US" sz="1400" b="1" dirty="0">
                          <a:solidFill>
                            <a:schemeClr val="tx1"/>
                          </a:solidFill>
                        </a:rPr>
                        <a:t>Low</a:t>
                      </a:r>
                    </a:p>
                  </a:txBody>
                  <a:tcPr anchor="ctr"/>
                </a:tc>
                <a:tc>
                  <a:txBody>
                    <a:bodyPr/>
                    <a:lstStyle/>
                    <a:p>
                      <a:pPr algn="ctr"/>
                      <a:r>
                        <a:rPr lang="en-US" sz="1400" b="1" dirty="0">
                          <a:solidFill>
                            <a:schemeClr val="tx1"/>
                          </a:solidFill>
                        </a:rPr>
                        <a:t>$19,550</a:t>
                      </a:r>
                    </a:p>
                  </a:txBody>
                  <a:tcPr anchor="ctr"/>
                </a:tc>
                <a:tc>
                  <a:txBody>
                    <a:bodyPr/>
                    <a:lstStyle/>
                    <a:p>
                      <a:pPr algn="ctr"/>
                      <a:r>
                        <a:rPr lang="en-US" sz="1400" b="1" dirty="0">
                          <a:solidFill>
                            <a:schemeClr val="tx1"/>
                          </a:solidFill>
                        </a:rPr>
                        <a:t>$19,550 (100%)</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310880548"/>
                  </a:ext>
                </a:extLst>
              </a:tr>
              <a:tr h="720970">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Traffic Control Device</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Not Recommended for Funding</a:t>
            </a:r>
          </a:p>
        </p:txBody>
      </p:sp>
    </p:spTree>
    <p:extLst>
      <p:ext uri="{BB962C8B-B14F-4D97-AF65-F5344CB8AC3E}">
        <p14:creationId xmlns:p14="http://schemas.microsoft.com/office/powerpoint/2010/main" val="207462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Background</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482070" y="1992842"/>
            <a:ext cx="8151285" cy="412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lvl="0">
              <a:lnSpc>
                <a:spcPct val="100000"/>
              </a:lnSpc>
              <a:spcBef>
                <a:spcPts val="0"/>
              </a:spcBef>
              <a:spcAft>
                <a:spcPts val="600"/>
              </a:spcAft>
            </a:pPr>
            <a:r>
              <a:rPr lang="en-US" b="0" dirty="0"/>
              <a:t>Purpose:  Implement traffic safety features in order to reduce fatalities and serious injuries</a:t>
            </a:r>
          </a:p>
          <a:p>
            <a:pPr marL="0" lvl="0" indent="0">
              <a:lnSpc>
                <a:spcPct val="100000"/>
              </a:lnSpc>
              <a:spcBef>
                <a:spcPts val="0"/>
              </a:spcBef>
              <a:spcAft>
                <a:spcPts val="600"/>
              </a:spcAft>
              <a:buNone/>
            </a:pPr>
            <a:endParaRPr lang="en-US" b="0" dirty="0"/>
          </a:p>
          <a:p>
            <a:pPr>
              <a:lnSpc>
                <a:spcPct val="100000"/>
              </a:lnSpc>
              <a:spcBef>
                <a:spcPts val="0"/>
              </a:spcBef>
              <a:spcAft>
                <a:spcPts val="600"/>
              </a:spcAft>
            </a:pPr>
            <a:r>
              <a:rPr lang="en-US" b="0" dirty="0"/>
              <a:t>Available to all public entities responsible for public roads and streets</a:t>
            </a:r>
          </a:p>
          <a:p>
            <a:pPr>
              <a:lnSpc>
                <a:spcPct val="100000"/>
              </a:lnSpc>
              <a:spcBef>
                <a:spcPts val="0"/>
              </a:spcBef>
              <a:spcAft>
                <a:spcPts val="600"/>
              </a:spcAft>
            </a:pPr>
            <a:endParaRPr lang="en-US" b="0" dirty="0"/>
          </a:p>
          <a:p>
            <a:pPr lvl="0">
              <a:lnSpc>
                <a:spcPct val="100000"/>
              </a:lnSpc>
              <a:spcBef>
                <a:spcPts val="0"/>
              </a:spcBef>
              <a:spcAft>
                <a:spcPts val="600"/>
              </a:spcAft>
            </a:pPr>
            <a:r>
              <a:rPr lang="en-US" dirty="0"/>
              <a:t>Iowa Code Section 312.2 ; Administrative Rule 761 Chapter 164</a:t>
            </a:r>
          </a:p>
          <a:p>
            <a:pPr>
              <a:lnSpc>
                <a:spcPct val="150000"/>
              </a:lnSpc>
            </a:pPr>
            <a:endParaRPr lang="en-US" b="0" dirty="0"/>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B0262A-7D2F-6142-37C7-92898C27F3DA}"/>
              </a:ext>
            </a:extLst>
          </p:cNvPr>
          <p:cNvPicPr>
            <a:picLocks noChangeAspect="1"/>
          </p:cNvPicPr>
          <p:nvPr/>
        </p:nvPicPr>
        <p:blipFill rotWithShape="1">
          <a:blip r:embed="rId3"/>
          <a:srcRect l="5092" t="3212" r="1429" b="46208"/>
          <a:stretch/>
        </p:blipFill>
        <p:spPr>
          <a:xfrm>
            <a:off x="482600" y="996148"/>
            <a:ext cx="8178799" cy="5237178"/>
          </a:xfrm>
          <a:prstGeom prst="rect">
            <a:avLst/>
          </a:prstGeom>
        </p:spPr>
      </p:pic>
      <p:sp>
        <p:nvSpPr>
          <p:cNvPr id="3" name="Slide Number Placeholder 2">
            <a:extLst>
              <a:ext uri="{FF2B5EF4-FFF2-40B4-BE49-F238E27FC236}">
                <a16:creationId xmlns:a16="http://schemas.microsoft.com/office/drawing/2014/main" id="{3683377D-02F6-5300-E7AA-31E6465CF4F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defRPr/>
            </a:pPr>
            <a:fld id="{9E50C884-77DA-4537-9F16-8D0D53EBB6CE}" type="slidenum">
              <a:rPr lang="en-US" altLang="en-US" sz="1200">
                <a:solidFill>
                  <a:schemeClr val="tx1">
                    <a:tint val="75000"/>
                  </a:schemeClr>
                </a:solidFill>
                <a:latin typeface="+mn-lt"/>
                <a:ea typeface="+mn-ea"/>
              </a:rPr>
              <a:pPr algn="r" defTabSz="914400">
                <a:spcAft>
                  <a:spcPts val="600"/>
                </a:spcAft>
                <a:defRPr/>
              </a:pPr>
              <a:t>3</a:t>
            </a:fld>
            <a:endParaRPr lang="en-US" altLang="en-US" sz="1200">
              <a:solidFill>
                <a:schemeClr val="tx1">
                  <a:tint val="75000"/>
                </a:schemeClr>
              </a:solidFill>
              <a:latin typeface="+mn-lt"/>
              <a:ea typeface="+mn-ea"/>
            </a:endParaRPr>
          </a:p>
        </p:txBody>
      </p:sp>
    </p:spTree>
    <p:extLst>
      <p:ext uri="{BB962C8B-B14F-4D97-AF65-F5344CB8AC3E}">
        <p14:creationId xmlns:p14="http://schemas.microsoft.com/office/powerpoint/2010/main" val="277281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51A8F3-BB98-E22F-D1C3-508559513A11}"/>
              </a:ext>
            </a:extLst>
          </p:cNvPr>
          <p:cNvPicPr>
            <a:picLocks noGrp="1" noChangeAspect="1"/>
          </p:cNvPicPr>
          <p:nvPr>
            <p:ph type="pic" sz="quarter" idx="11"/>
          </p:nvPr>
        </p:nvPicPr>
        <p:blipFill rotWithShape="1">
          <a:blip r:embed="rId3"/>
          <a:srcRect t="-341" r="494" b="817"/>
          <a:stretch/>
        </p:blipFill>
        <p:spPr>
          <a:xfrm>
            <a:off x="290829" y="1660525"/>
            <a:ext cx="4281171" cy="3258611"/>
          </a:xfrm>
          <a:prstGeom prst="rect">
            <a:avLst/>
          </a:prstGeom>
          <a:ln w="25400">
            <a:solidFill>
              <a:schemeClr val="tx2"/>
            </a:solidFill>
          </a:ln>
          <a:effectLst>
            <a:outerShdw blurRad="38100" dir="21540000" sx="105000" sy="105000" algn="ctr" rotWithShape="0">
              <a:schemeClr val="bg1"/>
            </a:outerShdw>
          </a:effectLst>
        </p:spPr>
      </p:pic>
      <p:sp>
        <p:nvSpPr>
          <p:cNvPr id="3" name="Slide Number Placeholder 2">
            <a:extLst>
              <a:ext uri="{FF2B5EF4-FFF2-40B4-BE49-F238E27FC236}">
                <a16:creationId xmlns:a16="http://schemas.microsoft.com/office/drawing/2014/main" id="{3B23BC22-4D6E-C2EC-C9AF-EAC0B6123130}"/>
              </a:ext>
            </a:extLst>
          </p:cNvPr>
          <p:cNvSpPr>
            <a:spLocks noGrp="1"/>
          </p:cNvSpPr>
          <p:nvPr>
            <p:ph type="sldNum" sz="quarter" idx="12"/>
          </p:nvPr>
        </p:nvSpPr>
        <p:spPr/>
        <p:txBody>
          <a:bodyPr/>
          <a:lstStyle/>
          <a:p>
            <a:pPr>
              <a:defRPr/>
            </a:pPr>
            <a:fld id="{9E50C884-77DA-4537-9F16-8D0D53EBB6CE}" type="slidenum">
              <a:rPr lang="en-US" altLang="en-US" smtClean="0"/>
              <a:pPr>
                <a:defRPr/>
              </a:pPr>
              <a:t>4</a:t>
            </a:fld>
            <a:endParaRPr lang="en-US" altLang="en-US" dirty="0"/>
          </a:p>
        </p:txBody>
      </p:sp>
      <p:sp>
        <p:nvSpPr>
          <p:cNvPr id="8" name="Title Placeholder 1">
            <a:extLst>
              <a:ext uri="{FF2B5EF4-FFF2-40B4-BE49-F238E27FC236}">
                <a16:creationId xmlns:a16="http://schemas.microsoft.com/office/drawing/2014/main" id="{0D2E370F-4843-BE83-3BBF-6CA7B653074F}"/>
              </a:ext>
            </a:extLst>
          </p:cNvPr>
          <p:cNvSpPr txBox="1">
            <a:spLocks noChangeArrowheads="1"/>
          </p:cNvSpPr>
          <p:nvPr/>
        </p:nvSpPr>
        <p:spPr bwMode="auto">
          <a:xfrm>
            <a:off x="632619" y="6667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a:solidFill>
                  <a:schemeClr val="tx2"/>
                </a:solidFill>
                <a:latin typeface="Roboto Slab" pitchFamily="2" charset="0"/>
                <a:ea typeface="Roboto Slab" pitchFamily="2" charset="0"/>
                <a:cs typeface="Roboto Slab" pitchFamily="2" charset="0"/>
              </a:rPr>
              <a:t>Resources</a:t>
            </a:r>
            <a:endParaRPr lang="en-US" altLang="en-US" sz="2800" b="1" dirty="0">
              <a:solidFill>
                <a:schemeClr val="tx2"/>
              </a:solidFill>
              <a:latin typeface="Roboto Slab" pitchFamily="2" charset="0"/>
              <a:ea typeface="Roboto Slab" pitchFamily="2" charset="0"/>
              <a:cs typeface="Roboto Slab" pitchFamily="2" charset="0"/>
            </a:endParaRPr>
          </a:p>
        </p:txBody>
      </p:sp>
      <p:pic>
        <p:nvPicPr>
          <p:cNvPr id="11" name="Picture 10">
            <a:extLst>
              <a:ext uri="{FF2B5EF4-FFF2-40B4-BE49-F238E27FC236}">
                <a16:creationId xmlns:a16="http://schemas.microsoft.com/office/drawing/2014/main" id="{4CD9CCD7-1577-B980-5579-0687A5D49D28}"/>
              </a:ext>
            </a:extLst>
          </p:cNvPr>
          <p:cNvPicPr>
            <a:picLocks noChangeAspect="1"/>
          </p:cNvPicPr>
          <p:nvPr/>
        </p:nvPicPr>
        <p:blipFill>
          <a:blip r:embed="rId4"/>
          <a:stretch>
            <a:fillRect/>
          </a:stretch>
        </p:blipFill>
        <p:spPr>
          <a:xfrm>
            <a:off x="5000942" y="1258230"/>
            <a:ext cx="3785585" cy="2445743"/>
          </a:xfrm>
          <a:prstGeom prst="rect">
            <a:avLst/>
          </a:prstGeom>
          <a:ln>
            <a:solidFill>
              <a:schemeClr val="tx1"/>
            </a:solidFill>
          </a:ln>
        </p:spPr>
      </p:pic>
      <p:pic>
        <p:nvPicPr>
          <p:cNvPr id="2" name="Picture 1">
            <a:extLst>
              <a:ext uri="{FF2B5EF4-FFF2-40B4-BE49-F238E27FC236}">
                <a16:creationId xmlns:a16="http://schemas.microsoft.com/office/drawing/2014/main" id="{1168C280-D2BC-CCB5-27C5-5B70A61C41C6}"/>
              </a:ext>
            </a:extLst>
          </p:cNvPr>
          <p:cNvPicPr>
            <a:picLocks noChangeAspect="1"/>
          </p:cNvPicPr>
          <p:nvPr/>
        </p:nvPicPr>
        <p:blipFill>
          <a:blip r:embed="rId5"/>
          <a:stretch>
            <a:fillRect/>
          </a:stretch>
        </p:blipFill>
        <p:spPr>
          <a:xfrm>
            <a:off x="5000941" y="3920877"/>
            <a:ext cx="3785586" cy="2372084"/>
          </a:xfrm>
          <a:prstGeom prst="rect">
            <a:avLst/>
          </a:prstGeom>
          <a:ln>
            <a:solidFill>
              <a:srgbClr val="000000"/>
            </a:solidFill>
          </a:ln>
        </p:spPr>
      </p:pic>
    </p:spTree>
    <p:extLst>
      <p:ext uri="{BB962C8B-B14F-4D97-AF65-F5344CB8AC3E}">
        <p14:creationId xmlns:p14="http://schemas.microsoft.com/office/powerpoint/2010/main" val="408495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5B4348-874C-1F9F-5FCE-A125ADB0D575}"/>
              </a:ext>
            </a:extLst>
          </p:cNvPr>
          <p:cNvSpPr>
            <a:spLocks noGrp="1"/>
          </p:cNvSpPr>
          <p:nvPr>
            <p:ph type="sldNum" sz="quarter" idx="12"/>
          </p:nvPr>
        </p:nvSpPr>
        <p:spPr/>
        <p:txBody>
          <a:bodyPr/>
          <a:lstStyle/>
          <a:p>
            <a:pPr>
              <a:defRPr/>
            </a:pPr>
            <a:fld id="{9E50C884-77DA-4537-9F16-8D0D53EBB6CE}" type="slidenum">
              <a:rPr lang="en-US" altLang="en-US" smtClean="0"/>
              <a:pPr>
                <a:defRPr/>
              </a:pPr>
              <a:t>5</a:t>
            </a:fld>
            <a:endParaRPr lang="en-US" altLang="en-US" dirty="0"/>
          </a:p>
        </p:txBody>
      </p:sp>
      <p:pic>
        <p:nvPicPr>
          <p:cNvPr id="1026" name="Picture 2" descr="Did you know? Rumble Strips - Sain Associates">
            <a:extLst>
              <a:ext uri="{FF2B5EF4-FFF2-40B4-BE49-F238E27FC236}">
                <a16:creationId xmlns:a16="http://schemas.microsoft.com/office/drawing/2014/main" id="{FE00D79A-3719-9520-43B4-51F2D3A2F1D8}"/>
              </a:ext>
            </a:extLst>
          </p:cNvPr>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l="-1" t="4544" r="20834" b="2013"/>
          <a:stretch/>
        </p:blipFill>
        <p:spPr bwMode="auto">
          <a:xfrm>
            <a:off x="-18586" y="867548"/>
            <a:ext cx="3938077" cy="3099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940D44E-6528-C551-8589-18FEF44345B3}"/>
              </a:ext>
            </a:extLst>
          </p:cNvPr>
          <p:cNvPicPr>
            <a:picLocks noChangeAspect="1"/>
          </p:cNvPicPr>
          <p:nvPr/>
        </p:nvPicPr>
        <p:blipFill rotWithShape="1">
          <a:blip r:embed="rId4"/>
          <a:srcRect l="9082" b="3687"/>
          <a:stretch/>
        </p:blipFill>
        <p:spPr>
          <a:xfrm>
            <a:off x="2233759" y="3968825"/>
            <a:ext cx="4126067" cy="2695413"/>
          </a:xfrm>
          <a:prstGeom prst="rect">
            <a:avLst/>
          </a:prstGeom>
        </p:spPr>
      </p:pic>
      <p:pic>
        <p:nvPicPr>
          <p:cNvPr id="6" name="Picture 5">
            <a:extLst>
              <a:ext uri="{FF2B5EF4-FFF2-40B4-BE49-F238E27FC236}">
                <a16:creationId xmlns:a16="http://schemas.microsoft.com/office/drawing/2014/main" id="{C184362D-7662-D7CC-A954-8CD12EF0CC08}"/>
              </a:ext>
            </a:extLst>
          </p:cNvPr>
          <p:cNvPicPr>
            <a:picLocks noChangeAspect="1"/>
          </p:cNvPicPr>
          <p:nvPr/>
        </p:nvPicPr>
        <p:blipFill>
          <a:blip r:embed="rId5"/>
          <a:stretch>
            <a:fillRect/>
          </a:stretch>
        </p:blipFill>
        <p:spPr>
          <a:xfrm>
            <a:off x="5490915" y="856957"/>
            <a:ext cx="3653085" cy="3099133"/>
          </a:xfrm>
          <a:prstGeom prst="rect">
            <a:avLst/>
          </a:prstGeom>
        </p:spPr>
      </p:pic>
      <p:pic>
        <p:nvPicPr>
          <p:cNvPr id="4" name="Picture 14" descr="http://cdn.radioiowa.com/wp-content/uploads/2012/07/median-cable-barrier-1.jpg">
            <a:hlinkClick r:id="rId6"/>
            <a:extLst>
              <a:ext uri="{FF2B5EF4-FFF2-40B4-BE49-F238E27FC236}">
                <a16:creationId xmlns:a16="http://schemas.microsoft.com/office/drawing/2014/main" id="{506C9FF3-CECD-13B5-23BE-4DFF63963655}"/>
              </a:ext>
            </a:extLst>
          </p:cNvPr>
          <p:cNvPicPr>
            <a:picLocks noChangeAspect="1" noChangeArrowheads="1"/>
          </p:cNvPicPr>
          <p:nvPr/>
        </p:nvPicPr>
        <p:blipFill>
          <a:blip r:embed="rId7" cstate="print"/>
          <a:srcRect/>
          <a:stretch>
            <a:fillRect/>
          </a:stretch>
        </p:blipFill>
        <p:spPr bwMode="auto">
          <a:xfrm>
            <a:off x="3479370" y="1104521"/>
            <a:ext cx="2522690" cy="2864304"/>
          </a:xfrm>
          <a:prstGeom prst="rect">
            <a:avLst/>
          </a:prstGeom>
          <a:noFill/>
        </p:spPr>
      </p:pic>
      <p:pic>
        <p:nvPicPr>
          <p:cNvPr id="8" name="Picture 7">
            <a:extLst>
              <a:ext uri="{FF2B5EF4-FFF2-40B4-BE49-F238E27FC236}">
                <a16:creationId xmlns:a16="http://schemas.microsoft.com/office/drawing/2014/main" id="{BC9F59AC-773C-4BA4-604B-0CA10D3BE390}"/>
              </a:ext>
            </a:extLst>
          </p:cNvPr>
          <p:cNvPicPr>
            <a:picLocks noChangeAspect="1"/>
          </p:cNvPicPr>
          <p:nvPr/>
        </p:nvPicPr>
        <p:blipFill rotWithShape="1">
          <a:blip r:embed="rId8"/>
          <a:srcRect l="19973" t="541"/>
          <a:stretch/>
        </p:blipFill>
        <p:spPr>
          <a:xfrm>
            <a:off x="6414118" y="4141433"/>
            <a:ext cx="2667740" cy="2491373"/>
          </a:xfrm>
          <a:prstGeom prst="rect">
            <a:avLst/>
          </a:prstGeom>
        </p:spPr>
      </p:pic>
      <p:pic>
        <p:nvPicPr>
          <p:cNvPr id="7" name="Picture 6">
            <a:extLst>
              <a:ext uri="{FF2B5EF4-FFF2-40B4-BE49-F238E27FC236}">
                <a16:creationId xmlns:a16="http://schemas.microsoft.com/office/drawing/2014/main" id="{87EC16CE-44BA-5D62-FD98-5D053F523D3D}"/>
              </a:ext>
            </a:extLst>
          </p:cNvPr>
          <p:cNvPicPr>
            <a:picLocks noChangeAspect="1"/>
          </p:cNvPicPr>
          <p:nvPr/>
        </p:nvPicPr>
        <p:blipFill rotWithShape="1">
          <a:blip r:embed="rId9"/>
          <a:srcRect l="6094" t="10049" r="35755" b="536"/>
          <a:stretch/>
        </p:blipFill>
        <p:spPr>
          <a:xfrm>
            <a:off x="62142" y="4246758"/>
            <a:ext cx="2117325" cy="2093000"/>
          </a:xfrm>
          <a:prstGeom prst="rect">
            <a:avLst/>
          </a:prstGeom>
        </p:spPr>
      </p:pic>
    </p:spTree>
    <p:extLst>
      <p:ext uri="{BB962C8B-B14F-4D97-AF65-F5344CB8AC3E}">
        <p14:creationId xmlns:p14="http://schemas.microsoft.com/office/powerpoint/2010/main" val="249110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Funding Categories</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482070" y="1992842"/>
            <a:ext cx="8151285" cy="412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lvl="0">
              <a:lnSpc>
                <a:spcPct val="100000"/>
              </a:lnSpc>
              <a:spcBef>
                <a:spcPts val="0"/>
              </a:spcBef>
              <a:spcAft>
                <a:spcPts val="600"/>
              </a:spcAft>
            </a:pPr>
            <a:r>
              <a:rPr lang="en-US" b="0" dirty="0"/>
              <a:t>Site-Specific Improvements</a:t>
            </a:r>
          </a:p>
          <a:p>
            <a:pPr lvl="1">
              <a:lnSpc>
                <a:spcPct val="100000"/>
              </a:lnSpc>
              <a:spcBef>
                <a:spcPts val="0"/>
              </a:spcBef>
              <a:spcAft>
                <a:spcPts val="600"/>
              </a:spcAft>
            </a:pPr>
            <a:r>
              <a:rPr lang="en-US" sz="2000" dirty="0"/>
              <a:t>C</a:t>
            </a:r>
            <a:r>
              <a:rPr lang="en-US" sz="2000" b="0" dirty="0"/>
              <a:t>onstruction projects to improve traffic safety</a:t>
            </a:r>
          </a:p>
          <a:p>
            <a:pPr lvl="1">
              <a:lnSpc>
                <a:spcPct val="100000"/>
              </a:lnSpc>
              <a:spcBef>
                <a:spcPts val="0"/>
              </a:spcBef>
              <a:spcAft>
                <a:spcPts val="600"/>
              </a:spcAft>
            </a:pPr>
            <a:r>
              <a:rPr lang="en-US" sz="2000" b="0" dirty="0"/>
              <a:t>Annual funding varies, generally $6-$7 million </a:t>
            </a:r>
          </a:p>
          <a:p>
            <a:pPr lvl="0">
              <a:lnSpc>
                <a:spcPct val="100000"/>
              </a:lnSpc>
              <a:spcBef>
                <a:spcPts val="0"/>
              </a:spcBef>
              <a:spcAft>
                <a:spcPts val="600"/>
              </a:spcAft>
            </a:pPr>
            <a:r>
              <a:rPr lang="en-US" b="0" dirty="0"/>
              <a:t>Traffic Control Devices</a:t>
            </a:r>
          </a:p>
          <a:p>
            <a:pPr lvl="1">
              <a:lnSpc>
                <a:spcPct val="100000"/>
              </a:lnSpc>
              <a:spcBef>
                <a:spcPts val="0"/>
              </a:spcBef>
              <a:spcAft>
                <a:spcPts val="600"/>
              </a:spcAft>
            </a:pPr>
            <a:r>
              <a:rPr lang="en-US" sz="2000" dirty="0"/>
              <a:t>T</a:t>
            </a:r>
            <a:r>
              <a:rPr lang="en-US" sz="2000" b="0" dirty="0"/>
              <a:t>raffic control device materials</a:t>
            </a:r>
          </a:p>
          <a:p>
            <a:pPr lvl="1">
              <a:lnSpc>
                <a:spcPct val="100000"/>
              </a:lnSpc>
              <a:spcBef>
                <a:spcPts val="0"/>
              </a:spcBef>
              <a:spcAft>
                <a:spcPts val="600"/>
              </a:spcAft>
            </a:pPr>
            <a:r>
              <a:rPr lang="en-US" sz="2000" b="0" dirty="0"/>
              <a:t>Annual funding </a:t>
            </a:r>
            <a:r>
              <a:rPr lang="en-US" sz="2000" dirty="0"/>
              <a:t>=</a:t>
            </a:r>
            <a:r>
              <a:rPr lang="en-US" sz="2000" b="0" dirty="0"/>
              <a:t> $500,000</a:t>
            </a:r>
          </a:p>
          <a:p>
            <a:pPr lvl="0">
              <a:lnSpc>
                <a:spcPct val="100000"/>
              </a:lnSpc>
              <a:spcBef>
                <a:spcPts val="0"/>
              </a:spcBef>
              <a:spcAft>
                <a:spcPts val="600"/>
              </a:spcAft>
            </a:pPr>
            <a:r>
              <a:rPr lang="en-US" dirty="0"/>
              <a:t>Studies &amp; Outreach</a:t>
            </a:r>
          </a:p>
          <a:p>
            <a:pPr lvl="1">
              <a:lnSpc>
                <a:spcPct val="100000"/>
              </a:lnSpc>
              <a:spcBef>
                <a:spcPts val="0"/>
              </a:spcBef>
              <a:spcAft>
                <a:spcPts val="600"/>
              </a:spcAft>
            </a:pPr>
            <a:r>
              <a:rPr lang="en-US" sz="2000" dirty="0"/>
              <a:t>Traffic safety research and public information initiatives</a:t>
            </a:r>
          </a:p>
          <a:p>
            <a:pPr lvl="1">
              <a:lnSpc>
                <a:spcPct val="100000"/>
              </a:lnSpc>
              <a:spcBef>
                <a:spcPts val="0"/>
              </a:spcBef>
              <a:spcAft>
                <a:spcPts val="600"/>
              </a:spcAft>
            </a:pPr>
            <a:r>
              <a:rPr lang="en-US" sz="2000" dirty="0"/>
              <a:t>Annual funding = $500,000</a:t>
            </a:r>
          </a:p>
          <a:p>
            <a:pPr marL="0" lvl="0" indent="0" algn="ctr">
              <a:spcBef>
                <a:spcPts val="600"/>
              </a:spcBef>
              <a:spcAft>
                <a:spcPts val="600"/>
              </a:spcAft>
              <a:buNone/>
            </a:pPr>
            <a:endParaRPr lang="en-US" sz="1800" dirty="0"/>
          </a:p>
          <a:p>
            <a:pPr marL="0" lvl="0" indent="0" algn="ctr">
              <a:spcBef>
                <a:spcPts val="600"/>
              </a:spcBef>
              <a:spcAft>
                <a:spcPts val="600"/>
              </a:spcAft>
              <a:buNone/>
            </a:pPr>
            <a:r>
              <a:rPr lang="en-US" sz="1800" dirty="0"/>
              <a:t>Full a</a:t>
            </a:r>
            <a:r>
              <a:rPr lang="en-US" sz="1800" b="0" dirty="0"/>
              <a:t>pplication list:  </a:t>
            </a:r>
            <a:r>
              <a:rPr lang="en-US" sz="1800" dirty="0"/>
              <a:t>https://iowadot.gov/consultants-contractors/traffic-safety/programs/traffic-safety-improvement-program-tsip</a:t>
            </a:r>
            <a:endParaRPr lang="en-US" sz="1800" b="0" dirty="0"/>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157527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Application Review/Scoring</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3558" name="Text Placeholder 2">
            <a:extLst>
              <a:ext uri="{FF2B5EF4-FFF2-40B4-BE49-F238E27FC236}">
                <a16:creationId xmlns:a16="http://schemas.microsoft.com/office/drawing/2014/main" id="{FCBB7125-3C10-C19D-310E-BF3746708626}"/>
              </a:ext>
            </a:extLst>
          </p:cNvPr>
          <p:cNvGraphicFramePr/>
          <p:nvPr>
            <p:extLst>
              <p:ext uri="{D42A27DB-BD31-4B8C-83A1-F6EECF244321}">
                <p14:modId xmlns:p14="http://schemas.microsoft.com/office/powerpoint/2010/main" val="524898746"/>
              </p:ext>
            </p:extLst>
          </p:nvPr>
        </p:nvGraphicFramePr>
        <p:xfrm>
          <a:off x="482070" y="1992842"/>
          <a:ext cx="8151285" cy="4120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33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553915" y="949735"/>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Available Funding and Application Summary</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533138342"/>
              </p:ext>
            </p:extLst>
          </p:nvPr>
        </p:nvGraphicFramePr>
        <p:xfrm>
          <a:off x="629574" y="1943510"/>
          <a:ext cx="7551670" cy="3304272"/>
        </p:xfrm>
        <a:graphic>
          <a:graphicData uri="http://schemas.openxmlformats.org/drawingml/2006/table">
            <a:tbl>
              <a:tblPr firstRow="1" bandRow="1">
                <a:tableStyleId>{3B4B98B0-60AC-42C2-AFA5-B58CD77FA1E5}</a:tableStyleId>
              </a:tblPr>
              <a:tblGrid>
                <a:gridCol w="3775835">
                  <a:extLst>
                    <a:ext uri="{9D8B030D-6E8A-4147-A177-3AD203B41FA5}">
                      <a16:colId xmlns:a16="http://schemas.microsoft.com/office/drawing/2014/main" val="72594445"/>
                    </a:ext>
                  </a:extLst>
                </a:gridCol>
                <a:gridCol w="3775835">
                  <a:extLst>
                    <a:ext uri="{9D8B030D-6E8A-4147-A177-3AD203B41FA5}">
                      <a16:colId xmlns:a16="http://schemas.microsoft.com/office/drawing/2014/main" val="484604426"/>
                    </a:ext>
                  </a:extLst>
                </a:gridCol>
              </a:tblGrid>
              <a:tr h="402391">
                <a:tc gridSpan="2">
                  <a:txBody>
                    <a:bodyPr/>
                    <a:lstStyle/>
                    <a:p>
                      <a:pPr algn="l"/>
                      <a:r>
                        <a:rPr lang="en-US" sz="2400" dirty="0">
                          <a:solidFill>
                            <a:schemeClr val="bg1"/>
                          </a:solidFill>
                          <a:latin typeface="PT Sans" panose="020B0503020203090204" pitchFamily="34" charset="0"/>
                          <a:ea typeface="PT Sans" panose="020B0503020203090204" pitchFamily="34" charset="0"/>
                          <a:cs typeface="Calibri" panose="020F0502020204030204" pitchFamily="34" charset="0"/>
                        </a:rPr>
                        <a:t>Available Funding:</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hMerge="1">
                  <a:txBody>
                    <a:bodyPr/>
                    <a:lstStyle/>
                    <a:p>
                      <a:pPr algn="ctr"/>
                      <a:r>
                        <a:rPr lang="en-US" sz="1100" dirty="0">
                          <a:solidFill>
                            <a:schemeClr val="tx1"/>
                          </a:solidFill>
                          <a:latin typeface="Calibri" panose="020F0502020204030204" pitchFamily="34" charset="0"/>
                          <a:cs typeface="Calibri" panose="020F0502020204030204" pitchFamily="34" charset="0"/>
                        </a:rPr>
                        <a:t>Column 2</a:t>
                      </a:r>
                    </a:p>
                  </a:txBody>
                  <a:tcPr marL="68580" marR="68580" marT="34290" marB="34290" anchor="ctr">
                    <a:lnL>
                      <a:noFill/>
                    </a:lnL>
                  </a:tcPr>
                </a:tc>
                <a:extLst>
                  <a:ext uri="{0D108BD9-81ED-4DB2-BD59-A6C34878D82A}">
                    <a16:rowId xmlns:a16="http://schemas.microsoft.com/office/drawing/2014/main" val="4124941053"/>
                  </a:ext>
                </a:extLst>
              </a:tr>
              <a:tr h="402391">
                <a:tc>
                  <a:txBody>
                    <a:bodyPr/>
                    <a:lstStyle/>
                    <a:p>
                      <a:r>
                        <a:rPr lang="en-US" sz="2000" b="0" dirty="0">
                          <a:solidFill>
                            <a:schemeClr val="tx1"/>
                          </a:solidFill>
                          <a:latin typeface="+mn-lt"/>
                          <a:ea typeface="PT Sans" panose="020B0503020203090204" pitchFamily="34" charset="0"/>
                        </a:rPr>
                        <a:t>Annual estimated appropriation</a:t>
                      </a:r>
                      <a:endParaRPr lang="en-US" sz="2000" b="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$8,755,000</a:t>
                      </a:r>
                    </a:p>
                  </a:txBody>
                  <a:tcPr marL="68580" marR="68580" marT="34290" marB="34290">
                    <a:lnL>
                      <a:noFill/>
                    </a:lnL>
                  </a:tcPr>
                </a:tc>
                <a:extLst>
                  <a:ext uri="{0D108BD9-81ED-4DB2-BD59-A6C34878D82A}">
                    <a16:rowId xmlns:a16="http://schemas.microsoft.com/office/drawing/2014/main" val="821588815"/>
                  </a:ext>
                </a:extLst>
              </a:tr>
              <a:tr h="408976">
                <a:tc>
                  <a:txBody>
                    <a:bodyPr/>
                    <a:lstStyle/>
                    <a:p>
                      <a:pPr marL="0" algn="l" defTabSz="685812" rtl="0" eaLnBrk="1" latinLnBrk="0" hangingPunct="1"/>
                      <a:r>
                        <a:rPr lang="en-US" sz="2000" b="0" kern="1200" dirty="0">
                          <a:solidFill>
                            <a:schemeClr val="tx1"/>
                          </a:solidFill>
                          <a:latin typeface="+mn-lt"/>
                          <a:ea typeface="PT Sans" panose="020B0503020203090204" pitchFamily="34" charset="0"/>
                          <a:cs typeface="+mn-cs"/>
                        </a:rPr>
                        <a:t>Total reversions</a:t>
                      </a:r>
                    </a:p>
                  </a:txBody>
                  <a:tcPr marL="68580" marR="68580" marT="34290" marB="34290">
                    <a:lnT>
                      <a:noFill/>
                    </a:lnT>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$1,010,000</a:t>
                      </a:r>
                    </a:p>
                  </a:txBody>
                  <a:tcPr marL="68580" marR="68580" marT="34290" marB="34290"/>
                </a:tc>
                <a:extLst>
                  <a:ext uri="{0D108BD9-81ED-4DB2-BD59-A6C34878D82A}">
                    <a16:rowId xmlns:a16="http://schemas.microsoft.com/office/drawing/2014/main" val="3634561679"/>
                  </a:ext>
                </a:extLst>
              </a:tr>
              <a:tr h="402391">
                <a:tc gridSpan="2">
                  <a:txBody>
                    <a:bodyPr/>
                    <a:lstStyle/>
                    <a:p>
                      <a:endParaRPr lang="en-US" sz="1000" dirty="0">
                        <a:latin typeface="Calibri" panose="020F0502020204030204" pitchFamily="34" charset="0"/>
                        <a:cs typeface="Calibri" panose="020F0502020204030204" pitchFamily="34" charset="0"/>
                      </a:endParaRPr>
                    </a:p>
                  </a:txBody>
                  <a:tcPr marL="68580" marR="68580" marT="34290" marB="34290">
                    <a:no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600749222"/>
                  </a:ext>
                </a:extLst>
              </a:tr>
              <a:tr h="449001">
                <a:tc gridSpan="2">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PT Sans" panose="020B0503020203090204" pitchFamily="34" charset="0"/>
                          <a:ea typeface="PT Sans" panose="020B0503020203090204" pitchFamily="34" charset="0"/>
                          <a:cs typeface="Calibri" panose="020F0502020204030204" pitchFamily="34" charset="0"/>
                        </a:rPr>
                        <a:t>Application Summary:</a:t>
                      </a:r>
                    </a:p>
                  </a:txBody>
                  <a:tcPr marL="68580" marR="68580" marT="34290" marB="34290">
                    <a:solidFill>
                      <a:srgbClr val="03617A"/>
                    </a:solid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86794480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Applications received</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36</a:t>
                      </a:r>
                    </a:p>
                  </a:txBody>
                  <a:tcPr marL="68580" marR="68580" marT="34290" marB="34290"/>
                </a:tc>
                <a:extLst>
                  <a:ext uri="{0D108BD9-81ED-4DB2-BD59-A6C34878D82A}">
                    <a16:rowId xmlns:a16="http://schemas.microsoft.com/office/drawing/2014/main" val="443468655"/>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funds requested</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$11,909,338</a:t>
                      </a:r>
                    </a:p>
                  </a:txBody>
                  <a:tcPr marL="68580" marR="68580" marT="34290" marB="34290"/>
                </a:tc>
                <a:extLst>
                  <a:ext uri="{0D108BD9-81ED-4DB2-BD59-A6C34878D82A}">
                    <a16:rowId xmlns:a16="http://schemas.microsoft.com/office/drawing/2014/main" val="66742639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funding recommended</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$9,752,043</a:t>
                      </a:r>
                    </a:p>
                  </a:txBody>
                  <a:tcPr marL="68580" marR="68580" marT="34290" marB="34290"/>
                </a:tc>
                <a:extLst>
                  <a:ext uri="{0D108BD9-81ED-4DB2-BD59-A6C34878D82A}">
                    <a16:rowId xmlns:a16="http://schemas.microsoft.com/office/drawing/2014/main" val="2147911471"/>
                  </a:ext>
                </a:extLst>
              </a:tr>
            </a:tbl>
          </a:graphicData>
        </a:graphic>
      </p:graphicFrame>
    </p:spTree>
    <p:extLst>
      <p:ext uri="{BB962C8B-B14F-4D97-AF65-F5344CB8AC3E}">
        <p14:creationId xmlns:p14="http://schemas.microsoft.com/office/powerpoint/2010/main" val="208299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649605951"/>
              </p:ext>
            </p:extLst>
          </p:nvPr>
        </p:nvGraphicFramePr>
        <p:xfrm>
          <a:off x="177696" y="1567496"/>
          <a:ext cx="8788608" cy="460646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16</a:t>
                      </a:r>
                      <a:r>
                        <a:rPr lang="en-US" sz="1400" b="1" baseline="30000" dirty="0">
                          <a:solidFill>
                            <a:schemeClr val="tx1"/>
                          </a:solidFill>
                        </a:rPr>
                        <a:t>th</a:t>
                      </a:r>
                      <a:r>
                        <a:rPr lang="en-US" sz="1400" b="1" dirty="0">
                          <a:solidFill>
                            <a:schemeClr val="tx1"/>
                          </a:solidFill>
                        </a:rPr>
                        <a:t> NW &amp; Mill Creek Pkwy – roundabout</a:t>
                      </a:r>
                    </a:p>
                  </a:txBody>
                  <a:tcPr anchor="ctr">
                    <a:noFill/>
                  </a:tcPr>
                </a:tc>
                <a:tc>
                  <a:txBody>
                    <a:bodyPr/>
                    <a:lstStyle/>
                    <a:p>
                      <a:pPr algn="ctr"/>
                      <a:r>
                        <a:rPr lang="en-US" sz="1400" b="1" dirty="0">
                          <a:solidFill>
                            <a:schemeClr val="tx1"/>
                          </a:solidFill>
                        </a:rPr>
                        <a:t>City of Clinton</a:t>
                      </a:r>
                    </a:p>
                  </a:txBody>
                  <a:tcPr anchor="ctr">
                    <a:noFill/>
                  </a:tcPr>
                </a:tc>
                <a:tc>
                  <a:txBody>
                    <a:bodyPr/>
                    <a:lstStyle/>
                    <a:p>
                      <a:pPr algn="ctr"/>
                      <a:r>
                        <a:rPr lang="en-US" sz="1400" b="1" dirty="0">
                          <a:solidFill>
                            <a:schemeClr val="tx1"/>
                          </a:solidFill>
                        </a:rPr>
                        <a:t>High</a:t>
                      </a:r>
                    </a:p>
                  </a:txBody>
                  <a:tcPr anchor="ctr">
                    <a:noFill/>
                  </a:tcPr>
                </a:tc>
                <a:tc>
                  <a:txBody>
                    <a:bodyPr/>
                    <a:lstStyle/>
                    <a:p>
                      <a:pPr algn="ctr"/>
                      <a:r>
                        <a:rPr lang="en-US" sz="1400" b="1" dirty="0">
                          <a:solidFill>
                            <a:schemeClr val="tx1"/>
                          </a:solidFill>
                        </a:rPr>
                        <a:t>$1,400,980</a:t>
                      </a:r>
                    </a:p>
                  </a:txBody>
                  <a:tcPr anchor="ctr">
                    <a:noFill/>
                  </a:tcPr>
                </a:tc>
                <a:tc>
                  <a:txBody>
                    <a:bodyPr/>
                    <a:lstStyle/>
                    <a:p>
                      <a:pPr algn="ctr"/>
                      <a:r>
                        <a:rPr lang="en-US" sz="1400" b="1" dirty="0">
                          <a:solidFill>
                            <a:schemeClr val="tx1"/>
                          </a:solidFill>
                        </a:rPr>
                        <a:t>$500,000 (36%)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$500,000 (36%)</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US 18 &amp; US 71 – roundabout</a:t>
                      </a:r>
                    </a:p>
                  </a:txBody>
                  <a:tcPr anchor="ctr"/>
                </a:tc>
                <a:tc>
                  <a:txBody>
                    <a:bodyPr/>
                    <a:lstStyle/>
                    <a:p>
                      <a:pPr algn="ctr"/>
                      <a:r>
                        <a:rPr lang="en-US" sz="1400" b="1" dirty="0">
                          <a:solidFill>
                            <a:schemeClr val="tx1"/>
                          </a:solidFill>
                        </a:rPr>
                        <a:t>City of Spencer</a:t>
                      </a:r>
                    </a:p>
                  </a:txBody>
                  <a:tcPr anchor="ctr"/>
                </a:tc>
                <a:tc>
                  <a:txBody>
                    <a:bodyPr/>
                    <a:lstStyle/>
                    <a:p>
                      <a:pPr algn="ctr"/>
                      <a:r>
                        <a:rPr lang="en-US" sz="1400" b="1" dirty="0">
                          <a:solidFill>
                            <a:schemeClr val="tx1"/>
                          </a:solidFill>
                        </a:rPr>
                        <a:t>High</a:t>
                      </a:r>
                    </a:p>
                  </a:txBody>
                  <a:tcPr anchor="ctr"/>
                </a:tc>
                <a:tc>
                  <a:txBody>
                    <a:bodyPr/>
                    <a:lstStyle/>
                    <a:p>
                      <a:pPr algn="ctr"/>
                      <a:r>
                        <a:rPr lang="en-US" sz="1400" b="1" dirty="0">
                          <a:solidFill>
                            <a:schemeClr val="tx1"/>
                          </a:solidFill>
                        </a:rPr>
                        <a:t>$5,200,683</a:t>
                      </a:r>
                    </a:p>
                  </a:txBody>
                  <a:tcPr anchor="ctr"/>
                </a:tc>
                <a:tc>
                  <a:txBody>
                    <a:bodyPr/>
                    <a:lstStyle/>
                    <a:p>
                      <a:pPr algn="ctr"/>
                      <a:r>
                        <a:rPr lang="en-US" sz="1400" b="1" dirty="0">
                          <a:solidFill>
                            <a:schemeClr val="tx1"/>
                          </a:solidFill>
                        </a:rPr>
                        <a:t>$500,000 (10%)</a:t>
                      </a:r>
                    </a:p>
                  </a:txBody>
                  <a:tcPr anchor="ctr"/>
                </a:tc>
                <a:tc>
                  <a:txBody>
                    <a:bodyPr/>
                    <a:lstStyle/>
                    <a:p>
                      <a:pPr algn="ctr"/>
                      <a:r>
                        <a:rPr lang="en-US" sz="1400" b="1" dirty="0">
                          <a:solidFill>
                            <a:schemeClr val="tx1"/>
                          </a:solidFill>
                        </a:rPr>
                        <a:t>$500,000 (10%)</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Division St &amp; W Burlington Ave – roundabout</a:t>
                      </a:r>
                    </a:p>
                  </a:txBody>
                  <a:tcPr anchor="ctr">
                    <a:noFill/>
                  </a:tcPr>
                </a:tc>
                <a:tc>
                  <a:txBody>
                    <a:bodyPr/>
                    <a:lstStyle/>
                    <a:p>
                      <a:pPr algn="ctr"/>
                      <a:r>
                        <a:rPr lang="en-US" sz="1400" b="1" dirty="0">
                          <a:solidFill>
                            <a:schemeClr val="tx1"/>
                          </a:solidFill>
                        </a:rPr>
                        <a:t>City of Burlington</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$1,413,000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(35%)</a:t>
                      </a:r>
                    </a:p>
                  </a:txBody>
                  <a:tcPr anchor="ctr">
                    <a:noFill/>
                  </a:tcPr>
                </a:tc>
                <a:tc>
                  <a:txBody>
                    <a:bodyPr/>
                    <a:lstStyle/>
                    <a:p>
                      <a:pPr algn="ctr"/>
                      <a:r>
                        <a:rPr lang="en-US" sz="1400" b="1" dirty="0">
                          <a:solidFill>
                            <a:schemeClr val="tx1"/>
                          </a:solidFill>
                        </a:rPr>
                        <a:t>$500,000 (35%)</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Forest Ave – lane conversion</a:t>
                      </a:r>
                    </a:p>
                  </a:txBody>
                  <a:tcPr anchor="ctr"/>
                </a:tc>
                <a:tc>
                  <a:txBody>
                    <a:bodyPr/>
                    <a:lstStyle/>
                    <a:p>
                      <a:pPr algn="ctr"/>
                      <a:r>
                        <a:rPr lang="en-US" sz="1400" b="1" dirty="0">
                          <a:solidFill>
                            <a:schemeClr val="tx1"/>
                          </a:solidFill>
                        </a:rPr>
                        <a:t>City of Des Moines</a:t>
                      </a:r>
                    </a:p>
                  </a:txBody>
                  <a:tcPr anchor="ctr"/>
                </a:tc>
                <a:tc>
                  <a:txBody>
                    <a:bodyPr/>
                    <a:lstStyle/>
                    <a:p>
                      <a:pPr algn="ctr"/>
                      <a:r>
                        <a:rPr lang="en-US" sz="1400" b="1" dirty="0">
                          <a:solidFill>
                            <a:schemeClr val="tx1"/>
                          </a:solidFill>
                        </a:rPr>
                        <a:t>Med Hi</a:t>
                      </a:r>
                    </a:p>
                  </a:txBody>
                  <a:tcPr anchor="ctr"/>
                </a:tc>
                <a:tc>
                  <a:txBody>
                    <a:bodyPr/>
                    <a:lstStyle/>
                    <a:p>
                      <a:pPr algn="ctr"/>
                      <a:endParaRPr lang="en-US" sz="1400" b="1" dirty="0">
                        <a:solidFill>
                          <a:schemeClr val="tx1"/>
                        </a:solidFill>
                      </a:endParaRPr>
                    </a:p>
                    <a:p>
                      <a:pPr algn="ctr"/>
                      <a:r>
                        <a:rPr lang="en-US" sz="1400" b="1" dirty="0">
                          <a:solidFill>
                            <a:schemeClr val="tx1"/>
                          </a:solidFill>
                        </a:rPr>
                        <a:t>$3,700,000</a:t>
                      </a:r>
                    </a:p>
                    <a:p>
                      <a:pPr algn="ctr"/>
                      <a:endParaRPr lang="en-US" sz="1400" b="1" dirty="0">
                        <a:solidFill>
                          <a:schemeClr val="tx1"/>
                        </a:solidFill>
                      </a:endParaRPr>
                    </a:p>
                  </a:txBody>
                  <a:tcPr anchor="ctr"/>
                </a:tc>
                <a:tc>
                  <a:txBody>
                    <a:bodyPr/>
                    <a:lstStyle/>
                    <a:p>
                      <a:pPr algn="ctr"/>
                      <a:r>
                        <a:rPr lang="en-US" sz="1400" b="1" dirty="0">
                          <a:solidFill>
                            <a:schemeClr val="tx1"/>
                          </a:solidFill>
                        </a:rPr>
                        <a:t>$500,000</a:t>
                      </a:r>
                    </a:p>
                    <a:p>
                      <a:pPr algn="ctr"/>
                      <a:r>
                        <a:rPr lang="en-US" sz="1400" b="1" dirty="0">
                          <a:solidFill>
                            <a:schemeClr val="tx1"/>
                          </a:solidFill>
                        </a:rPr>
                        <a:t>(13.5%)</a:t>
                      </a:r>
                    </a:p>
                  </a:txBody>
                  <a:tcPr anchor="ctr"/>
                </a:tc>
                <a:tc>
                  <a:txBody>
                    <a:bodyPr/>
                    <a:lstStyle/>
                    <a:p>
                      <a:pPr algn="ctr"/>
                      <a:r>
                        <a:rPr lang="en-US" sz="1400" b="1" dirty="0">
                          <a:solidFill>
                            <a:schemeClr val="tx1"/>
                          </a:solidFill>
                        </a:rPr>
                        <a:t>$500,000 (13.5%)</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Main St &amp; Burlington Ave – pedestrian improvements</a:t>
                      </a:r>
                    </a:p>
                  </a:txBody>
                  <a:tcPr anchor="ctr">
                    <a:noFill/>
                  </a:tcPr>
                </a:tc>
                <a:tc>
                  <a:txBody>
                    <a:bodyPr/>
                    <a:lstStyle/>
                    <a:p>
                      <a:pPr algn="ctr"/>
                      <a:r>
                        <a:rPr lang="en-US" sz="1400" b="1" dirty="0">
                          <a:solidFill>
                            <a:schemeClr val="tx1"/>
                          </a:solidFill>
                        </a:rPr>
                        <a:t>City of Fairfield</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$373,000</a:t>
                      </a:r>
                    </a:p>
                  </a:txBody>
                  <a:tcPr anchor="ctr">
                    <a:noFill/>
                  </a:tcPr>
                </a:tc>
                <a:tc>
                  <a:txBody>
                    <a:bodyPr/>
                    <a:lstStyle/>
                    <a:p>
                      <a:pPr algn="ctr"/>
                      <a:r>
                        <a:rPr lang="en-US" sz="1400" b="1" dirty="0">
                          <a:solidFill>
                            <a:schemeClr val="tx1"/>
                          </a:solidFill>
                        </a:rPr>
                        <a:t>$212,630</a:t>
                      </a:r>
                    </a:p>
                    <a:p>
                      <a:pPr algn="ctr"/>
                      <a:r>
                        <a:rPr lang="en-US" sz="1400" b="1" dirty="0">
                          <a:solidFill>
                            <a:schemeClr val="tx1"/>
                          </a:solidFill>
                        </a:rPr>
                        <a:t>(57%)</a:t>
                      </a:r>
                    </a:p>
                  </a:txBody>
                  <a:tcPr anchor="ctr">
                    <a:noFill/>
                  </a:tcPr>
                </a:tc>
                <a:tc>
                  <a:txBody>
                    <a:bodyPr/>
                    <a:lstStyle/>
                    <a:p>
                      <a:pPr algn="ctr"/>
                      <a:r>
                        <a:rPr lang="en-US" sz="1400" b="1" dirty="0">
                          <a:solidFill>
                            <a:schemeClr val="tx1"/>
                          </a:solidFill>
                        </a:rPr>
                        <a:t>$212,630 (57%)</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a:solidFill>
                  <a:schemeClr val="tx2"/>
                </a:solidFill>
                <a:latin typeface="Roboto Slab" pitchFamily="2" charset="0"/>
                <a:ea typeface="Roboto Slab" pitchFamily="2" charset="0"/>
                <a:cs typeface="Roboto Slab" pitchFamily="2" charset="0"/>
              </a:rPr>
              <a:t>Site-specific Improvement</a:t>
            </a:r>
          </a:p>
          <a:p>
            <a:pPr algn="ctr" eaLnBrk="1" fontAlgn="auto" hangingPunct="1">
              <a:spcBef>
                <a:spcPct val="0"/>
              </a:spcBef>
              <a:spcAft>
                <a:spcPts val="0"/>
              </a:spcAft>
              <a:buFontTx/>
              <a:buNone/>
              <a:defRPr/>
            </a:pPr>
            <a:r>
              <a:rPr lang="en-US" altLang="en-US" sz="1800" b="1">
                <a:solidFill>
                  <a:schemeClr val="tx2"/>
                </a:solidFill>
                <a:latin typeface="Roboto Slab" pitchFamily="2" charset="0"/>
                <a:ea typeface="Roboto Slab" pitchFamily="2" charset="0"/>
                <a:cs typeface="Roboto Slab" pitchFamily="2" charset="0"/>
              </a:rPr>
              <a:t>Recommended for Funding</a:t>
            </a:r>
            <a:endParaRPr lang="en-US" altLang="en-US" sz="1800" b="1" dirty="0">
              <a:solidFill>
                <a:schemeClr val="tx2"/>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635868690"/>
      </p:ext>
    </p:extLst>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3333</TotalTime>
  <Words>1860</Words>
  <Application>Microsoft Office PowerPoint</Application>
  <PresentationFormat>On-screen Show (4:3)</PresentationFormat>
  <Paragraphs>445</Paragraphs>
  <Slides>19</Slides>
  <Notes>8</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Century Gothic</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31</cp:revision>
  <cp:lastPrinted>2025-11-03T21:10:55Z</cp:lastPrinted>
  <dcterms:created xsi:type="dcterms:W3CDTF">2023-08-03T14:09:31Z</dcterms:created>
  <dcterms:modified xsi:type="dcterms:W3CDTF">2025-11-05T14:47:13Z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aac733-ded1-41e0-8ea6-961193f81247_Enabled">
    <vt:lpwstr>true</vt:lpwstr>
  </property>
  <property fmtid="{D5CDD505-2E9C-101B-9397-08002B2CF9AE}" pid="3" name="MSIP_Label_0faac733-ded1-41e0-8ea6-961193f81247_SetDate">
    <vt:lpwstr>2025-11-03T17:05:08Z</vt:lpwstr>
  </property>
  <property fmtid="{D5CDD505-2E9C-101B-9397-08002B2CF9AE}" pid="4" name="MSIP_Label_0faac733-ded1-41e0-8ea6-961193f81247_Method">
    <vt:lpwstr>Standard</vt:lpwstr>
  </property>
  <property fmtid="{D5CDD505-2E9C-101B-9397-08002B2CF9AE}" pid="5" name="MSIP_Label_0faac733-ded1-41e0-8ea6-961193f81247_Name">
    <vt:lpwstr>defa4170-0d19-0005-0004-bc88714345d2</vt:lpwstr>
  </property>
  <property fmtid="{D5CDD505-2E9C-101B-9397-08002B2CF9AE}" pid="6" name="MSIP_Label_0faac733-ded1-41e0-8ea6-961193f81247_SiteId">
    <vt:lpwstr>a1e65fcc-32fa-4fdd-8692-0cc2eb06676e</vt:lpwstr>
  </property>
  <property fmtid="{D5CDD505-2E9C-101B-9397-08002B2CF9AE}" pid="7" name="MSIP_Label_0faac733-ded1-41e0-8ea6-961193f81247_ActionId">
    <vt:lpwstr>210f3f52-6098-453a-816b-0d701b81bb4c</vt:lpwstr>
  </property>
  <property fmtid="{D5CDD505-2E9C-101B-9397-08002B2CF9AE}" pid="8" name="MSIP_Label_0faac733-ded1-41e0-8ea6-961193f81247_ContentBits">
    <vt:lpwstr>0</vt:lpwstr>
  </property>
  <property fmtid="{D5CDD505-2E9C-101B-9397-08002B2CF9AE}" pid="9" name="MSIP_Label_0faac733-ded1-41e0-8ea6-961193f81247_Tag">
    <vt:lpwstr>10, 3, 0, 1</vt:lpwstr>
  </property>
</Properties>
</file>