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256" r:id="rId5"/>
    <p:sldId id="290" r:id="rId6"/>
    <p:sldId id="299" r:id="rId7"/>
    <p:sldId id="291" r:id="rId8"/>
    <p:sldId id="286" r:id="rId9"/>
    <p:sldId id="300" r:id="rId10"/>
    <p:sldId id="301" r:id="rId11"/>
    <p:sldId id="288" r:id="rId12"/>
    <p:sldId id="289" r:id="rId13"/>
    <p:sldId id="293" r:id="rId14"/>
    <p:sldId id="302" r:id="rId15"/>
    <p:sldId id="303" r:id="rId16"/>
    <p:sldId id="298" r:id="rId17"/>
    <p:sldId id="287" r:id="rId18"/>
    <p:sldId id="304" r:id="rId19"/>
    <p:sldId id="296" r:id="rId20"/>
  </p:sldIdLst>
  <p:sldSz cx="9144000" cy="6858000" type="screen4x3"/>
  <p:notesSz cx="9296400" cy="7010400"/>
  <p:embeddedFontLst>
    <p:embeddedFont>
      <p:font typeface="Neue Haas Grotesk Text Pro" panose="020B0504020202020204" pitchFamily="34" charset="0"/>
      <p:regular r:id="rId23"/>
      <p:bold r:id="rId24"/>
      <p:italic r:id="rId25"/>
      <p:boldItalic r:id="rId26"/>
    </p:embeddedFont>
    <p:embeddedFont>
      <p:font typeface="PT Sans" panose="020B0503020203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C5B9F73-6DD4-FF20-139F-99D442551D74}" name="Haar, Kristin" initials="KH" userId="S::Kristin.Haar@iowadot.us::e5671714-6752-424c-9292-f64c8ad5f0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6B"/>
    <a:srgbClr val="95B8B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F3B27-A4E3-4E71-AE14-52689436A2AE}" v="58" dt="2024-01-31T21:29:36.09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5380" autoAdjust="0"/>
  </p:normalViewPr>
  <p:slideViewPr>
    <p:cSldViewPr snapToGrid="0">
      <p:cViewPr varScale="1">
        <p:scale>
          <a:sx n="105" d="100"/>
          <a:sy n="105" d="100"/>
        </p:scale>
        <p:origin x="9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72"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4BE6205E-B305-4B90-9534-3C5E99A0275E}" type="datetimeFigureOut">
              <a:rPr lang="en-US" smtClean="0"/>
              <a:t>11/4/2025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33722F1-E430-42A1-A473-1759336AECCE}" type="datetimeFigureOut">
              <a:rPr lang="en-US" smtClean="0"/>
              <a:t>11/4/2025</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215626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24154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46351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24738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268102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215863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304501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179053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5855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251926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91632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358283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57934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65393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743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326958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spc="113" baseline="0" dirty="0">
              <a:latin typeface="Calibri" panose="020F0502020204030204" pitchFamily="34" charset="0"/>
              <a:cs typeface="Calibri" panose="020F0502020204030204" pitchFamily="34" charset="0"/>
            </a:endParaRP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iowadot.gov/trans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284017" y="4862140"/>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300" b="1" u="sng" dirty="0">
                <a:solidFill>
                  <a:schemeClr val="bg1"/>
                </a:solidFill>
                <a:latin typeface="+mj-lt"/>
                <a:ea typeface="Roboto Slab" pitchFamily="2" charset="0"/>
                <a:cs typeface="Roboto Slab" pitchFamily="2" charset="0"/>
              </a:rPr>
              <a:t>CY 2026 Intercity Bus Program</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Transportation Commission Workshop</a:t>
            </a:r>
          </a:p>
          <a:p>
            <a:pPr eaLnBrk="1" hangingPunct="1">
              <a:lnSpc>
                <a:spcPct val="90000"/>
              </a:lnSpc>
            </a:pPr>
            <a:r>
              <a:rPr lang="en-US" altLang="en-US" sz="2800" b="1" dirty="0">
                <a:solidFill>
                  <a:schemeClr val="bg1"/>
                </a:solidFill>
                <a:latin typeface="+mj-lt"/>
                <a:ea typeface="Roboto Slab" pitchFamily="2" charset="0"/>
                <a:cs typeface="Roboto Slab" pitchFamily="2" charset="0"/>
              </a:rPr>
              <a:t>November 12, 2025</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606649" y="6405797"/>
            <a:ext cx="1162554"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2026</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Greyhound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582011378"/>
              </p:ext>
            </p:extLst>
          </p:nvPr>
        </p:nvGraphicFramePr>
        <p:xfrm>
          <a:off x="562520" y="2044432"/>
          <a:ext cx="8018960" cy="425417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GREYHOUND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Denver</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$1,405,980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$319,860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$319,860</a:t>
                      </a:r>
                    </a:p>
                  </a:txBody>
                  <a:tcPr>
                    <a:solidFill>
                      <a:schemeClr val="bg1">
                        <a:lumMod val="95000"/>
                      </a:schemeClr>
                    </a:solidFill>
                  </a:tcPr>
                </a:tc>
                <a:extLst>
                  <a:ext uri="{0D108BD9-81ED-4DB2-BD59-A6C34878D82A}">
                    <a16:rowId xmlns:a16="http://schemas.microsoft.com/office/drawing/2014/main" val="978259939"/>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Des Moines – North Route</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$907,920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$304,153</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$304,153</a:t>
                      </a:r>
                    </a:p>
                  </a:txBody>
                  <a:tcPr>
                    <a:solidFill>
                      <a:schemeClr val="bg1">
                        <a:lumMod val="95000"/>
                      </a:schemeClr>
                    </a:solidFill>
                  </a:tcPr>
                </a:tc>
                <a:extLst>
                  <a:ext uri="{0D108BD9-81ED-4DB2-BD59-A6C34878D82A}">
                    <a16:rowId xmlns:a16="http://schemas.microsoft.com/office/drawing/2014/main" val="183885168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Chicago to Des Moines – South Route</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$788,400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$284,481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$284,481</a:t>
                      </a:r>
                    </a:p>
                  </a:txBody>
                  <a:tcPr>
                    <a:solidFill>
                      <a:schemeClr val="bg1">
                        <a:lumMod val="95000"/>
                      </a:schemeClr>
                    </a:solidFill>
                  </a:tcPr>
                </a:tc>
                <a:extLst>
                  <a:ext uri="{0D108BD9-81ED-4DB2-BD59-A6C34878D82A}">
                    <a16:rowId xmlns:a16="http://schemas.microsoft.com/office/drawing/2014/main" val="282917114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Indianapolis to Des Moines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$722,700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$186,095</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$186,095</a:t>
                      </a:r>
                    </a:p>
                  </a:txBody>
                  <a:tcPr>
                    <a:solidFill>
                      <a:schemeClr val="bg1">
                        <a:lumMod val="95000"/>
                      </a:schemeClr>
                    </a:solidFill>
                  </a:tcPr>
                </a:tc>
                <a:extLst>
                  <a:ext uri="{0D108BD9-81ED-4DB2-BD59-A6C34878D82A}">
                    <a16:rowId xmlns:a16="http://schemas.microsoft.com/office/drawing/2014/main" val="71053628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St Louis to Des Moines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$1,029,300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$363,686</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$363,686</a:t>
                      </a:r>
                    </a:p>
                  </a:txBody>
                  <a:tcPr>
                    <a:solidFill>
                      <a:schemeClr val="bg1">
                        <a:lumMod val="95000"/>
                      </a:schemeClr>
                    </a:solidFill>
                  </a:tcPr>
                </a:tc>
                <a:extLst>
                  <a:ext uri="{0D108BD9-81ED-4DB2-BD59-A6C34878D82A}">
                    <a16:rowId xmlns:a16="http://schemas.microsoft.com/office/drawing/2014/main" val="3019523297"/>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Support for Capital Expenditures</a:t>
                      </a: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90949655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$832,591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extLst>
                  <a:ext uri="{0D108BD9-81ED-4DB2-BD59-A6C34878D82A}">
                    <a16:rowId xmlns:a16="http://schemas.microsoft.com/office/drawing/2014/main" val="3113557958"/>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$832,591</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$707,702</a:t>
                      </a:r>
                    </a:p>
                  </a:txBody>
                  <a:tcPr>
                    <a:solidFill>
                      <a:schemeClr val="bg1">
                        <a:lumMod val="95000"/>
                      </a:schemeClr>
                    </a:solidFill>
                  </a:tcPr>
                </a:tc>
                <a:extLst>
                  <a:ext uri="{0D108BD9-81ED-4DB2-BD59-A6C34878D82A}">
                    <a16:rowId xmlns:a16="http://schemas.microsoft.com/office/drawing/2014/main" val="3063627200"/>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$6,519,482</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39018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Jefferson Lines</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3457466464"/>
              </p:ext>
            </p:extLst>
          </p:nvPr>
        </p:nvGraphicFramePr>
        <p:xfrm>
          <a:off x="562520" y="2044432"/>
          <a:ext cx="8018960" cy="425417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JEFFERSON LINES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16985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Continuation of Existing JL Iowa Routes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$2,830,134</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$375,851</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$375,851</a:t>
                      </a:r>
                    </a:p>
                  </a:txBody>
                  <a:tcPr>
                    <a:solidFill>
                      <a:schemeClr val="bg1">
                        <a:lumMod val="95000"/>
                      </a:schemeClr>
                    </a:solidFill>
                  </a:tcPr>
                </a:tc>
                <a:extLst>
                  <a:ext uri="{0D108BD9-81ED-4DB2-BD59-A6C34878D82A}">
                    <a16:rowId xmlns:a16="http://schemas.microsoft.com/office/drawing/2014/main" val="978259939"/>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Continuation of Existing BTW Iowa Routes</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$2,905,680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$671,349</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$671,349</a:t>
                      </a:r>
                    </a:p>
                  </a:txBody>
                  <a:tcPr>
                    <a:solidFill>
                      <a:schemeClr val="bg1">
                        <a:lumMod val="95000"/>
                      </a:schemeClr>
                    </a:solidFill>
                  </a:tcPr>
                </a:tc>
                <a:extLst>
                  <a:ext uri="{0D108BD9-81ED-4DB2-BD59-A6C34878D82A}">
                    <a16:rowId xmlns:a16="http://schemas.microsoft.com/office/drawing/2014/main" val="1838851681"/>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for Capital Expenditures</a:t>
                      </a: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3019523297"/>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153812693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72395284"/>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extLst>
                  <a:ext uri="{0D108BD9-81ED-4DB2-BD59-A6C34878D82A}">
                    <a16:rowId xmlns:a16="http://schemas.microsoft.com/office/drawing/2014/main" val="909496551"/>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$0</a:t>
                      </a:r>
                    </a:p>
                  </a:txBody>
                  <a:tcPr>
                    <a:solidFill>
                      <a:schemeClr val="bg1">
                        <a:lumMod val="95000"/>
                      </a:schemeClr>
                    </a:solidFill>
                  </a:tcPr>
                </a:tc>
                <a:extLst>
                  <a:ext uri="{0D108BD9-81ED-4DB2-BD59-A6C34878D82A}">
                    <a16:rowId xmlns:a16="http://schemas.microsoft.com/office/drawing/2014/main" val="3113557958"/>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Over-the Road Motorcoach</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$825,000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$701,250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$0</a:t>
                      </a:r>
                    </a:p>
                  </a:txBody>
                  <a:tcPr>
                    <a:solidFill>
                      <a:schemeClr val="bg1">
                        <a:lumMod val="95000"/>
                      </a:schemeClr>
                    </a:solidFill>
                  </a:tcPr>
                </a:tc>
                <a:extLst>
                  <a:ext uri="{0D108BD9-81ED-4DB2-BD59-A6C34878D82A}">
                    <a16:rowId xmlns:a16="http://schemas.microsoft.com/office/drawing/2014/main" val="3063627200"/>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$9,860,814</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$4,553,450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$3,150,950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66539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List of Recommended Projects – CY26</a:t>
            </a:r>
          </a:p>
          <a:p>
            <a:pPr>
              <a:buClr>
                <a:schemeClr val="tx1"/>
              </a:buClr>
              <a:buFont typeface="Arial" panose="020B0604020202020204" pitchFamily="34" charset="0"/>
              <a:buNone/>
            </a:pPr>
            <a:r>
              <a:rPr lang="en-US" sz="2400" b="1" dirty="0">
                <a:solidFill>
                  <a:schemeClr val="accent1"/>
                </a:solidFill>
                <a:latin typeface="Neue Haas Grotesk Text Pro" panose="020B0504020202020204" pitchFamily="34" charset="0"/>
              </a:rPr>
              <a:t>City of Fort Dodge</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231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BAB2A28-38EA-3E1B-4744-383F052CEB31}"/>
              </a:ext>
            </a:extLst>
          </p:cNvPr>
          <p:cNvGraphicFramePr>
            <a:graphicFrameLocks noGrp="1"/>
          </p:cNvGraphicFramePr>
          <p:nvPr>
            <p:extLst>
              <p:ext uri="{D42A27DB-BD31-4B8C-83A1-F6EECF244321}">
                <p14:modId xmlns:p14="http://schemas.microsoft.com/office/powerpoint/2010/main" val="4220735208"/>
              </p:ext>
            </p:extLst>
          </p:nvPr>
        </p:nvGraphicFramePr>
        <p:xfrm>
          <a:off x="562520" y="2044432"/>
          <a:ext cx="8018960" cy="201389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CITY of FORT DODGE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500" dirty="0">
                          <a:latin typeface="Calibri" panose="020F0502020204030204" pitchFamily="34" charset="0"/>
                          <a:ea typeface="Calibri" panose="020F0502020204030204" pitchFamily="34" charset="0"/>
                          <a:cs typeface="Calibri" panose="020F0502020204030204" pitchFamily="34" charset="0"/>
                        </a:rPr>
                        <a:t>Support Iowa Based Operating Deficits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251341023"/>
                  </a:ext>
                </a:extLst>
              </a:tr>
              <a:tr h="0">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     Marketing</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$15,000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3331255239"/>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$15,000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$7,500</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145481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55410"/>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Summary of Recommended Funding - CY26</a:t>
            </a: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69251"/>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ED96FB4-F3FB-2AF0-4E2D-37D7124703E1}"/>
              </a:ext>
            </a:extLst>
          </p:cNvPr>
          <p:cNvGraphicFramePr>
            <a:graphicFrameLocks noGrp="1"/>
          </p:cNvGraphicFramePr>
          <p:nvPr>
            <p:extLst>
              <p:ext uri="{D42A27DB-BD31-4B8C-83A1-F6EECF244321}">
                <p14:modId xmlns:p14="http://schemas.microsoft.com/office/powerpoint/2010/main" val="1509118246"/>
              </p:ext>
            </p:extLst>
          </p:nvPr>
        </p:nvGraphicFramePr>
        <p:xfrm>
          <a:off x="562520" y="1626376"/>
          <a:ext cx="8018960" cy="2333936"/>
        </p:xfrm>
        <a:graphic>
          <a:graphicData uri="http://schemas.openxmlformats.org/drawingml/2006/table">
            <a:tbl>
              <a:tblPr firstRow="1" bandRow="1">
                <a:tableStyleId>{5C22544A-7EE6-4342-B048-85BDC9FD1C3A}</a:tableStyleId>
              </a:tblPr>
              <a:tblGrid>
                <a:gridCol w="3761286">
                  <a:extLst>
                    <a:ext uri="{9D8B030D-6E8A-4147-A177-3AD203B41FA5}">
                      <a16:colId xmlns:a16="http://schemas.microsoft.com/office/drawing/2014/main" val="1035345055"/>
                    </a:ext>
                  </a:extLst>
                </a:gridCol>
                <a:gridCol w="1423851">
                  <a:extLst>
                    <a:ext uri="{9D8B030D-6E8A-4147-A177-3AD203B41FA5}">
                      <a16:colId xmlns:a16="http://schemas.microsoft.com/office/drawing/2014/main" val="1732124652"/>
                    </a:ext>
                  </a:extLst>
                </a:gridCol>
                <a:gridCol w="1188720">
                  <a:extLst>
                    <a:ext uri="{9D8B030D-6E8A-4147-A177-3AD203B41FA5}">
                      <a16:colId xmlns:a16="http://schemas.microsoft.com/office/drawing/2014/main" val="1908001939"/>
                    </a:ext>
                  </a:extLst>
                </a:gridCol>
                <a:gridCol w="1645103">
                  <a:extLst>
                    <a:ext uri="{9D8B030D-6E8A-4147-A177-3AD203B41FA5}">
                      <a16:colId xmlns:a16="http://schemas.microsoft.com/office/drawing/2014/main" val="210038517"/>
                    </a:ext>
                  </a:extLst>
                </a:gridCol>
              </a:tblGrid>
              <a:tr h="397348">
                <a:tc>
                  <a:txBody>
                    <a:bodyPr/>
                    <a:lstStyle/>
                    <a:p>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TOTAL PROJECT COST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REQUESTED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RECOMMENDED AMOUNT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87205296"/>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Greyhound Lines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$6,519,482</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$2,873,679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11505911"/>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Jefferson Lines</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$9,860,814</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$4,553,450</a:t>
                      </a:r>
                    </a:p>
                  </a:txBody>
                  <a:tcPr>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0" dirty="0">
                          <a:latin typeface="Calibri" panose="020F0502020204030204" pitchFamily="34" charset="0"/>
                          <a:ea typeface="Calibri" panose="020F0502020204030204" pitchFamily="34" charset="0"/>
                          <a:cs typeface="Calibri" panose="020F0502020204030204" pitchFamily="34" charset="0"/>
                        </a:rPr>
                        <a:t>$3,150,950</a:t>
                      </a:r>
                    </a:p>
                  </a:txBody>
                  <a:tcPr>
                    <a:solidFill>
                      <a:schemeClr val="bg1">
                        <a:lumMod val="95000"/>
                      </a:schemeClr>
                    </a:solidFill>
                  </a:tcPr>
                </a:tc>
                <a:extLst>
                  <a:ext uri="{0D108BD9-81ED-4DB2-BD59-A6C34878D82A}">
                    <a16:rowId xmlns:a16="http://schemas.microsoft.com/office/drawing/2014/main" val="3729919285"/>
                  </a:ext>
                </a:extLst>
              </a:tr>
              <a:tr h="301503">
                <a:tc>
                  <a:txBody>
                    <a:bodyPr/>
                    <a:lstStyle/>
                    <a:p>
                      <a:r>
                        <a:rPr lang="en-US" sz="1500" dirty="0">
                          <a:latin typeface="Calibri" panose="020F0502020204030204" pitchFamily="34" charset="0"/>
                          <a:ea typeface="Calibri" panose="020F0502020204030204" pitchFamily="34" charset="0"/>
                          <a:cs typeface="Calibri" panose="020F0502020204030204" pitchFamily="34" charset="0"/>
                        </a:rPr>
                        <a:t>City of Fort Dodge</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$15,000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tc>
                  <a:txBody>
                    <a:bodyPr/>
                    <a:lstStyle/>
                    <a:p>
                      <a:pPr algn="r"/>
                      <a:r>
                        <a:rPr lang="en-US" sz="1500" b="0" dirty="0">
                          <a:latin typeface="Calibri" panose="020F0502020204030204" pitchFamily="34" charset="0"/>
                          <a:ea typeface="Calibri" panose="020F0502020204030204" pitchFamily="34" charset="0"/>
                          <a:cs typeface="Calibri" panose="020F0502020204030204" pitchFamily="34" charset="0"/>
                        </a:rPr>
                        <a:t>$7,500</a:t>
                      </a:r>
                    </a:p>
                  </a:txBody>
                  <a:tcPr>
                    <a:solidFill>
                      <a:schemeClr val="bg1">
                        <a:lumMod val="95000"/>
                      </a:schemeClr>
                    </a:solidFill>
                  </a:tcPr>
                </a:tc>
                <a:extLst>
                  <a:ext uri="{0D108BD9-81ED-4DB2-BD59-A6C34878D82A}">
                    <a16:rowId xmlns:a16="http://schemas.microsoft.com/office/drawing/2014/main" val="2049947834"/>
                  </a:ext>
                </a:extLst>
              </a:tr>
              <a:tr h="397348">
                <a:tc>
                  <a:txBody>
                    <a:bodyPr/>
                    <a:lstStyle/>
                    <a:p>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1500" dirty="0">
                        <a:latin typeface="Calibri" panose="020F0502020204030204" pitchFamily="34" charset="0"/>
                        <a:ea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2721296"/>
                  </a:ext>
                </a:extLst>
              </a:tr>
              <a:tr h="397348">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Total</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$16,395,296</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r>
                        <a:rPr lang="en-US" sz="1500" b="1" dirty="0">
                          <a:latin typeface="Calibri" panose="020F0502020204030204" pitchFamily="34" charset="0"/>
                          <a:ea typeface="Calibri" panose="020F0502020204030204" pitchFamily="34" charset="0"/>
                          <a:cs typeface="Calibri" panose="020F0502020204030204" pitchFamily="34" charset="0"/>
                        </a:rPr>
                        <a:t>$7,434,629</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en-US" sz="1500" b="1" dirty="0">
                          <a:latin typeface="Calibri" panose="020F0502020204030204" pitchFamily="34" charset="0"/>
                          <a:ea typeface="Calibri" panose="020F0502020204030204" pitchFamily="34" charset="0"/>
                          <a:cs typeface="Calibri" panose="020F0502020204030204" pitchFamily="34" charset="0"/>
                        </a:rPr>
                        <a:t>$6,032,129</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02429703"/>
                  </a:ext>
                </a:extLst>
              </a:tr>
            </a:tbl>
          </a:graphicData>
        </a:graphic>
      </p:graphicFrame>
    </p:spTree>
    <p:extLst>
      <p:ext uri="{BB962C8B-B14F-4D97-AF65-F5344CB8AC3E}">
        <p14:creationId xmlns:p14="http://schemas.microsoft.com/office/powerpoint/2010/main" val="393235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BFFC8-BA8C-733D-FC57-A50B7CDA92FD}"/>
              </a:ext>
            </a:extLst>
          </p:cNvPr>
          <p:cNvSpPr>
            <a:spLocks noGrp="1"/>
          </p:cNvSpPr>
          <p:nvPr>
            <p:ph type="body" sz="quarter" idx="18"/>
          </p:nvPr>
        </p:nvSpPr>
        <p:spPr>
          <a:xfrm>
            <a:off x="754380" y="735378"/>
            <a:ext cx="5118386" cy="430667"/>
          </a:xfrm>
        </p:spPr>
        <p:txBody>
          <a:bodyPr lIns="0" rIns="0" anchor="b"/>
          <a:lstStyle/>
          <a:p>
            <a:r>
              <a:rPr lang="en-US" dirty="0"/>
              <a:t>Intercity Bus Map</a:t>
            </a:r>
          </a:p>
        </p:txBody>
      </p:sp>
      <p:cxnSp>
        <p:nvCxnSpPr>
          <p:cNvPr id="2" name="Straight Connector 1">
            <a:extLst>
              <a:ext uri="{FF2B5EF4-FFF2-40B4-BE49-F238E27FC236}">
                <a16:creationId xmlns:a16="http://schemas.microsoft.com/office/drawing/2014/main" id="{6061C41E-B376-1FC0-665A-2703A92C1493}"/>
              </a:ext>
            </a:extLst>
          </p:cNvPr>
          <p:cNvCxnSpPr/>
          <p:nvPr/>
        </p:nvCxnSpPr>
        <p:spPr>
          <a:xfrm>
            <a:off x="754380" y="116604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Isosceles Triangle 30">
            <a:extLst>
              <a:ext uri="{FF2B5EF4-FFF2-40B4-BE49-F238E27FC236}">
                <a16:creationId xmlns:a16="http://schemas.microsoft.com/office/drawing/2014/main" id="{36FDA141-F96D-5606-1534-2484022D39C2}"/>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30">
            <a:extLst>
              <a:ext uri="{FF2B5EF4-FFF2-40B4-BE49-F238E27FC236}">
                <a16:creationId xmlns:a16="http://schemas.microsoft.com/office/drawing/2014/main" id="{AE5A87C0-9BDB-C583-A755-2D0AAEA44718}"/>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 name="Object 3">
            <a:extLst>
              <a:ext uri="{FF2B5EF4-FFF2-40B4-BE49-F238E27FC236}">
                <a16:creationId xmlns:a16="http://schemas.microsoft.com/office/drawing/2014/main" id="{361B9FB7-95AD-6990-5A9D-1E47D78E05CB}"/>
              </a:ext>
            </a:extLst>
          </p:cNvPr>
          <p:cNvGraphicFramePr>
            <a:graphicFrameLocks noChangeAspect="1"/>
          </p:cNvGraphicFramePr>
          <p:nvPr>
            <p:extLst>
              <p:ext uri="{D42A27DB-BD31-4B8C-83A1-F6EECF244321}">
                <p14:modId xmlns:p14="http://schemas.microsoft.com/office/powerpoint/2010/main" val="226212092"/>
              </p:ext>
            </p:extLst>
          </p:nvPr>
        </p:nvGraphicFramePr>
        <p:xfrm>
          <a:off x="629231" y="1288957"/>
          <a:ext cx="7902367" cy="5222971"/>
        </p:xfrm>
        <a:graphic>
          <a:graphicData uri="http://schemas.openxmlformats.org/presentationml/2006/ole">
            <mc:AlternateContent xmlns:mc="http://schemas.openxmlformats.org/markup-compatibility/2006">
              <mc:Choice xmlns:v="urn:schemas-microsoft-com:vml" Requires="v">
                <p:oleObj name="Acrobat Document" r:id="rId3" imgW="11658331" imgH="7705538" progId="Acrobat.Document.DC">
                  <p:embed/>
                </p:oleObj>
              </mc:Choice>
              <mc:Fallback>
                <p:oleObj name="Acrobat Document" r:id="rId3" imgW="11658331" imgH="7705538" progId="Acrobat.Document.DC">
                  <p:embed/>
                  <p:pic>
                    <p:nvPicPr>
                      <p:cNvPr id="0" name=""/>
                      <p:cNvPicPr/>
                      <p:nvPr/>
                    </p:nvPicPr>
                    <p:blipFill>
                      <a:blip r:embed="rId4"/>
                      <a:stretch>
                        <a:fillRect/>
                      </a:stretch>
                    </p:blipFill>
                    <p:spPr>
                      <a:xfrm>
                        <a:off x="629231" y="1288957"/>
                        <a:ext cx="7902367" cy="5222971"/>
                      </a:xfrm>
                      <a:prstGeom prst="rect">
                        <a:avLst/>
                      </a:prstGeom>
                    </p:spPr>
                  </p:pic>
                </p:oleObj>
              </mc:Fallback>
            </mc:AlternateContent>
          </a:graphicData>
        </a:graphic>
      </p:graphicFrame>
    </p:spTree>
    <p:extLst>
      <p:ext uri="{BB962C8B-B14F-4D97-AF65-F5344CB8AC3E}">
        <p14:creationId xmlns:p14="http://schemas.microsoft.com/office/powerpoint/2010/main" val="153131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7895"/>
            <a:ext cx="7971609" cy="4626937"/>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ICB Program Money From Older FTA Grants</a:t>
            </a:r>
          </a:p>
          <a:p>
            <a:pPr marL="457200" indent="-284163">
              <a:lnSpc>
                <a:spcPct val="90000"/>
              </a:lnSpc>
              <a:buClr>
                <a:schemeClr val="tx1"/>
              </a:buClr>
            </a:pPr>
            <a:r>
              <a:rPr lang="en-US" dirty="0">
                <a:ea typeface="Calibri" panose="020F0502020204030204" pitchFamily="34" charset="0"/>
              </a:rPr>
              <a:t>Our team is currently evaluating open Intercity Bus grants from FTA to capture all unexpended money in the ICB Program</a:t>
            </a:r>
          </a:p>
          <a:p>
            <a:pPr marL="457200" indent="-284163">
              <a:lnSpc>
                <a:spcPct val="90000"/>
              </a:lnSpc>
              <a:buClr>
                <a:schemeClr val="tx1"/>
              </a:buClr>
            </a:pPr>
            <a:r>
              <a:rPr lang="en-US" dirty="0">
                <a:ea typeface="Calibri" panose="020F0502020204030204" pitchFamily="34" charset="0"/>
              </a:rPr>
              <a:t>The potential for unexpended money would be:</a:t>
            </a:r>
          </a:p>
          <a:p>
            <a:pPr marL="671903" lvl="1" indent="-285750">
              <a:buClr>
                <a:schemeClr val="tx1"/>
              </a:buClr>
              <a:buFont typeface="Wingdings" panose="05000000000000000000" pitchFamily="2" charset="2"/>
              <a:buChar char="Ø"/>
            </a:pPr>
            <a:r>
              <a:rPr lang="en-US" dirty="0">
                <a:ea typeface="Calibri" panose="020F0502020204030204" pitchFamily="34" charset="0"/>
              </a:rPr>
              <a:t>Closed operating contracts that were not needed due to COVID era funding</a:t>
            </a:r>
          </a:p>
          <a:p>
            <a:pPr marL="671903" lvl="1" indent="-285750">
              <a:buClr>
                <a:schemeClr val="tx1"/>
              </a:buClr>
              <a:buFont typeface="Wingdings" panose="05000000000000000000" pitchFamily="2" charset="2"/>
              <a:buChar char="Ø"/>
            </a:pPr>
            <a:r>
              <a:rPr lang="en-US" dirty="0">
                <a:ea typeface="Calibri" panose="020F0502020204030204" pitchFamily="34" charset="0"/>
              </a:rPr>
              <a:t>Closed capital contracts for motorcoaches that did not require all available funds (cost underruns)</a:t>
            </a:r>
          </a:p>
          <a:p>
            <a:pPr marL="457200" indent="-284163">
              <a:lnSpc>
                <a:spcPct val="90000"/>
              </a:lnSpc>
              <a:buClr>
                <a:schemeClr val="tx1"/>
              </a:buClr>
            </a:pPr>
            <a:r>
              <a:rPr lang="en-US" dirty="0">
                <a:ea typeface="Calibri" panose="020F0502020204030204" pitchFamily="34" charset="0"/>
              </a:rPr>
              <a:t>There is a possibility that the 2 motorcoaches requested by Jefferson Lines and not recommended in this cycle could be funded with these monies</a:t>
            </a:r>
          </a:p>
          <a:p>
            <a:pPr marL="457200" indent="-284163">
              <a:lnSpc>
                <a:spcPct val="90000"/>
              </a:lnSpc>
              <a:buClr>
                <a:schemeClr val="tx1"/>
              </a:buClr>
            </a:pPr>
            <a:r>
              <a:rPr lang="en-US" dirty="0">
                <a:ea typeface="Calibri" panose="020F0502020204030204" pitchFamily="34" charset="0"/>
              </a:rPr>
              <a:t>We expect to have this exercise finalized within the next few months</a:t>
            </a: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79" y="12841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105319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Questions?</a:t>
            </a:r>
          </a:p>
          <a:p>
            <a:pPr>
              <a:buClr>
                <a:schemeClr val="tx1"/>
              </a:buClr>
              <a:buNone/>
            </a:pPr>
            <a:r>
              <a:rPr lang="en-US" altLang="en-US" sz="1800" b="1" dirty="0">
                <a:solidFill>
                  <a:schemeClr val="bg1"/>
                </a:solidFill>
                <a:latin typeface="+mj-lt"/>
                <a:ea typeface="Roboto Slab" pitchFamily="2" charset="0"/>
                <a:cs typeface="Roboto Slab" pitchFamily="2" charset="0"/>
              </a:rPr>
              <a:t>Jefferson Lines</a:t>
            </a:r>
          </a:p>
          <a:p>
            <a:pPr>
              <a:buClr>
                <a:schemeClr val="tx1"/>
              </a:buClr>
              <a:buFont typeface="Arial" panose="020B0604020202020204" pitchFamily="34" charset="0"/>
              <a:buNone/>
            </a:pP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C63660-C0B5-F606-F715-04960F968EA9}"/>
              </a:ext>
            </a:extLst>
          </p:cNvPr>
          <p:cNvPicPr>
            <a:picLocks noChangeAspect="1"/>
          </p:cNvPicPr>
          <p:nvPr/>
        </p:nvPicPr>
        <p:blipFill>
          <a:blip r:embed="rId3"/>
          <a:stretch>
            <a:fillRect/>
          </a:stretch>
        </p:blipFill>
        <p:spPr>
          <a:xfrm>
            <a:off x="2840561" y="2687806"/>
            <a:ext cx="3423690" cy="659021"/>
          </a:xfrm>
          <a:prstGeom prst="rect">
            <a:avLst/>
          </a:prstGeom>
        </p:spPr>
      </p:pic>
      <p:sp>
        <p:nvSpPr>
          <p:cNvPr id="7" name="TextBox 6">
            <a:extLst>
              <a:ext uri="{FF2B5EF4-FFF2-40B4-BE49-F238E27FC236}">
                <a16:creationId xmlns:a16="http://schemas.microsoft.com/office/drawing/2014/main" id="{C3F962D7-E415-8627-6211-D78830FCA56F}"/>
              </a:ext>
            </a:extLst>
          </p:cNvPr>
          <p:cNvSpPr txBox="1"/>
          <p:nvPr/>
        </p:nvSpPr>
        <p:spPr>
          <a:xfrm>
            <a:off x="274320" y="3931919"/>
            <a:ext cx="8556172" cy="1815882"/>
          </a:xfrm>
          <a:prstGeom prst="rect">
            <a:avLst/>
          </a:prstGeom>
          <a:noFill/>
        </p:spPr>
        <p:txBody>
          <a:bodyPr wrap="square">
            <a:spAutoFit/>
          </a:bodyPr>
          <a:lstStyle/>
          <a:p>
            <a:pPr algn="ctr"/>
            <a:r>
              <a:rPr lang="en-US" sz="1600" dirty="0">
                <a:latin typeface="+mj-lt"/>
              </a:rPr>
              <a:t>For more information on Iowa’s public transit and intercity bus programs, visit</a:t>
            </a:r>
          </a:p>
          <a:p>
            <a:pPr algn="ctr">
              <a:buNone/>
            </a:pPr>
            <a:r>
              <a:rPr lang="en-US" sz="1600" dirty="0">
                <a:solidFill>
                  <a:srgbClr val="FF0000"/>
                </a:solidFill>
                <a:latin typeface="+mj-lt"/>
                <a:hlinkClick r:id="rId4"/>
              </a:rPr>
              <a:t>www.iowadot.gov/transit</a:t>
            </a:r>
            <a:endParaRPr lang="en-US" sz="1600" dirty="0">
              <a:solidFill>
                <a:srgbClr val="FF0000"/>
              </a:solidFill>
              <a:latin typeface="+mj-lt"/>
            </a:endParaRPr>
          </a:p>
          <a:p>
            <a:pPr algn="ctr">
              <a:buNone/>
            </a:pPr>
            <a:endParaRPr lang="en-US" sz="1600" dirty="0">
              <a:solidFill>
                <a:srgbClr val="FF0000"/>
              </a:solidFill>
              <a:latin typeface="+mj-lt"/>
            </a:endParaRPr>
          </a:p>
          <a:p>
            <a:pPr algn="ctr">
              <a:buNone/>
            </a:pPr>
            <a:r>
              <a:rPr lang="en-US" sz="1600" dirty="0">
                <a:solidFill>
                  <a:schemeClr val="tx1">
                    <a:lumMod val="50000"/>
                  </a:schemeClr>
                </a:solidFill>
                <a:latin typeface="+mj-lt"/>
              </a:rPr>
              <a:t>Or contact the ICB Program Administrator</a:t>
            </a:r>
          </a:p>
          <a:p>
            <a:pPr algn="ctr">
              <a:buNone/>
            </a:pPr>
            <a:r>
              <a:rPr lang="en-US" sz="1600" dirty="0">
                <a:solidFill>
                  <a:schemeClr val="tx1">
                    <a:lumMod val="50000"/>
                  </a:schemeClr>
                </a:solidFill>
                <a:latin typeface="+mj-lt"/>
              </a:rPr>
              <a:t>Matt Oetker</a:t>
            </a:r>
          </a:p>
          <a:p>
            <a:pPr algn="ctr">
              <a:buNone/>
            </a:pPr>
            <a:r>
              <a:rPr lang="en-US" sz="1600" dirty="0">
                <a:solidFill>
                  <a:schemeClr val="tx1">
                    <a:lumMod val="50000"/>
                  </a:schemeClr>
                </a:solidFill>
                <a:latin typeface="+mj-lt"/>
              </a:rPr>
              <a:t>515-239-1765</a:t>
            </a:r>
          </a:p>
          <a:p>
            <a:pPr algn="ctr">
              <a:buNone/>
            </a:pPr>
            <a:r>
              <a:rPr lang="en-US" sz="1600" dirty="0">
                <a:solidFill>
                  <a:schemeClr val="tx1">
                    <a:lumMod val="50000"/>
                  </a:schemeClr>
                </a:solidFill>
                <a:latin typeface="+mj-lt"/>
              </a:rPr>
              <a:t>matthew.oetker@iowadot.us</a:t>
            </a:r>
          </a:p>
        </p:txBody>
      </p:sp>
    </p:spTree>
    <p:extLst>
      <p:ext uri="{BB962C8B-B14F-4D97-AF65-F5344CB8AC3E}">
        <p14:creationId xmlns:p14="http://schemas.microsoft.com/office/powerpoint/2010/main" val="63940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054678"/>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dirty="0"/>
              <a:t>There are three main types of public transit services: fixed route , ADA complimentary paratransit, and demand response.</a:t>
            </a:r>
            <a:endParaRPr lang="en-US" sz="1800" dirty="0">
              <a:latin typeface="Calibri" panose="020F0502020204030204" pitchFamily="34" charset="0"/>
              <a:cs typeface="Calibri" panose="020F0502020204030204" pitchFamily="34" charset="0"/>
            </a:endParaRPr>
          </a:p>
          <a:p>
            <a:r>
              <a:rPr lang="en-US" sz="1800" b="0" dirty="0"/>
              <a:t>Fixed Route – services are provided by </a:t>
            </a:r>
            <a:r>
              <a:rPr lang="en-US" dirty="0"/>
              <a:t>our</a:t>
            </a:r>
            <a:r>
              <a:rPr lang="en-US" sz="1800" b="0" dirty="0"/>
              <a:t> 19 urban transit agencies. This type of transit is delivered with set routes, stops, and time points. No advanced reservations are necessary.</a:t>
            </a:r>
          </a:p>
          <a:p>
            <a:r>
              <a:rPr lang="en-US" dirty="0"/>
              <a:t>ADA Complementary Paratransit – services are provided by our 19 urban transit agencies. At a minimum, this type of transit is set 3/4–mile around a fixed route. Passengers must meet ADA requirements and reservations are required. Pick-up and drop-off are at desired locations.</a:t>
            </a:r>
          </a:p>
          <a:p>
            <a:r>
              <a:rPr lang="en-US" dirty="0"/>
              <a:t>Demand Response – services are provided by the 16 regional transit agencies. Reservations are required with pick-up and drop-off at desired locations.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55882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154431"/>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p>
          <a:p>
            <a:pPr marL="0" indent="0">
              <a:buNone/>
            </a:pPr>
            <a:r>
              <a:rPr lang="en-US" sz="1800" dirty="0">
                <a:latin typeface="Calibri" panose="020F0502020204030204" pitchFamily="34" charset="0"/>
                <a:cs typeface="Calibri" panose="020F0502020204030204" pitchFamily="34" charset="0"/>
              </a:rPr>
              <a:t>Intercity </a:t>
            </a:r>
            <a:r>
              <a:rPr lang="en-US" dirty="0"/>
              <a:t>Bus services are provided by 4 carriers i</a:t>
            </a:r>
            <a:r>
              <a:rPr lang="en-US" sz="1800" b="0" dirty="0"/>
              <a:t>n Iowa. This type of transportation is delivered with set routes, stops, and time points, including the ability to transfer passengers between providers. Advanced reservations/ ticketing are necessary.</a:t>
            </a:r>
          </a:p>
          <a:p>
            <a:r>
              <a:rPr lang="en-US" dirty="0"/>
              <a:t>Integrates connections between non-urbanized (rural) locations and urban areas.</a:t>
            </a:r>
            <a:endParaRPr lang="en-US" sz="1800" b="0" dirty="0"/>
          </a:p>
          <a:p>
            <a:r>
              <a:rPr lang="en-US" dirty="0"/>
              <a:t>Links intermodal facilities that provide the travelling public access to the network of local and regional transit systems, other intercity providers, airports, and passenger rail services.</a:t>
            </a:r>
          </a:p>
          <a:p>
            <a:r>
              <a:rPr lang="en-US" sz="1800" b="0" dirty="0"/>
              <a:t>Supports the connection between non-ur</a:t>
            </a:r>
            <a:r>
              <a:rPr lang="en-US" dirty="0"/>
              <a:t>banized areas and the larger regional and national transportation systems.</a:t>
            </a:r>
            <a:endParaRPr lang="en-US" sz="1800" b="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6585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1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23357"/>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Intercity Bus vs. Public Transit</a:t>
            </a:r>
            <a:endParaRPr lang="en-US" sz="1800" dirty="0"/>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37DE718-F556-D6DB-FBC3-E6311894F8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3911402"/>
            <a:ext cx="4041813" cy="2054800"/>
          </a:xfrm>
          <a:prstGeom prst="rect">
            <a:avLst/>
          </a:prstGeom>
        </p:spPr>
      </p:pic>
      <p:pic>
        <p:nvPicPr>
          <p:cNvPr id="17" name="Picture 16">
            <a:extLst>
              <a:ext uri="{FF2B5EF4-FFF2-40B4-BE49-F238E27FC236}">
                <a16:creationId xmlns:a16="http://schemas.microsoft.com/office/drawing/2014/main" id="{CFDEA361-929D-02E8-DD13-63A25B7D02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0060" y="3911402"/>
            <a:ext cx="3923738" cy="2054800"/>
          </a:xfrm>
          <a:prstGeom prst="rect">
            <a:avLst/>
          </a:prstGeom>
        </p:spPr>
      </p:pic>
      <p:cxnSp>
        <p:nvCxnSpPr>
          <p:cNvPr id="18" name="Straight Connector 17">
            <a:extLst>
              <a:ext uri="{FF2B5EF4-FFF2-40B4-BE49-F238E27FC236}">
                <a16:creationId xmlns:a16="http://schemas.microsoft.com/office/drawing/2014/main" id="{0C51FFAE-94A0-34E2-5FDA-18AB96506BAE}"/>
              </a:ext>
            </a:extLst>
          </p:cNvPr>
          <p:cNvCxnSpPr/>
          <p:nvPr/>
        </p:nvCxnSpPr>
        <p:spPr>
          <a:xfrm>
            <a:off x="754380" y="13115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8AD6323-7FB8-EB5E-07EF-C0D42C4EF3EB}"/>
              </a:ext>
            </a:extLst>
          </p:cNvPr>
          <p:cNvPicPr>
            <a:picLocks noChangeAspect="1"/>
          </p:cNvPicPr>
          <p:nvPr/>
        </p:nvPicPr>
        <p:blipFill>
          <a:blip r:embed="rId5"/>
          <a:stretch>
            <a:fillRect/>
          </a:stretch>
        </p:blipFill>
        <p:spPr>
          <a:xfrm>
            <a:off x="2634657" y="1311508"/>
            <a:ext cx="3883705" cy="2406803"/>
          </a:xfrm>
          <a:prstGeom prst="rect">
            <a:avLst/>
          </a:prstGeom>
        </p:spPr>
      </p:pic>
      <p:sp>
        <p:nvSpPr>
          <p:cNvPr id="20" name="Title Placeholder 1">
            <a:extLst>
              <a:ext uri="{FF2B5EF4-FFF2-40B4-BE49-F238E27FC236}">
                <a16:creationId xmlns:a16="http://schemas.microsoft.com/office/drawing/2014/main" id="{58F48171-333B-3D8B-7481-6842E9D097CE}"/>
              </a:ext>
            </a:extLst>
          </p:cNvPr>
          <p:cNvSpPr txBox="1">
            <a:spLocks noChangeArrowheads="1"/>
          </p:cNvSpPr>
          <p:nvPr/>
        </p:nvSpPr>
        <p:spPr bwMode="auto">
          <a:xfrm>
            <a:off x="901337" y="3171848"/>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b="1" dirty="0">
                <a:solidFill>
                  <a:schemeClr val="bg1"/>
                </a:solidFill>
                <a:latin typeface="Neue Haas Grotesk Text Pro" panose="020B0504020202020204" pitchFamily="34" charset="0"/>
                <a:ea typeface="Roboto Slab" pitchFamily="2" charset="0"/>
                <a:cs typeface="Roboto Slab" pitchFamily="2" charset="0"/>
              </a:rPr>
              <a:t>Jefferson Lines</a:t>
            </a:r>
          </a:p>
        </p:txBody>
      </p:sp>
      <p:sp>
        <p:nvSpPr>
          <p:cNvPr id="24" name="TextBox 23">
            <a:extLst>
              <a:ext uri="{FF2B5EF4-FFF2-40B4-BE49-F238E27FC236}">
                <a16:creationId xmlns:a16="http://schemas.microsoft.com/office/drawing/2014/main" id="{4FD6395E-2446-70BF-652D-C50D8C36BA20}"/>
              </a:ext>
            </a:extLst>
          </p:cNvPr>
          <p:cNvSpPr txBox="1"/>
          <p:nvPr/>
        </p:nvSpPr>
        <p:spPr>
          <a:xfrm>
            <a:off x="1626328" y="5624570"/>
            <a:ext cx="4578530" cy="341632"/>
          </a:xfrm>
          <a:prstGeom prst="rect">
            <a:avLst/>
          </a:prstGeom>
          <a:noFill/>
        </p:spPr>
        <p:txBody>
          <a:bodyPr wrap="square">
            <a:spAutoFit/>
          </a:bodyPr>
          <a:lstStyle/>
          <a:p>
            <a:pPr algn="ctr" eaLnBrk="1" hangingPunct="1">
              <a:lnSpc>
                <a:spcPct val="90000"/>
              </a:lnSpc>
            </a:pPr>
            <a:r>
              <a:rPr lang="en-US" altLang="en-US" b="1" dirty="0" err="1">
                <a:solidFill>
                  <a:schemeClr val="bg1"/>
                </a:solidFill>
                <a:latin typeface="+mj-lt"/>
                <a:ea typeface="Roboto Slab" pitchFamily="2" charset="0"/>
                <a:cs typeface="Roboto Slab" pitchFamily="2" charset="0"/>
              </a:rPr>
              <a:t>CyRide</a:t>
            </a:r>
            <a:endParaRPr lang="en-US" altLang="en-US" sz="1800" b="1" dirty="0">
              <a:solidFill>
                <a:schemeClr val="bg1"/>
              </a:solidFill>
              <a:latin typeface="+mj-lt"/>
              <a:ea typeface="Roboto Slab" pitchFamily="2" charset="0"/>
              <a:cs typeface="Roboto Slab" pitchFamily="2" charset="0"/>
            </a:endParaRPr>
          </a:p>
        </p:txBody>
      </p:sp>
      <p:sp>
        <p:nvSpPr>
          <p:cNvPr id="26" name="TextBox 25">
            <a:extLst>
              <a:ext uri="{FF2B5EF4-FFF2-40B4-BE49-F238E27FC236}">
                <a16:creationId xmlns:a16="http://schemas.microsoft.com/office/drawing/2014/main" id="{3767C783-C812-4B4C-0AC9-DC96C1FCA4EF}"/>
              </a:ext>
            </a:extLst>
          </p:cNvPr>
          <p:cNvSpPr txBox="1"/>
          <p:nvPr/>
        </p:nvSpPr>
        <p:spPr>
          <a:xfrm>
            <a:off x="5829300" y="5624570"/>
            <a:ext cx="4578530" cy="341632"/>
          </a:xfrm>
          <a:prstGeom prst="rect">
            <a:avLst/>
          </a:prstGeom>
          <a:noFill/>
        </p:spPr>
        <p:txBody>
          <a:bodyPr wrap="square">
            <a:spAutoFit/>
          </a:bodyPr>
          <a:lstStyle/>
          <a:p>
            <a:pPr algn="ctr" eaLnBrk="1" hangingPunct="1">
              <a:lnSpc>
                <a:spcPct val="90000"/>
              </a:lnSpc>
            </a:pPr>
            <a:r>
              <a:rPr lang="en-US" altLang="en-US" b="1" dirty="0">
                <a:solidFill>
                  <a:schemeClr val="bg1"/>
                </a:solidFill>
                <a:latin typeface="+mj-lt"/>
                <a:ea typeface="Roboto Slab" pitchFamily="2" charset="0"/>
                <a:cs typeface="Roboto Slab" pitchFamily="2" charset="0"/>
              </a:rPr>
              <a:t>HIRTA</a:t>
            </a:r>
            <a:endParaRPr lang="en-US" altLang="en-US" sz="1800" b="1" dirty="0">
              <a:solidFill>
                <a:schemeClr val="bg1"/>
              </a:solidFill>
              <a:latin typeface="+mj-lt"/>
              <a:ea typeface="Roboto Slab" pitchFamily="2" charset="0"/>
              <a:cs typeface="Roboto Slab" pitchFamily="2" charset="0"/>
            </a:endParaRPr>
          </a:p>
        </p:txBody>
      </p:sp>
    </p:spTree>
    <p:extLst>
      <p:ext uri="{BB962C8B-B14F-4D97-AF65-F5344CB8AC3E}">
        <p14:creationId xmlns:p14="http://schemas.microsoft.com/office/powerpoint/2010/main" val="87742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226046"/>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Intercity Bus Program</a:t>
            </a:r>
          </a:p>
          <a:p>
            <a:r>
              <a:rPr lang="en-US" sz="1800" dirty="0">
                <a:latin typeface="Calibri" panose="020F0502020204030204" pitchFamily="34" charset="0"/>
                <a:cs typeface="Calibri" panose="020F0502020204030204" pitchFamily="34" charset="0"/>
              </a:rPr>
              <a:t>Purpose: </a:t>
            </a:r>
            <a:r>
              <a:rPr lang="en-US" sz="1800" b="0" dirty="0"/>
              <a:t>Support intercity bus services that include stops at non-urbanized locations and makes meaningful connections to nationwide network</a:t>
            </a:r>
            <a:endParaRPr lang="en-US" sz="1800" dirty="0">
              <a:latin typeface="Calibri" panose="020F0502020204030204" pitchFamily="34" charset="0"/>
              <a:cs typeface="Calibri" panose="020F0502020204030204" pitchFamily="34" charset="0"/>
            </a:endParaRPr>
          </a:p>
          <a:p>
            <a:r>
              <a:rPr lang="en-US" dirty="0"/>
              <a:t>Available </a:t>
            </a:r>
            <a:r>
              <a:rPr lang="en-US" sz="1800" b="0" dirty="0"/>
              <a:t>to private intercity bus companies, companies wishing to start bus service, public transit agencies either operating or proposing to operate bus service, and local communities wishing to support intercity connections to their community</a:t>
            </a:r>
          </a:p>
          <a:p>
            <a:r>
              <a:rPr lang="en-US" b="0" i="0" dirty="0">
                <a:solidFill>
                  <a:srgbClr val="212529"/>
                </a:solidFill>
                <a:effectLst/>
                <a:ea typeface="Calibri" panose="020F0502020204030204" pitchFamily="34" charset="0"/>
              </a:rPr>
              <a:t>Each state must spend at least 15-percent of its annual apportionment of FTA Formula Grants for Rural Areas money for the development and support of intercity bus transportation, unless it can certify, after consultation with intercity bus service providers, that the intercity bus needs of the state are being adequately met.</a:t>
            </a:r>
            <a:endParaRPr lang="en-US" sz="1800"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35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173724"/>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Burlington Trailways has ceased ICB Operations</a:t>
            </a:r>
          </a:p>
          <a:p>
            <a:r>
              <a:rPr lang="en-US" sz="1800" dirty="0">
                <a:latin typeface="Calibri" panose="020F0502020204030204" pitchFamily="34" charset="0"/>
                <a:cs typeface="Calibri" panose="020F0502020204030204" pitchFamily="34" charset="0"/>
              </a:rPr>
              <a:t>Burlington Trailways last day operating Intercity Bus Service was September 27, 2025.  </a:t>
            </a:r>
          </a:p>
          <a:p>
            <a:r>
              <a:rPr lang="en-US" sz="1800" dirty="0">
                <a:latin typeface="Calibri" panose="020F0502020204030204" pitchFamily="34" charset="0"/>
                <a:cs typeface="Calibri" panose="020F0502020204030204" pitchFamily="34" charset="0"/>
              </a:rPr>
              <a:t>This affected ICB routes in 6 states (Colorado, Nebraska, Iowa, Missouri, Illinois, and Indiana.</a:t>
            </a:r>
          </a:p>
          <a:p>
            <a:r>
              <a:rPr lang="en-US" dirty="0"/>
              <a:t>Jefferson Lines and Greyhound have started operating a majority of these routes to continue service.</a:t>
            </a:r>
            <a:endParaRPr lang="en-US" sz="1800" b="0" dirty="0"/>
          </a:p>
          <a:p>
            <a:r>
              <a:rPr lang="en-US" dirty="0">
                <a:solidFill>
                  <a:srgbClr val="212529"/>
                </a:solidFill>
                <a:ea typeface="Calibri" panose="020F0502020204030204" pitchFamily="34" charset="0"/>
              </a:rPr>
              <a:t>Burlington Trailways stated several reasons behind their closure including:</a:t>
            </a:r>
          </a:p>
          <a:p>
            <a:pPr lvl="1">
              <a:buFont typeface="Wingdings" panose="05000000000000000000" pitchFamily="2" charset="2"/>
              <a:buChar char="Ø"/>
            </a:pPr>
            <a:r>
              <a:rPr lang="en-US" dirty="0">
                <a:ea typeface="Calibri" panose="020F0502020204030204" pitchFamily="34" charset="0"/>
              </a:rPr>
              <a:t>Higher operating costs</a:t>
            </a:r>
          </a:p>
          <a:p>
            <a:pPr lvl="1">
              <a:buFont typeface="Wingdings" panose="05000000000000000000" pitchFamily="2" charset="2"/>
              <a:buChar char="Ø"/>
            </a:pPr>
            <a:r>
              <a:rPr lang="en-US" b="0" dirty="0">
                <a:ea typeface="Calibri" panose="020F0502020204030204" pitchFamily="34" charset="0"/>
              </a:rPr>
              <a:t>Lack of Federal funding</a:t>
            </a:r>
          </a:p>
          <a:p>
            <a:pPr lvl="1">
              <a:buFont typeface="Wingdings" panose="05000000000000000000" pitchFamily="2" charset="2"/>
              <a:buChar char="Ø"/>
            </a:pPr>
            <a:r>
              <a:rPr lang="en-US" dirty="0">
                <a:ea typeface="Calibri" panose="020F0502020204030204" pitchFamily="34" charset="0"/>
              </a:rPr>
              <a:t>Insurance premium increases</a:t>
            </a:r>
            <a:endParaRPr lang="en-US"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30F838-D513-EA75-B36B-F6A19C6D570D}"/>
              </a:ext>
            </a:extLst>
          </p:cNvPr>
          <p:cNvPicPr>
            <a:picLocks noChangeAspect="1"/>
          </p:cNvPicPr>
          <p:nvPr/>
        </p:nvPicPr>
        <p:blipFill>
          <a:blip r:embed="rId3"/>
          <a:stretch>
            <a:fillRect/>
          </a:stretch>
        </p:blipFill>
        <p:spPr>
          <a:xfrm>
            <a:off x="5856527" y="4291319"/>
            <a:ext cx="2124611" cy="1606077"/>
          </a:xfrm>
          <a:prstGeom prst="rect">
            <a:avLst/>
          </a:prstGeom>
        </p:spPr>
      </p:pic>
    </p:spTree>
    <p:extLst>
      <p:ext uri="{BB962C8B-B14F-4D97-AF65-F5344CB8AC3E}">
        <p14:creationId xmlns:p14="http://schemas.microsoft.com/office/powerpoint/2010/main" val="32316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9086"/>
            <a:ext cx="7793627" cy="5223994"/>
          </a:xfrm>
          <a:prstGeom prst="rect">
            <a:avLst/>
          </a:prstGeom>
        </p:spPr>
        <p:txBody>
          <a:bodyPr lIns="0">
            <a:spAutoFit/>
          </a:bodyPr>
          <a:lstStyle/>
          <a:p>
            <a:pPr marL="0" indent="0">
              <a:lnSpc>
                <a:spcPct val="90000"/>
              </a:lnSpc>
              <a:spcBef>
                <a:spcPts val="750"/>
              </a:spcBef>
              <a:spcAft>
                <a:spcPts val="1800"/>
              </a:spcAft>
              <a:buNone/>
            </a:pPr>
            <a:r>
              <a:rPr lang="en-US" sz="2400" b="1" dirty="0">
                <a:solidFill>
                  <a:schemeClr val="accent1"/>
                </a:solidFill>
                <a:latin typeface="+mj-lt"/>
              </a:rPr>
              <a:t>Burlington Trailways has ceased ICB Operations</a:t>
            </a:r>
            <a:endParaRPr lang="en-US" sz="1800" b="0" dirty="0"/>
          </a:p>
          <a:p>
            <a:r>
              <a:rPr lang="en-US" b="0" i="0" dirty="0">
                <a:solidFill>
                  <a:srgbClr val="212529"/>
                </a:solidFill>
                <a:effectLst/>
                <a:ea typeface="Calibri" panose="020F0502020204030204" pitchFamily="34" charset="0"/>
              </a:rPr>
              <a:t>Burlington Trailways agreements and assets with the Iowa DOT:</a:t>
            </a:r>
          </a:p>
          <a:p>
            <a:pPr lvl="1">
              <a:buFont typeface="Wingdings" panose="05000000000000000000" pitchFamily="2" charset="2"/>
              <a:buChar char="Ø"/>
            </a:pPr>
            <a:r>
              <a:rPr lang="en-US" b="0" i="0" dirty="0">
                <a:solidFill>
                  <a:srgbClr val="212529"/>
                </a:solidFill>
                <a:effectLst/>
                <a:ea typeface="Calibri" panose="020F0502020204030204" pitchFamily="34" charset="0"/>
              </a:rPr>
              <a:t>All capital contracts have been cancelled. The remaining balances have been transferred back into the ICB Program.</a:t>
            </a:r>
          </a:p>
          <a:p>
            <a:pPr lvl="1">
              <a:buFont typeface="Wingdings" panose="05000000000000000000" pitchFamily="2" charset="2"/>
              <a:buChar char="Ø"/>
            </a:pPr>
            <a:r>
              <a:rPr lang="en-US" dirty="0">
                <a:solidFill>
                  <a:srgbClr val="212529"/>
                </a:solidFill>
                <a:ea typeface="Calibri" panose="020F0502020204030204" pitchFamily="34" charset="0"/>
              </a:rPr>
              <a:t>ARPA Operating contract, after reimbursing Burlington Trailways’ operating deficits through end of service in September 2025, will be transferred to Jefferson Lines to operate these Iowa based routes. </a:t>
            </a:r>
          </a:p>
          <a:p>
            <a:pPr lvl="1">
              <a:buFont typeface="Wingdings" panose="05000000000000000000" pitchFamily="2" charset="2"/>
              <a:buChar char="Ø"/>
            </a:pPr>
            <a:r>
              <a:rPr lang="en-US" b="0" dirty="0">
                <a:solidFill>
                  <a:srgbClr val="212529"/>
                </a:solidFill>
                <a:ea typeface="Calibri" panose="020F0502020204030204" pitchFamily="34" charset="0"/>
              </a:rPr>
              <a:t>AMOCO Loan repayment balance is $</a:t>
            </a:r>
            <a:r>
              <a:rPr lang="en-US" dirty="0">
                <a:solidFill>
                  <a:srgbClr val="212529"/>
                </a:solidFill>
                <a:ea typeface="Calibri" panose="020F0502020204030204" pitchFamily="34" charset="0"/>
              </a:rPr>
              <a:t>7,189</a:t>
            </a:r>
            <a:r>
              <a:rPr lang="en-US" b="0" dirty="0">
                <a:solidFill>
                  <a:srgbClr val="212529"/>
                </a:solidFill>
                <a:ea typeface="Calibri" panose="020F0502020204030204" pitchFamily="34" charset="0"/>
              </a:rPr>
              <a:t>.  Iowa DOT is working with Burlington Trailways to ensure full repayment of this loan.</a:t>
            </a:r>
          </a:p>
          <a:p>
            <a:pPr lvl="1">
              <a:buFont typeface="Wingdings" panose="05000000000000000000" pitchFamily="2" charset="2"/>
              <a:buChar char="Ø"/>
            </a:pPr>
            <a:r>
              <a:rPr lang="en-US" dirty="0">
                <a:solidFill>
                  <a:srgbClr val="212529"/>
                </a:solidFill>
                <a:ea typeface="Calibri" panose="020F0502020204030204" pitchFamily="34" charset="0"/>
              </a:rPr>
              <a:t>Burlington Trailways had 8 vehicles in their fleet that were acquired through the Iowa DOT.  Jefferson Lines has purchased 7 of these vehicles to remain in service for intercity bus use.  Iowa DOT is working with Burlington Trailways to ensure Federal share repayment is finalized on remaining vehicle.</a:t>
            </a:r>
            <a:endParaRPr lang="en-US" b="0" dirty="0">
              <a:ea typeface="Calibri" panose="020F0502020204030204" pitchFamily="34" charset="0"/>
            </a:endParaRP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9118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4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870154"/>
            <a:ext cx="7635240" cy="4376214"/>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Funding Priorities</a:t>
            </a:r>
          </a:p>
          <a:p>
            <a:pPr>
              <a:buClr>
                <a:schemeClr val="tx1"/>
              </a:buClr>
              <a:buFont typeface="Arial" panose="020B0604020202020204" pitchFamily="34" charset="0"/>
              <a:buNone/>
            </a:pPr>
            <a:endParaRPr lang="en-US" sz="1800" dirty="0"/>
          </a:p>
          <a:p>
            <a:pPr>
              <a:buClr>
                <a:schemeClr val="tx1"/>
              </a:buClr>
              <a:buFont typeface="Arial" panose="020B0604020202020204" pitchFamily="34" charset="0"/>
              <a:buNone/>
            </a:pPr>
            <a:r>
              <a:rPr lang="en-US" sz="1800" dirty="0"/>
              <a:t>Iowa’s program has </a:t>
            </a:r>
            <a:r>
              <a:rPr lang="en-US" dirty="0"/>
              <a:t>two</a:t>
            </a:r>
            <a:r>
              <a:rPr lang="en-US" sz="1800" dirty="0"/>
              <a:t> components</a:t>
            </a:r>
          </a:p>
          <a:p>
            <a:pPr>
              <a:buClr>
                <a:schemeClr val="tx1"/>
              </a:buClr>
              <a:buFontTx/>
              <a:buChar char="-"/>
            </a:pPr>
            <a:r>
              <a:rPr lang="en-US" dirty="0"/>
              <a:t>I</a:t>
            </a:r>
            <a:r>
              <a:rPr lang="en-US" sz="1800" dirty="0"/>
              <a:t>n priority order:</a:t>
            </a:r>
          </a:p>
          <a:p>
            <a:pPr marL="457200" indent="-457200">
              <a:buClr>
                <a:schemeClr val="tx1"/>
              </a:buClr>
              <a:buFont typeface="+mj-lt"/>
              <a:buAutoNum type="arabicPeriod"/>
            </a:pPr>
            <a:r>
              <a:rPr lang="en-US" dirty="0"/>
              <a:t>Iowa based Operating Deficit (including marketing).</a:t>
            </a:r>
            <a:endParaRPr lang="en-US" sz="1800" dirty="0"/>
          </a:p>
          <a:p>
            <a:pPr lvl="2">
              <a:buClr>
                <a:schemeClr val="tx1"/>
              </a:buClr>
            </a:pPr>
            <a:r>
              <a:rPr lang="en-US" sz="1750" dirty="0"/>
              <a:t>50% Federal with a 50% match.</a:t>
            </a:r>
          </a:p>
          <a:p>
            <a:pPr marL="457200" indent="-457200">
              <a:buClr>
                <a:schemeClr val="tx1"/>
              </a:buClr>
              <a:buFont typeface="+mj-lt"/>
              <a:buAutoNum type="arabicPeriod"/>
            </a:pPr>
            <a:r>
              <a:rPr lang="en-US" sz="1800" dirty="0"/>
              <a:t>Support for intercity bus capital improvements.</a:t>
            </a:r>
          </a:p>
          <a:p>
            <a:pPr lvl="2">
              <a:buClr>
                <a:schemeClr val="tx1"/>
              </a:buClr>
            </a:pPr>
            <a:r>
              <a:rPr lang="en-US" sz="1750" dirty="0"/>
              <a:t>Over the road motorcoaches, vertical infrastructure, vehicle renovations/ improvements, ADA improvements to vehicles and facilities.</a:t>
            </a:r>
          </a:p>
          <a:p>
            <a:pPr lvl="3">
              <a:buClr>
                <a:schemeClr val="tx1"/>
              </a:buClr>
            </a:pPr>
            <a:r>
              <a:rPr lang="en-US" sz="1700" dirty="0">
                <a:latin typeface="Calibri" panose="020F0502020204030204" pitchFamily="34" charset="0"/>
                <a:ea typeface="Calibri" panose="020F0502020204030204" pitchFamily="34" charset="0"/>
                <a:cs typeface="Calibri" panose="020F0502020204030204" pitchFamily="34" charset="0"/>
              </a:rPr>
              <a:t>ADA vehicles require a 15% match.</a:t>
            </a:r>
          </a:p>
          <a:p>
            <a:pPr lvl="3">
              <a:buClr>
                <a:schemeClr val="tx1"/>
              </a:buClr>
            </a:pPr>
            <a:r>
              <a:rPr lang="en-US" sz="1700" dirty="0">
                <a:latin typeface="Calibri" panose="020F0502020204030204" pitchFamily="34" charset="0"/>
                <a:ea typeface="Calibri" panose="020F0502020204030204" pitchFamily="34" charset="0"/>
                <a:cs typeface="Calibri" panose="020F0502020204030204" pitchFamily="34" charset="0"/>
              </a:rPr>
              <a:t>All other capital projects require 20% match</a:t>
            </a:r>
            <a:r>
              <a:rPr lang="en-US" sz="1300" dirty="0"/>
              <a:t>.</a:t>
            </a:r>
          </a:p>
          <a:p>
            <a:pPr marL="0" indent="0">
              <a:buNone/>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8973"/>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B079462-5573-5382-75E3-2509ABC0D7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08324" y="870154"/>
            <a:ext cx="3660531" cy="1831730"/>
          </a:xfrm>
          <a:prstGeom prst="rect">
            <a:avLst/>
          </a:prstGeom>
        </p:spPr>
      </p:pic>
    </p:spTree>
    <p:extLst>
      <p:ext uri="{BB962C8B-B14F-4D97-AF65-F5344CB8AC3E}">
        <p14:creationId xmlns:p14="http://schemas.microsoft.com/office/powerpoint/2010/main" val="377878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79" y="847895"/>
            <a:ext cx="7971609" cy="4626937"/>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Available Funding and Application Summary - CY26</a:t>
            </a:r>
          </a:p>
          <a:p>
            <a:pPr marL="173037" indent="0">
              <a:lnSpc>
                <a:spcPct val="90000"/>
              </a:lnSpc>
              <a:buClr>
                <a:schemeClr val="tx1"/>
              </a:buClr>
              <a:buNone/>
            </a:pPr>
            <a:r>
              <a:rPr lang="en-US" b="1" dirty="0">
                <a:ea typeface="Calibri" panose="020F0502020204030204" pitchFamily="34" charset="0"/>
              </a:rPr>
              <a:t>Available Funding</a:t>
            </a:r>
          </a:p>
          <a:p>
            <a:pPr marL="893826" lvl="1" indent="-457200">
              <a:lnSpc>
                <a:spcPct val="90000"/>
              </a:lnSpc>
              <a:buClr>
                <a:schemeClr val="tx1"/>
              </a:buClr>
            </a:pPr>
            <a:r>
              <a:rPr lang="en-US" dirty="0">
                <a:ea typeface="Calibri" panose="020F0502020204030204" pitchFamily="34" charset="0"/>
              </a:rPr>
              <a:t>Total Intercity Bus Funds Available: </a:t>
            </a:r>
            <a:r>
              <a:rPr lang="en-US" u="sng" dirty="0">
                <a:ea typeface="Calibri" panose="020F0502020204030204" pitchFamily="34" charset="0"/>
              </a:rPr>
              <a:t>$6,113,114  </a:t>
            </a:r>
          </a:p>
          <a:p>
            <a:pPr marL="893826" lvl="1" indent="-457200">
              <a:lnSpc>
                <a:spcPct val="90000"/>
              </a:lnSpc>
              <a:buClr>
                <a:schemeClr val="tx1"/>
              </a:buClr>
            </a:pPr>
            <a:r>
              <a:rPr lang="en-US" dirty="0">
                <a:ea typeface="Calibri" panose="020F0502020204030204" pitchFamily="34" charset="0"/>
              </a:rPr>
              <a:t>15% of federal non-urbanized (FTA Section 5311) transit funding:</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FY25 5311(f) Funding: $2,683,362</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FY24 5311(f) Funding – Unobligated: $1,327,394</a:t>
            </a:r>
          </a:p>
          <a:p>
            <a:pPr marL="1293876" lvl="2" indent="-457200">
              <a:buClr>
                <a:schemeClr val="tx1"/>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Burlington Trailways – Closed Capital Contracts: $2,102,358</a:t>
            </a:r>
          </a:p>
          <a:p>
            <a:pPr marL="836676" lvl="2" indent="0">
              <a:lnSpc>
                <a:spcPct val="90000"/>
              </a:lnSpc>
              <a:buClr>
                <a:schemeClr val="tx1"/>
              </a:buClr>
              <a:buNone/>
            </a:pPr>
            <a:endParaRPr lang="en-US" sz="1000" dirty="0"/>
          </a:p>
          <a:p>
            <a:pPr marL="136525" indent="0">
              <a:lnSpc>
                <a:spcPct val="90000"/>
              </a:lnSpc>
              <a:buClr>
                <a:schemeClr val="tx1"/>
              </a:buClr>
              <a:buNone/>
            </a:pPr>
            <a:r>
              <a:rPr lang="en-US" b="1" dirty="0">
                <a:ea typeface="Calibri" panose="020F0502020204030204" pitchFamily="34" charset="0"/>
              </a:rPr>
              <a:t>Application Summary</a:t>
            </a:r>
          </a:p>
          <a:p>
            <a:pPr marL="893826" lvl="1" indent="-457200">
              <a:lnSpc>
                <a:spcPct val="90000"/>
              </a:lnSpc>
              <a:buClr>
                <a:schemeClr val="tx1"/>
              </a:buClr>
            </a:pPr>
            <a:r>
              <a:rPr lang="en-US" dirty="0">
                <a:ea typeface="Calibri" panose="020F0502020204030204" pitchFamily="34" charset="0"/>
              </a:rPr>
              <a:t>Total number of projects: 15</a:t>
            </a:r>
          </a:p>
          <a:p>
            <a:pPr marL="893826" lvl="1" indent="-457200">
              <a:lnSpc>
                <a:spcPct val="90000"/>
              </a:lnSpc>
              <a:buClr>
                <a:schemeClr val="tx1"/>
              </a:buClr>
            </a:pPr>
            <a:r>
              <a:rPr lang="en-US" dirty="0">
                <a:ea typeface="Calibri" panose="020F0502020204030204" pitchFamily="34" charset="0"/>
              </a:rPr>
              <a:t>Total number of projects recommended: 13</a:t>
            </a:r>
          </a:p>
          <a:p>
            <a:pPr marL="893826" lvl="1" indent="-457200">
              <a:lnSpc>
                <a:spcPct val="90000"/>
              </a:lnSpc>
              <a:buClr>
                <a:schemeClr val="tx1"/>
              </a:buClr>
            </a:pPr>
            <a:r>
              <a:rPr lang="en-US" dirty="0">
                <a:ea typeface="Calibri" panose="020F0502020204030204" pitchFamily="34" charset="0"/>
              </a:rPr>
              <a:t>Total project costs: $16,395,296</a:t>
            </a:r>
            <a:endParaRPr lang="en-US" dirty="0">
              <a:highlight>
                <a:srgbClr val="FFFF00"/>
              </a:highlight>
              <a:ea typeface="Calibri" panose="020F0502020204030204" pitchFamily="34" charset="0"/>
            </a:endParaRPr>
          </a:p>
          <a:p>
            <a:pPr marL="893826" lvl="1" indent="-457200">
              <a:lnSpc>
                <a:spcPct val="90000"/>
              </a:lnSpc>
              <a:buClr>
                <a:schemeClr val="tx1"/>
              </a:buClr>
            </a:pPr>
            <a:r>
              <a:rPr lang="en-US" dirty="0">
                <a:ea typeface="Calibri" panose="020F0502020204030204" pitchFamily="34" charset="0"/>
              </a:rPr>
              <a:t>Total amount requested: $7,434,629</a:t>
            </a:r>
          </a:p>
          <a:p>
            <a:pPr marL="893826" lvl="1" indent="-457200">
              <a:lnSpc>
                <a:spcPct val="90000"/>
              </a:lnSpc>
              <a:buClr>
                <a:schemeClr val="tx1"/>
              </a:buClr>
            </a:pPr>
            <a:r>
              <a:rPr lang="en-US" dirty="0">
                <a:ea typeface="Calibri" panose="020F0502020204030204" pitchFamily="34" charset="0"/>
              </a:rPr>
              <a:t>Total amount recommended: </a:t>
            </a:r>
            <a:r>
              <a:rPr lang="en-US" u="sng" dirty="0">
                <a:ea typeface="Calibri" panose="020F0502020204030204" pitchFamily="34" charset="0"/>
              </a:rPr>
              <a:t>$6,032,129</a:t>
            </a:r>
          </a:p>
          <a:p>
            <a:pPr marL="893826" lvl="1" indent="-457200">
              <a:lnSpc>
                <a:spcPct val="90000"/>
              </a:lnSpc>
              <a:buClr>
                <a:schemeClr val="tx1"/>
              </a:buClr>
            </a:pPr>
            <a:r>
              <a:rPr lang="en-US" dirty="0">
                <a:ea typeface="Calibri" panose="020F0502020204030204" pitchFamily="34" charset="0"/>
              </a:rPr>
              <a:t>Remaining Balance : $80,985</a:t>
            </a:r>
          </a:p>
          <a:p>
            <a:pPr>
              <a:buFont typeface="Arial" panose="020B0604020202020204" pitchFamily="34" charset="0"/>
              <a:buChar char="•"/>
            </a:pPr>
            <a:endParaRPr lang="en-US" dirty="0"/>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79" y="128410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2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059B3369-3F0F-499C-9EE7-8EC46B6E8A79}">
  <ds:schemaRef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4878</TotalTime>
  <Words>1235</Words>
  <Application>Microsoft Office PowerPoint</Application>
  <PresentationFormat>On-screen Show (4:3)</PresentationFormat>
  <Paragraphs>223</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PT Sans</vt:lpstr>
      <vt:lpstr>Calibri</vt:lpstr>
      <vt:lpstr>Wingdings</vt:lpstr>
      <vt:lpstr>Neue Haas Grotesk Text Pro</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122</cp:revision>
  <cp:lastPrinted>2024-10-31T21:53:22Z</cp:lastPrinted>
  <dcterms:created xsi:type="dcterms:W3CDTF">2023-12-21T16:39:01Z</dcterms:created>
  <dcterms:modified xsi:type="dcterms:W3CDTF">2025-11-04T16:37:29Z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2025-10-28T14:18:21Z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7b556ea1-5892-4f6f-84f4-e2a28ed5064b</vt:lpwstr>
  </property>
  <property fmtid="{D5CDD505-2E9C-101B-9397-08002B2CF9AE}" pid="12" name="MSIP_Label_0faac733-ded1-41e0-8ea6-961193f81247_ContentBits">
    <vt:lpwstr>0</vt:lpwstr>
  </property>
</Properties>
</file>