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handoutMasterIdLst>
    <p:handoutMasterId r:id="rId23"/>
  </p:handoutMasterIdLst>
  <p:sldIdLst>
    <p:sldId id="256" r:id="rId5"/>
    <p:sldId id="257" r:id="rId6"/>
    <p:sldId id="284" r:id="rId7"/>
    <p:sldId id="285" r:id="rId8"/>
    <p:sldId id="308" r:id="rId9"/>
    <p:sldId id="298" r:id="rId10"/>
    <p:sldId id="299" r:id="rId11"/>
    <p:sldId id="300" r:id="rId12"/>
    <p:sldId id="286" r:id="rId13"/>
    <p:sldId id="301" r:id="rId14"/>
    <p:sldId id="302" r:id="rId15"/>
    <p:sldId id="303" r:id="rId16"/>
    <p:sldId id="304" r:id="rId17"/>
    <p:sldId id="287" r:id="rId18"/>
    <p:sldId id="305" r:id="rId19"/>
    <p:sldId id="306" r:id="rId20"/>
    <p:sldId id="307" r:id="rId21"/>
  </p:sldIdLst>
  <p:sldSz cx="9144000" cy="6858000" type="screen4x3"/>
  <p:notesSz cx="6858000" cy="9144000"/>
  <p:embeddedFontLst>
    <p:embeddedFont>
      <p:font typeface="PT Sans" panose="020B0503020203020204" pitchFamily="34" charset="0"/>
      <p:regular r:id="rId24"/>
      <p:bold r:id="rId25"/>
      <p:italic r:id="rId26"/>
      <p:boldItalic r:id="rId27"/>
    </p:embeddedFont>
    <p:embeddedFont>
      <p:font typeface="Roboto Slab" pitchFamily="50" charset="0"/>
      <p:regular r:id="rId28"/>
      <p:bold r:id="rId29"/>
    </p:embeddedFont>
  </p:embeddedFont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8" autoAdjust="0"/>
    <p:restoredTop sz="82324" autoAdjust="0"/>
  </p:normalViewPr>
  <p:slideViewPr>
    <p:cSldViewPr snapToGrid="0">
      <p:cViewPr varScale="1">
        <p:scale>
          <a:sx n="91" d="100"/>
          <a:sy n="91" d="100"/>
        </p:scale>
        <p:origin x="2028"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ags" Target="tags/tag1.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11/3/2025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11/3/2025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324964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7F6BA-F418-8926-34D0-B0164A379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683C6-8A01-1F62-9A6E-35F3C30A9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4BE9C-3347-75B0-2D00-5845E8FABE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 of all of this is to help us make more informed decisions when selecting projects to be presented for your consideration on the highway candidate list. IPASS and this approach will be just one tool in our toolbox for identifying which projects will be presented for your consideration. As always, there are many things to consider when deciding what projects should advance. What this process will do is ensure is that we have an efficient way of reviewing projects with consistent data. This will ensure that those reviewing business cases are able to do so more efficiently and effectively.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A75CCFE-EC0A-2123-A7B9-CC5B50573031}"/>
              </a:ext>
            </a:extLst>
          </p:cNvPr>
          <p:cNvSpPr>
            <a:spLocks noGrp="1"/>
          </p:cNvSpPr>
          <p:nvPr>
            <p:ph type="sldNum" sz="quarter" idx="5"/>
          </p:nvPr>
        </p:nvSpPr>
        <p:spPr/>
        <p:txBody>
          <a:bodyPr/>
          <a:lstStyle/>
          <a:p>
            <a:fld id="{C37D7554-D10C-4E29-B8E6-BB7111FA614F}" type="slidenum">
              <a:rPr lang="en-US" smtClean="0"/>
              <a:t>13</a:t>
            </a:fld>
            <a:endParaRPr lang="en-US" dirty="0"/>
          </a:p>
        </p:txBody>
      </p:sp>
    </p:spTree>
    <p:extLst>
      <p:ext uri="{BB962C8B-B14F-4D97-AF65-F5344CB8AC3E}">
        <p14:creationId xmlns:p14="http://schemas.microsoft.com/office/powerpoint/2010/main" val="995431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14</a:t>
            </a:fld>
            <a:endParaRPr lang="en-US" dirty="0"/>
          </a:p>
        </p:txBody>
      </p:sp>
    </p:spTree>
    <p:extLst>
      <p:ext uri="{BB962C8B-B14F-4D97-AF65-F5344CB8AC3E}">
        <p14:creationId xmlns:p14="http://schemas.microsoft.com/office/powerpoint/2010/main" val="75677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A2AEA-E5DD-8CDF-AFE8-6E09BC890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EB727-4DD9-F049-CE6D-1FC19160F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ED500-A828-C24A-C0D2-C54AA8BB9A07}"/>
              </a:ext>
            </a:extLst>
          </p:cNvPr>
          <p:cNvSpPr>
            <a:spLocks noGrp="1"/>
          </p:cNvSpPr>
          <p:nvPr>
            <p:ph type="body" idx="1"/>
          </p:nvPr>
        </p:nvSpPr>
        <p:spPr/>
        <p:txBody>
          <a:bodyPr/>
          <a:lstStyle/>
          <a:p>
            <a:r>
              <a:rPr lang="en-US" dirty="0"/>
              <a:t>So where do we go from here? This year we will be piloting the use of these scores with the projects that are submitted through the business case process. At the start of the year, the program team will recommend projects that will be added to the candidate list and in the spring those projects will be presented to you for your consideration. At that time, we will share the scores that were derived using this process. </a:t>
            </a:r>
          </a:p>
        </p:txBody>
      </p:sp>
      <p:sp>
        <p:nvSpPr>
          <p:cNvPr id="4" name="Slide Number Placeholder 3">
            <a:extLst>
              <a:ext uri="{FF2B5EF4-FFF2-40B4-BE49-F238E27FC236}">
                <a16:creationId xmlns:a16="http://schemas.microsoft.com/office/drawing/2014/main" id="{6BE4D945-FEA0-72EC-5A17-C67968ACDDF8}"/>
              </a:ext>
            </a:extLst>
          </p:cNvPr>
          <p:cNvSpPr>
            <a:spLocks noGrp="1"/>
          </p:cNvSpPr>
          <p:nvPr>
            <p:ph type="sldNum" sz="quarter" idx="5"/>
          </p:nvPr>
        </p:nvSpPr>
        <p:spPr/>
        <p:txBody>
          <a:bodyPr/>
          <a:lstStyle/>
          <a:p>
            <a:fld id="{C37D7554-D10C-4E29-B8E6-BB7111FA614F}" type="slidenum">
              <a:rPr lang="en-US" smtClean="0"/>
              <a:t>15</a:t>
            </a:fld>
            <a:endParaRPr lang="en-US" dirty="0"/>
          </a:p>
        </p:txBody>
      </p:sp>
    </p:spTree>
    <p:extLst>
      <p:ext uri="{BB962C8B-B14F-4D97-AF65-F5344CB8AC3E}">
        <p14:creationId xmlns:p14="http://schemas.microsoft.com/office/powerpoint/2010/main" val="72860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today’s presentation will be to first refresh everyone on this effort. Some of you may not have been on the commission when we had this discussion a year ago, so we wanted to provide some background. We will then talk about the structure of the proposed approach and tool. I’ll provide an overview of the progress we’ve made since last year and finish up with where we plan to go over the next several months. </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226111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last year’s November commission meeting we provided an overview of how our project prioritization processes have evolved over time and the desire to change directions on our approach. We also indicated that we wanted to more formally tie the prioritization process with the business case process which is our internal method of identifying projects to be added the highway candidate list. At the time, we had a tool to prioritize projects that scored projects based on existing condition. The tool was aging and required costly updates, so we decided to replace that tool and start new. Our new approach uses an outcome-based methodology that focused on the needs of the system instead of what is existing now. </a:t>
            </a:r>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35860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this presentation, I’ll make several references to business cases or the business case process.  There were mentioned in the presentation I gave last year on this topic, but I wanted to provide a quick review of what these are and how we use them.</a:t>
            </a:r>
          </a:p>
          <a:p>
            <a:endParaRPr lang="en-US" dirty="0">
              <a:ea typeface="Calibri"/>
              <a:cs typeface="Calibri"/>
            </a:endParaRPr>
          </a:p>
          <a:p>
            <a:r>
              <a:rPr lang="en-US" dirty="0">
                <a:ea typeface="Calibri"/>
                <a:cs typeface="Calibri"/>
              </a:rPr>
              <a:t>This is an internal process we developed several years ago to help us identify, plan, program, and develop projects more efficiently.  To initiate certain types of projects or new studies, a business case must be submitted and approved.  </a:t>
            </a:r>
          </a:p>
          <a:p>
            <a:r>
              <a:rPr lang="en-US" dirty="0">
                <a:ea typeface="Calibri"/>
                <a:cs typeface="Calibri"/>
              </a:rPr>
              <a:t>The business case outlines why the project or study is needed along with supporting data, potential solutions, and costs.  After a business case is approved, a project may be considered for programming and development.  Only a small number of projects will require a business case; however, these are usually the high $ projects.  </a:t>
            </a:r>
          </a:p>
          <a:p>
            <a:endParaRPr lang="en-US" dirty="0">
              <a:ea typeface="Calibri"/>
              <a:cs typeface="Calibri"/>
            </a:endParaRPr>
          </a:p>
          <a:p>
            <a:r>
              <a:rPr lang="en-US" dirty="0">
                <a:ea typeface="Calibri"/>
                <a:cs typeface="Calibri"/>
              </a:rPr>
              <a:t>This year, we will be using the updated project prioritization scoring method to help review and evaluate the project business cases.</a:t>
            </a:r>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126207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B4FB6-94FD-602E-5B47-F409713A2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F9FFC-218C-40D1-5BAA-046CF0D61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CBA29-76A9-7C95-0494-69D74370933C}"/>
              </a:ext>
            </a:extLst>
          </p:cNvPr>
          <p:cNvSpPr>
            <a:spLocks noGrp="1"/>
          </p:cNvSpPr>
          <p:nvPr>
            <p:ph type="body" idx="1"/>
          </p:nvPr>
        </p:nvSpPr>
        <p:spPr/>
        <p:txBody>
          <a:bodyPr/>
          <a:lstStyle/>
          <a:p>
            <a:r>
              <a:rPr lang="en-US" dirty="0"/>
              <a:t>These needs are derived from objectives outlined in the State Long-Range Transportation Plan (SLRTP) which you developed and approved.  The current objectives include Safety, Sustainability, Accessibility, and Flow with the ultimate outcome being mobility. In developing our new approach, we wanted to evaluate projects to ensure that they are addressing the needs of the system in alignment with these core objectives. </a:t>
            </a:r>
          </a:p>
        </p:txBody>
      </p:sp>
      <p:sp>
        <p:nvSpPr>
          <p:cNvPr id="4" name="Slide Number Placeholder 3">
            <a:extLst>
              <a:ext uri="{FF2B5EF4-FFF2-40B4-BE49-F238E27FC236}">
                <a16:creationId xmlns:a16="http://schemas.microsoft.com/office/drawing/2014/main" id="{F85356DE-F739-14ED-2E2A-C3B6C5E5BB72}"/>
              </a:ext>
            </a:extLst>
          </p:cNvPr>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149334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commission’s input from last year, we have been working to further develop our approach and build a tool that will help us implement this effort. At the start of this year, we held a workshop with internal staff from across the department to get input on the best approach and data to use for evaluating progress. From there we had smaller discussions with Subject Matter Experts (SMEs) to refine a limited list of datasets to use in our analysis. Since the end of June, we have followed up with that initial broader group and met with smaller groups to refine our scoring approach and begin building out a tool to support this effort. </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380405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tool we are developing to prioritize and score projects is going to be called the Infrastructure Prioritization and Scoring System or IPASS for short. As mentioned earlier, this tool will focus on evaluating projects based on how well they are address the needs identified within the project location. Let’s now talk about how it will do that. </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115502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F2316-4EA5-5A56-A7DE-F3F2DD12A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83A0D-66E6-6142-53E3-4B5CD9F04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EA182-38C5-67CE-6D91-6993B2A9DCE6}"/>
              </a:ext>
            </a:extLst>
          </p:cNvPr>
          <p:cNvSpPr>
            <a:spLocks noGrp="1"/>
          </p:cNvSpPr>
          <p:nvPr>
            <p:ph type="body" idx="1"/>
          </p:nvPr>
        </p:nvSpPr>
        <p:spPr/>
        <p:txBody>
          <a:bodyPr/>
          <a:lstStyle/>
          <a:p>
            <a:r>
              <a:rPr lang="en-US" dirty="0"/>
              <a:t>Iowa’s transportation system has diverse and complex needs. The first thing that IPASS will help us do is identify the needs within a project location. Using data and analysis consistent with our State Long-Range Transportation System (SLRTP) we will determine which needs exist within the footprint of the proposed project. Again, the needs are measured based on the four objectives defined in the SLRTP.  Data includes non-motorist accessibility, roadway and bridge condition, capacity, and of course safety. The intent is to ensure projects are addressing the critical issues of our transportation system and the improvements are targeted towards what is needed at a particular location. </a:t>
            </a:r>
          </a:p>
        </p:txBody>
      </p:sp>
      <p:sp>
        <p:nvSpPr>
          <p:cNvPr id="4" name="Slide Number Placeholder 3">
            <a:extLst>
              <a:ext uri="{FF2B5EF4-FFF2-40B4-BE49-F238E27FC236}">
                <a16:creationId xmlns:a16="http://schemas.microsoft.com/office/drawing/2014/main" id="{F62E6F62-F0CF-8224-7057-0525CC9CFEA4}"/>
              </a:ext>
            </a:extLst>
          </p:cNvPr>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197312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needs have been identified the next step is to evaluate the outcome. Projects will be scored based on a combination of the amount of need identified in the project location and how much of that need is going to addressed by the proposed project. Projects will only be evaluated/scored on the needs that exists. If a need doesn’t exist within a project’s footprint it will not be included in the scoring of the project. A simplified benefit cost metric will also be developed by dividing the IPASS score by the cost of the project. This will allow us to see how cost efficient a project is at addressing the needs within its area. </a:t>
            </a:r>
          </a:p>
        </p:txBody>
      </p:sp>
      <p:sp>
        <p:nvSpPr>
          <p:cNvPr id="4" name="Slide Number Placeholder 3"/>
          <p:cNvSpPr>
            <a:spLocks noGrp="1"/>
          </p:cNvSpPr>
          <p:nvPr>
            <p:ph type="sldNum" sz="quarter" idx="5"/>
          </p:nvPr>
        </p:nvSpPr>
        <p:spPr/>
        <p:txBody>
          <a:bodyPr/>
          <a:lstStyle/>
          <a:p>
            <a:fld id="{C37D7554-D10C-4E29-B8E6-BB7111FA614F}" type="slidenum">
              <a:rPr lang="en-US" smtClean="0"/>
              <a:t>12</a:t>
            </a:fld>
            <a:endParaRPr lang="en-US" dirty="0"/>
          </a:p>
        </p:txBody>
      </p:sp>
    </p:spTree>
    <p:extLst>
      <p:ext uri="{BB962C8B-B14F-4D97-AF65-F5344CB8AC3E}">
        <p14:creationId xmlns:p14="http://schemas.microsoft.com/office/powerpoint/2010/main" val="205187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2"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2437442"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spc="113" baseline="0" dirty="0">
                <a:latin typeface="Calibri" panose="020F0502020204030204" pitchFamily="34" charset="0"/>
                <a:cs typeface="Calibri" panose="020F0502020204030204" pitchFamily="34" charset="0"/>
              </a:rPr>
              <a:t>Project Prioritization Update: IPASS</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600" spc="113" baseline="0" smtClean="0">
                <a:latin typeface="Calibri" panose="020F0502020204030204" pitchFamily="34" charset="0"/>
                <a:cs typeface="Calibri" panose="020F0502020204030204" pitchFamily="34" charset="0"/>
              </a:rPr>
              <a:pPr/>
              <a:t>‹#›</a:t>
            </a:fld>
            <a:endParaRPr lang="en-US" sz="6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solidFill>
            <a:schemeClr val="bg1">
              <a:lumMod val="95000"/>
            </a:schemeClr>
          </a:solidFill>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415006148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7" r:id="rId4"/>
    <p:sldLayoutId id="2147483681" r:id="rId5"/>
    <p:sldLayoutId id="2147483682" r:id="rId6"/>
    <p:sldLayoutId id="2147483683" r:id="rId7"/>
    <p:sldLayoutId id="2147483655" r:id="rId8"/>
    <p:sldLayoutId id="2147483668" r:id="rId9"/>
    <p:sldLayoutId id="2147483669" r:id="rId10"/>
    <p:sldLayoutId id="2147483670" r:id="rId11"/>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https://creativecommons.org/licenses/by-sa/3.0/" TargetMode="External"/><Relationship Id="rId5" Type="http://schemas.openxmlformats.org/officeDocument/2006/relationships/hyperlink" Target="https://www.picpedia.org/suspension-file/b/business-cases.html"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29">
            <a:extLst>
              <a:ext uri="{FF2B5EF4-FFF2-40B4-BE49-F238E27FC236}">
                <a16:creationId xmlns:a16="http://schemas.microsoft.com/office/drawing/2014/main" id="{71399701-353F-22EB-42A6-506D7450D4E2}"/>
              </a:ext>
            </a:extLst>
          </p:cNvPr>
          <p:cNvPicPr>
            <a:picLocks noChangeAspect="1"/>
          </p:cNvPicPr>
          <p:nvPr/>
        </p:nvPicPr>
        <p:blipFill>
          <a:blip r:embed="rId4" cstate="screen">
            <a:extLst>
              <a:ext uri="{28A0092B-C50C-407E-A947-70E740481C1C}">
                <a14:useLocalDpi xmlns:a14="http://schemas.microsoft.com/office/drawing/2010/main" val="0"/>
              </a:ext>
            </a:extLst>
          </a:blip>
          <a:srcRect l="-3250"/>
          <a:stretch/>
        </p:blipFill>
        <p:spPr>
          <a:xfrm>
            <a:off x="-315209" y="0"/>
            <a:ext cx="9459210" cy="6637449"/>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17512" y="4947964"/>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3300" b="1" dirty="0">
                <a:solidFill>
                  <a:schemeClr val="bg1"/>
                </a:solidFill>
                <a:latin typeface="+mj-lt"/>
                <a:ea typeface="Roboto Slab" pitchFamily="2" charset="0"/>
                <a:cs typeface="Roboto Slab" pitchFamily="2" charset="0"/>
              </a:rPr>
              <a:t>Project Prioritization Update</a:t>
            </a:r>
          </a:p>
        </p:txBody>
      </p: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11396" y="5490431"/>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r>
              <a:rPr lang="en-US" altLang="en-US" sz="2100" b="1" dirty="0">
                <a:solidFill>
                  <a:schemeClr val="bg1"/>
                </a:solidFill>
                <a:latin typeface="Roboto Slab" pitchFamily="2" charset="0"/>
                <a:ea typeface="Roboto Slab" pitchFamily="2" charset="0"/>
                <a:cs typeface="PT Sans" panose="020B0503020203020204" pitchFamily="34" charset="0"/>
              </a:rPr>
              <a:t>Infrastructure Prioritization and Scoring System (IPASS)</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12" y="6099977"/>
            <a:ext cx="9167626" cy="754861"/>
          </a:xfrm>
          <a:prstGeom prst="rect">
            <a:avLst/>
          </a:prstGeom>
        </p:spPr>
      </p:pic>
      <p:sp>
        <p:nvSpPr>
          <p:cNvPr id="22" name="Text Placeholder 2">
            <a:extLst>
              <a:ext uri="{FF2B5EF4-FFF2-40B4-BE49-F238E27FC236}">
                <a16:creationId xmlns:a16="http://schemas.microsoft.com/office/drawing/2014/main" id="{59AF3B16-3FC2-FE84-6EFE-7C8664AE9746}"/>
              </a:ext>
            </a:extLst>
          </p:cNvPr>
          <p:cNvSpPr txBox="1">
            <a:spLocks noChangeArrowheads="1"/>
          </p:cNvSpPr>
          <p:nvPr/>
        </p:nvSpPr>
        <p:spPr bwMode="auto">
          <a:xfrm>
            <a:off x="374796" y="6329576"/>
            <a:ext cx="2779883" cy="45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ts val="1500"/>
              </a:spcBef>
              <a:spcAft>
                <a:spcPts val="450"/>
              </a:spcAft>
            </a:pPr>
            <a:r>
              <a:rPr lang="en-US" altLang="en-US" sz="1200" dirty="0">
                <a:solidFill>
                  <a:schemeClr val="bg1"/>
                </a:solidFill>
                <a:latin typeface="+mn-lt"/>
                <a:ea typeface="PT Sans" panose="020B0503020203020204" pitchFamily="34" charset="0"/>
                <a:cs typeface="PT Sans" panose="020B0503020203020204" pitchFamily="34" charset="0"/>
              </a:rPr>
              <a:t>Charlie Purcell</a:t>
            </a:r>
          </a:p>
          <a:p>
            <a:pPr>
              <a:spcAft>
                <a:spcPts val="450"/>
              </a:spcAft>
            </a:pPr>
            <a:r>
              <a:rPr lang="en-US" altLang="en-US" sz="1200" dirty="0">
                <a:solidFill>
                  <a:schemeClr val="bg1"/>
                </a:solidFill>
                <a:latin typeface="+mn-lt"/>
                <a:ea typeface="PT Sans" panose="020B0503020203020204" pitchFamily="34" charset="0"/>
                <a:cs typeface="PT Sans" panose="020B0503020203020204" pitchFamily="34" charset="0"/>
              </a:rPr>
              <a:t>TDD Deputy Division Director</a:t>
            </a:r>
          </a:p>
        </p:txBody>
      </p:sp>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
        <p:nvSpPr>
          <p:cNvPr id="2" name="Text Placeholder 2">
            <a:extLst>
              <a:ext uri="{FF2B5EF4-FFF2-40B4-BE49-F238E27FC236}">
                <a16:creationId xmlns:a16="http://schemas.microsoft.com/office/drawing/2014/main" id="{81C0747B-1E0F-1C17-3F2A-F9A51F93016E}"/>
              </a:ext>
            </a:extLst>
          </p:cNvPr>
          <p:cNvSpPr txBox="1">
            <a:spLocks noChangeArrowheads="1"/>
          </p:cNvSpPr>
          <p:nvPr/>
        </p:nvSpPr>
        <p:spPr bwMode="auto">
          <a:xfrm>
            <a:off x="6851802" y="6405797"/>
            <a:ext cx="1917401" cy="30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spcAft>
                <a:spcPts val="450"/>
              </a:spcAft>
            </a:pPr>
            <a:r>
              <a:rPr lang="en-US" altLang="en-US" sz="1200" dirty="0">
                <a:solidFill>
                  <a:schemeClr val="bg1"/>
                </a:solidFill>
                <a:latin typeface="+mn-lt"/>
                <a:ea typeface="PT Sans" panose="020B0503020203020204" pitchFamily="34" charset="0"/>
                <a:cs typeface="PT Sans" panose="020B0503020203020204" pitchFamily="34" charset="0"/>
              </a:rPr>
              <a:t>November 12, 2025</a:t>
            </a:r>
          </a:p>
        </p:txBody>
      </p:sp>
    </p:spTree>
    <p:custDataLst>
      <p:tags r:id="rId1"/>
    </p:custDataLst>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ADB43-2745-34DA-D7DB-4342CBA7559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EEFDFDD-093A-B1CD-FB12-9CE9410B2FEA}"/>
              </a:ext>
            </a:extLst>
          </p:cNvPr>
          <p:cNvSpPr>
            <a:spLocks noGrp="1"/>
          </p:cNvSpPr>
          <p:nvPr>
            <p:ph type="body" sz="quarter" idx="18"/>
          </p:nvPr>
        </p:nvSpPr>
        <p:spPr>
          <a:xfrm>
            <a:off x="754380" y="1650039"/>
            <a:ext cx="8028672" cy="430667"/>
          </a:xfrm>
        </p:spPr>
        <p:txBody>
          <a:bodyPr lIns="0" rIns="0" anchor="b"/>
          <a:lstStyle/>
          <a:p>
            <a:r>
              <a:rPr lang="en-US" dirty="0"/>
              <a:t>Infrastructure Prioritization and Scoring System</a:t>
            </a:r>
          </a:p>
          <a:p>
            <a:r>
              <a:rPr lang="en-US" dirty="0"/>
              <a:t>(IPASS)</a:t>
            </a:r>
          </a:p>
        </p:txBody>
      </p:sp>
      <p:pic>
        <p:nvPicPr>
          <p:cNvPr id="23" name="Picture Placeholder 22">
            <a:extLst>
              <a:ext uri="{FF2B5EF4-FFF2-40B4-BE49-F238E27FC236}">
                <a16:creationId xmlns:a16="http://schemas.microsoft.com/office/drawing/2014/main" id="{13FF48E1-98BB-8E57-6379-32E3C438C175}"/>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val="0"/>
              </a:ext>
            </a:extLst>
          </a:blip>
          <a:srcRect/>
          <a:stretch/>
        </p:blipFill>
        <p:spPr>
          <a:xfrm>
            <a:off x="0" y="2397837"/>
            <a:ext cx="9144000" cy="4086491"/>
          </a:xfrm>
          <a:prstGeom prst="rect">
            <a:avLst/>
          </a:prstGeom>
        </p:spPr>
      </p:pic>
      <p:cxnSp>
        <p:nvCxnSpPr>
          <p:cNvPr id="2" name="Straight Connector 1">
            <a:extLst>
              <a:ext uri="{FF2B5EF4-FFF2-40B4-BE49-F238E27FC236}">
                <a16:creationId xmlns:a16="http://schemas.microsoft.com/office/drawing/2014/main" id="{85A03F27-ACBF-A310-E063-FD22656F6AFF}"/>
              </a:ext>
            </a:extLst>
          </p:cNvPr>
          <p:cNvCxnSpPr/>
          <p:nvPr/>
        </p:nvCxnSpPr>
        <p:spPr>
          <a:xfrm>
            <a:off x="754380" y="2108307"/>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Isosceles Triangle 30">
            <a:extLst>
              <a:ext uri="{FF2B5EF4-FFF2-40B4-BE49-F238E27FC236}">
                <a16:creationId xmlns:a16="http://schemas.microsoft.com/office/drawing/2014/main" id="{84CA18A9-018E-A147-85A8-4F56026D6A4B}"/>
              </a:ext>
            </a:extLst>
          </p:cNvPr>
          <p:cNvSpPr>
            <a:spLocks noGrp="1" noRot="1" noMove="1" noResize="1" noEditPoints="1" noAdjustHandles="1" noChangeArrowheads="1" noChangeShapeType="1"/>
          </p:cNvSpPr>
          <p:nvPr/>
        </p:nvSpPr>
        <p:spPr>
          <a:xfrm rot="5400000" flipH="1">
            <a:off x="2079043" y="4010557"/>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30">
            <a:extLst>
              <a:ext uri="{FF2B5EF4-FFF2-40B4-BE49-F238E27FC236}">
                <a16:creationId xmlns:a16="http://schemas.microsoft.com/office/drawing/2014/main" id="{98976D4F-D3B6-2103-416A-9496BAFF3EF0}"/>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0411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43C64-C4E7-EEB5-CFD0-8F09F53DE11B}"/>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E5BF30A9-1A0F-62B9-6024-944954AEAA9F}"/>
              </a:ext>
            </a:extLst>
          </p:cNvPr>
          <p:cNvSpPr>
            <a:spLocks noGrp="1"/>
          </p:cNvSpPr>
          <p:nvPr>
            <p:ph sz="quarter" idx="16"/>
          </p:nvPr>
        </p:nvSpPr>
        <p:spPr>
          <a:xfrm>
            <a:off x="754380" y="954406"/>
            <a:ext cx="7635240" cy="483870"/>
          </a:xfrm>
          <a:prstGeom prst="rect">
            <a:avLst/>
          </a:prstGeom>
        </p:spPr>
        <p:txBody>
          <a:bodyPr lIns="0"/>
          <a:lstStyle/>
          <a:p>
            <a:pPr marL="0" indent="0" algn="ctr">
              <a:lnSpc>
                <a:spcPct val="90000"/>
              </a:lnSpc>
              <a:spcBef>
                <a:spcPts val="750"/>
              </a:spcBef>
              <a:spcAft>
                <a:spcPts val="1800"/>
              </a:spcAft>
              <a:buNone/>
            </a:pPr>
            <a:r>
              <a:rPr lang="en-US" sz="2400" b="1" dirty="0">
                <a:solidFill>
                  <a:schemeClr val="accent1"/>
                </a:solidFill>
                <a:latin typeface="+mj-lt"/>
              </a:rPr>
              <a:t>Identifying Iowa’s Transportation Needs</a:t>
            </a:r>
          </a:p>
        </p:txBody>
      </p:sp>
      <p:pic>
        <p:nvPicPr>
          <p:cNvPr id="3" name="Picture 2">
            <a:extLst>
              <a:ext uri="{FF2B5EF4-FFF2-40B4-BE49-F238E27FC236}">
                <a16:creationId xmlns:a16="http://schemas.microsoft.com/office/drawing/2014/main" id="{1D1C2A4B-C478-564E-7627-EFAA32E6C9AE}"/>
              </a:ext>
            </a:extLst>
          </p:cNvPr>
          <p:cNvPicPr>
            <a:picLocks noChangeAspect="1"/>
          </p:cNvPicPr>
          <p:nvPr/>
        </p:nvPicPr>
        <p:blipFill>
          <a:blip r:embed="rId3"/>
          <a:stretch>
            <a:fillRect/>
          </a:stretch>
        </p:blipFill>
        <p:spPr>
          <a:xfrm>
            <a:off x="1251435" y="1438277"/>
            <a:ext cx="7049500" cy="4619624"/>
          </a:xfrm>
          <a:prstGeom prst="rect">
            <a:avLst/>
          </a:prstGeom>
        </p:spPr>
      </p:pic>
    </p:spTree>
    <p:extLst>
      <p:ext uri="{BB962C8B-B14F-4D97-AF65-F5344CB8AC3E}">
        <p14:creationId xmlns:p14="http://schemas.microsoft.com/office/powerpoint/2010/main" val="232215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33FE3-1AD6-266D-B5F1-7970F561D11B}"/>
            </a:ext>
          </a:extLst>
        </p:cNvPr>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ECF44E03-A5F9-FDF2-651F-85FA8934ECFF}"/>
              </a:ext>
            </a:extLst>
          </p:cNvPr>
          <p:cNvSpPr>
            <a:spLocks noGrp="1"/>
          </p:cNvSpPr>
          <p:nvPr>
            <p:ph sz="quarter" idx="16"/>
          </p:nvPr>
        </p:nvSpPr>
        <p:spPr>
          <a:xfrm>
            <a:off x="754381" y="1205595"/>
            <a:ext cx="3486752" cy="445768"/>
          </a:xfrm>
          <a:prstGeom prst="rect">
            <a:avLst/>
          </a:prstGeom>
        </p:spPr>
        <p:txBody>
          <a:bodyPr lIns="0" rIns="0"/>
          <a:lstStyle/>
          <a:p>
            <a:pPr marL="0" indent="0">
              <a:spcAft>
                <a:spcPts val="1800"/>
              </a:spcAft>
              <a:buNone/>
            </a:pPr>
            <a:r>
              <a:rPr lang="en-US" sz="2400" b="1" dirty="0">
                <a:solidFill>
                  <a:schemeClr val="accent1"/>
                </a:solidFill>
                <a:latin typeface="+mj-lt"/>
              </a:rPr>
              <a:t>Scoring Projects</a:t>
            </a:r>
          </a:p>
          <a:p>
            <a:r>
              <a:rPr lang="en-US" dirty="0"/>
              <a:t>Based on identified needs within the project area.</a:t>
            </a:r>
          </a:p>
          <a:p>
            <a:r>
              <a:rPr lang="en-US" dirty="0"/>
              <a:t>Based on how the needs are being addressed with the proposed project.</a:t>
            </a:r>
          </a:p>
          <a:p>
            <a:r>
              <a:rPr lang="en-US" dirty="0"/>
              <a:t>Cost will be incorporated into the score. </a:t>
            </a:r>
          </a:p>
        </p:txBody>
      </p:sp>
      <p:cxnSp>
        <p:nvCxnSpPr>
          <p:cNvPr id="2" name="Straight Connector 1">
            <a:extLst>
              <a:ext uri="{FF2B5EF4-FFF2-40B4-BE49-F238E27FC236}">
                <a16:creationId xmlns:a16="http://schemas.microsoft.com/office/drawing/2014/main" id="{FDB3CF63-2BFD-D909-B0C3-9CF7E7AE3A8C}"/>
              </a:ext>
            </a:extLst>
          </p:cNvPr>
          <p:cNvCxnSpPr>
            <a:cxnSpLocks/>
          </p:cNvCxnSpPr>
          <p:nvPr/>
        </p:nvCxnSpPr>
        <p:spPr>
          <a:xfrm>
            <a:off x="754382" y="1850617"/>
            <a:ext cx="47878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Isosceles Triangle 30">
            <a:extLst>
              <a:ext uri="{FF2B5EF4-FFF2-40B4-BE49-F238E27FC236}">
                <a16:creationId xmlns:a16="http://schemas.microsoft.com/office/drawing/2014/main" id="{681BF8F1-A02F-1807-9E63-4EA56C0AD094}"/>
              </a:ext>
            </a:extLst>
          </p:cNvPr>
          <p:cNvSpPr>
            <a:spLocks noGrp="1" noRot="1" noMove="1" noResize="1" noEditPoints="1" noAdjustHandles="1" noChangeArrowheads="1" noChangeShapeType="1"/>
          </p:cNvSpPr>
          <p:nvPr/>
        </p:nvSpPr>
        <p:spPr>
          <a:xfrm rot="16200000">
            <a:off x="6642628" y="4010554"/>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48FC547D-40F6-0F01-F93B-84BFB92E8531}"/>
              </a:ext>
            </a:extLst>
          </p:cNvPr>
          <p:cNvPicPr>
            <a:picLocks noChangeAspect="1"/>
          </p:cNvPicPr>
          <p:nvPr/>
        </p:nvPicPr>
        <p:blipFill>
          <a:blip r:embed="rId3"/>
          <a:stretch>
            <a:fillRect/>
          </a:stretch>
        </p:blipFill>
        <p:spPr>
          <a:xfrm>
            <a:off x="4241133" y="1651363"/>
            <a:ext cx="4464717" cy="3131827"/>
          </a:xfrm>
          <a:prstGeom prst="rect">
            <a:avLst/>
          </a:prstGeom>
        </p:spPr>
      </p:pic>
    </p:spTree>
    <p:extLst>
      <p:ext uri="{BB962C8B-B14F-4D97-AF65-F5344CB8AC3E}">
        <p14:creationId xmlns:p14="http://schemas.microsoft.com/office/powerpoint/2010/main" val="172137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6C082-1D02-8FD6-EFB5-A9F333EEE488}"/>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06C02E4-3EBB-15D0-BC0D-70D219E3481C}"/>
              </a:ext>
            </a:extLst>
          </p:cNvPr>
          <p:cNvSpPr>
            <a:spLocks noGrp="1"/>
          </p:cNvSpPr>
          <p:nvPr>
            <p:ph sz="quarter" idx="16"/>
          </p:nvPr>
        </p:nvSpPr>
        <p:spPr>
          <a:xfrm>
            <a:off x="754380" y="1135380"/>
            <a:ext cx="7635240" cy="3322319"/>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Structure &amp; Project Scoring</a:t>
            </a:r>
          </a:p>
          <a:p>
            <a:pPr marL="0" indent="0">
              <a:buNone/>
            </a:pPr>
            <a:r>
              <a:rPr lang="en-US" sz="2400" b="1" dirty="0">
                <a:solidFill>
                  <a:schemeClr val="accent3"/>
                </a:solidFill>
                <a:latin typeface="Roboto Slab" pitchFamily="2" charset="0"/>
                <a:ea typeface="Roboto Slab" pitchFamily="2" charset="0"/>
              </a:rPr>
              <a:t>Where will these scores be used?</a:t>
            </a:r>
            <a:endParaRPr lang="en-US" dirty="0"/>
          </a:p>
          <a:p>
            <a:r>
              <a:rPr lang="en-US" dirty="0"/>
              <a:t>Project scores will be used in tandem with other considerations to identify which projects should be added to the highway Candidate list. </a:t>
            </a:r>
          </a:p>
          <a:p>
            <a:r>
              <a:rPr lang="en-US" dirty="0"/>
              <a:t>IPASS scores will be used as one tool in the toolbox to evaluate projects submitted as business cases. Ensuring…</a:t>
            </a:r>
          </a:p>
          <a:p>
            <a:pPr lvl="1"/>
            <a:r>
              <a:rPr lang="en-US" dirty="0"/>
              <a:t>More consistent use of data.</a:t>
            </a:r>
          </a:p>
          <a:p>
            <a:pPr lvl="1"/>
            <a:r>
              <a:rPr lang="en-US" dirty="0"/>
              <a:t>Easier approach to reviewing projects, scores, and data at the same time.</a:t>
            </a:r>
          </a:p>
        </p:txBody>
      </p:sp>
      <p:cxnSp>
        <p:nvCxnSpPr>
          <p:cNvPr id="3" name="Straight Connector 2">
            <a:extLst>
              <a:ext uri="{FF2B5EF4-FFF2-40B4-BE49-F238E27FC236}">
                <a16:creationId xmlns:a16="http://schemas.microsoft.com/office/drawing/2014/main" id="{615884AA-72D0-F5B8-3B62-5ABD09212488}"/>
              </a:ext>
            </a:extLst>
          </p:cNvPr>
          <p:cNvCxnSpPr/>
          <p:nvPr/>
        </p:nvCxnSpPr>
        <p:spPr>
          <a:xfrm>
            <a:off x="754380" y="163952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882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4294967295"/>
          </p:nvPr>
        </p:nvSpPr>
        <p:spPr>
          <a:xfrm>
            <a:off x="6836572" y="5624515"/>
            <a:ext cx="2307431" cy="273844"/>
          </a:xfrm>
          <a:prstGeom prst="rect">
            <a:avLst/>
          </a:prstGeom>
        </p:spPr>
        <p:txBody>
          <a:bodyPr/>
          <a:lstStyle/>
          <a:p>
            <a:fld id="{18D65601-5AE2-46FC-B138-694DDD2B510D}" type="slidenum">
              <a:rPr lang="en-US" smtClean="0"/>
              <a:pPr/>
              <a:t>14</a:t>
            </a:fld>
            <a:endParaRPr lang="en-US" dirty="0"/>
          </a:p>
        </p:txBody>
      </p:sp>
      <p:sp>
        <p:nvSpPr>
          <p:cNvPr id="2" name="TextBox 1">
            <a:extLst>
              <a:ext uri="{FF2B5EF4-FFF2-40B4-BE49-F238E27FC236}">
                <a16:creationId xmlns:a16="http://schemas.microsoft.com/office/drawing/2014/main" id="{4E0BBA14-C946-3406-C406-C33EBD903CC1}"/>
              </a:ext>
            </a:extLst>
          </p:cNvPr>
          <p:cNvSpPr txBox="1"/>
          <p:nvPr/>
        </p:nvSpPr>
        <p:spPr>
          <a:xfrm>
            <a:off x="1698" y="2217310"/>
            <a:ext cx="3514218" cy="1107996"/>
          </a:xfrm>
          <a:prstGeom prst="rect">
            <a:avLst/>
          </a:prstGeom>
          <a:noFill/>
        </p:spPr>
        <p:txBody>
          <a:bodyPr wrap="square" lIns="342900" rIns="274320" rtlCol="0" anchor="ctr">
            <a:spAutoFit/>
          </a:bodyPr>
          <a:lstStyle/>
          <a:p>
            <a:r>
              <a:rPr lang="en-US" sz="3300" spc="38" dirty="0">
                <a:solidFill>
                  <a:schemeClr val="bg1"/>
                </a:solidFill>
                <a:latin typeface="+mj-lt"/>
              </a:rPr>
              <a:t>Next</a:t>
            </a:r>
            <a:r>
              <a:rPr lang="en-US" sz="3300" b="1" spc="38" dirty="0">
                <a:solidFill>
                  <a:schemeClr val="bg1"/>
                </a:solidFill>
                <a:latin typeface="+mj-lt"/>
              </a:rPr>
              <a:t> </a:t>
            </a:r>
          </a:p>
          <a:p>
            <a:r>
              <a:rPr lang="en-US" sz="3300" b="1" spc="38" dirty="0">
                <a:solidFill>
                  <a:schemeClr val="bg1"/>
                </a:solidFill>
                <a:latin typeface="+mj-lt"/>
              </a:rPr>
              <a:t>Steps</a:t>
            </a:r>
          </a:p>
        </p:txBody>
      </p:sp>
      <p:cxnSp>
        <p:nvCxnSpPr>
          <p:cNvPr id="4" name="Straight Connector 3">
            <a:extLst>
              <a:ext uri="{FF2B5EF4-FFF2-40B4-BE49-F238E27FC236}">
                <a16:creationId xmlns:a16="http://schemas.microsoft.com/office/drawing/2014/main" id="{B9DF004C-54EC-05C3-B16E-BD71F4E102A3}"/>
              </a:ext>
            </a:extLst>
          </p:cNvPr>
          <p:cNvCxnSpPr/>
          <p:nvPr/>
        </p:nvCxnSpPr>
        <p:spPr>
          <a:xfrm>
            <a:off x="358574" y="3463290"/>
            <a:ext cx="480060" cy="0"/>
          </a:xfrm>
          <a:prstGeom prst="line">
            <a:avLst/>
          </a:prstGeom>
          <a:ln w="57150">
            <a:solidFill>
              <a:schemeClr val="accent5">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Placeholder 11" descr="A train travels down the tracks&#10;&#10;AI-generated content may be incorrect.">
            <a:extLst>
              <a:ext uri="{FF2B5EF4-FFF2-40B4-BE49-F238E27FC236}">
                <a16:creationId xmlns:a16="http://schemas.microsoft.com/office/drawing/2014/main" id="{0A42E75C-E184-85BB-C809-B725EE55246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3516313" y="0"/>
            <a:ext cx="5627687" cy="6858000"/>
          </a:xfrm>
        </p:spPr>
      </p:pic>
      <p:sp>
        <p:nvSpPr>
          <p:cNvPr id="13" name="TextBox 12">
            <a:extLst>
              <a:ext uri="{FF2B5EF4-FFF2-40B4-BE49-F238E27FC236}">
                <a16:creationId xmlns:a16="http://schemas.microsoft.com/office/drawing/2014/main" id="{B2DA7892-E851-940B-1F41-46DCBA927B4A}"/>
              </a:ext>
            </a:extLst>
          </p:cNvPr>
          <p:cNvSpPr txBox="1"/>
          <p:nvPr/>
        </p:nvSpPr>
        <p:spPr>
          <a:xfrm>
            <a:off x="6421355" y="6488668"/>
            <a:ext cx="3990975" cy="369332"/>
          </a:xfrm>
          <a:prstGeom prst="rect">
            <a:avLst/>
          </a:prstGeom>
          <a:noFill/>
        </p:spPr>
        <p:txBody>
          <a:bodyPr wrap="square" rtlCol="0">
            <a:spAutoFit/>
          </a:bodyPr>
          <a:lstStyle/>
          <a:p>
            <a:r>
              <a:rPr lang="en-US" i="1" dirty="0">
                <a:solidFill>
                  <a:schemeClr val="bg2">
                    <a:lumMod val="60000"/>
                    <a:lumOff val="40000"/>
                  </a:schemeClr>
                </a:solidFill>
              </a:rPr>
              <a:t>Image Courtesy: Scott Hoag</a:t>
            </a:r>
          </a:p>
        </p:txBody>
      </p:sp>
    </p:spTree>
    <p:extLst>
      <p:ext uri="{BB962C8B-B14F-4D97-AF65-F5344CB8AC3E}">
        <p14:creationId xmlns:p14="http://schemas.microsoft.com/office/powerpoint/2010/main" val="3058576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A9082-21E4-2821-9AC2-CAAE53C620AB}"/>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011A76CE-A0EB-EC88-BB90-64830BB98093}"/>
              </a:ext>
            </a:extLst>
          </p:cNvPr>
          <p:cNvSpPr>
            <a:spLocks noGrp="1"/>
          </p:cNvSpPr>
          <p:nvPr>
            <p:ph sz="quarter" idx="16"/>
          </p:nvPr>
        </p:nvSpPr>
        <p:spPr>
          <a:xfrm>
            <a:off x="754380" y="1068705"/>
            <a:ext cx="7635240" cy="4570095"/>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Next Steps</a:t>
            </a:r>
          </a:p>
          <a:p>
            <a:pPr marL="0" indent="0">
              <a:buNone/>
            </a:pPr>
            <a:r>
              <a:rPr lang="en-US" b="1" dirty="0">
                <a:solidFill>
                  <a:schemeClr val="accent3"/>
                </a:solidFill>
                <a:latin typeface="Roboto Slab" pitchFamily="2" charset="0"/>
                <a:ea typeface="Roboto Slab" pitchFamily="2" charset="0"/>
              </a:rPr>
              <a:t>Timeline of implementation</a:t>
            </a:r>
          </a:p>
          <a:p>
            <a:r>
              <a:rPr lang="en-US" dirty="0"/>
              <a:t>Fall 2025</a:t>
            </a:r>
          </a:p>
          <a:p>
            <a:pPr lvl="1"/>
            <a:r>
              <a:rPr lang="en-US" dirty="0"/>
              <a:t>Initial scoring of business cases and highway candidate list projects.</a:t>
            </a:r>
          </a:p>
          <a:p>
            <a:pPr lvl="1"/>
            <a:r>
              <a:rPr lang="en-US" dirty="0"/>
              <a:t>Refinement of new tool and outputs. </a:t>
            </a:r>
          </a:p>
          <a:p>
            <a:r>
              <a:rPr lang="en-US" dirty="0"/>
              <a:t>Winter 2025-2026</a:t>
            </a:r>
          </a:p>
          <a:p>
            <a:pPr lvl="1"/>
            <a:r>
              <a:rPr lang="en-US" dirty="0"/>
              <a:t>Business case review by staff and management.</a:t>
            </a:r>
          </a:p>
          <a:p>
            <a:pPr lvl="1"/>
            <a:r>
              <a:rPr lang="en-US" dirty="0"/>
              <a:t>Program team recommends projects to be added to candidate list.</a:t>
            </a:r>
          </a:p>
          <a:p>
            <a:r>
              <a:rPr lang="en-US" dirty="0"/>
              <a:t>Spring 2026</a:t>
            </a:r>
          </a:p>
          <a:p>
            <a:pPr lvl="1"/>
            <a:r>
              <a:rPr lang="en-US" dirty="0"/>
              <a:t>Commission decision on highway candidate list and programming recommendations.</a:t>
            </a:r>
          </a:p>
          <a:p>
            <a:pPr lvl="1"/>
            <a:r>
              <a:rPr lang="en-US" dirty="0"/>
              <a:t>Finalize business case decisions and notify staff of selected projects. </a:t>
            </a:r>
          </a:p>
        </p:txBody>
      </p:sp>
      <p:cxnSp>
        <p:nvCxnSpPr>
          <p:cNvPr id="3" name="Straight Connector 2">
            <a:extLst>
              <a:ext uri="{FF2B5EF4-FFF2-40B4-BE49-F238E27FC236}">
                <a16:creationId xmlns:a16="http://schemas.microsoft.com/office/drawing/2014/main" id="{9F3A9421-2CD1-335B-7661-A2567E00A069}"/>
              </a:ext>
            </a:extLst>
          </p:cNvPr>
          <p:cNvCxnSpPr/>
          <p:nvPr/>
        </p:nvCxnSpPr>
        <p:spPr>
          <a:xfrm>
            <a:off x="754380" y="160142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89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E0A44-E5D9-2991-534E-6272E685CAF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E5099BA-A863-9AB0-9FE7-CDE727EC1D38}"/>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644" y="-9525"/>
            <a:ext cx="4888398" cy="6525117"/>
          </a:xfrm>
          <a:prstGeom prst="rect">
            <a:avLst/>
          </a:prstGeom>
        </p:spPr>
      </p:pic>
      <p:sp>
        <p:nvSpPr>
          <p:cNvPr id="7" name="Rectangle 6">
            <a:extLst>
              <a:ext uri="{FF2B5EF4-FFF2-40B4-BE49-F238E27FC236}">
                <a16:creationId xmlns:a16="http://schemas.microsoft.com/office/drawing/2014/main" id="{054378D6-4DD6-49DD-DB83-091AB785CB2A}"/>
              </a:ext>
              <a:ext uri="{C183D7F6-B498-43B3-948B-1728B52AA6E4}">
                <adec:decorative xmlns:adec="http://schemas.microsoft.com/office/drawing/2017/decorative" val="1"/>
              </a:ext>
            </a:extLst>
          </p:cNvPr>
          <p:cNvSpPr/>
          <p:nvPr/>
        </p:nvSpPr>
        <p:spPr>
          <a:xfrm>
            <a:off x="4048127" y="1518479"/>
            <a:ext cx="5095874" cy="3620624"/>
          </a:xfrm>
          <a:prstGeom prst="rect">
            <a:avLst/>
          </a:prstGeom>
          <a:solidFill>
            <a:schemeClr val="accent1"/>
          </a:solidFill>
          <a:ln>
            <a:noFill/>
          </a:ln>
          <a:effectLst>
            <a:outerShdw blurRad="50800" dist="381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endParaRPr lang="en-US" sz="1350" dirty="0"/>
          </a:p>
        </p:txBody>
      </p:sp>
      <p:sp>
        <p:nvSpPr>
          <p:cNvPr id="32" name="Content Placeholder 31">
            <a:extLst>
              <a:ext uri="{FF2B5EF4-FFF2-40B4-BE49-F238E27FC236}">
                <a16:creationId xmlns:a16="http://schemas.microsoft.com/office/drawing/2014/main" id="{6A9BB53B-3D0E-F6CB-499E-B4A2DC9C9455}"/>
              </a:ext>
            </a:extLst>
          </p:cNvPr>
          <p:cNvSpPr>
            <a:spLocks noGrp="1"/>
          </p:cNvSpPr>
          <p:nvPr>
            <p:ph sz="quarter" idx="16"/>
          </p:nvPr>
        </p:nvSpPr>
        <p:spPr>
          <a:xfrm>
            <a:off x="4048127" y="1619439"/>
            <a:ext cx="5095873" cy="2616042"/>
          </a:xfrm>
          <a:prstGeom prst="rect">
            <a:avLst/>
          </a:prstGeom>
        </p:spPr>
        <p:txBody>
          <a:bodyPr lIns="342900" rIns="342900"/>
          <a:lstStyle/>
          <a:p>
            <a:pPr marL="0" indent="0">
              <a:spcBef>
                <a:spcPct val="0"/>
              </a:spcBef>
              <a:spcAft>
                <a:spcPts val="1800"/>
              </a:spcAft>
              <a:buNone/>
            </a:pPr>
            <a:r>
              <a:rPr lang="en-US" sz="2400" b="1" dirty="0">
                <a:solidFill>
                  <a:schemeClr val="bg1"/>
                </a:solidFill>
                <a:latin typeface="+mj-lt"/>
                <a:ea typeface="+mj-ea"/>
                <a:cs typeface="+mj-cs"/>
              </a:rPr>
              <a:t>In summary we are:</a:t>
            </a:r>
          </a:p>
          <a:p>
            <a:pPr>
              <a:spcBef>
                <a:spcPts val="1200"/>
              </a:spcBef>
            </a:pPr>
            <a:r>
              <a:rPr lang="en-US" spc="50" dirty="0">
                <a:solidFill>
                  <a:schemeClr val="bg1"/>
                </a:solidFill>
              </a:rPr>
              <a:t>Aligning project prioritization with department objectives with a renewed focus on needs and outcomes.</a:t>
            </a:r>
          </a:p>
          <a:p>
            <a:r>
              <a:rPr lang="en-US" dirty="0">
                <a:solidFill>
                  <a:schemeClr val="bg1"/>
                </a:solidFill>
              </a:rPr>
              <a:t>Integrating with the business case process. </a:t>
            </a:r>
          </a:p>
          <a:p>
            <a:r>
              <a:rPr lang="en-US" dirty="0">
                <a:solidFill>
                  <a:schemeClr val="bg1"/>
                </a:solidFill>
              </a:rPr>
              <a:t>Using the scores to evaluate projects that will be presented on the highway candidate list for your consideration.</a:t>
            </a:r>
            <a:endParaRPr lang="en-US" dirty="0">
              <a:solidFill>
                <a:schemeClr val="bg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C20F7D6A-3F2E-90C4-5EE3-86EB4CF13B21}"/>
              </a:ext>
            </a:extLst>
          </p:cNvPr>
          <p:cNvCxnSpPr/>
          <p:nvPr/>
        </p:nvCxnSpPr>
        <p:spPr>
          <a:xfrm>
            <a:off x="4407694" y="228367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Isosceles Triangle 30">
            <a:extLst>
              <a:ext uri="{FF2B5EF4-FFF2-40B4-BE49-F238E27FC236}">
                <a16:creationId xmlns:a16="http://schemas.microsoft.com/office/drawing/2014/main" id="{12EEF0D3-07A3-84A6-35E0-B802FF17D967}"/>
              </a:ext>
            </a:extLst>
          </p:cNvPr>
          <p:cNvSpPr>
            <a:spLocks noGrp="1" noRot="1" noMove="1" noResize="1" noEditPoints="1" noAdjustHandles="1" noChangeArrowheads="1" noChangeShapeType="1"/>
          </p:cNvSpPr>
          <p:nvPr/>
        </p:nvSpPr>
        <p:spPr>
          <a:xfrm rot="5400000" flipH="1">
            <a:off x="2079043" y="4023746"/>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9370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52F7F-663E-B4B6-0248-0B6DFFF435DF}"/>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1DFBD40-3732-EB64-59CD-2ADF1ADA8B60}"/>
              </a:ext>
            </a:extLst>
          </p:cNvPr>
          <p:cNvSpPr>
            <a:spLocks noGrp="1"/>
          </p:cNvSpPr>
          <p:nvPr>
            <p:ph sz="quarter" idx="16"/>
          </p:nvPr>
        </p:nvSpPr>
        <p:spPr>
          <a:xfrm>
            <a:off x="1283668" y="3186029"/>
            <a:ext cx="4936331" cy="1343109"/>
          </a:xfrm>
          <a:prstGeom prst="rect">
            <a:avLst/>
          </a:prstGeom>
        </p:spPr>
        <p:txBody>
          <a:bodyPr/>
          <a:lstStyle/>
          <a:p>
            <a:pPr marL="0" indent="0">
              <a:buNone/>
            </a:pPr>
            <a:r>
              <a:rPr lang="en-US" b="1" spc="150" dirty="0">
                <a:latin typeface="Calibri" panose="020F0502020204030204" pitchFamily="34" charset="0"/>
                <a:cs typeface="Calibri" panose="020F0502020204030204" pitchFamily="34" charset="0"/>
              </a:rPr>
              <a:t>Charlie Purcell</a:t>
            </a:r>
            <a:endParaRPr lang="en-US" spc="0" dirty="0">
              <a:latin typeface="Calibri" panose="020F0502020204030204" pitchFamily="34" charset="0"/>
              <a:cs typeface="Calibri" panose="020F0502020204030204" pitchFamily="34" charset="0"/>
            </a:endParaRPr>
          </a:p>
          <a:p>
            <a:pPr marL="0" indent="0">
              <a:buNone/>
            </a:pPr>
            <a:r>
              <a:rPr lang="en-US" spc="0" dirty="0">
                <a:latin typeface="Calibri" panose="020F0502020204030204" pitchFamily="34" charset="0"/>
                <a:cs typeface="Calibri" panose="020F0502020204030204" pitchFamily="34" charset="0"/>
              </a:rPr>
              <a:t>charlie.purcell@iowadot.us​</a:t>
            </a:r>
          </a:p>
          <a:p>
            <a:pPr marL="0" indent="0">
              <a:buNone/>
            </a:pPr>
            <a:r>
              <a:rPr lang="en-US" spc="0" dirty="0">
                <a:latin typeface="Calibri" panose="020F0502020204030204" pitchFamily="34" charset="0"/>
                <a:cs typeface="Calibri" panose="020F0502020204030204" pitchFamily="34" charset="0"/>
              </a:rPr>
              <a:t>iowadot.gov</a:t>
            </a:r>
          </a:p>
        </p:txBody>
      </p:sp>
      <p:sp>
        <p:nvSpPr>
          <p:cNvPr id="11" name="Text Placeholder 8">
            <a:extLst>
              <a:ext uri="{FF2B5EF4-FFF2-40B4-BE49-F238E27FC236}">
                <a16:creationId xmlns:a16="http://schemas.microsoft.com/office/drawing/2014/main" id="{5D2FE902-49E3-9E2A-E205-84F5956A8B04}"/>
              </a:ext>
            </a:extLst>
          </p:cNvPr>
          <p:cNvSpPr txBox="1">
            <a:spLocks/>
          </p:cNvSpPr>
          <p:nvPr/>
        </p:nvSpPr>
        <p:spPr>
          <a:xfrm>
            <a:off x="1283666" y="2389801"/>
            <a:ext cx="2569702" cy="358379"/>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lang="en-US" sz="3200" b="1" kern="1200" spc="100" baseline="0">
                <a:solidFill>
                  <a:schemeClr val="accent1"/>
                </a:solidFill>
                <a:latin typeface="+mj-lt"/>
                <a:ea typeface="+mn-ea"/>
                <a:cs typeface="+mn-cs"/>
              </a:defRPr>
            </a:lvl1pPr>
          </a:lstStyle>
          <a:p>
            <a:r>
              <a:rPr lang="en-US" sz="2400" dirty="0"/>
              <a:t>Questions?</a:t>
            </a:r>
          </a:p>
        </p:txBody>
      </p:sp>
      <p:cxnSp>
        <p:nvCxnSpPr>
          <p:cNvPr id="9" name="Straight Connector 8">
            <a:extLst>
              <a:ext uri="{FF2B5EF4-FFF2-40B4-BE49-F238E27FC236}">
                <a16:creationId xmlns:a16="http://schemas.microsoft.com/office/drawing/2014/main" id="{DB47959E-AB2C-4C17-7C2D-665C98F0ABFA}"/>
              </a:ext>
            </a:extLst>
          </p:cNvPr>
          <p:cNvCxnSpPr/>
          <p:nvPr/>
        </p:nvCxnSpPr>
        <p:spPr>
          <a:xfrm>
            <a:off x="1350169" y="2962960"/>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AD95CCE-D6F2-E846-F36E-D611F59D93DC}"/>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3C9DFBFB-E6AA-25F5-9688-18A2ED8B4F93}"/>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2B26FA5-469B-CA0B-65B5-4B744C0FC457}"/>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EA5F6DB-2FFF-CF94-8F32-88C56CE7626C}"/>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45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E8BD60-AC5F-1235-3197-FB9752AB823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571999" y="637439"/>
            <a:ext cx="4068251" cy="5882054"/>
          </a:xfrm>
          <a:prstGeom prst="rect">
            <a:avLst/>
          </a:prstGeom>
        </p:spPr>
      </p:pic>
      <p:sp>
        <p:nvSpPr>
          <p:cNvPr id="9" name="Text Placeholder 8">
            <a:extLst>
              <a:ext uri="{FF2B5EF4-FFF2-40B4-BE49-F238E27FC236}">
                <a16:creationId xmlns:a16="http://schemas.microsoft.com/office/drawing/2014/main" id="{13015B8A-E089-6AD5-DF58-B83BBF55027A}"/>
              </a:ext>
            </a:extLst>
          </p:cNvPr>
          <p:cNvSpPr>
            <a:spLocks noGrp="1"/>
          </p:cNvSpPr>
          <p:nvPr>
            <p:ph type="body" sz="quarter" idx="18"/>
          </p:nvPr>
        </p:nvSpPr>
        <p:spPr>
          <a:xfrm>
            <a:off x="1204437" y="1415076"/>
            <a:ext cx="3074670" cy="430667"/>
          </a:xfrm>
        </p:spPr>
        <p:txBody>
          <a:bodyPr/>
          <a:lstStyle/>
          <a:p>
            <a:r>
              <a:rPr lang="en-US" sz="2400" dirty="0"/>
              <a:t>Agenda</a:t>
            </a:r>
          </a:p>
        </p:txBody>
      </p:sp>
      <p:pic>
        <p:nvPicPr>
          <p:cNvPr id="8" name="Graphic 7">
            <a:extLst>
              <a:ext uri="{FF2B5EF4-FFF2-40B4-BE49-F238E27FC236}">
                <a16:creationId xmlns:a16="http://schemas.microsoft.com/office/drawing/2014/main" id="{A26283F5-6F08-B866-1753-2A00C1C1AD5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4380" y="1349747"/>
            <a:ext cx="342900" cy="414528"/>
          </a:xfrm>
          <a:prstGeom prst="rect">
            <a:avLst/>
          </a:prstGeom>
        </p:spPr>
      </p:pic>
      <p:sp>
        <p:nvSpPr>
          <p:cNvPr id="14" name="TextBox 13">
            <a:extLst>
              <a:ext uri="{FF2B5EF4-FFF2-40B4-BE49-F238E27FC236}">
                <a16:creationId xmlns:a16="http://schemas.microsoft.com/office/drawing/2014/main" id="{660A45C8-9983-35E6-92FD-150E62A43D77}"/>
              </a:ext>
            </a:extLst>
          </p:cNvPr>
          <p:cNvSpPr txBox="1"/>
          <p:nvPr/>
        </p:nvSpPr>
        <p:spPr bwMode="auto">
          <a:xfrm>
            <a:off x="754381" y="2005226"/>
            <a:ext cx="3425480" cy="2785378"/>
          </a:xfrm>
          <a:prstGeom prst="rect">
            <a:avLst/>
          </a:prstGeom>
          <a:noFill/>
        </p:spPr>
        <p:txBody>
          <a:bodyPr wrap="square" lIns="0">
            <a:spAutoFit/>
          </a:bodyPr>
          <a:lstStyle/>
          <a:p>
            <a:pPr>
              <a:spcBef>
                <a:spcPts val="900"/>
              </a:spcBef>
              <a:defRPr/>
            </a:pPr>
            <a:r>
              <a:rPr lang="en-US" sz="1400" b="1" spc="150" dirty="0">
                <a:latin typeface="Calibri" panose="020F0502020204030204" pitchFamily="34" charset="0"/>
                <a:ea typeface="PT Sans" panose="020B0503020203020204" pitchFamily="34" charset="0"/>
                <a:cs typeface="Calibri" panose="020F0502020204030204" pitchFamily="34" charset="0"/>
              </a:rPr>
              <a:t>Background</a:t>
            </a:r>
          </a:p>
          <a:p>
            <a:pPr>
              <a:spcAft>
                <a:spcPts val="450"/>
              </a:spcAft>
              <a:defRPr/>
            </a:pPr>
            <a:r>
              <a:rPr lang="en-US" altLang="en-US" sz="1400" dirty="0">
                <a:latin typeface="Calibri" panose="020F0502020204030204" pitchFamily="34" charset="0"/>
                <a:ea typeface="PT Sans" panose="020B0503020203020204" pitchFamily="34" charset="0"/>
                <a:cs typeface="Calibri" panose="020F0502020204030204" pitchFamily="34" charset="0"/>
              </a:rPr>
              <a:t>Refresher of approach to project Prioritization.</a:t>
            </a:r>
          </a:p>
          <a:p>
            <a:pPr>
              <a:spcBef>
                <a:spcPts val="900"/>
              </a:spcBef>
              <a:defRPr/>
            </a:pPr>
            <a:r>
              <a:rPr lang="en-US" sz="1400" b="1" spc="150" dirty="0">
                <a:latin typeface="Calibri" panose="020F0502020204030204" pitchFamily="34" charset="0"/>
                <a:ea typeface="PT Sans" panose="020B0503020203020204" pitchFamily="34" charset="0"/>
                <a:cs typeface="Calibri" panose="020F0502020204030204" pitchFamily="34" charset="0"/>
              </a:rPr>
              <a:t>Tool structure</a:t>
            </a:r>
          </a:p>
          <a:p>
            <a:pPr>
              <a:spcAft>
                <a:spcPts val="450"/>
              </a:spcAft>
              <a:defRPr/>
            </a:pPr>
            <a:r>
              <a:rPr lang="en-US" altLang="en-US" sz="1400" dirty="0">
                <a:latin typeface="Calibri" panose="020F0502020204030204" pitchFamily="34" charset="0"/>
                <a:ea typeface="PT Sans" panose="020B0503020203020204" pitchFamily="34" charset="0"/>
                <a:cs typeface="Calibri" panose="020F0502020204030204" pitchFamily="34" charset="0"/>
              </a:rPr>
              <a:t>How projects will be evaluated and prioritized.</a:t>
            </a:r>
          </a:p>
          <a:p>
            <a:pPr>
              <a:spcBef>
                <a:spcPts val="900"/>
              </a:spcBef>
              <a:defRPr/>
            </a:pPr>
            <a:r>
              <a:rPr lang="en-US" sz="1400" b="1" spc="150" dirty="0">
                <a:latin typeface="Calibri" panose="020F0502020204030204" pitchFamily="34" charset="0"/>
                <a:ea typeface="PT Sans" panose="020B0503020203020204" pitchFamily="34" charset="0"/>
                <a:cs typeface="Calibri" panose="020F0502020204030204" pitchFamily="34" charset="0"/>
              </a:rPr>
              <a:t>Progress so far</a:t>
            </a:r>
          </a:p>
          <a:p>
            <a:pPr>
              <a:spcAft>
                <a:spcPts val="450"/>
              </a:spcAft>
              <a:defRPr/>
            </a:pPr>
            <a:r>
              <a:rPr lang="en-US" altLang="en-US" sz="1400" dirty="0">
                <a:latin typeface="Calibri" panose="020F0502020204030204" pitchFamily="34" charset="0"/>
                <a:ea typeface="PT Sans" panose="020B0503020203020204" pitchFamily="34" charset="0"/>
                <a:cs typeface="Calibri" panose="020F0502020204030204" pitchFamily="34" charset="0"/>
              </a:rPr>
              <a:t>What steps have been taken since last year.</a:t>
            </a:r>
          </a:p>
          <a:p>
            <a:pPr>
              <a:spcBef>
                <a:spcPts val="900"/>
              </a:spcBef>
              <a:defRPr/>
            </a:pPr>
            <a:r>
              <a:rPr lang="en-US" sz="1400" b="1" spc="150" dirty="0">
                <a:latin typeface="Calibri" panose="020F0502020204030204" pitchFamily="34" charset="0"/>
                <a:ea typeface="PT Sans" panose="020B0503020203020204" pitchFamily="34" charset="0"/>
                <a:cs typeface="Calibri" panose="020F0502020204030204" pitchFamily="34" charset="0"/>
              </a:rPr>
              <a:t>Next steps</a:t>
            </a:r>
          </a:p>
          <a:p>
            <a:pPr>
              <a:spcAft>
                <a:spcPts val="450"/>
              </a:spcAft>
              <a:defRPr/>
            </a:pPr>
            <a:r>
              <a:rPr lang="en-US" altLang="en-US" sz="1400" dirty="0">
                <a:latin typeface="Calibri" panose="020F0502020204030204" pitchFamily="34" charset="0"/>
                <a:ea typeface="PT Sans" panose="020B0503020203020204" pitchFamily="34" charset="0"/>
                <a:cs typeface="Calibri" panose="020F0502020204030204" pitchFamily="34" charset="0"/>
              </a:rPr>
              <a:t>Proposed next steps to implementation.</a:t>
            </a:r>
          </a:p>
        </p:txBody>
      </p:sp>
      <p:grpSp>
        <p:nvGrpSpPr>
          <p:cNvPr id="20" name="Group 19">
            <a:extLst>
              <a:ext uri="{FF2B5EF4-FFF2-40B4-BE49-F238E27FC236}">
                <a16:creationId xmlns:a16="http://schemas.microsoft.com/office/drawing/2014/main" id="{A9FCE2BF-2AF9-F8C5-407D-30016AA6B2F6}"/>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1F98FF10-A6CB-49C1-BDDF-E0FD6E9F134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586EC07-AFE8-01E8-972B-4FC6481F57A7}"/>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A1F1D5-DEF2-53BE-B69C-0AE3B8BC42DA}"/>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 name="Isosceles Triangle 30">
            <a:extLst>
              <a:ext uri="{FF2B5EF4-FFF2-40B4-BE49-F238E27FC236}">
                <a16:creationId xmlns:a16="http://schemas.microsoft.com/office/drawing/2014/main" id="{3251883D-8093-7D23-FBB7-9A00F1C3AF24}"/>
              </a:ext>
            </a:extLst>
          </p:cNvPr>
          <p:cNvSpPr>
            <a:spLocks noGrp="1" noRot="1" noMove="1" noResize="1" noEditPoints="1" noAdjustHandles="1" noChangeArrowheads="1" noChangeShapeType="1"/>
          </p:cNvSpPr>
          <p:nvPr/>
        </p:nvSpPr>
        <p:spPr>
          <a:xfrm rot="16200000">
            <a:off x="6382858" y="3789119"/>
            <a:ext cx="661793" cy="4869295"/>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4400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B0F0D6-92D7-6BF6-55B3-E13F82E98399}"/>
              </a:ext>
            </a:extLst>
          </p:cNvPr>
          <p:cNvSpPr txBox="1"/>
          <p:nvPr/>
        </p:nvSpPr>
        <p:spPr>
          <a:xfrm>
            <a:off x="1698" y="2471226"/>
            <a:ext cx="3514218" cy="600164"/>
          </a:xfrm>
          <a:prstGeom prst="rect">
            <a:avLst/>
          </a:prstGeom>
          <a:noFill/>
        </p:spPr>
        <p:txBody>
          <a:bodyPr wrap="square" lIns="342900" rIns="274320" rtlCol="0" anchor="ctr">
            <a:spAutoFit/>
          </a:bodyPr>
          <a:lstStyle/>
          <a:p>
            <a:r>
              <a:rPr lang="en-US" sz="3300" spc="38" dirty="0">
                <a:solidFill>
                  <a:schemeClr val="bg1"/>
                </a:solidFill>
                <a:latin typeface="+mj-lt"/>
              </a:rPr>
              <a:t>Background</a:t>
            </a:r>
            <a:r>
              <a:rPr lang="en-US" sz="3300" b="1" spc="38" dirty="0">
                <a:solidFill>
                  <a:schemeClr val="bg1"/>
                </a:solidFill>
                <a:latin typeface="+mj-lt"/>
              </a:rPr>
              <a:t> </a:t>
            </a:r>
          </a:p>
        </p:txBody>
      </p:sp>
      <p:cxnSp>
        <p:nvCxnSpPr>
          <p:cNvPr id="9" name="Straight Connector 8">
            <a:extLst>
              <a:ext uri="{FF2B5EF4-FFF2-40B4-BE49-F238E27FC236}">
                <a16:creationId xmlns:a16="http://schemas.microsoft.com/office/drawing/2014/main" id="{AC65001B-234E-098D-CFC9-735E184308C2}"/>
              </a:ext>
            </a:extLst>
          </p:cNvPr>
          <p:cNvCxnSpPr/>
          <p:nvPr/>
        </p:nvCxnSpPr>
        <p:spPr>
          <a:xfrm>
            <a:off x="358574" y="3463290"/>
            <a:ext cx="480060" cy="0"/>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 name="Picture Placeholder 6" descr="A picture containing sky, outdoor, way, road&#10;&#10;AI-generated content may be incorrect.">
            <a:extLst>
              <a:ext uri="{FF2B5EF4-FFF2-40B4-BE49-F238E27FC236}">
                <a16:creationId xmlns:a16="http://schemas.microsoft.com/office/drawing/2014/main" id="{5D39FA8F-1865-DFD0-1838-87DA08B0CB9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4118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116330"/>
            <a:ext cx="7635240" cy="3322319"/>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November 2024 Commission Meeting</a:t>
            </a:r>
          </a:p>
          <a:p>
            <a:r>
              <a:rPr lang="en-US" sz="2000" dirty="0"/>
              <a:t>Described how use of the former prioritization tool evolved over time including for use in the business case process. </a:t>
            </a:r>
          </a:p>
          <a:p>
            <a:r>
              <a:rPr lang="en-US" sz="2000" dirty="0"/>
              <a:t>Explained the need to replace the existing prioritization tool.  </a:t>
            </a:r>
          </a:p>
          <a:p>
            <a:r>
              <a:rPr lang="en-US" sz="2000" dirty="0"/>
              <a:t>Introduced concept of using outcome-based scoring for project prioritization that aligns better with our State Long-Range Transportation Plan (SLRTP). </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16204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44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4869179" y="1816552"/>
            <a:ext cx="3852789" cy="4266660"/>
          </a:xfrm>
        </p:spPr>
        <p:txBody>
          <a:bodyPr/>
          <a:lstStyle/>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Developed to help plan, program, and develop projects more efficiently.</a:t>
            </a:r>
          </a:p>
          <a:p>
            <a:pPr>
              <a:buFont typeface="Arial" panose="020B0604020202020204" pitchFamily="34" charset="0"/>
              <a:buChar char="•"/>
            </a:pPr>
            <a:r>
              <a:rPr lang="en-US" sz="1800" dirty="0"/>
              <a:t>Required to start certain types of projects or new studies.</a:t>
            </a:r>
          </a:p>
          <a:p>
            <a:pPr>
              <a:buFont typeface="Arial" panose="020B0604020202020204" pitchFamily="34" charset="0"/>
              <a:buChar char="•"/>
            </a:pPr>
            <a:r>
              <a:rPr lang="en-US" dirty="0"/>
              <a:t>O</a:t>
            </a:r>
            <a:r>
              <a:rPr lang="en-US" sz="1800" dirty="0">
                <a:latin typeface="Calibri" panose="020F0502020204030204" pitchFamily="34" charset="0"/>
                <a:cs typeface="Calibri" panose="020F0502020204030204" pitchFamily="34" charset="0"/>
              </a:rPr>
              <a:t>utlines why the </a:t>
            </a:r>
            <a:r>
              <a:rPr lang="en-US" sz="1800" dirty="0"/>
              <a:t>project or study is needed and includes supporting data, including prioritization scores </a:t>
            </a:r>
          </a:p>
          <a:p>
            <a:pPr>
              <a:buFont typeface="Arial" panose="020B0604020202020204" pitchFamily="34" charset="0"/>
              <a:buChar char="•"/>
            </a:pPr>
            <a:r>
              <a:rPr lang="en-US" dirty="0"/>
              <a:t>Identifies </a:t>
            </a:r>
            <a:r>
              <a:rPr lang="en-US" sz="1800" dirty="0"/>
              <a:t>potential solutions, and costs.</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Used to identify projects that are brought to the Commission for consideration for programming</a:t>
            </a:r>
          </a:p>
        </p:txBody>
      </p:sp>
      <p:sp>
        <p:nvSpPr>
          <p:cNvPr id="23" name="Text Placeholder 22">
            <a:extLst>
              <a:ext uri="{FF2B5EF4-FFF2-40B4-BE49-F238E27FC236}">
                <a16:creationId xmlns:a16="http://schemas.microsoft.com/office/drawing/2014/main" id="{AAEAF653-01D4-51EC-593C-B5F3373EC23A}"/>
              </a:ext>
            </a:extLst>
          </p:cNvPr>
          <p:cNvSpPr>
            <a:spLocks noGrp="1"/>
          </p:cNvSpPr>
          <p:nvPr>
            <p:ph type="body" sz="quarter" idx="18"/>
          </p:nvPr>
        </p:nvSpPr>
        <p:spPr>
          <a:xfrm>
            <a:off x="4869179" y="1296084"/>
            <a:ext cx="3496152" cy="465357"/>
          </a:xfrm>
        </p:spPr>
        <p:txBody>
          <a:bodyPr/>
          <a:lstStyle/>
          <a:p>
            <a:r>
              <a:rPr lang="en-US" sz="2400" dirty="0"/>
              <a:t>Business Cases</a:t>
            </a:r>
          </a:p>
        </p:txBody>
      </p:sp>
      <p:cxnSp>
        <p:nvCxnSpPr>
          <p:cNvPr id="3" name="Straight Connector 2">
            <a:extLst>
              <a:ext uri="{FF2B5EF4-FFF2-40B4-BE49-F238E27FC236}">
                <a16:creationId xmlns:a16="http://schemas.microsoft.com/office/drawing/2014/main" id="{53142158-8A3D-B858-B2EF-C5DA817DB3A1}"/>
              </a:ext>
            </a:extLst>
          </p:cNvPr>
          <p:cNvCxnSpPr/>
          <p:nvPr/>
        </p:nvCxnSpPr>
        <p:spPr>
          <a:xfrm>
            <a:off x="4932044" y="177940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Isosceles Triangle 30">
            <a:extLst>
              <a:ext uri="{FF2B5EF4-FFF2-40B4-BE49-F238E27FC236}">
                <a16:creationId xmlns:a16="http://schemas.microsoft.com/office/drawing/2014/main" id="{30B033CF-3709-BE86-57B6-65115C482AEC}"/>
              </a:ext>
            </a:extLst>
          </p:cNvPr>
          <p:cNvSpPr>
            <a:spLocks noGrp="1" noRot="1" noMove="1" noResize="1" noEditPoints="1" noAdjustHandles="1" noChangeArrowheads="1" noChangeShapeType="1"/>
          </p:cNvSpPr>
          <p:nvPr/>
        </p:nvSpPr>
        <p:spPr>
          <a:xfrm rot="5400000" flipH="1">
            <a:off x="2079042" y="4004169"/>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A close-up of a calculator&#10;&#10;Description automatically generated with low confidence">
            <a:extLst>
              <a:ext uri="{FF2B5EF4-FFF2-40B4-BE49-F238E27FC236}">
                <a16:creationId xmlns:a16="http://schemas.microsoft.com/office/drawing/2014/main" id="{ED1A4BC7-522C-6D63-1CCB-40DD5A753611}"/>
              </a:ext>
            </a:extLst>
          </p:cNvPr>
          <p:cNvPicPr>
            <a:picLocks noChangeAspect="1"/>
          </p:cNvPicPr>
          <p:nvPr/>
        </p:nvPicPr>
        <p:blipFill rotWithShape="1">
          <a:blip r:embed="rId4" cstate="screen">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422032" y="1351195"/>
            <a:ext cx="4318679" cy="3962400"/>
          </a:xfrm>
          <a:prstGeom prst="rect">
            <a:avLst/>
          </a:prstGeom>
        </p:spPr>
      </p:pic>
      <p:sp>
        <p:nvSpPr>
          <p:cNvPr id="4" name="TextBox 3">
            <a:extLst>
              <a:ext uri="{FF2B5EF4-FFF2-40B4-BE49-F238E27FC236}">
                <a16:creationId xmlns:a16="http://schemas.microsoft.com/office/drawing/2014/main" id="{1E40C94C-8D45-D526-DE8A-976379AB463F}"/>
              </a:ext>
            </a:extLst>
          </p:cNvPr>
          <p:cNvSpPr txBox="1"/>
          <p:nvPr/>
        </p:nvSpPr>
        <p:spPr>
          <a:xfrm>
            <a:off x="5172074" y="6858000"/>
            <a:ext cx="6067425" cy="230832"/>
          </a:xfrm>
          <a:prstGeom prst="rect">
            <a:avLst/>
          </a:prstGeom>
          <a:noFill/>
        </p:spPr>
        <p:txBody>
          <a:bodyPr wrap="square" rtlCol="0">
            <a:spAutoFit/>
          </a:bodyPr>
          <a:lstStyle/>
          <a:p>
            <a:r>
              <a:rPr lang="en-US" sz="900">
                <a:hlinkClick r:id="rId5" tooltip="https://www.picpedia.org/suspension-file/b/business-cases.html"/>
              </a:rPr>
              <a:t>This Photo</a:t>
            </a:r>
            <a:r>
              <a:rPr lang="en-US" sz="900"/>
              <a:t> by Unknown Author is licensed under </a:t>
            </a:r>
            <a:r>
              <a:rPr lang="en-US" sz="900">
                <a:hlinkClick r:id="rId6" tooltip="https://creativecommons.org/licenses/by-sa/3.0/"/>
              </a:rPr>
              <a:t>CC BY-SA</a:t>
            </a:r>
            <a:endParaRPr lang="en-US" sz="900"/>
          </a:p>
        </p:txBody>
      </p:sp>
    </p:spTree>
    <p:custDataLst>
      <p:tags r:id="rId1"/>
    </p:custDataLst>
    <p:extLst>
      <p:ext uri="{BB962C8B-B14F-4D97-AF65-F5344CB8AC3E}">
        <p14:creationId xmlns:p14="http://schemas.microsoft.com/office/powerpoint/2010/main" val="80303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9CD74-4FF8-2E9C-50D3-DB9434F49FCC}"/>
            </a:ext>
          </a:extLst>
        </p:cNvPr>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9C52473C-BD92-4002-E99A-6A259E2766CB}"/>
              </a:ext>
            </a:extLst>
          </p:cNvPr>
          <p:cNvSpPr>
            <a:spLocks noGrp="1"/>
          </p:cNvSpPr>
          <p:nvPr>
            <p:ph sz="quarter" idx="16"/>
          </p:nvPr>
        </p:nvSpPr>
        <p:spPr>
          <a:xfrm>
            <a:off x="754380" y="954406"/>
            <a:ext cx="7635240" cy="483870"/>
          </a:xfrm>
          <a:prstGeom prst="rect">
            <a:avLst/>
          </a:prstGeom>
        </p:spPr>
        <p:txBody>
          <a:bodyPr lIns="0"/>
          <a:lstStyle/>
          <a:p>
            <a:pPr marL="0" indent="0" algn="ctr">
              <a:lnSpc>
                <a:spcPct val="90000"/>
              </a:lnSpc>
              <a:spcBef>
                <a:spcPts val="750"/>
              </a:spcBef>
              <a:spcAft>
                <a:spcPts val="1800"/>
              </a:spcAft>
              <a:buNone/>
            </a:pPr>
            <a:r>
              <a:rPr lang="en-US" sz="2400" b="1" dirty="0">
                <a:solidFill>
                  <a:schemeClr val="accent1"/>
                </a:solidFill>
                <a:latin typeface="+mj-lt"/>
              </a:rPr>
              <a:t>Outcome-based and Aligned</a:t>
            </a:r>
          </a:p>
        </p:txBody>
      </p:sp>
      <p:pic>
        <p:nvPicPr>
          <p:cNvPr id="2" name="Picture 1">
            <a:extLst>
              <a:ext uri="{FF2B5EF4-FFF2-40B4-BE49-F238E27FC236}">
                <a16:creationId xmlns:a16="http://schemas.microsoft.com/office/drawing/2014/main" id="{A650102E-4FBB-0BCA-D15C-FA111A22C86F}"/>
              </a:ext>
            </a:extLst>
          </p:cNvPr>
          <p:cNvPicPr>
            <a:picLocks noChangeAspect="1"/>
          </p:cNvPicPr>
          <p:nvPr/>
        </p:nvPicPr>
        <p:blipFill>
          <a:blip r:embed="rId3"/>
          <a:stretch>
            <a:fillRect/>
          </a:stretch>
        </p:blipFill>
        <p:spPr>
          <a:xfrm>
            <a:off x="1514475" y="1438276"/>
            <a:ext cx="6115050" cy="4592286"/>
          </a:xfrm>
          <a:prstGeom prst="rect">
            <a:avLst/>
          </a:prstGeom>
        </p:spPr>
      </p:pic>
    </p:spTree>
    <p:extLst>
      <p:ext uri="{BB962C8B-B14F-4D97-AF65-F5344CB8AC3E}">
        <p14:creationId xmlns:p14="http://schemas.microsoft.com/office/powerpoint/2010/main" val="77817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ECC9C4F-2185-C086-88E8-2C59CA6D368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p:blipFill>
        <p:spPr/>
      </p:pic>
      <p:sp>
        <p:nvSpPr>
          <p:cNvPr id="3" name="TextBox 2">
            <a:extLst>
              <a:ext uri="{FF2B5EF4-FFF2-40B4-BE49-F238E27FC236}">
                <a16:creationId xmlns:a16="http://schemas.microsoft.com/office/drawing/2014/main" id="{831EC9B4-AF26-E6F0-F22A-ACF726188D63}"/>
              </a:ext>
            </a:extLst>
          </p:cNvPr>
          <p:cNvSpPr txBox="1"/>
          <p:nvPr/>
        </p:nvSpPr>
        <p:spPr>
          <a:xfrm>
            <a:off x="1698" y="2217310"/>
            <a:ext cx="3514218" cy="1107996"/>
          </a:xfrm>
          <a:prstGeom prst="rect">
            <a:avLst/>
          </a:prstGeom>
          <a:noFill/>
        </p:spPr>
        <p:txBody>
          <a:bodyPr wrap="square" lIns="342900" rIns="274320" rtlCol="0" anchor="ctr">
            <a:spAutoFit/>
          </a:bodyPr>
          <a:lstStyle/>
          <a:p>
            <a:r>
              <a:rPr lang="en-US" sz="3300" spc="38" dirty="0">
                <a:solidFill>
                  <a:schemeClr val="bg1"/>
                </a:solidFill>
                <a:latin typeface="+mj-lt"/>
              </a:rPr>
              <a:t>Progress so</a:t>
            </a:r>
            <a:r>
              <a:rPr lang="en-US" sz="3300" b="1" spc="38" dirty="0">
                <a:solidFill>
                  <a:schemeClr val="bg1"/>
                </a:solidFill>
                <a:latin typeface="+mj-lt"/>
              </a:rPr>
              <a:t> </a:t>
            </a:r>
          </a:p>
          <a:p>
            <a:r>
              <a:rPr lang="en-US" sz="3300" b="1" spc="38" dirty="0">
                <a:solidFill>
                  <a:schemeClr val="bg1"/>
                </a:solidFill>
                <a:latin typeface="+mj-lt"/>
              </a:rPr>
              <a:t>Far</a:t>
            </a:r>
          </a:p>
        </p:txBody>
      </p:sp>
      <p:cxnSp>
        <p:nvCxnSpPr>
          <p:cNvPr id="4" name="Straight Connector 3">
            <a:extLst>
              <a:ext uri="{FF2B5EF4-FFF2-40B4-BE49-F238E27FC236}">
                <a16:creationId xmlns:a16="http://schemas.microsoft.com/office/drawing/2014/main" id="{79DA13FC-F189-7192-2780-47CD87D8404A}"/>
              </a:ext>
            </a:extLst>
          </p:cNvPr>
          <p:cNvCxnSpPr/>
          <p:nvPr/>
        </p:nvCxnSpPr>
        <p:spPr>
          <a:xfrm>
            <a:off x="358574" y="3463290"/>
            <a:ext cx="480060" cy="0"/>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C0D0A0B-78BE-1FB7-6702-6986557E3E66}"/>
              </a:ext>
            </a:extLst>
          </p:cNvPr>
          <p:cNvSpPr txBox="1"/>
          <p:nvPr/>
        </p:nvSpPr>
        <p:spPr>
          <a:xfrm>
            <a:off x="5591175" y="6488668"/>
            <a:ext cx="3990975" cy="369332"/>
          </a:xfrm>
          <a:prstGeom prst="rect">
            <a:avLst/>
          </a:prstGeom>
          <a:noFill/>
        </p:spPr>
        <p:txBody>
          <a:bodyPr wrap="square" rtlCol="0">
            <a:spAutoFit/>
          </a:bodyPr>
          <a:lstStyle/>
          <a:p>
            <a:r>
              <a:rPr lang="en-US" i="1" dirty="0">
                <a:solidFill>
                  <a:schemeClr val="tx1">
                    <a:lumMod val="85000"/>
                    <a:lumOff val="15000"/>
                  </a:schemeClr>
                </a:solidFill>
              </a:rPr>
              <a:t>Image Courtesy: Kenneth G. West Jr. </a:t>
            </a:r>
          </a:p>
        </p:txBody>
      </p:sp>
    </p:spTree>
    <p:extLst>
      <p:ext uri="{BB962C8B-B14F-4D97-AF65-F5344CB8AC3E}">
        <p14:creationId xmlns:p14="http://schemas.microsoft.com/office/powerpoint/2010/main" val="379686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DFD80-9129-4E24-6A70-00D8564D223E}"/>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E0C7406D-61B9-FD9E-3E58-9B2368751033}"/>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0" y="1"/>
            <a:ext cx="4580416" cy="6505542"/>
          </a:xfrm>
          <a:prstGeom prst="rect">
            <a:avLst/>
          </a:prstGeom>
        </p:spPr>
      </p:pic>
      <p:sp>
        <p:nvSpPr>
          <p:cNvPr id="13" name="Content Placeholder 12">
            <a:extLst>
              <a:ext uri="{FF2B5EF4-FFF2-40B4-BE49-F238E27FC236}">
                <a16:creationId xmlns:a16="http://schemas.microsoft.com/office/drawing/2014/main" id="{8AD5B295-9B02-F6A0-A283-2F797DA9CE72}"/>
              </a:ext>
            </a:extLst>
          </p:cNvPr>
          <p:cNvSpPr>
            <a:spLocks noGrp="1"/>
          </p:cNvSpPr>
          <p:nvPr>
            <p:ph sz="quarter" idx="16"/>
          </p:nvPr>
        </p:nvSpPr>
        <p:spPr>
          <a:xfrm>
            <a:off x="4869180" y="2036994"/>
            <a:ext cx="3496152" cy="4046218"/>
          </a:xfrm>
        </p:spPr>
        <p:txBody>
          <a:bodyPr/>
          <a:lstStyle/>
          <a:p>
            <a:r>
              <a:rPr lang="en-US" dirty="0"/>
              <a:t>Internal workshop Jan 2025</a:t>
            </a:r>
          </a:p>
          <a:p>
            <a:r>
              <a:rPr lang="en-US" dirty="0"/>
              <a:t>Subject Matter Experts (SME) input on data sources</a:t>
            </a:r>
          </a:p>
          <a:p>
            <a:r>
              <a:rPr lang="en-US" dirty="0"/>
              <a:t>Follow up meeting with stakeholders June and October.</a:t>
            </a:r>
          </a:p>
          <a:p>
            <a:r>
              <a:rPr lang="en-US" dirty="0"/>
              <a:t>SME input on scoring evaluation</a:t>
            </a:r>
          </a:p>
          <a:p>
            <a:r>
              <a:rPr lang="en-US" dirty="0"/>
              <a:t>Initial buildout of prioritization tool. </a:t>
            </a:r>
          </a:p>
        </p:txBody>
      </p:sp>
      <p:sp>
        <p:nvSpPr>
          <p:cNvPr id="23" name="Text Placeholder 22">
            <a:extLst>
              <a:ext uri="{FF2B5EF4-FFF2-40B4-BE49-F238E27FC236}">
                <a16:creationId xmlns:a16="http://schemas.microsoft.com/office/drawing/2014/main" id="{E37EFE98-BCB6-EB65-170B-17061FDCF162}"/>
              </a:ext>
            </a:extLst>
          </p:cNvPr>
          <p:cNvSpPr>
            <a:spLocks noGrp="1"/>
          </p:cNvSpPr>
          <p:nvPr>
            <p:ph type="body" sz="quarter" idx="18"/>
          </p:nvPr>
        </p:nvSpPr>
        <p:spPr>
          <a:xfrm>
            <a:off x="4869179" y="1351195"/>
            <a:ext cx="3496152" cy="465357"/>
          </a:xfrm>
        </p:spPr>
        <p:txBody>
          <a:bodyPr/>
          <a:lstStyle/>
          <a:p>
            <a:r>
              <a:rPr lang="en-US" sz="2400" dirty="0"/>
              <a:t>Our Progress</a:t>
            </a:r>
          </a:p>
        </p:txBody>
      </p:sp>
      <p:cxnSp>
        <p:nvCxnSpPr>
          <p:cNvPr id="3" name="Straight Connector 2">
            <a:extLst>
              <a:ext uri="{FF2B5EF4-FFF2-40B4-BE49-F238E27FC236}">
                <a16:creationId xmlns:a16="http://schemas.microsoft.com/office/drawing/2014/main" id="{A76B3964-8F5C-9D30-4112-D4F5116199B6}"/>
              </a:ext>
            </a:extLst>
          </p:cNvPr>
          <p:cNvCxnSpPr/>
          <p:nvPr/>
        </p:nvCxnSpPr>
        <p:spPr>
          <a:xfrm>
            <a:off x="4869180" y="1926774"/>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Isosceles Triangle 30">
            <a:extLst>
              <a:ext uri="{FF2B5EF4-FFF2-40B4-BE49-F238E27FC236}">
                <a16:creationId xmlns:a16="http://schemas.microsoft.com/office/drawing/2014/main" id="{61965982-96DE-910B-78FA-E25AB39AED72}"/>
              </a:ext>
            </a:extLst>
          </p:cNvPr>
          <p:cNvSpPr>
            <a:spLocks noGrp="1" noRot="1" noMove="1" noResize="1" noEditPoints="1" noAdjustHandles="1" noChangeArrowheads="1" noChangeShapeType="1"/>
          </p:cNvSpPr>
          <p:nvPr/>
        </p:nvSpPr>
        <p:spPr>
          <a:xfrm rot="5400000" flipH="1">
            <a:off x="2079042" y="4004169"/>
            <a:ext cx="422330" cy="4580417"/>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4004334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boat, water, outdoor, sky&#10;&#10;AI-generated content may be incorrect.">
            <a:extLst>
              <a:ext uri="{FF2B5EF4-FFF2-40B4-BE49-F238E27FC236}">
                <a16:creationId xmlns:a16="http://schemas.microsoft.com/office/drawing/2014/main" id="{5134EE11-F828-785A-71C9-4B18B11E316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a:xfrm>
            <a:off x="3516313" y="0"/>
            <a:ext cx="5627687" cy="6858000"/>
          </a:xfrm>
        </p:spPr>
      </p:pic>
      <p:sp>
        <p:nvSpPr>
          <p:cNvPr id="2" name="TextBox 1">
            <a:extLst>
              <a:ext uri="{FF2B5EF4-FFF2-40B4-BE49-F238E27FC236}">
                <a16:creationId xmlns:a16="http://schemas.microsoft.com/office/drawing/2014/main" id="{95C298AE-0AF5-1CF1-3F87-8804833B1ACA}"/>
              </a:ext>
            </a:extLst>
          </p:cNvPr>
          <p:cNvSpPr txBox="1"/>
          <p:nvPr/>
        </p:nvSpPr>
        <p:spPr>
          <a:xfrm>
            <a:off x="1698" y="2217310"/>
            <a:ext cx="3514218" cy="1107996"/>
          </a:xfrm>
          <a:prstGeom prst="rect">
            <a:avLst/>
          </a:prstGeom>
          <a:noFill/>
        </p:spPr>
        <p:txBody>
          <a:bodyPr wrap="square" lIns="342900" rIns="274320" rtlCol="0" anchor="ctr">
            <a:spAutoFit/>
          </a:bodyPr>
          <a:lstStyle/>
          <a:p>
            <a:r>
              <a:rPr lang="en-US" sz="3300" spc="38" dirty="0">
                <a:solidFill>
                  <a:schemeClr val="bg1"/>
                </a:solidFill>
                <a:latin typeface="+mj-lt"/>
              </a:rPr>
              <a:t>Structure &amp;</a:t>
            </a:r>
            <a:r>
              <a:rPr lang="en-US" sz="3300" b="1" spc="38" dirty="0">
                <a:solidFill>
                  <a:schemeClr val="bg1"/>
                </a:solidFill>
                <a:latin typeface="+mj-lt"/>
              </a:rPr>
              <a:t> </a:t>
            </a:r>
          </a:p>
          <a:p>
            <a:r>
              <a:rPr lang="en-US" sz="3300" b="1" spc="38" dirty="0">
                <a:solidFill>
                  <a:schemeClr val="bg1"/>
                </a:solidFill>
                <a:latin typeface="+mj-lt"/>
              </a:rPr>
              <a:t>Scoring</a:t>
            </a:r>
          </a:p>
        </p:txBody>
      </p:sp>
      <p:cxnSp>
        <p:nvCxnSpPr>
          <p:cNvPr id="4" name="Straight Connector 3">
            <a:extLst>
              <a:ext uri="{FF2B5EF4-FFF2-40B4-BE49-F238E27FC236}">
                <a16:creationId xmlns:a16="http://schemas.microsoft.com/office/drawing/2014/main" id="{483EBF37-008B-A4C0-00D1-5D08E8F1B14D}"/>
              </a:ext>
            </a:extLst>
          </p:cNvPr>
          <p:cNvCxnSpPr/>
          <p:nvPr/>
        </p:nvCxnSpPr>
        <p:spPr>
          <a:xfrm>
            <a:off x="358574" y="3463290"/>
            <a:ext cx="480060" cy="0"/>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225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2.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9B3369-3F0F-499C-9EE7-8EC46B6E8A7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2999</TotalTime>
  <Words>1585</Words>
  <Application>Microsoft Office PowerPoint</Application>
  <PresentationFormat>On-screen Show (4:3)</PresentationFormat>
  <Paragraphs>102</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Roboto Slab</vt:lpstr>
      <vt:lpstr>PT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Purcell, Charlie</cp:lastModifiedBy>
  <cp:revision>55</cp:revision>
  <dcterms:created xsi:type="dcterms:W3CDTF">2023-12-21T16:39:01Z</dcterms:created>
  <dcterms:modified xsi:type="dcterms:W3CDTF">2025-11-03T18:42:47Z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y fmtid="{D5CDD505-2E9C-101B-9397-08002B2CF9AE}" pid="6" name="MSIP_Label_0faac733-ded1-41e0-8ea6-961193f81247_Enabled">
    <vt:lpwstr>true</vt:lpwstr>
  </property>
  <property fmtid="{D5CDD505-2E9C-101B-9397-08002B2CF9AE}" pid="7" name="MSIP_Label_0faac733-ded1-41e0-8ea6-961193f81247_SetDate">
    <vt:lpwstr>2025-10-30T12:14:54Z</vt:lpwstr>
  </property>
  <property fmtid="{D5CDD505-2E9C-101B-9397-08002B2CF9AE}" pid="8" name="MSIP_Label_0faac733-ded1-41e0-8ea6-961193f81247_Method">
    <vt:lpwstr>Standard</vt:lpwstr>
  </property>
  <property fmtid="{D5CDD505-2E9C-101B-9397-08002B2CF9AE}" pid="9" name="MSIP_Label_0faac733-ded1-41e0-8ea6-961193f81247_Name">
    <vt:lpwstr>defa4170-0d19-0005-0004-bc88714345d2</vt:lpwstr>
  </property>
  <property fmtid="{D5CDD505-2E9C-101B-9397-08002B2CF9AE}" pid="10" name="MSIP_Label_0faac733-ded1-41e0-8ea6-961193f81247_SiteId">
    <vt:lpwstr>a1e65fcc-32fa-4fdd-8692-0cc2eb06676e</vt:lpwstr>
  </property>
  <property fmtid="{D5CDD505-2E9C-101B-9397-08002B2CF9AE}" pid="11" name="MSIP_Label_0faac733-ded1-41e0-8ea6-961193f81247_ActionId">
    <vt:lpwstr>202938d0-18cf-4a79-a9c0-4de860481ce6</vt:lpwstr>
  </property>
  <property fmtid="{D5CDD505-2E9C-101B-9397-08002B2CF9AE}" pid="12" name="MSIP_Label_0faac733-ded1-41e0-8ea6-961193f81247_ContentBits">
    <vt:lpwstr>0</vt:lpwstr>
  </property>
  <property fmtid="{D5CDD505-2E9C-101B-9397-08002B2CF9AE}" pid="13" name="MSIP_Label_0faac733-ded1-41e0-8ea6-961193f81247_Tag">
    <vt:lpwstr>10, 3, 0, 1</vt:lpwstr>
  </property>
</Properties>
</file>