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52" r:id="rId6"/>
    <p:sldId id="362" r:id="rId7"/>
    <p:sldId id="361" r:id="rId8"/>
    <p:sldId id="363" r:id="rId9"/>
    <p:sldId id="360" r:id="rId10"/>
    <p:sldId id="269" r:id="rId11"/>
    <p:sldId id="270" r:id="rId12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5"/>
      <p:bold r:id="rId16"/>
      <p:italic r:id="rId17"/>
      <p:boldItalic r:id="rId18"/>
    </p:embeddedFont>
    <p:embeddedFont>
      <p:font typeface="Roboto Slab" pitchFamily="50" charset="0"/>
      <p:regular r:id="rId19"/>
      <p:bold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69E43AD5-D5E5-F658-C921-A75D4491FFD0}" name="Chambers, Matthew" initials="CM" userId="S::Matthew.Chambers@iowadot.us::746e2e84-502c-415c-842b-2a6b515a34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6323" autoAdjust="0"/>
  </p:normalViewPr>
  <p:slideViewPr>
    <p:cSldViewPr snapToGrid="0">
      <p:cViewPr varScale="1">
        <p:scale>
          <a:sx n="105" d="100"/>
          <a:sy n="105" d="100"/>
        </p:scale>
        <p:origin x="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ajors\AppData\Local\Microsoft\Windows\INetCache\Content.Outlook\NTRAYKRN\I-35%20traffic%20trend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I-35</a:t>
            </a:r>
            <a:r>
              <a:rPr lang="en-US" b="1" baseline="0"/>
              <a:t> from N of 315th St to E57/260th St 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123304"/>
        <c:axId val="1075124744"/>
      </c:lineChart>
      <c:catAx>
        <c:axId val="1075123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124744"/>
        <c:crosses val="autoZero"/>
        <c:auto val="1"/>
        <c:lblAlgn val="ctr"/>
        <c:lblOffset val="100"/>
        <c:noMultiLvlLbl val="0"/>
      </c:catAx>
      <c:valAx>
        <c:axId val="1075124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Annaul Daily Traffic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0309278350515464E-2"/>
              <c:y val="0.33144170332413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123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2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2026-2030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Potential 2026-2030 Highway Program Amendment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56" y="5536579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November 12,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Amendment - Background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874338" y="1167430"/>
            <a:ext cx="7635240" cy="4724411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August Redistribution process resulted in an additional $102.8m in federal funds to the department in SFY 2026 of which $60m has already been programmed</a:t>
            </a:r>
          </a:p>
          <a:p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State Fiscal Year 2025 resulted in a budget reversion of $13.5m to the Primary Road Fund</a:t>
            </a:r>
          </a:p>
          <a:p>
            <a:r>
              <a:rPr lang="en-US" dirty="0"/>
              <a:t>State Fiscal Year 2027 Budget request anticipated to be $19m lower than previous forecast</a:t>
            </a:r>
            <a:endParaRPr lang="en-US" sz="1800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Missouri Valley Bypass project is expected to be delayed one year, leaving a significant balance of funds in SFY 2027</a:t>
            </a:r>
          </a:p>
          <a:p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Favorable letting results in SFY 26 have resulted in a current Highway Program Balance of -$6.8 m. </a:t>
            </a:r>
          </a:p>
          <a:p>
            <a:endParaRPr lang="en-US" sz="1800" b="0" i="0" u="none" strike="noStrike" dirty="0">
              <a:effectLst/>
              <a:latin typeface="Calibri" panose="020F0502020204030204" pitchFamily="34" charset="0"/>
            </a:endParaRPr>
          </a:p>
          <a:p>
            <a:endParaRPr lang="en-US" sz="1800" b="0" i="0" u="none" strike="noStrike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6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Amendment - Background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(Continued)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874338" y="1167431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66D48747-E822-1547-EA43-7AD8DCC30FDD}"/>
              </a:ext>
            </a:extLst>
          </p:cNvPr>
          <p:cNvSpPr txBox="1">
            <a:spLocks/>
          </p:cNvSpPr>
          <p:nvPr/>
        </p:nvSpPr>
        <p:spPr>
          <a:xfrm>
            <a:off x="1026738" y="1319831"/>
            <a:ext cx="7635240" cy="4485746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I-35 section from N of 315</a:t>
            </a:r>
            <a:r>
              <a:rPr lang="en-US" baseline="30000" dirty="0"/>
              <a:t>th</a:t>
            </a:r>
            <a:r>
              <a:rPr lang="en-US" dirty="0"/>
              <a:t> St. to 0.5 mi N of E-57 is not currently programmed but development is at the stage where it could be let in     SFY 27</a:t>
            </a:r>
          </a:p>
          <a:p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Segment is next highest priority in the Interstate Plan</a:t>
            </a:r>
            <a:endParaRPr lang="en-US" dirty="0"/>
          </a:p>
          <a:p>
            <a:r>
              <a:rPr lang="en-US" dirty="0"/>
              <a:t>Securing ROW in SFY 26 would allow the construction of this project to be considered in the next programming cycle if needed for balancing program</a:t>
            </a:r>
          </a:p>
          <a:p>
            <a:r>
              <a:rPr lang="en-US" dirty="0"/>
              <a:t>It is recommended to add $5.1m in ROW to the 2026 Program for the N of 315</a:t>
            </a:r>
            <a:r>
              <a:rPr lang="en-US" baseline="30000" dirty="0"/>
              <a:t>th</a:t>
            </a:r>
            <a:r>
              <a:rPr lang="en-US" dirty="0"/>
              <a:t> St. to 0.5 mi N of E-57 project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5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I-35 Corridor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FE890C9-3943-183D-3791-45708D50C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079559"/>
              </p:ext>
            </p:extLst>
          </p:nvPr>
        </p:nvGraphicFramePr>
        <p:xfrm>
          <a:off x="876300" y="1107281"/>
          <a:ext cx="7391400" cy="464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9F4436C-E384-7EE8-6230-114BCF9FFC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193" y="1026870"/>
            <a:ext cx="3554511" cy="51392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31AB-E9C9-B453-87AB-1F8DD707DD4D}"/>
              </a:ext>
            </a:extLst>
          </p:cNvPr>
          <p:cNvCxnSpPr>
            <a:cxnSpLocks/>
          </p:cNvCxnSpPr>
          <p:nvPr/>
        </p:nvCxnSpPr>
        <p:spPr>
          <a:xfrm>
            <a:off x="7015340" y="2251494"/>
            <a:ext cx="0" cy="543464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60DE63-E8F9-E769-3D05-57F49A1730DA}"/>
              </a:ext>
            </a:extLst>
          </p:cNvPr>
          <p:cNvSpPr txBox="1"/>
          <p:nvPr/>
        </p:nvSpPr>
        <p:spPr bwMode="auto">
          <a:xfrm>
            <a:off x="754380" y="1305341"/>
            <a:ext cx="3425480" cy="467820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600" dirty="0"/>
              <a:t>I-35 Ankeny to Ames Capacity Improvements</a:t>
            </a:r>
          </a:p>
          <a:p>
            <a:endParaRPr lang="en-US" sz="1400" dirty="0"/>
          </a:p>
          <a:p>
            <a:r>
              <a:rPr lang="en-US" sz="1400" b="1" dirty="0">
                <a:cs typeface="Arial" panose="020B0604020202020204" pitchFamily="34" charset="0"/>
              </a:rPr>
              <a:t>0.5 mi N of E-57 to N of US 30</a:t>
            </a:r>
          </a:p>
          <a:p>
            <a:r>
              <a:rPr lang="en-US" sz="1400" dirty="0">
                <a:cs typeface="Arial" panose="020B0604020202020204" pitchFamily="34" charset="0"/>
              </a:rPr>
              <a:t>2028 ROW</a:t>
            </a:r>
          </a:p>
          <a:p>
            <a:r>
              <a:rPr lang="en-US" sz="1400" dirty="0">
                <a:cs typeface="Arial" panose="020B0604020202020204" pitchFamily="34" charset="0"/>
              </a:rPr>
              <a:t>     $5.9 Million (Programmed)</a:t>
            </a:r>
          </a:p>
          <a:p>
            <a:r>
              <a:rPr lang="en-US" sz="1400" dirty="0">
                <a:cs typeface="Arial" panose="020B0604020202020204" pitchFamily="34" charset="0"/>
              </a:rPr>
              <a:t>2029 Grade/Pave/Signs</a:t>
            </a:r>
          </a:p>
          <a:p>
            <a:r>
              <a:rPr lang="en-US" sz="1400" dirty="0">
                <a:cs typeface="Arial" panose="020B0604020202020204" pitchFamily="34" charset="0"/>
              </a:rPr>
              <a:t>     $ 13.5 Million (Programmed)</a:t>
            </a:r>
          </a:p>
          <a:p>
            <a:r>
              <a:rPr lang="en-US" sz="1400" dirty="0">
                <a:cs typeface="Arial" panose="020B0604020202020204" pitchFamily="34" charset="0"/>
              </a:rPr>
              <a:t>2030 Grade/Pave/Bridge </a:t>
            </a:r>
          </a:p>
          <a:p>
            <a:r>
              <a:rPr lang="en-US" sz="1400" dirty="0">
                <a:cs typeface="Arial" panose="020B0604020202020204" pitchFamily="34" charset="0"/>
              </a:rPr>
              <a:t>     $22.6 Million (Programmed)</a:t>
            </a:r>
          </a:p>
          <a:p>
            <a:endParaRPr lang="en-US" sz="1400" dirty="0">
              <a:cs typeface="Arial" panose="020B0604020202020204" pitchFamily="34" charset="0"/>
            </a:endParaRPr>
          </a:p>
          <a:p>
            <a:endParaRPr lang="en-US" sz="1400" dirty="0">
              <a:cs typeface="Arial" panose="020B0604020202020204" pitchFamily="34" charset="0"/>
            </a:endParaRPr>
          </a:p>
          <a:p>
            <a:r>
              <a:rPr lang="en-US" sz="1400" b="1" dirty="0">
                <a:cs typeface="Arial" panose="020B0604020202020204" pitchFamily="34" charset="0"/>
              </a:rPr>
              <a:t>N of 315</a:t>
            </a:r>
            <a:r>
              <a:rPr lang="en-US" sz="1400" b="1" baseline="30000" dirty="0">
                <a:cs typeface="Arial" panose="020B0604020202020204" pitchFamily="34" charset="0"/>
              </a:rPr>
              <a:t>th</a:t>
            </a:r>
            <a:r>
              <a:rPr lang="en-US" sz="1400" b="1" dirty="0">
                <a:cs typeface="Arial" panose="020B0604020202020204" pitchFamily="34" charset="0"/>
              </a:rPr>
              <a:t> St to 0.5 mi N of E-57 </a:t>
            </a:r>
            <a:r>
              <a:rPr lang="en-US" sz="1400" dirty="0">
                <a:cs typeface="Arial" panose="020B0604020202020204" pitchFamily="34" charset="0"/>
              </a:rPr>
              <a:t>(Unprogrammed)</a:t>
            </a:r>
          </a:p>
          <a:p>
            <a:endParaRPr lang="en-US" sz="1400" dirty="0">
              <a:cs typeface="Arial" panose="020B0604020202020204" pitchFamily="34" charset="0"/>
            </a:endParaRPr>
          </a:p>
          <a:p>
            <a:endParaRPr lang="en-US" sz="1400" dirty="0">
              <a:cs typeface="Arial" panose="020B0604020202020204" pitchFamily="34" charset="0"/>
            </a:endParaRPr>
          </a:p>
          <a:p>
            <a:r>
              <a:rPr lang="en-US" sz="1400" b="1" dirty="0">
                <a:cs typeface="Arial" panose="020B0604020202020204" pitchFamily="34" charset="0"/>
              </a:rPr>
              <a:t>Ankeny to N of 315</a:t>
            </a:r>
            <a:r>
              <a:rPr lang="en-US" sz="1400" b="1" baseline="30000" dirty="0">
                <a:cs typeface="Arial" panose="020B0604020202020204" pitchFamily="34" charset="0"/>
              </a:rPr>
              <a:t>th</a:t>
            </a:r>
            <a:r>
              <a:rPr lang="en-US" sz="1400" b="1" dirty="0">
                <a:cs typeface="Arial" panose="020B0604020202020204" pitchFamily="34" charset="0"/>
              </a:rPr>
              <a:t> St </a:t>
            </a:r>
          </a:p>
          <a:p>
            <a:r>
              <a:rPr lang="en-US" sz="1400" dirty="0">
                <a:cs typeface="Arial" panose="020B0604020202020204" pitchFamily="34" charset="0"/>
              </a:rPr>
              <a:t>2026 Grade/Pave/Lighting/Signs</a:t>
            </a:r>
          </a:p>
          <a:p>
            <a:r>
              <a:rPr lang="en-US" sz="1400" dirty="0">
                <a:cs typeface="Arial" panose="020B0604020202020204" pitchFamily="34" charset="0"/>
              </a:rPr>
              <a:t>    $51.4 Million (Programmed)</a:t>
            </a:r>
          </a:p>
          <a:p>
            <a:r>
              <a:rPr lang="en-US" sz="1400" dirty="0">
                <a:cs typeface="Arial" panose="020B0604020202020204" pitchFamily="34" charset="0"/>
              </a:rPr>
              <a:t>2027 Erosion Control</a:t>
            </a:r>
          </a:p>
          <a:p>
            <a:r>
              <a:rPr lang="en-US" sz="1400" dirty="0">
                <a:cs typeface="Arial" panose="020B0604020202020204" pitchFamily="34" charset="0"/>
              </a:rPr>
              <a:t>     $1.2 Million (Programmed)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51AB89-D567-AD4B-CFB3-7E0B7EC6E652}"/>
              </a:ext>
            </a:extLst>
          </p:cNvPr>
          <p:cNvCxnSpPr>
            <a:cxnSpLocks/>
          </p:cNvCxnSpPr>
          <p:nvPr/>
        </p:nvCxnSpPr>
        <p:spPr>
          <a:xfrm>
            <a:off x="7015340" y="1828800"/>
            <a:ext cx="0" cy="422694"/>
          </a:xfrm>
          <a:prstGeom prst="line">
            <a:avLst/>
          </a:prstGeom>
          <a:ln w="146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F7194A-A943-5C84-999C-F124740275D5}"/>
              </a:ext>
            </a:extLst>
          </p:cNvPr>
          <p:cNvCxnSpPr>
            <a:cxnSpLocks/>
          </p:cNvCxnSpPr>
          <p:nvPr/>
        </p:nvCxnSpPr>
        <p:spPr>
          <a:xfrm>
            <a:off x="7015340" y="2794958"/>
            <a:ext cx="0" cy="1083121"/>
          </a:xfrm>
          <a:prstGeom prst="line">
            <a:avLst/>
          </a:prstGeom>
          <a:ln w="146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9C5F7B-1E92-0AA1-F633-349E1D879B48}"/>
              </a:ext>
            </a:extLst>
          </p:cNvPr>
          <p:cNvCxnSpPr>
            <a:cxnSpLocks/>
          </p:cNvCxnSpPr>
          <p:nvPr/>
        </p:nvCxnSpPr>
        <p:spPr>
          <a:xfrm flipV="1">
            <a:off x="3226279" y="2000944"/>
            <a:ext cx="3716146" cy="162266"/>
          </a:xfrm>
          <a:prstGeom prst="straightConnector1">
            <a:avLst/>
          </a:prstGeom>
          <a:ln w="57150" cap="flat" cmpd="sng" algn="ctr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FC2FAE-3B17-E874-011E-69DF946B0873}"/>
              </a:ext>
            </a:extLst>
          </p:cNvPr>
          <p:cNvCxnSpPr>
            <a:cxnSpLocks/>
          </p:cNvCxnSpPr>
          <p:nvPr/>
        </p:nvCxnSpPr>
        <p:spPr>
          <a:xfrm flipV="1">
            <a:off x="3355675" y="2579554"/>
            <a:ext cx="3537745" cy="1435849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886A7B-E439-A622-ADD6-43D3A4533F6B}"/>
              </a:ext>
            </a:extLst>
          </p:cNvPr>
          <p:cNvCxnSpPr>
            <a:cxnSpLocks/>
          </p:cNvCxnSpPr>
          <p:nvPr/>
        </p:nvCxnSpPr>
        <p:spPr>
          <a:xfrm flipV="1">
            <a:off x="2725947" y="3428999"/>
            <a:ext cx="4216478" cy="1451697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9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2016-2022 Average Annual Daily Traffic Growth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20D8D-01EE-54B3-71AD-D49C4136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7" y="1100126"/>
            <a:ext cx="7401185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E966D-E747-0638-FEB1-50AF138DC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70" y="1408386"/>
            <a:ext cx="8296203" cy="45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 for December Commission Meeting: Approve the         2026-2030 Iowa Transportation Improvement Program Amendment.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18390</TotalTime>
  <Words>367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148</cp:revision>
  <cp:lastPrinted>2024-03-06T21:39:18Z</cp:lastPrinted>
  <dcterms:created xsi:type="dcterms:W3CDTF">2023-12-21T16:39:01Z</dcterms:created>
  <dcterms:modified xsi:type="dcterms:W3CDTF">2025-11-04T15:56:53Z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2025-10-07T19:06:52Z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7abbb8d8-59fe-41d3-bbcd-d9d7efc9c92c</vt:lpwstr>
  </property>
  <property fmtid="{D5CDD505-2E9C-101B-9397-08002B2CF9AE}" pid="12" name="MSIP_Label_0faac733-ded1-41e0-8ea6-961193f81247_ContentBits">
    <vt:lpwstr>0</vt:lpwstr>
  </property>
</Properties>
</file>