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4"/>
  </p:sldMasterIdLst>
  <p:notesMasterIdLst>
    <p:notesMasterId r:id="rId21"/>
  </p:notesMasterIdLst>
  <p:handoutMasterIdLst>
    <p:handoutMasterId r:id="rId22"/>
  </p:handoutMasterIdLst>
  <p:sldIdLst>
    <p:sldId id="256" r:id="rId5"/>
    <p:sldId id="290" r:id="rId6"/>
    <p:sldId id="299" r:id="rId7"/>
    <p:sldId id="291" r:id="rId8"/>
    <p:sldId id="286" r:id="rId9"/>
    <p:sldId id="300" r:id="rId10"/>
    <p:sldId id="301" r:id="rId11"/>
    <p:sldId id="288" r:id="rId12"/>
    <p:sldId id="289" r:id="rId13"/>
    <p:sldId id="293" r:id="rId14"/>
    <p:sldId id="302" r:id="rId15"/>
    <p:sldId id="303" r:id="rId16"/>
    <p:sldId id="298" r:id="rId17"/>
    <p:sldId id="287" r:id="rId18"/>
    <p:sldId id="304" r:id="rId19"/>
    <p:sldId id="296" r:id="rId20"/>
  </p:sldIdLst>
  <p:sldSz cx="9144000" cy="6858000" type="screen4x3"/>
  <p:notesSz cx="9296400" cy="7010400"/>
  <p:embeddedFontLst>
    <p:embeddedFont>
      <p:font typeface="Neue Haas Grotesk Text Pro" panose="020B0504020202020204" pitchFamily="34" charset="0"/>
      <p:regular r:id="rId23"/>
      <p:bold r:id="rId24"/>
      <p:italic r:id="rId25"/>
      <p:boldItalic r:id="rId26"/>
    </p:embeddedFont>
    <p:embeddedFont>
      <p:font typeface="PT Sans" panose="020B0503020203020204" pitchFamily="34" charset="0"/>
      <p:regular r:id="rId27"/>
      <p:bold r:id="rId28"/>
      <p:italic r:id="rId29"/>
      <p:boldItalic r:id="rId30"/>
    </p:embeddedFont>
  </p:embeddedFontLst>
  <p:custDataLst>
    <p:tags r:id="rId3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 id="{3C5B9F73-6DD4-FF20-139F-99D442551D74}" name="Haar, Kristin" initials="KH" userId="S::Kristin.Haar@iowadot.us::e5671714-6752-424c-9292-f64c8ad5f09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8696B"/>
    <a:srgbClr val="95B8BF"/>
  </p:clrMru>
  <p:extLst>
    <p:ext uri="{E76CE94A-603C-4142-B9EB-6D1370010A27}">
      <p14:discardImageEditData xmlns:p14="http://schemas.microsoft.com/office/powerpoint/2010/main" val="1"/>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A3F3B27-A4E3-4E71-AE14-52689436A2AE}" v="58" dt="2024-01-31T21:29:36.097"/>
  </p1510:revLst>
</p1510:revInfo>
</file>

<file path=ppt/tableStyles.xml><?xml version="1.0" encoding="utf-8"?>
<a:tblStyleLst xmlns:a="http://schemas.openxmlformats.org/drawingml/2006/main" def="{5C22544A-7EE6-4342-B048-85BDC9FD1C3A}">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111" autoAdjust="0"/>
    <p:restoredTop sz="95380" autoAdjust="0"/>
  </p:normalViewPr>
  <p:slideViewPr>
    <p:cSldViewPr snapToGrid="0">
      <p:cViewPr varScale="1">
        <p:scale>
          <a:sx n="107" d="100"/>
          <a:sy n="107" d="100"/>
        </p:scale>
        <p:origin x="1914" y="102"/>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p:scale>
          <a:sx n="1" d="2"/>
          <a:sy n="1" d="2"/>
        </p:scale>
        <p:origin x="3672" y="59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4.fntdata"/><Relationship Id="rId3" Type="http://schemas.openxmlformats.org/officeDocument/2006/relationships/customXml" Target="../customXml/item3.xml"/><Relationship Id="rId21" Type="http://schemas.openxmlformats.org/officeDocument/2006/relationships/notesMaster" Target="notesMasters/notesMaster1.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3.fntdata"/><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7.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2.fntdata"/><Relationship Id="rId32" Type="http://schemas.openxmlformats.org/officeDocument/2006/relationships/presProps" Target="presProps.xml"/><Relationship Id="rId37"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1.fntdata"/><Relationship Id="rId28" Type="http://schemas.openxmlformats.org/officeDocument/2006/relationships/font" Target="fonts/font6.fntdata"/><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1A50702-3C68-4B14-B819-72B57D27F94A}"/>
              </a:ext>
            </a:extLst>
          </p:cNvPr>
          <p:cNvSpPr>
            <a:spLocks noGrp="1"/>
          </p:cNvSpPr>
          <p:nvPr>
            <p:ph type="hdr" sz="quarter"/>
          </p:nvPr>
        </p:nvSpPr>
        <p:spPr>
          <a:xfrm>
            <a:off x="0" y="0"/>
            <a:ext cx="4028440" cy="351737"/>
          </a:xfrm>
          <a:prstGeom prst="rect">
            <a:avLst/>
          </a:prstGeom>
        </p:spPr>
        <p:txBody>
          <a:bodyPr vert="horz" lIns="93177" tIns="46589" rIns="93177" bIns="46589" rtlCol="0"/>
          <a:lstStyle>
            <a:lvl1pPr algn="l">
              <a:defRPr sz="1200"/>
            </a:lvl1pPr>
          </a:lstStyle>
          <a:p>
            <a:endParaRPr lang="en-US" dirty="0"/>
          </a:p>
        </p:txBody>
      </p:sp>
      <p:sp>
        <p:nvSpPr>
          <p:cNvPr id="3" name="Date Placeholder 2">
            <a:extLst>
              <a:ext uri="{FF2B5EF4-FFF2-40B4-BE49-F238E27FC236}">
                <a16:creationId xmlns:a16="http://schemas.microsoft.com/office/drawing/2014/main" id="{EF0F4880-E690-44D0-8356-A9E7BDBAB098}"/>
              </a:ext>
            </a:extLst>
          </p:cNvPr>
          <p:cNvSpPr>
            <a:spLocks noGrp="1"/>
          </p:cNvSpPr>
          <p:nvPr>
            <p:ph type="dt" sz="quarter" idx="1"/>
          </p:nvPr>
        </p:nvSpPr>
        <p:spPr>
          <a:xfrm>
            <a:off x="5265809" y="0"/>
            <a:ext cx="4028440" cy="351737"/>
          </a:xfrm>
          <a:prstGeom prst="rect">
            <a:avLst/>
          </a:prstGeom>
        </p:spPr>
        <p:txBody>
          <a:bodyPr vert="horz" lIns="93177" tIns="46589" rIns="93177" bIns="46589" rtlCol="0"/>
          <a:lstStyle>
            <a:lvl1pPr algn="r">
              <a:defRPr sz="1200"/>
            </a:lvl1pPr>
          </a:lstStyle>
          <a:p>
            <a:fld id="{4BE6205E-B305-4B90-9534-3C5E99A0275E}" type="datetimeFigureOut">
              <a:rPr lang="en-US" smtClean="0"/>
              <a:t>11/12/2025</a:t>
            </a:fld>
            <a:endParaRPr lang="en-US" dirty="0"/>
          </a:p>
        </p:txBody>
      </p:sp>
      <p:sp>
        <p:nvSpPr>
          <p:cNvPr id="4" name="Footer Placeholder 3">
            <a:extLst>
              <a:ext uri="{FF2B5EF4-FFF2-40B4-BE49-F238E27FC236}">
                <a16:creationId xmlns:a16="http://schemas.microsoft.com/office/drawing/2014/main" id="{26B4ACF6-39FD-4B08-A7D5-5BFDC37B4625}"/>
              </a:ext>
            </a:extLst>
          </p:cNvPr>
          <p:cNvSpPr>
            <a:spLocks noGrp="1"/>
          </p:cNvSpPr>
          <p:nvPr>
            <p:ph type="ftr" sz="quarter" idx="2"/>
          </p:nvPr>
        </p:nvSpPr>
        <p:spPr>
          <a:xfrm>
            <a:off x="0" y="6658664"/>
            <a:ext cx="4028440" cy="351736"/>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AF7C9FD2-2C57-4DE7-8EA4-86DEE80B988D}"/>
              </a:ext>
            </a:extLst>
          </p:cNvPr>
          <p:cNvSpPr>
            <a:spLocks noGrp="1"/>
          </p:cNvSpPr>
          <p:nvPr>
            <p:ph type="sldNum" sz="quarter" idx="3"/>
          </p:nvPr>
        </p:nvSpPr>
        <p:spPr>
          <a:xfrm>
            <a:off x="5265809" y="6658664"/>
            <a:ext cx="4028440" cy="351736"/>
          </a:xfrm>
          <a:prstGeom prst="rect">
            <a:avLst/>
          </a:prstGeom>
        </p:spPr>
        <p:txBody>
          <a:bodyPr vert="horz" lIns="93177" tIns="46589" rIns="93177" bIns="46589" rtlCol="0" anchor="b"/>
          <a:lstStyle>
            <a:lvl1pPr algn="r">
              <a:defRPr sz="1200"/>
            </a:lvl1pPr>
          </a:lstStyle>
          <a:p>
            <a:fld id="{00AC623C-86E0-4A85-83FB-F4A716956FD4}" type="slidenum">
              <a:rPr lang="en-US" smtClean="0"/>
              <a:t>‹#›</a:t>
            </a:fld>
            <a:endParaRPr lang="en-US" dirty="0"/>
          </a:p>
        </p:txBody>
      </p:sp>
    </p:spTree>
    <p:extLst>
      <p:ext uri="{BB962C8B-B14F-4D97-AF65-F5344CB8AC3E}">
        <p14:creationId xmlns:p14="http://schemas.microsoft.com/office/powerpoint/2010/main" val="16939555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8440" cy="351737"/>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5265809" y="0"/>
            <a:ext cx="4028440" cy="351737"/>
          </a:xfrm>
          <a:prstGeom prst="rect">
            <a:avLst/>
          </a:prstGeom>
        </p:spPr>
        <p:txBody>
          <a:bodyPr vert="horz" lIns="93177" tIns="46589" rIns="93177" bIns="46589" rtlCol="0"/>
          <a:lstStyle>
            <a:lvl1pPr algn="r">
              <a:defRPr sz="1200"/>
            </a:lvl1pPr>
          </a:lstStyle>
          <a:p>
            <a:fld id="{233722F1-E430-42A1-A473-1759336AECCE}" type="datetimeFigureOut">
              <a:rPr lang="en-US" smtClean="0"/>
              <a:t>11/12/2025</a:t>
            </a:fld>
            <a:endParaRPr lang="en-US" dirty="0"/>
          </a:p>
        </p:txBody>
      </p:sp>
      <p:sp>
        <p:nvSpPr>
          <p:cNvPr id="4" name="Slide Image Placeholder 3"/>
          <p:cNvSpPr>
            <a:spLocks noGrp="1" noRot="1" noChangeAspect="1"/>
          </p:cNvSpPr>
          <p:nvPr>
            <p:ph type="sldImg" idx="2"/>
          </p:nvPr>
        </p:nvSpPr>
        <p:spPr>
          <a:xfrm>
            <a:off x="3071813" y="876300"/>
            <a:ext cx="3152775" cy="2365375"/>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929640" y="3373755"/>
            <a:ext cx="7437120" cy="2760345"/>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58664"/>
            <a:ext cx="4028440" cy="351736"/>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5265809" y="6658664"/>
            <a:ext cx="4028440" cy="351736"/>
          </a:xfrm>
          <a:prstGeom prst="rect">
            <a:avLst/>
          </a:prstGeom>
        </p:spPr>
        <p:txBody>
          <a:bodyPr vert="horz" lIns="93177" tIns="46589" rIns="93177" bIns="46589" rtlCol="0" anchor="b"/>
          <a:lstStyle>
            <a:lvl1pPr algn="r">
              <a:defRPr sz="1200"/>
            </a:lvl1pPr>
          </a:lstStyle>
          <a:p>
            <a:fld id="{C37D7554-D10C-4E29-B8E6-BB7111FA614F}" type="slidenum">
              <a:rPr lang="en-US" smtClean="0"/>
              <a:t>‹#›</a:t>
            </a:fld>
            <a:endParaRPr lang="en-US" dirty="0"/>
          </a:p>
        </p:txBody>
      </p:sp>
    </p:spTree>
    <p:extLst>
      <p:ext uri="{BB962C8B-B14F-4D97-AF65-F5344CB8AC3E}">
        <p14:creationId xmlns:p14="http://schemas.microsoft.com/office/powerpoint/2010/main" val="35173470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37D7554-D10C-4E29-B8E6-BB7111FA614F}" type="slidenum">
              <a:rPr lang="en-US" smtClean="0"/>
              <a:t>1</a:t>
            </a:fld>
            <a:endParaRPr lang="en-US" dirty="0"/>
          </a:p>
        </p:txBody>
      </p:sp>
    </p:spTree>
    <p:extLst>
      <p:ext uri="{BB962C8B-B14F-4D97-AF65-F5344CB8AC3E}">
        <p14:creationId xmlns:p14="http://schemas.microsoft.com/office/powerpoint/2010/main" val="21562697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37D7554-D10C-4E29-B8E6-BB7111FA614F}" type="slidenum">
              <a:rPr lang="en-US" smtClean="0"/>
              <a:t>2</a:t>
            </a:fld>
            <a:endParaRPr lang="en-US" dirty="0"/>
          </a:p>
        </p:txBody>
      </p:sp>
    </p:spTree>
    <p:extLst>
      <p:ext uri="{BB962C8B-B14F-4D97-AF65-F5344CB8AC3E}">
        <p14:creationId xmlns:p14="http://schemas.microsoft.com/office/powerpoint/2010/main" val="15855874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37D7554-D10C-4E29-B8E6-BB7111FA614F}" type="slidenum">
              <a:rPr lang="en-US" smtClean="0"/>
              <a:t>3</a:t>
            </a:fld>
            <a:endParaRPr lang="en-US" dirty="0"/>
          </a:p>
        </p:txBody>
      </p:sp>
    </p:spTree>
    <p:extLst>
      <p:ext uri="{BB962C8B-B14F-4D97-AF65-F5344CB8AC3E}">
        <p14:creationId xmlns:p14="http://schemas.microsoft.com/office/powerpoint/2010/main" val="25192653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37D7554-D10C-4E29-B8E6-BB7111FA614F}" type="slidenum">
              <a:rPr lang="en-US" smtClean="0"/>
              <a:t>4</a:t>
            </a:fld>
            <a:endParaRPr lang="en-US" dirty="0"/>
          </a:p>
        </p:txBody>
      </p:sp>
    </p:spTree>
    <p:extLst>
      <p:ext uri="{BB962C8B-B14F-4D97-AF65-F5344CB8AC3E}">
        <p14:creationId xmlns:p14="http://schemas.microsoft.com/office/powerpoint/2010/main" val="39163292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37D7554-D10C-4E29-B8E6-BB7111FA614F}" type="slidenum">
              <a:rPr lang="en-US" smtClean="0"/>
              <a:t>5</a:t>
            </a:fld>
            <a:endParaRPr lang="en-US" dirty="0"/>
          </a:p>
        </p:txBody>
      </p:sp>
    </p:spTree>
    <p:extLst>
      <p:ext uri="{BB962C8B-B14F-4D97-AF65-F5344CB8AC3E}">
        <p14:creationId xmlns:p14="http://schemas.microsoft.com/office/powerpoint/2010/main" val="35828376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37D7554-D10C-4E29-B8E6-BB7111FA614F}" type="slidenum">
              <a:rPr lang="en-US" smtClean="0"/>
              <a:t>6</a:t>
            </a:fld>
            <a:endParaRPr lang="en-US" dirty="0"/>
          </a:p>
        </p:txBody>
      </p:sp>
    </p:spTree>
    <p:extLst>
      <p:ext uri="{BB962C8B-B14F-4D97-AF65-F5344CB8AC3E}">
        <p14:creationId xmlns:p14="http://schemas.microsoft.com/office/powerpoint/2010/main" val="15793479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37D7554-D10C-4E29-B8E6-BB7111FA614F}" type="slidenum">
              <a:rPr lang="en-US" smtClean="0"/>
              <a:t>7</a:t>
            </a:fld>
            <a:endParaRPr lang="en-US" dirty="0"/>
          </a:p>
        </p:txBody>
      </p:sp>
    </p:spTree>
    <p:extLst>
      <p:ext uri="{BB962C8B-B14F-4D97-AF65-F5344CB8AC3E}">
        <p14:creationId xmlns:p14="http://schemas.microsoft.com/office/powerpoint/2010/main" val="16539356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37D7554-D10C-4E29-B8E6-BB7111FA614F}" type="slidenum">
              <a:rPr lang="en-US" smtClean="0"/>
              <a:t>8</a:t>
            </a:fld>
            <a:endParaRPr lang="en-US" dirty="0"/>
          </a:p>
        </p:txBody>
      </p:sp>
    </p:spTree>
    <p:extLst>
      <p:ext uri="{BB962C8B-B14F-4D97-AF65-F5344CB8AC3E}">
        <p14:creationId xmlns:p14="http://schemas.microsoft.com/office/powerpoint/2010/main" val="274302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37D7554-D10C-4E29-B8E6-BB7111FA614F}" type="slidenum">
              <a:rPr lang="en-US" smtClean="0"/>
              <a:t>9</a:t>
            </a:fld>
            <a:endParaRPr lang="en-US" dirty="0"/>
          </a:p>
        </p:txBody>
      </p:sp>
    </p:spTree>
    <p:extLst>
      <p:ext uri="{BB962C8B-B14F-4D97-AF65-F5344CB8AC3E}">
        <p14:creationId xmlns:p14="http://schemas.microsoft.com/office/powerpoint/2010/main" val="32695810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37D7554-D10C-4E29-B8E6-BB7111FA614F}" type="slidenum">
              <a:rPr lang="en-US" smtClean="0"/>
              <a:t>10</a:t>
            </a:fld>
            <a:endParaRPr lang="en-US" dirty="0"/>
          </a:p>
        </p:txBody>
      </p:sp>
    </p:spTree>
    <p:extLst>
      <p:ext uri="{BB962C8B-B14F-4D97-AF65-F5344CB8AC3E}">
        <p14:creationId xmlns:p14="http://schemas.microsoft.com/office/powerpoint/2010/main" val="32415403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37D7554-D10C-4E29-B8E6-BB7111FA614F}" type="slidenum">
              <a:rPr lang="en-US" smtClean="0"/>
              <a:t>11</a:t>
            </a:fld>
            <a:endParaRPr lang="en-US" dirty="0"/>
          </a:p>
        </p:txBody>
      </p:sp>
    </p:spTree>
    <p:extLst>
      <p:ext uri="{BB962C8B-B14F-4D97-AF65-F5344CB8AC3E}">
        <p14:creationId xmlns:p14="http://schemas.microsoft.com/office/powerpoint/2010/main" val="4635105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37D7554-D10C-4E29-B8E6-BB7111FA614F}" type="slidenum">
              <a:rPr lang="en-US" smtClean="0"/>
              <a:t>12</a:t>
            </a:fld>
            <a:endParaRPr lang="en-US" dirty="0"/>
          </a:p>
        </p:txBody>
      </p:sp>
    </p:spTree>
    <p:extLst>
      <p:ext uri="{BB962C8B-B14F-4D97-AF65-F5344CB8AC3E}">
        <p14:creationId xmlns:p14="http://schemas.microsoft.com/office/powerpoint/2010/main" val="22473864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37D7554-D10C-4E29-B8E6-BB7111FA614F}" type="slidenum">
              <a:rPr lang="en-US" smtClean="0"/>
              <a:t>13</a:t>
            </a:fld>
            <a:endParaRPr lang="en-US" dirty="0"/>
          </a:p>
        </p:txBody>
      </p:sp>
    </p:spTree>
    <p:extLst>
      <p:ext uri="{BB962C8B-B14F-4D97-AF65-F5344CB8AC3E}">
        <p14:creationId xmlns:p14="http://schemas.microsoft.com/office/powerpoint/2010/main" val="26810237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37D7554-D10C-4E29-B8E6-BB7111FA614F}" type="slidenum">
              <a:rPr lang="en-US" smtClean="0"/>
              <a:t>14</a:t>
            </a:fld>
            <a:endParaRPr lang="en-US" dirty="0"/>
          </a:p>
        </p:txBody>
      </p:sp>
    </p:spTree>
    <p:extLst>
      <p:ext uri="{BB962C8B-B14F-4D97-AF65-F5344CB8AC3E}">
        <p14:creationId xmlns:p14="http://schemas.microsoft.com/office/powerpoint/2010/main" val="21586383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37D7554-D10C-4E29-B8E6-BB7111FA614F}" type="slidenum">
              <a:rPr lang="en-US" smtClean="0"/>
              <a:t>15</a:t>
            </a:fld>
            <a:endParaRPr lang="en-US" dirty="0"/>
          </a:p>
        </p:txBody>
      </p:sp>
    </p:spTree>
    <p:extLst>
      <p:ext uri="{BB962C8B-B14F-4D97-AF65-F5344CB8AC3E}">
        <p14:creationId xmlns:p14="http://schemas.microsoft.com/office/powerpoint/2010/main" val="30450181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37D7554-D10C-4E29-B8E6-BB7111FA614F}" type="slidenum">
              <a:rPr lang="en-US" smtClean="0"/>
              <a:t>16</a:t>
            </a:fld>
            <a:endParaRPr lang="en-US" dirty="0"/>
          </a:p>
        </p:txBody>
      </p:sp>
    </p:spTree>
    <p:extLst>
      <p:ext uri="{BB962C8B-B14F-4D97-AF65-F5344CB8AC3E}">
        <p14:creationId xmlns:p14="http://schemas.microsoft.com/office/powerpoint/2010/main" val="17905311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rame">
    <p:bg>
      <p:bgPr>
        <a:solidFill>
          <a:schemeClr val="bg1">
            <a:alpha val="10000"/>
          </a:schemeClr>
        </a:solidFill>
        <a:effectLst/>
      </p:bgPr>
    </p:bg>
    <p:spTree>
      <p:nvGrpSpPr>
        <p:cNvPr id="1" name=""/>
        <p:cNvGrpSpPr/>
        <p:nvPr/>
      </p:nvGrpSpPr>
      <p:grpSpPr>
        <a:xfrm>
          <a:off x="0" y="0"/>
          <a:ext cx="0" cy="0"/>
          <a:chOff x="0" y="0"/>
          <a:chExt cx="0" cy="0"/>
        </a:xfrm>
      </p:grpSpPr>
      <p:sp>
        <p:nvSpPr>
          <p:cNvPr id="15" name="Freeform: Shape 14">
            <a:extLst>
              <a:ext uri="{FF2B5EF4-FFF2-40B4-BE49-F238E27FC236}">
                <a16:creationId xmlns:a16="http://schemas.microsoft.com/office/drawing/2014/main" id="{4DAF0714-05F3-0032-F5CA-3E9020090869}"/>
              </a:ext>
            </a:extLst>
          </p:cNvPr>
          <p:cNvSpPr>
            <a:spLocks/>
          </p:cNvSpPr>
          <p:nvPr userDrawn="1"/>
        </p:nvSpPr>
        <p:spPr>
          <a:xfrm rot="16200000">
            <a:off x="4120690" y="1833508"/>
            <a:ext cx="903803" cy="9145186"/>
          </a:xfrm>
          <a:custGeom>
            <a:avLst/>
            <a:gdLst>
              <a:gd name="connsiteX0" fmla="*/ 903803 w 903803"/>
              <a:gd name="connsiteY0" fmla="*/ 12193581 h 12193581"/>
              <a:gd name="connsiteX1" fmla="*/ 350824 w 903803"/>
              <a:gd name="connsiteY1" fmla="*/ 12192013 h 12193581"/>
              <a:gd name="connsiteX2" fmla="*/ 350824 w 903803"/>
              <a:gd name="connsiteY2" fmla="*/ 12192001 h 12193581"/>
              <a:gd name="connsiteX3" fmla="*/ 0 w 903803"/>
              <a:gd name="connsiteY3" fmla="*/ 12192001 h 12193581"/>
              <a:gd name="connsiteX4" fmla="*/ 1 w 903803"/>
              <a:gd name="connsiteY4" fmla="*/ 2 h 12193581"/>
              <a:gd name="connsiteX5" fmla="*/ 365759 w 903803"/>
              <a:gd name="connsiteY5" fmla="*/ 2 h 12193581"/>
              <a:gd name="connsiteX6" fmla="*/ 365759 w 903803"/>
              <a:gd name="connsiteY6" fmla="*/ 1533 h 12193581"/>
              <a:gd name="connsiteX7" fmla="*/ 903802 w 903803"/>
              <a:gd name="connsiteY7" fmla="*/ 0 h 12193581"/>
              <a:gd name="connsiteX8" fmla="*/ 365759 w 903803"/>
              <a:gd name="connsiteY8" fmla="*/ 6048638 h 12193581"/>
              <a:gd name="connsiteX9" fmla="*/ 365759 w 903803"/>
              <a:gd name="connsiteY9" fmla="*/ 6176118 h 1219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03803" h="12193581">
                <a:moveTo>
                  <a:pt x="903803" y="12193581"/>
                </a:moveTo>
                <a:lnTo>
                  <a:pt x="350824" y="12192013"/>
                </a:lnTo>
                <a:lnTo>
                  <a:pt x="350824" y="12192001"/>
                </a:lnTo>
                <a:lnTo>
                  <a:pt x="0" y="12192001"/>
                </a:lnTo>
                <a:lnTo>
                  <a:pt x="1" y="2"/>
                </a:lnTo>
                <a:lnTo>
                  <a:pt x="365759" y="2"/>
                </a:lnTo>
                <a:lnTo>
                  <a:pt x="365759" y="1533"/>
                </a:lnTo>
                <a:lnTo>
                  <a:pt x="903802" y="0"/>
                </a:lnTo>
                <a:lnTo>
                  <a:pt x="365759" y="6048638"/>
                </a:lnTo>
                <a:lnTo>
                  <a:pt x="365759" y="617611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3" name="Content Placeholder 15">
            <a:extLst>
              <a:ext uri="{FF2B5EF4-FFF2-40B4-BE49-F238E27FC236}">
                <a16:creationId xmlns:a16="http://schemas.microsoft.com/office/drawing/2014/main" id="{A25AFECF-0C52-4AD9-7A75-9BDCD4CDC9EB}"/>
              </a:ext>
            </a:extLst>
          </p:cNvPr>
          <p:cNvSpPr>
            <a:spLocks noGrp="1"/>
          </p:cNvSpPr>
          <p:nvPr>
            <p:ph sz="quarter" idx="16" hasCustomPrompt="1"/>
          </p:nvPr>
        </p:nvSpPr>
        <p:spPr>
          <a:xfrm>
            <a:off x="754380" y="1920240"/>
            <a:ext cx="7610952" cy="3752963"/>
          </a:xfrm>
          <a:prstGeom prst="rect">
            <a:avLst/>
          </a:prstGeom>
        </p:spPr>
        <p:txBody>
          <a:bodyPr/>
          <a:lstStyle>
            <a:lvl1pPr marL="214308" indent="-214308">
              <a:lnSpc>
                <a:spcPct val="100000"/>
              </a:lnSpc>
              <a:spcBef>
                <a:spcPts val="900"/>
              </a:spcBef>
              <a:spcAft>
                <a:spcPts val="0"/>
              </a:spcAft>
              <a:buFont typeface="Arial" panose="020B0604020202020204" pitchFamily="34" charset="0"/>
              <a:buChar char="•"/>
              <a:defRPr sz="1800" spc="38" baseline="0">
                <a:solidFill>
                  <a:schemeClr val="tx1"/>
                </a:solidFill>
                <a:latin typeface="Calibri" panose="020F0502020204030204" pitchFamily="34" charset="0"/>
                <a:cs typeface="Calibri" panose="020F0502020204030204" pitchFamily="34" charset="0"/>
              </a:defRPr>
            </a:lvl1pPr>
            <a:lvl2pPr marL="427424" indent="-169065">
              <a:spcBef>
                <a:spcPts val="450"/>
              </a:spcBef>
              <a:spcAft>
                <a:spcPts val="0"/>
              </a:spcAft>
              <a:buFont typeface="Arial" panose="020B0604020202020204" pitchFamily="34" charset="0"/>
              <a:buChar char="•"/>
              <a:defRPr sz="1800">
                <a:latin typeface="Calibri" panose="020F0502020204030204" pitchFamily="34" charset="0"/>
                <a:cs typeface="Calibri" panose="020F0502020204030204" pitchFamily="34" charset="0"/>
              </a:defRPr>
            </a:lvl2pPr>
            <a:lvl3pPr marL="601251" indent="-173827">
              <a:spcBef>
                <a:spcPts val="450"/>
              </a:spcBef>
              <a:spcAft>
                <a:spcPts val="0"/>
              </a:spcAft>
              <a:buFont typeface="Arial" panose="020B0604020202020204" pitchFamily="34" charset="0"/>
              <a:buChar char="•"/>
              <a:defRPr sz="1800">
                <a:latin typeface="Calibri" panose="020F0502020204030204" pitchFamily="34" charset="0"/>
                <a:cs typeface="Calibri" panose="020F0502020204030204" pitchFamily="34" charset="0"/>
              </a:defRPr>
            </a:lvl3pPr>
          </a:lstStyle>
          <a:p>
            <a:pPr lvl="0"/>
            <a:r>
              <a:rPr lang="en-US" dirty="0"/>
              <a:t>Click to add text</a:t>
            </a:r>
          </a:p>
          <a:p>
            <a:pPr lvl="1"/>
            <a:r>
              <a:rPr lang="en-US" dirty="0"/>
              <a:t>Click to add text</a:t>
            </a:r>
          </a:p>
          <a:p>
            <a:pPr lvl="2"/>
            <a:r>
              <a:rPr lang="en-US" dirty="0"/>
              <a:t>Click to add text</a:t>
            </a:r>
          </a:p>
        </p:txBody>
      </p:sp>
      <p:sp>
        <p:nvSpPr>
          <p:cNvPr id="4" name="Text Placeholder 3">
            <a:extLst>
              <a:ext uri="{FF2B5EF4-FFF2-40B4-BE49-F238E27FC236}">
                <a16:creationId xmlns:a16="http://schemas.microsoft.com/office/drawing/2014/main" id="{399BF6E8-FE26-DC6A-E66C-C899DECCA75A}"/>
              </a:ext>
            </a:extLst>
          </p:cNvPr>
          <p:cNvSpPr>
            <a:spLocks noGrp="1"/>
          </p:cNvSpPr>
          <p:nvPr>
            <p:ph type="body" sz="quarter" idx="18" hasCustomPrompt="1"/>
          </p:nvPr>
        </p:nvSpPr>
        <p:spPr>
          <a:xfrm>
            <a:off x="754383" y="1005840"/>
            <a:ext cx="7610951" cy="574222"/>
          </a:xfrm>
          <a:prstGeom prst="rect">
            <a:avLst/>
          </a:prstGeom>
        </p:spPr>
        <p:txBody>
          <a:bodyPr anchor="b"/>
          <a:lstStyle>
            <a:lvl1pPr marL="0" indent="0">
              <a:buNone/>
              <a:defRPr sz="2400" b="1" spc="38" baseline="0">
                <a:solidFill>
                  <a:schemeClr val="accent1"/>
                </a:solidFill>
                <a:latin typeface="+mj-lt"/>
              </a:defRPr>
            </a:lvl1pPr>
            <a:lvl2pPr marL="342892" indent="0">
              <a:buNone/>
              <a:defRPr/>
            </a:lvl2pPr>
            <a:lvl3pPr marL="685783" indent="0">
              <a:buNone/>
              <a:defRPr/>
            </a:lvl3pPr>
            <a:lvl4pPr marL="1028675" indent="0">
              <a:buNone/>
              <a:defRPr/>
            </a:lvl4pPr>
            <a:lvl5pPr marL="1371566" indent="0">
              <a:buNone/>
              <a:defRPr/>
            </a:lvl5pPr>
          </a:lstStyle>
          <a:p>
            <a:pPr lvl="0"/>
            <a:r>
              <a:rPr lang="en-US" dirty="0"/>
              <a:t>Headline Here</a:t>
            </a:r>
          </a:p>
        </p:txBody>
      </p:sp>
      <p:sp>
        <p:nvSpPr>
          <p:cNvPr id="5" name="Rectangle 4">
            <a:extLst>
              <a:ext uri="{FF2B5EF4-FFF2-40B4-BE49-F238E27FC236}">
                <a16:creationId xmlns:a16="http://schemas.microsoft.com/office/drawing/2014/main" id="{C05A17F4-8DD1-4400-C949-ADC6D5E12907}"/>
              </a:ext>
            </a:extLst>
          </p:cNvPr>
          <p:cNvSpPr/>
          <p:nvPr userDrawn="1"/>
        </p:nvSpPr>
        <p:spPr>
          <a:xfrm>
            <a:off x="378622" y="631627"/>
            <a:ext cx="8386760" cy="6089848"/>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9" name="Footer Placeholder 4">
            <a:extLst>
              <a:ext uri="{FF2B5EF4-FFF2-40B4-BE49-F238E27FC236}">
                <a16:creationId xmlns:a16="http://schemas.microsoft.com/office/drawing/2014/main" id="{B33F4350-BDB8-F442-158E-E9948ECD25BB}"/>
              </a:ext>
            </a:extLst>
          </p:cNvPr>
          <p:cNvSpPr txBox="1">
            <a:spLocks/>
          </p:cNvSpPr>
          <p:nvPr userDrawn="1"/>
        </p:nvSpPr>
        <p:spPr>
          <a:xfrm>
            <a:off x="377410" y="6356355"/>
            <a:ext cx="2437442" cy="365125"/>
          </a:xfrm>
          <a:prstGeom prst="rect">
            <a:avLst/>
          </a:prstGeom>
        </p:spPr>
        <p:txBody>
          <a:bodyPr lIns="0" rIns="0" anchor="b"/>
          <a:lstStyle>
            <a:defPPr>
              <a:defRPr lang="en-US"/>
            </a:defPPr>
            <a:lvl1pPr marL="0" algn="l" defTabSz="914400" rtl="0" eaLnBrk="1" latinLnBrk="0" hangingPunct="1">
              <a:defRPr sz="800" kern="1200" spc="100" baseline="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600" spc="113" baseline="0" dirty="0">
              <a:latin typeface="Calibri" panose="020F0502020204030204" pitchFamily="34" charset="0"/>
              <a:cs typeface="Calibri" panose="020F0502020204030204" pitchFamily="34" charset="0"/>
            </a:endParaRPr>
          </a:p>
        </p:txBody>
      </p:sp>
      <p:sp>
        <p:nvSpPr>
          <p:cNvPr id="12" name="Slide Number Placeholder 5">
            <a:extLst>
              <a:ext uri="{FF2B5EF4-FFF2-40B4-BE49-F238E27FC236}">
                <a16:creationId xmlns:a16="http://schemas.microsoft.com/office/drawing/2014/main" id="{1F952649-AA3B-C06C-E042-C84208E9F92E}"/>
              </a:ext>
            </a:extLst>
          </p:cNvPr>
          <p:cNvSpPr txBox="1">
            <a:spLocks/>
          </p:cNvSpPr>
          <p:nvPr userDrawn="1"/>
        </p:nvSpPr>
        <p:spPr>
          <a:xfrm>
            <a:off x="7882759" y="6356355"/>
            <a:ext cx="883814" cy="365125"/>
          </a:xfrm>
          <a:prstGeom prst="rect">
            <a:avLst/>
          </a:prstGeom>
        </p:spPr>
        <p:txBody>
          <a:bodyPr lIns="0" rIns="0" anchor="b"/>
          <a:lstStyle>
            <a:defPPr>
              <a:defRPr lang="en-US"/>
            </a:defPPr>
            <a:lvl1pPr marL="0" algn="r" defTabSz="914400" rtl="0" eaLnBrk="1" latinLnBrk="0" hangingPunct="1">
              <a:defRPr sz="800" kern="1200" spc="100" baseline="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8D65601-5AE2-46FC-B138-694DDD2B510D}" type="slidenum">
              <a:rPr lang="en-US" sz="600" spc="113" baseline="0" smtClean="0">
                <a:latin typeface="Calibri" panose="020F0502020204030204" pitchFamily="34" charset="0"/>
                <a:cs typeface="Calibri" panose="020F0502020204030204" pitchFamily="34" charset="0"/>
              </a:rPr>
              <a:pPr/>
              <a:t>‹#›</a:t>
            </a:fld>
            <a:endParaRPr lang="en-US" sz="600" spc="113" baseline="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064217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758039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Divider_1">
    <p:bg>
      <p:bgPr>
        <a:solidFill>
          <a:schemeClr val="accent3">
            <a:alpha val="10000"/>
          </a:schemeClr>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5A322BF-82BA-C699-B774-DC0222F4B15C}"/>
              </a:ext>
            </a:extLst>
          </p:cNvPr>
          <p:cNvSpPr/>
          <p:nvPr userDrawn="1"/>
        </p:nvSpPr>
        <p:spPr>
          <a:xfrm>
            <a:off x="3515710" y="0"/>
            <a:ext cx="5628290" cy="68580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a:extLst>
              <a:ext uri="{FF2B5EF4-FFF2-40B4-BE49-F238E27FC236}">
                <a16:creationId xmlns:a16="http://schemas.microsoft.com/office/drawing/2014/main" id="{50796CDC-3154-4ACA-A920-8CBE431C2A1A}"/>
              </a:ext>
            </a:extLst>
          </p:cNvPr>
          <p:cNvSpPr/>
          <p:nvPr userDrawn="1"/>
        </p:nvSpPr>
        <p:spPr>
          <a:xfrm>
            <a:off x="2" y="0"/>
            <a:ext cx="3515711"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Arrow: Chevron 1">
            <a:extLst>
              <a:ext uri="{FF2B5EF4-FFF2-40B4-BE49-F238E27FC236}">
                <a16:creationId xmlns:a16="http://schemas.microsoft.com/office/drawing/2014/main" id="{FDC02647-34B5-00DF-A8EA-E7FC13A346D1}"/>
              </a:ext>
            </a:extLst>
          </p:cNvPr>
          <p:cNvSpPr/>
          <p:nvPr userDrawn="1"/>
        </p:nvSpPr>
        <p:spPr>
          <a:xfrm rot="16200000">
            <a:off x="548183" y="5100147"/>
            <a:ext cx="2419349" cy="3515710"/>
          </a:xfrm>
          <a:prstGeom prst="chevron">
            <a:avLst>
              <a:gd name="adj" fmla="val 47999"/>
            </a:avLst>
          </a:prstGeom>
          <a:solidFill>
            <a:schemeClr val="bg1">
              <a:alpha val="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solidFill>
              </a:rPr>
              <a:t> </a:t>
            </a:r>
          </a:p>
        </p:txBody>
      </p:sp>
      <p:sp>
        <p:nvSpPr>
          <p:cNvPr id="5" name="Arrow: Chevron 4">
            <a:extLst>
              <a:ext uri="{FF2B5EF4-FFF2-40B4-BE49-F238E27FC236}">
                <a16:creationId xmlns:a16="http://schemas.microsoft.com/office/drawing/2014/main" id="{81888F90-00E8-869F-17D4-E6C8DB714F42}"/>
              </a:ext>
            </a:extLst>
          </p:cNvPr>
          <p:cNvSpPr/>
          <p:nvPr userDrawn="1"/>
        </p:nvSpPr>
        <p:spPr>
          <a:xfrm rot="16200000">
            <a:off x="548183" y="4461978"/>
            <a:ext cx="2419349" cy="3515710"/>
          </a:xfrm>
          <a:prstGeom prst="chevron">
            <a:avLst>
              <a:gd name="adj" fmla="val 47999"/>
            </a:avLst>
          </a:prstGeom>
          <a:solidFill>
            <a:schemeClr val="bg1">
              <a:alpha val="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solidFill>
              </a:rPr>
              <a:t> </a:t>
            </a:r>
          </a:p>
        </p:txBody>
      </p:sp>
      <p:sp>
        <p:nvSpPr>
          <p:cNvPr id="3" name="Picture Placeholder 3">
            <a:extLst>
              <a:ext uri="{FF2B5EF4-FFF2-40B4-BE49-F238E27FC236}">
                <a16:creationId xmlns:a16="http://schemas.microsoft.com/office/drawing/2014/main" id="{5E68AD97-B9A7-8FA7-0145-DF72EBC5F92D}"/>
              </a:ext>
            </a:extLst>
          </p:cNvPr>
          <p:cNvSpPr>
            <a:spLocks noGrp="1"/>
          </p:cNvSpPr>
          <p:nvPr>
            <p:ph type="pic" sz="quarter" idx="10"/>
          </p:nvPr>
        </p:nvSpPr>
        <p:spPr>
          <a:xfrm>
            <a:off x="3515709" y="0"/>
            <a:ext cx="5628084" cy="6858000"/>
          </a:xfrm>
          <a:prstGeom prst="rect">
            <a:avLst/>
          </a:prstGeom>
          <a:effectLst>
            <a:outerShdw blurRad="101600" dist="63500" dir="10800000" algn="r" rotWithShape="0">
              <a:prstClr val="black">
                <a:alpha val="15000"/>
              </a:prstClr>
            </a:outerShdw>
          </a:effectLst>
        </p:spPr>
        <p:txBody>
          <a:bodyPr/>
          <a:lstStyle>
            <a:lvl1pPr marL="0" indent="0">
              <a:buFontTx/>
              <a:buNone/>
              <a:defRPr/>
            </a:lvl1pPr>
          </a:lstStyle>
          <a:p>
            <a:endParaRPr lang="en-US" dirty="0"/>
          </a:p>
        </p:txBody>
      </p:sp>
      <p:pic>
        <p:nvPicPr>
          <p:cNvPr id="8" name="Picture 7">
            <a:extLst>
              <a:ext uri="{FF2B5EF4-FFF2-40B4-BE49-F238E27FC236}">
                <a16:creationId xmlns:a16="http://schemas.microsoft.com/office/drawing/2014/main" id="{BE0F35FA-4C2D-7DE9-0605-69F5174A8874}"/>
              </a:ext>
            </a:extLst>
          </p:cNvPr>
          <p:cNvPicPr>
            <a:picLocks noChangeAspect="1"/>
          </p:cNvPicPr>
          <p:nvPr userDrawn="1"/>
        </p:nvPicPr>
        <p:blipFill>
          <a:blip r:embed="rId2" cstate="screen">
            <a:extLst>
              <a:ext uri="{28A0092B-C50C-407E-A947-70E740481C1C}">
                <a14:useLocalDpi xmlns:a14="http://schemas.microsoft.com/office/drawing/2010/main" val="0"/>
              </a:ext>
            </a:extLst>
          </a:blip>
          <a:srcRect/>
          <a:stretch/>
        </p:blipFill>
        <p:spPr>
          <a:xfrm>
            <a:off x="285751" y="148931"/>
            <a:ext cx="1815611" cy="455416"/>
          </a:xfrm>
          <a:prstGeom prst="rect">
            <a:avLst/>
          </a:prstGeom>
        </p:spPr>
      </p:pic>
    </p:spTree>
    <p:extLst>
      <p:ext uri="{BB962C8B-B14F-4D97-AF65-F5344CB8AC3E}">
        <p14:creationId xmlns:p14="http://schemas.microsoft.com/office/powerpoint/2010/main" val="36947301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Divider_2">
    <p:bg>
      <p:bgPr>
        <a:solidFill>
          <a:schemeClr val="accent5">
            <a:alpha val="10000"/>
          </a:schemeClr>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78BC479-7D9E-D5B0-195B-3338C7ADE0FB}"/>
              </a:ext>
            </a:extLst>
          </p:cNvPr>
          <p:cNvSpPr/>
          <p:nvPr userDrawn="1"/>
        </p:nvSpPr>
        <p:spPr>
          <a:xfrm>
            <a:off x="3515710" y="0"/>
            <a:ext cx="5628084" cy="685800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a:extLst>
              <a:ext uri="{FF2B5EF4-FFF2-40B4-BE49-F238E27FC236}">
                <a16:creationId xmlns:a16="http://schemas.microsoft.com/office/drawing/2014/main" id="{50796CDC-3154-4ACA-A920-8CBE431C2A1A}"/>
              </a:ext>
            </a:extLst>
          </p:cNvPr>
          <p:cNvSpPr/>
          <p:nvPr userDrawn="1"/>
        </p:nvSpPr>
        <p:spPr>
          <a:xfrm>
            <a:off x="2" y="0"/>
            <a:ext cx="351571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Arrow: Chevron 1">
            <a:extLst>
              <a:ext uri="{FF2B5EF4-FFF2-40B4-BE49-F238E27FC236}">
                <a16:creationId xmlns:a16="http://schemas.microsoft.com/office/drawing/2014/main" id="{FDC02647-34B5-00DF-A8EA-E7FC13A346D1}"/>
              </a:ext>
            </a:extLst>
          </p:cNvPr>
          <p:cNvSpPr/>
          <p:nvPr userDrawn="1"/>
        </p:nvSpPr>
        <p:spPr>
          <a:xfrm rot="16200000">
            <a:off x="548183" y="5100147"/>
            <a:ext cx="2419349" cy="3515710"/>
          </a:xfrm>
          <a:prstGeom prst="chevron">
            <a:avLst>
              <a:gd name="adj" fmla="val 47999"/>
            </a:avLst>
          </a:prstGeom>
          <a:solidFill>
            <a:schemeClr val="bg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solidFill>
              </a:rPr>
              <a:t> </a:t>
            </a:r>
          </a:p>
        </p:txBody>
      </p:sp>
      <p:sp>
        <p:nvSpPr>
          <p:cNvPr id="5" name="Arrow: Chevron 4">
            <a:extLst>
              <a:ext uri="{FF2B5EF4-FFF2-40B4-BE49-F238E27FC236}">
                <a16:creationId xmlns:a16="http://schemas.microsoft.com/office/drawing/2014/main" id="{81888F90-00E8-869F-17D4-E6C8DB714F42}"/>
              </a:ext>
            </a:extLst>
          </p:cNvPr>
          <p:cNvSpPr/>
          <p:nvPr userDrawn="1"/>
        </p:nvSpPr>
        <p:spPr>
          <a:xfrm rot="16200000">
            <a:off x="548183" y="4461978"/>
            <a:ext cx="2419349" cy="3515710"/>
          </a:xfrm>
          <a:prstGeom prst="chevron">
            <a:avLst>
              <a:gd name="adj" fmla="val 47999"/>
            </a:avLst>
          </a:prstGeom>
          <a:solidFill>
            <a:schemeClr val="bg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solidFill>
              </a:rPr>
              <a:t> </a:t>
            </a:r>
          </a:p>
        </p:txBody>
      </p:sp>
      <p:sp>
        <p:nvSpPr>
          <p:cNvPr id="3" name="Picture Placeholder 3">
            <a:extLst>
              <a:ext uri="{FF2B5EF4-FFF2-40B4-BE49-F238E27FC236}">
                <a16:creationId xmlns:a16="http://schemas.microsoft.com/office/drawing/2014/main" id="{6B84F1BA-DF39-6E64-7400-15BE49C7D29B}"/>
              </a:ext>
            </a:extLst>
          </p:cNvPr>
          <p:cNvSpPr>
            <a:spLocks noGrp="1"/>
          </p:cNvSpPr>
          <p:nvPr>
            <p:ph type="pic" sz="quarter" idx="10"/>
          </p:nvPr>
        </p:nvSpPr>
        <p:spPr>
          <a:xfrm>
            <a:off x="3515916" y="0"/>
            <a:ext cx="5628084" cy="6858000"/>
          </a:xfrm>
          <a:prstGeom prst="rect">
            <a:avLst/>
          </a:prstGeom>
          <a:effectLst>
            <a:outerShdw blurRad="101600" dist="63500" dir="10800000" algn="r" rotWithShape="0">
              <a:prstClr val="black">
                <a:alpha val="15000"/>
              </a:prstClr>
            </a:outerShdw>
          </a:effectLst>
        </p:spPr>
        <p:txBody>
          <a:bodyPr/>
          <a:lstStyle>
            <a:lvl1pPr marL="0" indent="0">
              <a:buFontTx/>
              <a:buNone/>
              <a:defRPr/>
            </a:lvl1pPr>
          </a:lstStyle>
          <a:p>
            <a:endParaRPr lang="en-US" dirty="0"/>
          </a:p>
        </p:txBody>
      </p:sp>
      <p:pic>
        <p:nvPicPr>
          <p:cNvPr id="6" name="Picture 5">
            <a:extLst>
              <a:ext uri="{FF2B5EF4-FFF2-40B4-BE49-F238E27FC236}">
                <a16:creationId xmlns:a16="http://schemas.microsoft.com/office/drawing/2014/main" id="{72DA75D3-401A-2409-F7C3-A7F58B4B6241}"/>
              </a:ext>
            </a:extLst>
          </p:cNvPr>
          <p:cNvPicPr>
            <a:picLocks noChangeAspect="1"/>
          </p:cNvPicPr>
          <p:nvPr userDrawn="1"/>
        </p:nvPicPr>
        <p:blipFill>
          <a:blip r:embed="rId2" cstate="screen">
            <a:extLst>
              <a:ext uri="{28A0092B-C50C-407E-A947-70E740481C1C}">
                <a14:useLocalDpi xmlns:a14="http://schemas.microsoft.com/office/drawing/2010/main" val="0"/>
              </a:ext>
            </a:extLst>
          </a:blip>
          <a:srcRect/>
          <a:stretch/>
        </p:blipFill>
        <p:spPr>
          <a:xfrm>
            <a:off x="285751" y="148931"/>
            <a:ext cx="1815611" cy="455416"/>
          </a:xfrm>
          <a:prstGeom prst="rect">
            <a:avLst/>
          </a:prstGeom>
        </p:spPr>
      </p:pic>
    </p:spTree>
    <p:extLst>
      <p:ext uri="{BB962C8B-B14F-4D97-AF65-F5344CB8AC3E}">
        <p14:creationId xmlns:p14="http://schemas.microsoft.com/office/powerpoint/2010/main" val="361939142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Divider_3">
    <p:bg>
      <p:bgPr>
        <a:solidFill>
          <a:schemeClr val="accent2">
            <a:alpha val="10000"/>
          </a:schemeClr>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398A732-26A8-A525-B413-7C704695F5B9}"/>
              </a:ext>
            </a:extLst>
          </p:cNvPr>
          <p:cNvSpPr/>
          <p:nvPr userDrawn="1"/>
        </p:nvSpPr>
        <p:spPr>
          <a:xfrm>
            <a:off x="3515710" y="0"/>
            <a:ext cx="5628084" cy="68580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a:extLst>
              <a:ext uri="{FF2B5EF4-FFF2-40B4-BE49-F238E27FC236}">
                <a16:creationId xmlns:a16="http://schemas.microsoft.com/office/drawing/2014/main" id="{50796CDC-3154-4ACA-A920-8CBE431C2A1A}"/>
              </a:ext>
            </a:extLst>
          </p:cNvPr>
          <p:cNvSpPr/>
          <p:nvPr userDrawn="1"/>
        </p:nvSpPr>
        <p:spPr>
          <a:xfrm>
            <a:off x="2" y="0"/>
            <a:ext cx="351571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Arrow: Chevron 1">
            <a:extLst>
              <a:ext uri="{FF2B5EF4-FFF2-40B4-BE49-F238E27FC236}">
                <a16:creationId xmlns:a16="http://schemas.microsoft.com/office/drawing/2014/main" id="{FDC02647-34B5-00DF-A8EA-E7FC13A346D1}"/>
              </a:ext>
            </a:extLst>
          </p:cNvPr>
          <p:cNvSpPr/>
          <p:nvPr userDrawn="1"/>
        </p:nvSpPr>
        <p:spPr>
          <a:xfrm rot="16200000">
            <a:off x="548183" y="5100147"/>
            <a:ext cx="2419349" cy="3515710"/>
          </a:xfrm>
          <a:prstGeom prst="chevron">
            <a:avLst>
              <a:gd name="adj" fmla="val 47999"/>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solidFill>
              </a:rPr>
              <a:t> </a:t>
            </a:r>
          </a:p>
        </p:txBody>
      </p:sp>
      <p:sp>
        <p:nvSpPr>
          <p:cNvPr id="5" name="Arrow: Chevron 4">
            <a:extLst>
              <a:ext uri="{FF2B5EF4-FFF2-40B4-BE49-F238E27FC236}">
                <a16:creationId xmlns:a16="http://schemas.microsoft.com/office/drawing/2014/main" id="{81888F90-00E8-869F-17D4-E6C8DB714F42}"/>
              </a:ext>
            </a:extLst>
          </p:cNvPr>
          <p:cNvSpPr/>
          <p:nvPr userDrawn="1"/>
        </p:nvSpPr>
        <p:spPr>
          <a:xfrm rot="16200000">
            <a:off x="548183" y="4461978"/>
            <a:ext cx="2419349" cy="3515710"/>
          </a:xfrm>
          <a:prstGeom prst="chevron">
            <a:avLst>
              <a:gd name="adj" fmla="val 47999"/>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solidFill>
              </a:rPr>
              <a:t> </a:t>
            </a:r>
          </a:p>
        </p:txBody>
      </p:sp>
      <p:sp>
        <p:nvSpPr>
          <p:cNvPr id="4" name="Picture Placeholder 3">
            <a:extLst>
              <a:ext uri="{FF2B5EF4-FFF2-40B4-BE49-F238E27FC236}">
                <a16:creationId xmlns:a16="http://schemas.microsoft.com/office/drawing/2014/main" id="{C6DA5683-EC86-E73C-75F8-1505F0EE507F}"/>
              </a:ext>
            </a:extLst>
          </p:cNvPr>
          <p:cNvSpPr>
            <a:spLocks noGrp="1"/>
          </p:cNvSpPr>
          <p:nvPr>
            <p:ph type="pic" sz="quarter" idx="10"/>
          </p:nvPr>
        </p:nvSpPr>
        <p:spPr>
          <a:xfrm>
            <a:off x="3515916" y="0"/>
            <a:ext cx="5628084" cy="6858000"/>
          </a:xfrm>
          <a:prstGeom prst="rect">
            <a:avLst/>
          </a:prstGeom>
          <a:effectLst>
            <a:outerShdw blurRad="101600" dist="63500" dir="10800000" algn="r" rotWithShape="0">
              <a:prstClr val="black">
                <a:alpha val="15000"/>
              </a:prstClr>
            </a:outerShdw>
          </a:effectLst>
        </p:spPr>
        <p:txBody>
          <a:bodyPr/>
          <a:lstStyle>
            <a:lvl1pPr marL="0" indent="0">
              <a:buFontTx/>
              <a:buNone/>
              <a:defRPr/>
            </a:lvl1pPr>
          </a:lstStyle>
          <a:p>
            <a:endParaRPr lang="en-US" dirty="0"/>
          </a:p>
        </p:txBody>
      </p:sp>
      <p:pic>
        <p:nvPicPr>
          <p:cNvPr id="7" name="Picture 6">
            <a:extLst>
              <a:ext uri="{FF2B5EF4-FFF2-40B4-BE49-F238E27FC236}">
                <a16:creationId xmlns:a16="http://schemas.microsoft.com/office/drawing/2014/main" id="{96C1EB37-8D59-DED8-DBB7-CB8BAB82B1CD}"/>
              </a:ext>
            </a:extLst>
          </p:cNvPr>
          <p:cNvPicPr>
            <a:picLocks noChangeAspect="1"/>
          </p:cNvPicPr>
          <p:nvPr userDrawn="1"/>
        </p:nvPicPr>
        <p:blipFill>
          <a:blip r:embed="rId2" cstate="screen">
            <a:extLst>
              <a:ext uri="{28A0092B-C50C-407E-A947-70E740481C1C}">
                <a14:useLocalDpi xmlns:a14="http://schemas.microsoft.com/office/drawing/2010/main" val="0"/>
              </a:ext>
            </a:extLst>
          </a:blip>
          <a:srcRect/>
          <a:stretch/>
        </p:blipFill>
        <p:spPr>
          <a:xfrm>
            <a:off x="285751" y="148931"/>
            <a:ext cx="1815611" cy="455416"/>
          </a:xfrm>
          <a:prstGeom prst="rect">
            <a:avLst/>
          </a:prstGeom>
        </p:spPr>
      </p:pic>
    </p:spTree>
    <p:extLst>
      <p:ext uri="{BB962C8B-B14F-4D97-AF65-F5344CB8AC3E}">
        <p14:creationId xmlns:p14="http://schemas.microsoft.com/office/powerpoint/2010/main" val="310584704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Divider_4">
    <p:bg>
      <p:bgPr>
        <a:solidFill>
          <a:schemeClr val="accent6">
            <a:alpha val="10000"/>
          </a:schemeClr>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FC1E08E-31F3-0870-CE34-1BE1FD668A98}"/>
              </a:ext>
            </a:extLst>
          </p:cNvPr>
          <p:cNvSpPr/>
          <p:nvPr userDrawn="1"/>
        </p:nvSpPr>
        <p:spPr>
          <a:xfrm>
            <a:off x="3515710" y="0"/>
            <a:ext cx="5628084" cy="6858000"/>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a:extLst>
              <a:ext uri="{FF2B5EF4-FFF2-40B4-BE49-F238E27FC236}">
                <a16:creationId xmlns:a16="http://schemas.microsoft.com/office/drawing/2014/main" id="{50796CDC-3154-4ACA-A920-8CBE431C2A1A}"/>
              </a:ext>
            </a:extLst>
          </p:cNvPr>
          <p:cNvSpPr/>
          <p:nvPr userDrawn="1"/>
        </p:nvSpPr>
        <p:spPr>
          <a:xfrm>
            <a:off x="2" y="0"/>
            <a:ext cx="3515711"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Arrow: Chevron 1">
            <a:extLst>
              <a:ext uri="{FF2B5EF4-FFF2-40B4-BE49-F238E27FC236}">
                <a16:creationId xmlns:a16="http://schemas.microsoft.com/office/drawing/2014/main" id="{FDC02647-34B5-00DF-A8EA-E7FC13A346D1}"/>
              </a:ext>
            </a:extLst>
          </p:cNvPr>
          <p:cNvSpPr/>
          <p:nvPr userDrawn="1"/>
        </p:nvSpPr>
        <p:spPr>
          <a:xfrm rot="16200000">
            <a:off x="548183" y="5100147"/>
            <a:ext cx="2419349" cy="3515710"/>
          </a:xfrm>
          <a:prstGeom prst="chevron">
            <a:avLst>
              <a:gd name="adj" fmla="val 47999"/>
            </a:avLst>
          </a:prstGeom>
          <a:solidFill>
            <a:schemeClr val="bg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solidFill>
              </a:rPr>
              <a:t> </a:t>
            </a:r>
          </a:p>
        </p:txBody>
      </p:sp>
      <p:sp>
        <p:nvSpPr>
          <p:cNvPr id="5" name="Arrow: Chevron 4">
            <a:extLst>
              <a:ext uri="{FF2B5EF4-FFF2-40B4-BE49-F238E27FC236}">
                <a16:creationId xmlns:a16="http://schemas.microsoft.com/office/drawing/2014/main" id="{81888F90-00E8-869F-17D4-E6C8DB714F42}"/>
              </a:ext>
            </a:extLst>
          </p:cNvPr>
          <p:cNvSpPr/>
          <p:nvPr userDrawn="1"/>
        </p:nvSpPr>
        <p:spPr>
          <a:xfrm rot="16200000">
            <a:off x="548183" y="4461978"/>
            <a:ext cx="2419349" cy="3515710"/>
          </a:xfrm>
          <a:prstGeom prst="chevron">
            <a:avLst>
              <a:gd name="adj" fmla="val 47999"/>
            </a:avLst>
          </a:prstGeom>
          <a:solidFill>
            <a:schemeClr val="bg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solidFill>
              </a:rPr>
              <a:t> </a:t>
            </a:r>
          </a:p>
        </p:txBody>
      </p:sp>
      <p:sp>
        <p:nvSpPr>
          <p:cNvPr id="3" name="Picture Placeholder 3">
            <a:extLst>
              <a:ext uri="{FF2B5EF4-FFF2-40B4-BE49-F238E27FC236}">
                <a16:creationId xmlns:a16="http://schemas.microsoft.com/office/drawing/2014/main" id="{0946A1BC-3827-B021-D2CE-5ED3AD4C7E22}"/>
              </a:ext>
            </a:extLst>
          </p:cNvPr>
          <p:cNvSpPr>
            <a:spLocks noGrp="1"/>
          </p:cNvSpPr>
          <p:nvPr>
            <p:ph type="pic" sz="quarter" idx="10"/>
          </p:nvPr>
        </p:nvSpPr>
        <p:spPr>
          <a:xfrm>
            <a:off x="3515709" y="0"/>
            <a:ext cx="5628084" cy="6858000"/>
          </a:xfrm>
          <a:prstGeom prst="rect">
            <a:avLst/>
          </a:prstGeom>
          <a:effectLst>
            <a:outerShdw blurRad="101600" dist="63500" dir="10800000" algn="r" rotWithShape="0">
              <a:prstClr val="black">
                <a:alpha val="15000"/>
              </a:prstClr>
            </a:outerShdw>
          </a:effectLst>
        </p:spPr>
        <p:txBody>
          <a:bodyPr/>
          <a:lstStyle>
            <a:lvl1pPr marL="0" indent="0">
              <a:buFontTx/>
              <a:buNone/>
              <a:defRPr/>
            </a:lvl1pPr>
          </a:lstStyle>
          <a:p>
            <a:endParaRPr lang="en-US" dirty="0"/>
          </a:p>
        </p:txBody>
      </p:sp>
      <p:pic>
        <p:nvPicPr>
          <p:cNvPr id="6" name="Picture 5">
            <a:extLst>
              <a:ext uri="{FF2B5EF4-FFF2-40B4-BE49-F238E27FC236}">
                <a16:creationId xmlns:a16="http://schemas.microsoft.com/office/drawing/2014/main" id="{C9E0B674-D7D1-CC13-680A-E1945A0AFFA7}"/>
              </a:ext>
            </a:extLst>
          </p:cNvPr>
          <p:cNvPicPr>
            <a:picLocks noChangeAspect="1"/>
          </p:cNvPicPr>
          <p:nvPr userDrawn="1"/>
        </p:nvPicPr>
        <p:blipFill>
          <a:blip r:embed="rId2" cstate="screen">
            <a:extLst>
              <a:ext uri="{28A0092B-C50C-407E-A947-70E740481C1C}">
                <a14:useLocalDpi xmlns:a14="http://schemas.microsoft.com/office/drawing/2010/main" val="0"/>
              </a:ext>
            </a:extLst>
          </a:blip>
          <a:srcRect/>
          <a:stretch/>
        </p:blipFill>
        <p:spPr>
          <a:xfrm>
            <a:off x="285751" y="148931"/>
            <a:ext cx="1815611" cy="455416"/>
          </a:xfrm>
          <a:prstGeom prst="rect">
            <a:avLst/>
          </a:prstGeom>
        </p:spPr>
      </p:pic>
    </p:spTree>
    <p:extLst>
      <p:ext uri="{BB962C8B-B14F-4D97-AF65-F5344CB8AC3E}">
        <p14:creationId xmlns:p14="http://schemas.microsoft.com/office/powerpoint/2010/main" val="109609678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lor block">
    <p:bg>
      <p:bgPr>
        <a:solidFill>
          <a:schemeClr val="accent5">
            <a:alpha val="10000"/>
          </a:schemeClr>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0796CDC-3154-4ACA-A920-8CBE431C2A1A}"/>
              </a:ext>
            </a:extLst>
          </p:cNvPr>
          <p:cNvSpPr/>
          <p:nvPr userDrawn="1"/>
        </p:nvSpPr>
        <p:spPr>
          <a:xfrm>
            <a:off x="2" y="0"/>
            <a:ext cx="351571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 name="Slide Number Placeholder 5">
            <a:extLst>
              <a:ext uri="{FF2B5EF4-FFF2-40B4-BE49-F238E27FC236}">
                <a16:creationId xmlns:a16="http://schemas.microsoft.com/office/drawing/2014/main" id="{6353CF9D-DF5C-B6A2-D308-E8A5E24C7822}"/>
              </a:ext>
            </a:extLst>
          </p:cNvPr>
          <p:cNvSpPr>
            <a:spLocks noGrp="1"/>
          </p:cNvSpPr>
          <p:nvPr>
            <p:ph type="sldNum" sz="quarter" idx="4"/>
          </p:nvPr>
        </p:nvSpPr>
        <p:spPr>
          <a:xfrm>
            <a:off x="7882759" y="6356355"/>
            <a:ext cx="883814" cy="365125"/>
          </a:xfrm>
          <a:prstGeom prst="rect">
            <a:avLst/>
          </a:prstGeom>
        </p:spPr>
        <p:txBody>
          <a:bodyPr lIns="0" rIns="0" anchor="b"/>
          <a:lstStyle>
            <a:lvl1pPr algn="r">
              <a:defRPr sz="600" spc="113" baseline="0">
                <a:solidFill>
                  <a:schemeClr val="bg1"/>
                </a:solidFill>
              </a:defRPr>
            </a:lvl1pPr>
          </a:lstStyle>
          <a:p>
            <a:fld id="{18D65601-5AE2-46FC-B138-694DDD2B510D}" type="slidenum">
              <a:rPr lang="en-US" smtClean="0"/>
              <a:pPr/>
              <a:t>‹#›</a:t>
            </a:fld>
            <a:endParaRPr lang="en-US" dirty="0"/>
          </a:p>
        </p:txBody>
      </p:sp>
    </p:spTree>
    <p:extLst>
      <p:ext uri="{BB962C8B-B14F-4D97-AF65-F5344CB8AC3E}">
        <p14:creationId xmlns:p14="http://schemas.microsoft.com/office/powerpoint/2010/main" val="162744879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Color block">
    <p:bg>
      <p:bgPr>
        <a:solidFill>
          <a:schemeClr val="accent2">
            <a:lumMod val="20000"/>
            <a:lumOff val="80000"/>
            <a:alpha val="50000"/>
          </a:schemeClr>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0796CDC-3154-4ACA-A920-8CBE431C2A1A}"/>
              </a:ext>
            </a:extLst>
          </p:cNvPr>
          <p:cNvSpPr/>
          <p:nvPr userDrawn="1"/>
        </p:nvSpPr>
        <p:spPr>
          <a:xfrm>
            <a:off x="2" y="0"/>
            <a:ext cx="351571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 name="Slide Number Placeholder 5">
            <a:extLst>
              <a:ext uri="{FF2B5EF4-FFF2-40B4-BE49-F238E27FC236}">
                <a16:creationId xmlns:a16="http://schemas.microsoft.com/office/drawing/2014/main" id="{361FBC4E-A834-3A9B-8A81-BDBC0D6422BC}"/>
              </a:ext>
            </a:extLst>
          </p:cNvPr>
          <p:cNvSpPr>
            <a:spLocks noGrp="1"/>
          </p:cNvSpPr>
          <p:nvPr>
            <p:ph type="sldNum" sz="quarter" idx="4"/>
          </p:nvPr>
        </p:nvSpPr>
        <p:spPr>
          <a:xfrm>
            <a:off x="7882759" y="6356355"/>
            <a:ext cx="883814" cy="365125"/>
          </a:xfrm>
          <a:prstGeom prst="rect">
            <a:avLst/>
          </a:prstGeom>
        </p:spPr>
        <p:txBody>
          <a:bodyPr lIns="0" rIns="0" anchor="b"/>
          <a:lstStyle>
            <a:lvl1pPr algn="r">
              <a:defRPr sz="600" spc="113" baseline="0">
                <a:solidFill>
                  <a:schemeClr val="tx2"/>
                </a:solidFill>
              </a:defRPr>
            </a:lvl1pPr>
          </a:lstStyle>
          <a:p>
            <a:fld id="{18D65601-5AE2-46FC-B138-694DDD2B510D}" type="slidenum">
              <a:rPr lang="en-US" smtClean="0"/>
              <a:pPr/>
              <a:t>‹#›</a:t>
            </a:fld>
            <a:endParaRPr lang="en-US" dirty="0"/>
          </a:p>
        </p:txBody>
      </p:sp>
    </p:spTree>
    <p:extLst>
      <p:ext uri="{BB962C8B-B14F-4D97-AF65-F5344CB8AC3E}">
        <p14:creationId xmlns:p14="http://schemas.microsoft.com/office/powerpoint/2010/main" val="120919263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Color block">
    <p:bg>
      <p:bgPr>
        <a:solidFill>
          <a:schemeClr val="accent3">
            <a:lumMod val="20000"/>
            <a:lumOff val="80000"/>
            <a:alpha val="50000"/>
          </a:schemeClr>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0796CDC-3154-4ACA-A920-8CBE431C2A1A}"/>
              </a:ext>
            </a:extLst>
          </p:cNvPr>
          <p:cNvSpPr/>
          <p:nvPr userDrawn="1"/>
        </p:nvSpPr>
        <p:spPr>
          <a:xfrm>
            <a:off x="2" y="0"/>
            <a:ext cx="3515711"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9" name="Slide Number Placeholder 5">
            <a:extLst>
              <a:ext uri="{FF2B5EF4-FFF2-40B4-BE49-F238E27FC236}">
                <a16:creationId xmlns:a16="http://schemas.microsoft.com/office/drawing/2014/main" id="{5DA67448-4435-D20A-B854-D1F45E345579}"/>
              </a:ext>
            </a:extLst>
          </p:cNvPr>
          <p:cNvSpPr>
            <a:spLocks noGrp="1"/>
          </p:cNvSpPr>
          <p:nvPr>
            <p:ph type="sldNum" sz="quarter" idx="4"/>
          </p:nvPr>
        </p:nvSpPr>
        <p:spPr>
          <a:xfrm>
            <a:off x="7882759" y="6356355"/>
            <a:ext cx="883814" cy="365125"/>
          </a:xfrm>
          <a:prstGeom prst="rect">
            <a:avLst/>
          </a:prstGeom>
        </p:spPr>
        <p:txBody>
          <a:bodyPr lIns="0" rIns="0" anchor="b"/>
          <a:lstStyle>
            <a:lvl1pPr algn="r">
              <a:defRPr sz="600" spc="113" baseline="0">
                <a:solidFill>
                  <a:schemeClr val="tx2"/>
                </a:solidFill>
              </a:defRPr>
            </a:lvl1pPr>
          </a:lstStyle>
          <a:p>
            <a:fld id="{18D65601-5AE2-46FC-B138-694DDD2B510D}" type="slidenum">
              <a:rPr lang="en-US" smtClean="0"/>
              <a:pPr/>
              <a:t>‹#›</a:t>
            </a:fld>
            <a:endParaRPr lang="en-US" dirty="0"/>
          </a:p>
        </p:txBody>
      </p:sp>
    </p:spTree>
    <p:extLst>
      <p:ext uri="{BB962C8B-B14F-4D97-AF65-F5344CB8AC3E}">
        <p14:creationId xmlns:p14="http://schemas.microsoft.com/office/powerpoint/2010/main" val="407410291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Color block">
    <p:bg>
      <p:bgPr>
        <a:solidFill>
          <a:schemeClr val="accent6">
            <a:lumMod val="20000"/>
            <a:lumOff val="80000"/>
            <a:alpha val="25000"/>
          </a:schemeClr>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0796CDC-3154-4ACA-A920-8CBE431C2A1A}"/>
              </a:ext>
            </a:extLst>
          </p:cNvPr>
          <p:cNvSpPr/>
          <p:nvPr userDrawn="1"/>
        </p:nvSpPr>
        <p:spPr>
          <a:xfrm>
            <a:off x="2" y="0"/>
            <a:ext cx="3515711"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 name="Slide Number Placeholder 5">
            <a:extLst>
              <a:ext uri="{FF2B5EF4-FFF2-40B4-BE49-F238E27FC236}">
                <a16:creationId xmlns:a16="http://schemas.microsoft.com/office/drawing/2014/main" id="{0344BD20-CD77-6297-5667-62E9351976FD}"/>
              </a:ext>
            </a:extLst>
          </p:cNvPr>
          <p:cNvSpPr>
            <a:spLocks noGrp="1"/>
          </p:cNvSpPr>
          <p:nvPr>
            <p:ph type="sldNum" sz="quarter" idx="4"/>
          </p:nvPr>
        </p:nvSpPr>
        <p:spPr>
          <a:xfrm>
            <a:off x="7882759" y="6356355"/>
            <a:ext cx="883814" cy="365125"/>
          </a:xfrm>
          <a:prstGeom prst="rect">
            <a:avLst/>
          </a:prstGeom>
        </p:spPr>
        <p:txBody>
          <a:bodyPr lIns="0" rIns="0" anchor="b"/>
          <a:lstStyle>
            <a:lvl1pPr algn="r">
              <a:defRPr sz="600" spc="113" baseline="0">
                <a:solidFill>
                  <a:schemeClr val="tx2"/>
                </a:solidFill>
              </a:defRPr>
            </a:lvl1pPr>
          </a:lstStyle>
          <a:p>
            <a:fld id="{18D65601-5AE2-46FC-B138-694DDD2B510D}" type="slidenum">
              <a:rPr lang="en-US" smtClean="0"/>
              <a:pPr/>
              <a:t>‹#›</a:t>
            </a:fld>
            <a:endParaRPr lang="en-US" dirty="0"/>
          </a:p>
        </p:txBody>
      </p:sp>
    </p:spTree>
    <p:extLst>
      <p:ext uri="{BB962C8B-B14F-4D97-AF65-F5344CB8AC3E}">
        <p14:creationId xmlns:p14="http://schemas.microsoft.com/office/powerpoint/2010/main" val="403017521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Footer Placeholder 4">
            <a:extLst>
              <a:ext uri="{FF2B5EF4-FFF2-40B4-BE49-F238E27FC236}">
                <a16:creationId xmlns:a16="http://schemas.microsoft.com/office/drawing/2014/main" id="{44571705-2E20-024A-15CB-E3138EDEC61B}"/>
              </a:ext>
            </a:extLst>
          </p:cNvPr>
          <p:cNvSpPr>
            <a:spLocks noGrp="1"/>
          </p:cNvSpPr>
          <p:nvPr>
            <p:ph type="ftr" sz="quarter" idx="3"/>
          </p:nvPr>
        </p:nvSpPr>
        <p:spPr>
          <a:xfrm>
            <a:off x="377410" y="6356355"/>
            <a:ext cx="2191106" cy="365125"/>
          </a:xfrm>
          <a:prstGeom prst="rect">
            <a:avLst/>
          </a:prstGeom>
        </p:spPr>
        <p:txBody>
          <a:bodyPr lIns="0" rIns="0" anchor="ctr"/>
          <a:lstStyle>
            <a:lvl1pPr algn="l">
              <a:defRPr sz="600" spc="113" baseline="0">
                <a:solidFill>
                  <a:schemeClr val="bg1"/>
                </a:solidFill>
              </a:defRPr>
            </a:lvl1pPr>
          </a:lstStyle>
          <a:p>
            <a:r>
              <a:rPr lang="en-US" dirty="0"/>
              <a:t>Presentation title</a:t>
            </a:r>
          </a:p>
        </p:txBody>
      </p:sp>
      <p:sp>
        <p:nvSpPr>
          <p:cNvPr id="10" name="Slide Number Placeholder 5">
            <a:extLst>
              <a:ext uri="{FF2B5EF4-FFF2-40B4-BE49-F238E27FC236}">
                <a16:creationId xmlns:a16="http://schemas.microsoft.com/office/drawing/2014/main" id="{C30EE630-9E25-FA1D-173D-B34329DA9536}"/>
              </a:ext>
            </a:extLst>
          </p:cNvPr>
          <p:cNvSpPr>
            <a:spLocks noGrp="1"/>
          </p:cNvSpPr>
          <p:nvPr>
            <p:ph type="sldNum" sz="quarter" idx="4"/>
          </p:nvPr>
        </p:nvSpPr>
        <p:spPr>
          <a:xfrm>
            <a:off x="7882759" y="6356355"/>
            <a:ext cx="883814" cy="365125"/>
          </a:xfrm>
          <a:prstGeom prst="rect">
            <a:avLst/>
          </a:prstGeom>
        </p:spPr>
        <p:txBody>
          <a:bodyPr lIns="0" rIns="0" anchor="ctr"/>
          <a:lstStyle>
            <a:lvl1pPr algn="r">
              <a:defRPr sz="600" spc="113" baseline="0">
                <a:solidFill>
                  <a:schemeClr val="bg1"/>
                </a:solidFill>
              </a:defRPr>
            </a:lvl1pPr>
          </a:lstStyle>
          <a:p>
            <a:fld id="{18D65601-5AE2-46FC-B138-694DDD2B510D}" type="slidenum">
              <a:rPr lang="en-US" smtClean="0"/>
              <a:pPr/>
              <a:t>‹#›</a:t>
            </a:fld>
            <a:endParaRPr lang="en-US" dirty="0"/>
          </a:p>
        </p:txBody>
      </p:sp>
      <p:pic>
        <p:nvPicPr>
          <p:cNvPr id="5" name="Picture 4" descr="Logo&#10;&#10;Description automatically generated">
            <a:extLst>
              <a:ext uri="{FF2B5EF4-FFF2-40B4-BE49-F238E27FC236}">
                <a16:creationId xmlns:a16="http://schemas.microsoft.com/office/drawing/2014/main" id="{C6DC42EE-F50F-A0F2-4A16-29C98B968ECC}"/>
              </a:ext>
            </a:extLst>
          </p:cNvPr>
          <p:cNvPicPr>
            <a:picLocks noChangeAspect="1"/>
          </p:cNvPicPr>
          <p:nvPr userDrawn="1"/>
        </p:nvPicPr>
        <p:blipFill>
          <a:blip r:embed="rId12" cstate="screen">
            <a:extLst>
              <a:ext uri="{28A0092B-C50C-407E-A947-70E740481C1C}">
                <a14:useLocalDpi xmlns:a14="http://schemas.microsoft.com/office/drawing/2010/main" val="0"/>
              </a:ext>
            </a:extLst>
          </a:blip>
          <a:stretch>
            <a:fillRect/>
          </a:stretch>
        </p:blipFill>
        <p:spPr>
          <a:xfrm>
            <a:off x="7077810" y="148931"/>
            <a:ext cx="1815614" cy="455416"/>
          </a:xfrm>
          <a:prstGeom prst="rect">
            <a:avLst/>
          </a:prstGeom>
        </p:spPr>
      </p:pic>
    </p:spTree>
    <p:extLst>
      <p:ext uri="{BB962C8B-B14F-4D97-AF65-F5344CB8AC3E}">
        <p14:creationId xmlns:p14="http://schemas.microsoft.com/office/powerpoint/2010/main" val="737433849"/>
      </p:ext>
    </p:extLst>
  </p:cSld>
  <p:clrMap bg1="lt1" tx1="dk1" bg2="lt2" tx2="dk2" accent1="accent1" accent2="accent2" accent3="accent3" accent4="accent4" accent5="accent5" accent6="accent6" hlink="hlink" folHlink="folHlink"/>
  <p:sldLayoutIdLst>
    <p:sldLayoutId id="2147483686" r:id="rId1"/>
    <p:sldLayoutId id="2147483649" r:id="rId2"/>
    <p:sldLayoutId id="2147483680" r:id="rId3"/>
    <p:sldLayoutId id="2147483681" r:id="rId4"/>
    <p:sldLayoutId id="2147483682" r:id="rId5"/>
    <p:sldLayoutId id="2147483683" r:id="rId6"/>
    <p:sldLayoutId id="2147483655" r:id="rId7"/>
    <p:sldLayoutId id="2147483668" r:id="rId8"/>
    <p:sldLayoutId id="2147483669" r:id="rId9"/>
    <p:sldLayoutId id="2147483670" r:id="rId10"/>
  </p:sldLayoutIdLst>
  <p:hf hdr="0"/>
  <p:txStyles>
    <p:titleStyle>
      <a:lvl1pPr algn="l" defTabSz="685783"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46" indent="-171446" algn="l" defTabSz="685783"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2.emf"/></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hyperlink" Target="http://www.iowadot.gov/transi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l="-7000" r="-7000"/>
          </a:stretch>
        </a:blipFill>
        <a:effectLst/>
      </p:bgPr>
    </p:bg>
    <p:spTree>
      <p:nvGrpSpPr>
        <p:cNvPr id="1" name=""/>
        <p:cNvGrpSpPr/>
        <p:nvPr/>
      </p:nvGrpSpPr>
      <p:grpSpPr>
        <a:xfrm>
          <a:off x="0" y="0"/>
          <a:ext cx="0" cy="0"/>
          <a:chOff x="0" y="0"/>
          <a:chExt cx="0" cy="0"/>
        </a:xfrm>
      </p:grpSpPr>
      <p:sp>
        <p:nvSpPr>
          <p:cNvPr id="15" name="Graphic 2">
            <a:extLst>
              <a:ext uri="{FF2B5EF4-FFF2-40B4-BE49-F238E27FC236}">
                <a16:creationId xmlns:a16="http://schemas.microsoft.com/office/drawing/2014/main" id="{0843006F-98F3-5378-ADE3-1EFEFEDDA12B}"/>
              </a:ext>
            </a:extLst>
          </p:cNvPr>
          <p:cNvSpPr>
            <a:spLocks/>
          </p:cNvSpPr>
          <p:nvPr/>
        </p:nvSpPr>
        <p:spPr bwMode="auto">
          <a:xfrm>
            <a:off x="-17511" y="4253802"/>
            <a:ext cx="9161510" cy="2455811"/>
          </a:xfrm>
          <a:custGeom>
            <a:avLst/>
            <a:gdLst>
              <a:gd name="T0" fmla="*/ 53211096 w 18294857"/>
              <a:gd name="T1" fmla="*/ 8668539 h 5362670"/>
              <a:gd name="T2" fmla="*/ 53211096 w 18294857"/>
              <a:gd name="T3" fmla="*/ 8726178 h 5362670"/>
              <a:gd name="T4" fmla="*/ 0 w 18294857"/>
              <a:gd name="T5" fmla="*/ 58264 h 5362670"/>
              <a:gd name="T6" fmla="*/ 0 w 18294857"/>
              <a:gd name="T7" fmla="*/ 26801920 h 5362670"/>
              <a:gd name="T8" fmla="*/ 53211096 w 18294857"/>
              <a:gd name="T9" fmla="*/ 35273730 h 5362670"/>
              <a:gd name="T10" fmla="*/ 53211096 w 18294857"/>
              <a:gd name="T11" fmla="*/ 35215464 h 5362670"/>
              <a:gd name="T12" fmla="*/ 106422181 w 18294857"/>
              <a:gd name="T13" fmla="*/ 26743646 h 5362670"/>
              <a:gd name="T14" fmla="*/ 106422181 w 18294857"/>
              <a:gd name="T15" fmla="*/ 0 h 5362670"/>
              <a:gd name="T16" fmla="*/ 53211096 w 18294857"/>
              <a:gd name="T17" fmla="*/ 8668539 h 536267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8294857" h="5362670">
                <a:moveTo>
                  <a:pt x="9147429" y="1317879"/>
                </a:moveTo>
                <a:lnTo>
                  <a:pt x="9147429" y="1326642"/>
                </a:lnTo>
                <a:lnTo>
                  <a:pt x="0" y="8858"/>
                </a:lnTo>
                <a:lnTo>
                  <a:pt x="0" y="4074700"/>
                </a:lnTo>
                <a:lnTo>
                  <a:pt x="9147429" y="5362671"/>
                </a:lnTo>
                <a:lnTo>
                  <a:pt x="9147429" y="5353812"/>
                </a:lnTo>
                <a:lnTo>
                  <a:pt x="18294858" y="4065841"/>
                </a:lnTo>
                <a:lnTo>
                  <a:pt x="18294858" y="0"/>
                </a:lnTo>
                <a:lnTo>
                  <a:pt x="9147429" y="1317879"/>
                </a:lnTo>
                <a:close/>
              </a:path>
            </a:pathLst>
          </a:custGeom>
          <a:solidFill>
            <a:srgbClr val="231F20">
              <a:alpha val="56862"/>
            </a:srgbClr>
          </a:solidFill>
          <a:ln>
            <a:noFill/>
          </a:ln>
          <a:extLst>
            <a:ext uri="{91240B29-F687-4F45-9708-019B960494DF}">
              <a14:hiddenLine xmlns:a14="http://schemas.microsoft.com/office/drawing/2010/main" w="9525" cap="flat">
                <a:solidFill>
                  <a:srgbClr val="000000"/>
                </a:solidFill>
                <a:prstDash val="solid"/>
                <a:miter lim="800000"/>
                <a:headEnd/>
                <a:tailEnd/>
              </a14:hiddenLine>
            </a:ext>
          </a:extLst>
        </p:spPr>
        <p:txBody>
          <a:bodyPr anchor="ctr"/>
          <a:lstStyle/>
          <a:p>
            <a:endParaRPr lang="en-US" sz="1350"/>
          </a:p>
        </p:txBody>
      </p:sp>
      <p:sp>
        <p:nvSpPr>
          <p:cNvPr id="17" name="Title Placeholder 1">
            <a:extLst>
              <a:ext uri="{FF2B5EF4-FFF2-40B4-BE49-F238E27FC236}">
                <a16:creationId xmlns:a16="http://schemas.microsoft.com/office/drawing/2014/main" id="{FD603461-FEA5-815F-B639-A68B57939682}"/>
              </a:ext>
            </a:extLst>
          </p:cNvPr>
          <p:cNvSpPr txBox="1">
            <a:spLocks noChangeArrowheads="1"/>
          </p:cNvSpPr>
          <p:nvPr/>
        </p:nvSpPr>
        <p:spPr bwMode="auto">
          <a:xfrm>
            <a:off x="284017" y="4862140"/>
            <a:ext cx="9161511" cy="480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1827213">
              <a:defRPr>
                <a:solidFill>
                  <a:schemeClr val="tx1"/>
                </a:solidFill>
                <a:latin typeface="Calibri" panose="020F0502020204030204" pitchFamily="34" charset="0"/>
              </a:defRPr>
            </a:lvl1pPr>
            <a:lvl2pPr marL="742950" indent="-285750" defTabSz="1827213">
              <a:defRPr>
                <a:solidFill>
                  <a:schemeClr val="tx1"/>
                </a:solidFill>
                <a:latin typeface="Calibri" panose="020F0502020204030204" pitchFamily="34" charset="0"/>
              </a:defRPr>
            </a:lvl2pPr>
            <a:lvl3pPr marL="1143000" indent="-228600" defTabSz="1827213">
              <a:defRPr>
                <a:solidFill>
                  <a:schemeClr val="tx1"/>
                </a:solidFill>
                <a:latin typeface="Calibri" panose="020F0502020204030204" pitchFamily="34" charset="0"/>
              </a:defRPr>
            </a:lvl3pPr>
            <a:lvl4pPr marL="1600200" indent="-228600" defTabSz="1827213">
              <a:defRPr>
                <a:solidFill>
                  <a:schemeClr val="tx1"/>
                </a:solidFill>
                <a:latin typeface="Calibri" panose="020F0502020204030204" pitchFamily="34" charset="0"/>
              </a:defRPr>
            </a:lvl4pPr>
            <a:lvl5pPr marL="2057400" indent="-228600" defTabSz="1827213">
              <a:defRPr>
                <a:solidFill>
                  <a:schemeClr val="tx1"/>
                </a:solidFill>
                <a:latin typeface="Calibri" panose="020F0502020204030204" pitchFamily="34" charset="0"/>
              </a:defRPr>
            </a:lvl5pPr>
            <a:lvl6pPr marL="2514600" indent="-228600" defTabSz="1827213" eaLnBrk="0" fontAlgn="base" hangingPunct="0">
              <a:spcBef>
                <a:spcPct val="0"/>
              </a:spcBef>
              <a:spcAft>
                <a:spcPct val="0"/>
              </a:spcAft>
              <a:defRPr>
                <a:solidFill>
                  <a:schemeClr val="tx1"/>
                </a:solidFill>
                <a:latin typeface="Calibri" panose="020F0502020204030204" pitchFamily="34" charset="0"/>
              </a:defRPr>
            </a:lvl6pPr>
            <a:lvl7pPr marL="2971800" indent="-228600" defTabSz="1827213" eaLnBrk="0" fontAlgn="base" hangingPunct="0">
              <a:spcBef>
                <a:spcPct val="0"/>
              </a:spcBef>
              <a:spcAft>
                <a:spcPct val="0"/>
              </a:spcAft>
              <a:defRPr>
                <a:solidFill>
                  <a:schemeClr val="tx1"/>
                </a:solidFill>
                <a:latin typeface="Calibri" panose="020F0502020204030204" pitchFamily="34" charset="0"/>
              </a:defRPr>
            </a:lvl7pPr>
            <a:lvl8pPr marL="3429000" indent="-228600" defTabSz="1827213" eaLnBrk="0" fontAlgn="base" hangingPunct="0">
              <a:spcBef>
                <a:spcPct val="0"/>
              </a:spcBef>
              <a:spcAft>
                <a:spcPct val="0"/>
              </a:spcAft>
              <a:defRPr>
                <a:solidFill>
                  <a:schemeClr val="tx1"/>
                </a:solidFill>
                <a:latin typeface="Calibri" panose="020F0502020204030204" pitchFamily="34" charset="0"/>
              </a:defRPr>
            </a:lvl8pPr>
            <a:lvl9pPr marL="3886200" indent="-228600" defTabSz="1827213"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ct val="90000"/>
              </a:lnSpc>
            </a:pPr>
            <a:r>
              <a:rPr lang="en-US" altLang="en-US" sz="3300" b="1" u="sng" dirty="0">
                <a:solidFill>
                  <a:schemeClr val="bg1"/>
                </a:solidFill>
                <a:latin typeface="+mj-lt"/>
                <a:ea typeface="Roboto Slab" pitchFamily="2" charset="0"/>
                <a:cs typeface="Roboto Slab" pitchFamily="2" charset="0"/>
              </a:rPr>
              <a:t>CY 2026 Intercity Bus Program</a:t>
            </a:r>
          </a:p>
          <a:p>
            <a:pPr eaLnBrk="1" hangingPunct="1">
              <a:lnSpc>
                <a:spcPct val="90000"/>
              </a:lnSpc>
            </a:pPr>
            <a:r>
              <a:rPr lang="en-US" altLang="en-US" sz="2800" b="1" dirty="0">
                <a:solidFill>
                  <a:schemeClr val="bg1"/>
                </a:solidFill>
                <a:latin typeface="+mj-lt"/>
                <a:ea typeface="Roboto Slab" pitchFamily="2" charset="0"/>
                <a:cs typeface="Roboto Slab" pitchFamily="2" charset="0"/>
              </a:rPr>
              <a:t>Transportation Commission Workshop</a:t>
            </a:r>
          </a:p>
          <a:p>
            <a:pPr eaLnBrk="1" hangingPunct="1">
              <a:lnSpc>
                <a:spcPct val="90000"/>
              </a:lnSpc>
            </a:pPr>
            <a:r>
              <a:rPr lang="en-US" altLang="en-US" sz="2800" b="1" dirty="0">
                <a:solidFill>
                  <a:schemeClr val="bg1"/>
                </a:solidFill>
                <a:latin typeface="+mj-lt"/>
                <a:ea typeface="Roboto Slab" pitchFamily="2" charset="0"/>
                <a:cs typeface="Roboto Slab" pitchFamily="2" charset="0"/>
              </a:rPr>
              <a:t>November 12, 2025</a:t>
            </a:r>
          </a:p>
        </p:txBody>
      </p:sp>
      <p:cxnSp>
        <p:nvCxnSpPr>
          <p:cNvPr id="20" name="Straight Connector 19">
            <a:extLst>
              <a:ext uri="{FF2B5EF4-FFF2-40B4-BE49-F238E27FC236}">
                <a16:creationId xmlns:a16="http://schemas.microsoft.com/office/drawing/2014/main" id="{77842182-EE84-12E6-1390-BC1DD14536F0}"/>
              </a:ext>
            </a:extLst>
          </p:cNvPr>
          <p:cNvCxnSpPr/>
          <p:nvPr/>
        </p:nvCxnSpPr>
        <p:spPr>
          <a:xfrm>
            <a:off x="4258958" y="5964416"/>
            <a:ext cx="605815" cy="1"/>
          </a:xfrm>
          <a:prstGeom prst="line">
            <a:avLst/>
          </a:prstGeom>
          <a:ln w="57150">
            <a:solidFill>
              <a:schemeClr val="accent3"/>
            </a:solidFill>
          </a:ln>
        </p:spPr>
        <p:style>
          <a:lnRef idx="1">
            <a:schemeClr val="accent1"/>
          </a:lnRef>
          <a:fillRef idx="0">
            <a:schemeClr val="accent1"/>
          </a:fillRef>
          <a:effectRef idx="0">
            <a:schemeClr val="accent1"/>
          </a:effectRef>
          <a:fontRef idx="minor">
            <a:schemeClr val="tx1"/>
          </a:fontRef>
        </p:style>
      </p:cxnSp>
      <p:sp>
        <p:nvSpPr>
          <p:cNvPr id="21" name="Text Placeholder 2">
            <a:extLst>
              <a:ext uri="{FF2B5EF4-FFF2-40B4-BE49-F238E27FC236}">
                <a16:creationId xmlns:a16="http://schemas.microsoft.com/office/drawing/2014/main" id="{5A0B7E08-2A36-D1A7-ED69-6D2568EEEFA8}"/>
              </a:ext>
            </a:extLst>
          </p:cNvPr>
          <p:cNvSpPr txBox="1">
            <a:spLocks noChangeArrowheads="1"/>
          </p:cNvSpPr>
          <p:nvPr/>
        </p:nvSpPr>
        <p:spPr bwMode="auto">
          <a:xfrm>
            <a:off x="16767573" y="5551711"/>
            <a:ext cx="642188" cy="150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827213">
              <a:defRPr>
                <a:solidFill>
                  <a:schemeClr val="tx1"/>
                </a:solidFill>
                <a:latin typeface="Calibri" panose="020F0502020204030204" pitchFamily="34" charset="0"/>
              </a:defRPr>
            </a:lvl1pPr>
            <a:lvl2pPr marL="1370013" indent="-455613" defTabSz="1827213">
              <a:defRPr>
                <a:solidFill>
                  <a:schemeClr val="tx1"/>
                </a:solidFill>
                <a:latin typeface="Calibri" panose="020F0502020204030204" pitchFamily="34" charset="0"/>
              </a:defRPr>
            </a:lvl2pPr>
            <a:lvl3pPr marL="2284413" indent="-455613" defTabSz="1827213">
              <a:defRPr>
                <a:solidFill>
                  <a:schemeClr val="tx1"/>
                </a:solidFill>
                <a:latin typeface="Calibri" panose="020F0502020204030204" pitchFamily="34" charset="0"/>
              </a:defRPr>
            </a:lvl3pPr>
            <a:lvl4pPr marL="3198813" indent="-455613" defTabSz="1827213">
              <a:defRPr>
                <a:solidFill>
                  <a:schemeClr val="tx1"/>
                </a:solidFill>
                <a:latin typeface="Calibri" panose="020F0502020204030204" pitchFamily="34" charset="0"/>
              </a:defRPr>
            </a:lvl4pPr>
            <a:lvl5pPr marL="4113213" indent="-455613" defTabSz="1827213">
              <a:defRPr>
                <a:solidFill>
                  <a:schemeClr val="tx1"/>
                </a:solidFill>
                <a:latin typeface="Calibri" panose="020F0502020204030204" pitchFamily="34" charset="0"/>
              </a:defRPr>
            </a:lvl5pPr>
            <a:lvl6pPr marL="4570413" indent="-455613" defTabSz="1827213" eaLnBrk="0" fontAlgn="base" hangingPunct="0">
              <a:spcBef>
                <a:spcPct val="0"/>
              </a:spcBef>
              <a:spcAft>
                <a:spcPct val="0"/>
              </a:spcAft>
              <a:defRPr>
                <a:solidFill>
                  <a:schemeClr val="tx1"/>
                </a:solidFill>
                <a:latin typeface="Calibri" panose="020F0502020204030204" pitchFamily="34" charset="0"/>
              </a:defRPr>
            </a:lvl6pPr>
            <a:lvl7pPr marL="5027613" indent="-455613" defTabSz="1827213" eaLnBrk="0" fontAlgn="base" hangingPunct="0">
              <a:spcBef>
                <a:spcPct val="0"/>
              </a:spcBef>
              <a:spcAft>
                <a:spcPct val="0"/>
              </a:spcAft>
              <a:defRPr>
                <a:solidFill>
                  <a:schemeClr val="tx1"/>
                </a:solidFill>
                <a:latin typeface="Calibri" panose="020F0502020204030204" pitchFamily="34" charset="0"/>
              </a:defRPr>
            </a:lvl7pPr>
            <a:lvl8pPr marL="5484813" indent="-455613" defTabSz="1827213" eaLnBrk="0" fontAlgn="base" hangingPunct="0">
              <a:spcBef>
                <a:spcPct val="0"/>
              </a:spcBef>
              <a:spcAft>
                <a:spcPct val="0"/>
              </a:spcAft>
              <a:defRPr>
                <a:solidFill>
                  <a:schemeClr val="tx1"/>
                </a:solidFill>
                <a:latin typeface="Calibri" panose="020F0502020204030204" pitchFamily="34" charset="0"/>
              </a:defRPr>
            </a:lvl8pPr>
            <a:lvl9pPr marL="5942013" indent="-455613" defTabSz="1827213" eaLnBrk="0" fontAlgn="base" hangingPunct="0">
              <a:spcBef>
                <a:spcPct val="0"/>
              </a:spcBef>
              <a:spcAft>
                <a:spcPct val="0"/>
              </a:spcAft>
              <a:defRPr>
                <a:solidFill>
                  <a:schemeClr val="tx1"/>
                </a:solidFill>
                <a:latin typeface="Calibri" panose="020F0502020204030204" pitchFamily="34" charset="0"/>
              </a:defRPr>
            </a:lvl9pPr>
          </a:lstStyle>
          <a:p>
            <a:pPr algn="r">
              <a:lnSpc>
                <a:spcPct val="90000"/>
              </a:lnSpc>
              <a:spcBef>
                <a:spcPts val="1500"/>
              </a:spcBef>
            </a:pPr>
            <a:r>
              <a:rPr lang="en-US" altLang="en-US">
                <a:solidFill>
                  <a:schemeClr val="bg1"/>
                </a:solidFill>
                <a:latin typeface="PT Sans" panose="020B0503020203020204" pitchFamily="34" charset="0"/>
                <a:ea typeface="PT Sans" panose="020B0503020203020204" pitchFamily="34" charset="0"/>
                <a:cs typeface="PT Sans" panose="020B0503020203020204" pitchFamily="34" charset="0"/>
              </a:rPr>
              <a:t>3/2/2023</a:t>
            </a:r>
          </a:p>
        </p:txBody>
      </p:sp>
      <p:pic>
        <p:nvPicPr>
          <p:cNvPr id="27" name="Graphic 26">
            <a:extLst>
              <a:ext uri="{FF2B5EF4-FFF2-40B4-BE49-F238E27FC236}">
                <a16:creationId xmlns:a16="http://schemas.microsoft.com/office/drawing/2014/main" id="{4A7719FD-1DC4-C482-4733-0F10D600029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7512" y="6099977"/>
            <a:ext cx="9167626" cy="754861"/>
          </a:xfrm>
          <a:prstGeom prst="rect">
            <a:avLst/>
          </a:prstGeom>
        </p:spPr>
      </p:pic>
      <p:pic>
        <p:nvPicPr>
          <p:cNvPr id="29" name="Picture 28" descr="A picture containing text, clipart&#10;&#10;Description automatically generated">
            <a:extLst>
              <a:ext uri="{FF2B5EF4-FFF2-40B4-BE49-F238E27FC236}">
                <a16:creationId xmlns:a16="http://schemas.microsoft.com/office/drawing/2014/main" id="{17FF21B2-3928-7AEE-415D-1E6850827121}"/>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3679612" y="6099552"/>
            <a:ext cx="1764509" cy="441128"/>
          </a:xfrm>
          <a:prstGeom prst="rect">
            <a:avLst/>
          </a:prstGeom>
        </p:spPr>
      </p:pic>
      <p:sp>
        <p:nvSpPr>
          <p:cNvPr id="2" name="Text Placeholder 2">
            <a:extLst>
              <a:ext uri="{FF2B5EF4-FFF2-40B4-BE49-F238E27FC236}">
                <a16:creationId xmlns:a16="http://schemas.microsoft.com/office/drawing/2014/main" id="{81C0747B-1E0F-1C17-3F2A-F9A51F93016E}"/>
              </a:ext>
            </a:extLst>
          </p:cNvPr>
          <p:cNvSpPr txBox="1">
            <a:spLocks noChangeArrowheads="1"/>
          </p:cNvSpPr>
          <p:nvPr/>
        </p:nvSpPr>
        <p:spPr bwMode="auto">
          <a:xfrm>
            <a:off x="7606649" y="6405797"/>
            <a:ext cx="1162554" cy="303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1827213">
              <a:defRPr>
                <a:solidFill>
                  <a:schemeClr val="tx1"/>
                </a:solidFill>
                <a:latin typeface="Calibri" panose="020F0502020204030204" pitchFamily="34" charset="0"/>
              </a:defRPr>
            </a:lvl1pPr>
            <a:lvl2pPr marL="1370013" indent="-455613" defTabSz="1827213">
              <a:defRPr>
                <a:solidFill>
                  <a:schemeClr val="tx1"/>
                </a:solidFill>
                <a:latin typeface="Calibri" panose="020F0502020204030204" pitchFamily="34" charset="0"/>
              </a:defRPr>
            </a:lvl2pPr>
            <a:lvl3pPr marL="2284413" indent="-455613" defTabSz="1827213">
              <a:defRPr>
                <a:solidFill>
                  <a:schemeClr val="tx1"/>
                </a:solidFill>
                <a:latin typeface="Calibri" panose="020F0502020204030204" pitchFamily="34" charset="0"/>
              </a:defRPr>
            </a:lvl3pPr>
            <a:lvl4pPr marL="3198813" indent="-455613" defTabSz="1827213">
              <a:defRPr>
                <a:solidFill>
                  <a:schemeClr val="tx1"/>
                </a:solidFill>
                <a:latin typeface="Calibri" panose="020F0502020204030204" pitchFamily="34" charset="0"/>
              </a:defRPr>
            </a:lvl4pPr>
            <a:lvl5pPr marL="4113213" indent="-455613" defTabSz="1827213">
              <a:defRPr>
                <a:solidFill>
                  <a:schemeClr val="tx1"/>
                </a:solidFill>
                <a:latin typeface="Calibri" panose="020F0502020204030204" pitchFamily="34" charset="0"/>
              </a:defRPr>
            </a:lvl5pPr>
            <a:lvl6pPr marL="4570413" indent="-455613" defTabSz="1827213" eaLnBrk="0" fontAlgn="base" hangingPunct="0">
              <a:spcBef>
                <a:spcPct val="0"/>
              </a:spcBef>
              <a:spcAft>
                <a:spcPct val="0"/>
              </a:spcAft>
              <a:defRPr>
                <a:solidFill>
                  <a:schemeClr val="tx1"/>
                </a:solidFill>
                <a:latin typeface="Calibri" panose="020F0502020204030204" pitchFamily="34" charset="0"/>
              </a:defRPr>
            </a:lvl6pPr>
            <a:lvl7pPr marL="5027613" indent="-455613" defTabSz="1827213" eaLnBrk="0" fontAlgn="base" hangingPunct="0">
              <a:spcBef>
                <a:spcPct val="0"/>
              </a:spcBef>
              <a:spcAft>
                <a:spcPct val="0"/>
              </a:spcAft>
              <a:defRPr>
                <a:solidFill>
                  <a:schemeClr val="tx1"/>
                </a:solidFill>
                <a:latin typeface="Calibri" panose="020F0502020204030204" pitchFamily="34" charset="0"/>
              </a:defRPr>
            </a:lvl7pPr>
            <a:lvl8pPr marL="5484813" indent="-455613" defTabSz="1827213" eaLnBrk="0" fontAlgn="base" hangingPunct="0">
              <a:spcBef>
                <a:spcPct val="0"/>
              </a:spcBef>
              <a:spcAft>
                <a:spcPct val="0"/>
              </a:spcAft>
              <a:defRPr>
                <a:solidFill>
                  <a:schemeClr val="tx1"/>
                </a:solidFill>
                <a:latin typeface="Calibri" panose="020F0502020204030204" pitchFamily="34" charset="0"/>
              </a:defRPr>
            </a:lvl8pPr>
            <a:lvl9pPr marL="5942013" indent="-455613" defTabSz="1827213" eaLnBrk="0" fontAlgn="base" hangingPunct="0">
              <a:spcBef>
                <a:spcPct val="0"/>
              </a:spcBef>
              <a:spcAft>
                <a:spcPct val="0"/>
              </a:spcAft>
              <a:defRPr>
                <a:solidFill>
                  <a:schemeClr val="tx1"/>
                </a:solidFill>
                <a:latin typeface="Calibri" panose="020F0502020204030204" pitchFamily="34" charset="0"/>
              </a:defRPr>
            </a:lvl9pPr>
          </a:lstStyle>
          <a:p>
            <a:pPr algn="r">
              <a:lnSpc>
                <a:spcPct val="90000"/>
              </a:lnSpc>
              <a:spcBef>
                <a:spcPts val="1500"/>
              </a:spcBef>
              <a:spcAft>
                <a:spcPts val="450"/>
              </a:spcAft>
            </a:pPr>
            <a:r>
              <a:rPr lang="en-US" altLang="en-US" sz="900" dirty="0">
                <a:solidFill>
                  <a:schemeClr val="bg1"/>
                </a:solidFill>
                <a:latin typeface="+mn-lt"/>
                <a:ea typeface="PT Sans" panose="020B0503020203020204" pitchFamily="34" charset="0"/>
                <a:cs typeface="PT Sans" panose="020B0503020203020204" pitchFamily="34" charset="0"/>
              </a:rPr>
              <a:t>2026</a:t>
            </a:r>
          </a:p>
        </p:txBody>
      </p:sp>
    </p:spTree>
    <p:custDataLst>
      <p:tags r:id="rId1"/>
    </p:custDataLst>
    <p:extLst>
      <p:ext uri="{BB962C8B-B14F-4D97-AF65-F5344CB8AC3E}">
        <p14:creationId xmlns:p14="http://schemas.microsoft.com/office/powerpoint/2010/main" val="14011993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alpha val="10000"/>
          </a:schemeClr>
        </a:solidFill>
        <a:effectLst/>
      </p:bgPr>
    </p:bg>
    <p:spTree>
      <p:nvGrpSpPr>
        <p:cNvPr id="1" name=""/>
        <p:cNvGrpSpPr/>
        <p:nvPr/>
      </p:nvGrpSpPr>
      <p:grpSpPr>
        <a:xfrm>
          <a:off x="0" y="0"/>
          <a:ext cx="0" cy="0"/>
          <a:chOff x="0" y="0"/>
          <a:chExt cx="0" cy="0"/>
        </a:xfrm>
      </p:grpSpPr>
      <p:sp>
        <p:nvSpPr>
          <p:cNvPr id="13" name="Content Placeholder 12">
            <a:extLst>
              <a:ext uri="{FF2B5EF4-FFF2-40B4-BE49-F238E27FC236}">
                <a16:creationId xmlns:a16="http://schemas.microsoft.com/office/drawing/2014/main" id="{206FACBD-B244-4420-BE24-AD9110F31EC4}"/>
              </a:ext>
            </a:extLst>
          </p:cNvPr>
          <p:cNvSpPr>
            <a:spLocks noGrp="1"/>
          </p:cNvSpPr>
          <p:nvPr>
            <p:ph sz="quarter" idx="16"/>
          </p:nvPr>
        </p:nvSpPr>
        <p:spPr>
          <a:xfrm>
            <a:off x="754380" y="1054678"/>
            <a:ext cx="7635240" cy="4376214"/>
          </a:xfrm>
          <a:prstGeom prst="rect">
            <a:avLst/>
          </a:prstGeom>
        </p:spPr>
        <p:txBody>
          <a:bodyPr lIns="0"/>
          <a:lstStyle/>
          <a:p>
            <a:pPr marL="0" indent="0">
              <a:lnSpc>
                <a:spcPct val="90000"/>
              </a:lnSpc>
              <a:spcBef>
                <a:spcPts val="750"/>
              </a:spcBef>
              <a:spcAft>
                <a:spcPts val="1800"/>
              </a:spcAft>
              <a:buNone/>
            </a:pPr>
            <a:r>
              <a:rPr lang="en-US" sz="2400" b="1" dirty="0">
                <a:solidFill>
                  <a:schemeClr val="accent1"/>
                </a:solidFill>
                <a:latin typeface="+mj-lt"/>
              </a:rPr>
              <a:t>Intercity Bus vs. Public Transit</a:t>
            </a:r>
          </a:p>
          <a:p>
            <a:pPr marL="0" indent="0">
              <a:buNone/>
            </a:pPr>
            <a:r>
              <a:rPr lang="en-US" dirty="0"/>
              <a:t>There are three main types of public transit services: fixed route , ADA complementary paratransit, and demand response.</a:t>
            </a:r>
            <a:endParaRPr lang="en-US" sz="1800" dirty="0">
              <a:latin typeface="Calibri" panose="020F0502020204030204" pitchFamily="34" charset="0"/>
              <a:cs typeface="Calibri" panose="020F0502020204030204" pitchFamily="34" charset="0"/>
            </a:endParaRPr>
          </a:p>
          <a:p>
            <a:r>
              <a:rPr lang="en-US" sz="1800" b="0" dirty="0"/>
              <a:t>Fixed Route – services are provided by </a:t>
            </a:r>
            <a:r>
              <a:rPr lang="en-US" dirty="0"/>
              <a:t>our</a:t>
            </a:r>
            <a:r>
              <a:rPr lang="en-US" sz="1800" b="0" dirty="0"/>
              <a:t> 19 urban transit agencies. This type of transit is delivered with set routes, stops, and time points. No advanced reservations are necessary.</a:t>
            </a:r>
          </a:p>
          <a:p>
            <a:r>
              <a:rPr lang="en-US" dirty="0"/>
              <a:t>ADA Complementary Paratransit – services are provided by our 19 urban transit agencies. At a minimum, this type of transit is set 3/4–mile around a fixed route. Passengers must meet ADA requirements and reservations are required. Pick-up and drop-off are at desired locations.</a:t>
            </a:r>
          </a:p>
          <a:p>
            <a:r>
              <a:rPr lang="en-US" dirty="0"/>
              <a:t>Demand Response – services are provided by the 16 regional transit agencies. Reservations are required with pick-up and drop-off at desired locations.</a:t>
            </a:r>
            <a:endParaRPr lang="en-US" sz="1800" b="0" dirty="0"/>
          </a:p>
          <a:p>
            <a:pPr>
              <a:buFont typeface="Arial" panose="020B0604020202020204" pitchFamily="34" charset="0"/>
              <a:buChar char="•"/>
            </a:pPr>
            <a:endParaRPr lang="en-US" dirty="0"/>
          </a:p>
          <a:p>
            <a:pPr marL="0" indent="0">
              <a:buNone/>
            </a:pPr>
            <a:endParaRPr lang="en-US" sz="1800" dirty="0">
              <a:latin typeface="Calibri" panose="020F0502020204030204" pitchFamily="34" charset="0"/>
              <a:cs typeface="Calibri" panose="020F0502020204030204" pitchFamily="34" charset="0"/>
            </a:endParaRPr>
          </a:p>
          <a:p>
            <a:pPr marL="0" indent="0">
              <a:buNone/>
            </a:pPr>
            <a:endParaRPr lang="en-US" sz="1800" dirty="0">
              <a:latin typeface="Calibri" panose="020F0502020204030204" pitchFamily="34" charset="0"/>
              <a:cs typeface="Calibri" panose="020F0502020204030204" pitchFamily="34" charset="0"/>
            </a:endParaRPr>
          </a:p>
        </p:txBody>
      </p:sp>
      <p:cxnSp>
        <p:nvCxnSpPr>
          <p:cNvPr id="3" name="Straight Connector 2">
            <a:extLst>
              <a:ext uri="{FF2B5EF4-FFF2-40B4-BE49-F238E27FC236}">
                <a16:creationId xmlns:a16="http://schemas.microsoft.com/office/drawing/2014/main" id="{2146725D-2BB8-D597-D046-03F34CA6BB96}"/>
              </a:ext>
            </a:extLst>
          </p:cNvPr>
          <p:cNvCxnSpPr/>
          <p:nvPr/>
        </p:nvCxnSpPr>
        <p:spPr>
          <a:xfrm>
            <a:off x="754380" y="1558822"/>
            <a:ext cx="480060" cy="0"/>
          </a:xfrm>
          <a:prstGeom prst="line">
            <a:avLst/>
          </a:prstGeom>
          <a:ln w="571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17381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alpha val="10000"/>
          </a:schemeClr>
        </a:solidFill>
        <a:effectLst/>
      </p:bgPr>
    </p:bg>
    <p:spTree>
      <p:nvGrpSpPr>
        <p:cNvPr id="1" name=""/>
        <p:cNvGrpSpPr/>
        <p:nvPr/>
      </p:nvGrpSpPr>
      <p:grpSpPr>
        <a:xfrm>
          <a:off x="0" y="0"/>
          <a:ext cx="0" cy="0"/>
          <a:chOff x="0" y="0"/>
          <a:chExt cx="0" cy="0"/>
        </a:xfrm>
      </p:grpSpPr>
      <p:sp>
        <p:nvSpPr>
          <p:cNvPr id="13" name="Content Placeholder 12">
            <a:extLst>
              <a:ext uri="{FF2B5EF4-FFF2-40B4-BE49-F238E27FC236}">
                <a16:creationId xmlns:a16="http://schemas.microsoft.com/office/drawing/2014/main" id="{206FACBD-B244-4420-BE24-AD9110F31EC4}"/>
              </a:ext>
            </a:extLst>
          </p:cNvPr>
          <p:cNvSpPr>
            <a:spLocks noGrp="1"/>
          </p:cNvSpPr>
          <p:nvPr>
            <p:ph sz="quarter" idx="16"/>
          </p:nvPr>
        </p:nvSpPr>
        <p:spPr>
          <a:xfrm>
            <a:off x="754380" y="1154431"/>
            <a:ext cx="7635240" cy="4376214"/>
          </a:xfrm>
          <a:prstGeom prst="rect">
            <a:avLst/>
          </a:prstGeom>
        </p:spPr>
        <p:txBody>
          <a:bodyPr lIns="0"/>
          <a:lstStyle/>
          <a:p>
            <a:pPr marL="0" indent="0">
              <a:lnSpc>
                <a:spcPct val="90000"/>
              </a:lnSpc>
              <a:spcBef>
                <a:spcPts val="750"/>
              </a:spcBef>
              <a:spcAft>
                <a:spcPts val="1800"/>
              </a:spcAft>
              <a:buNone/>
            </a:pPr>
            <a:r>
              <a:rPr lang="en-US" sz="2400" b="1" dirty="0">
                <a:solidFill>
                  <a:schemeClr val="accent1"/>
                </a:solidFill>
                <a:latin typeface="+mj-lt"/>
              </a:rPr>
              <a:t>Intercity Bus vs. Public Transit</a:t>
            </a:r>
          </a:p>
          <a:p>
            <a:pPr marL="0" indent="0">
              <a:buNone/>
            </a:pPr>
            <a:r>
              <a:rPr lang="en-US" sz="1800" dirty="0">
                <a:latin typeface="Calibri" panose="020F0502020204030204" pitchFamily="34" charset="0"/>
                <a:cs typeface="Calibri" panose="020F0502020204030204" pitchFamily="34" charset="0"/>
              </a:rPr>
              <a:t>Intercity </a:t>
            </a:r>
            <a:r>
              <a:rPr lang="en-US" dirty="0"/>
              <a:t>Bus services are provided by 4 carriers i</a:t>
            </a:r>
            <a:r>
              <a:rPr lang="en-US" sz="1800" b="0" dirty="0"/>
              <a:t>n Iowa. This type of transportation is delivered with set routes, stops, and time points, including the ability to transfer passengers between providers. Advanced reservations/ ticketing are necessary.</a:t>
            </a:r>
          </a:p>
          <a:p>
            <a:r>
              <a:rPr lang="en-US" dirty="0"/>
              <a:t>Integrates connections between non-urbanized (rural) locations and urban areas.</a:t>
            </a:r>
            <a:endParaRPr lang="en-US" sz="1800" b="0" dirty="0"/>
          </a:p>
          <a:p>
            <a:r>
              <a:rPr lang="en-US" dirty="0"/>
              <a:t>Links intermodal facilities that provide the travelling public access to the network of local and regional transit systems, other intercity providers, airports, and passenger rail services.</a:t>
            </a:r>
          </a:p>
          <a:p>
            <a:r>
              <a:rPr lang="en-US" sz="1800" b="0" dirty="0"/>
              <a:t>Supports the connection between non-ur</a:t>
            </a:r>
            <a:r>
              <a:rPr lang="en-US" dirty="0"/>
              <a:t>banized areas and the larger regional and national transportation systems.</a:t>
            </a:r>
            <a:endParaRPr lang="en-US" sz="1800" b="0" dirty="0"/>
          </a:p>
          <a:p>
            <a:pPr>
              <a:buFont typeface="Arial" panose="020B0604020202020204" pitchFamily="34" charset="0"/>
              <a:buChar char="•"/>
            </a:pPr>
            <a:endParaRPr lang="en-US" dirty="0"/>
          </a:p>
          <a:p>
            <a:pPr marL="0" indent="0">
              <a:buNone/>
            </a:pPr>
            <a:endParaRPr lang="en-US" sz="1800" dirty="0">
              <a:latin typeface="Calibri" panose="020F0502020204030204" pitchFamily="34" charset="0"/>
              <a:cs typeface="Calibri" panose="020F0502020204030204" pitchFamily="34" charset="0"/>
            </a:endParaRPr>
          </a:p>
          <a:p>
            <a:pPr marL="0" indent="0">
              <a:buNone/>
            </a:pPr>
            <a:endParaRPr lang="en-US" sz="1800" dirty="0">
              <a:latin typeface="Calibri" panose="020F0502020204030204" pitchFamily="34" charset="0"/>
              <a:cs typeface="Calibri" panose="020F0502020204030204" pitchFamily="34" charset="0"/>
            </a:endParaRPr>
          </a:p>
        </p:txBody>
      </p:sp>
      <p:cxnSp>
        <p:nvCxnSpPr>
          <p:cNvPr id="3" name="Straight Connector 2">
            <a:extLst>
              <a:ext uri="{FF2B5EF4-FFF2-40B4-BE49-F238E27FC236}">
                <a16:creationId xmlns:a16="http://schemas.microsoft.com/office/drawing/2014/main" id="{2146725D-2BB8-D597-D046-03F34CA6BB96}"/>
              </a:ext>
            </a:extLst>
          </p:cNvPr>
          <p:cNvCxnSpPr/>
          <p:nvPr/>
        </p:nvCxnSpPr>
        <p:spPr>
          <a:xfrm>
            <a:off x="754380" y="1658575"/>
            <a:ext cx="480060" cy="0"/>
          </a:xfrm>
          <a:prstGeom prst="line">
            <a:avLst/>
          </a:prstGeom>
          <a:ln w="571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32178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alpha val="10000"/>
          </a:schemeClr>
        </a:solidFill>
        <a:effectLst/>
      </p:bgPr>
    </p:bg>
    <p:spTree>
      <p:nvGrpSpPr>
        <p:cNvPr id="1" name=""/>
        <p:cNvGrpSpPr/>
        <p:nvPr/>
      </p:nvGrpSpPr>
      <p:grpSpPr>
        <a:xfrm>
          <a:off x="0" y="0"/>
          <a:ext cx="0" cy="0"/>
          <a:chOff x="0" y="0"/>
          <a:chExt cx="0" cy="0"/>
        </a:xfrm>
      </p:grpSpPr>
      <p:sp>
        <p:nvSpPr>
          <p:cNvPr id="13" name="Content Placeholder 12">
            <a:extLst>
              <a:ext uri="{FF2B5EF4-FFF2-40B4-BE49-F238E27FC236}">
                <a16:creationId xmlns:a16="http://schemas.microsoft.com/office/drawing/2014/main" id="{206FACBD-B244-4420-BE24-AD9110F31EC4}"/>
              </a:ext>
            </a:extLst>
          </p:cNvPr>
          <p:cNvSpPr>
            <a:spLocks noGrp="1"/>
          </p:cNvSpPr>
          <p:nvPr>
            <p:ph sz="quarter" idx="16"/>
          </p:nvPr>
        </p:nvSpPr>
        <p:spPr>
          <a:xfrm>
            <a:off x="754380" y="723357"/>
            <a:ext cx="7635240" cy="4376214"/>
          </a:xfrm>
          <a:prstGeom prst="rect">
            <a:avLst/>
          </a:prstGeom>
        </p:spPr>
        <p:txBody>
          <a:bodyPr lIns="0"/>
          <a:lstStyle/>
          <a:p>
            <a:pPr marL="0" indent="0">
              <a:lnSpc>
                <a:spcPct val="90000"/>
              </a:lnSpc>
              <a:spcBef>
                <a:spcPts val="750"/>
              </a:spcBef>
              <a:spcAft>
                <a:spcPts val="1800"/>
              </a:spcAft>
              <a:buNone/>
            </a:pPr>
            <a:r>
              <a:rPr lang="en-US" sz="2400" b="1" dirty="0">
                <a:solidFill>
                  <a:schemeClr val="accent1"/>
                </a:solidFill>
                <a:latin typeface="+mj-lt"/>
              </a:rPr>
              <a:t>Intercity Bus vs. Public Transit</a:t>
            </a:r>
            <a:endParaRPr lang="en-US" sz="1800" dirty="0"/>
          </a:p>
          <a:p>
            <a:pPr>
              <a:buFont typeface="Arial" panose="020B0604020202020204" pitchFamily="34" charset="0"/>
              <a:buChar char="•"/>
            </a:pPr>
            <a:endParaRPr lang="en-US" dirty="0"/>
          </a:p>
          <a:p>
            <a:pPr marL="0" indent="0">
              <a:buNone/>
            </a:pPr>
            <a:endParaRPr lang="en-US" sz="1800" dirty="0">
              <a:latin typeface="Calibri" panose="020F0502020204030204" pitchFamily="34" charset="0"/>
              <a:cs typeface="Calibri" panose="020F0502020204030204" pitchFamily="34" charset="0"/>
            </a:endParaRPr>
          </a:p>
          <a:p>
            <a:pPr marL="0" indent="0">
              <a:buNone/>
            </a:pPr>
            <a:endParaRPr lang="en-US" sz="1800" dirty="0">
              <a:latin typeface="Calibri" panose="020F0502020204030204" pitchFamily="34" charset="0"/>
              <a:cs typeface="Calibri" panose="020F0502020204030204" pitchFamily="34" charset="0"/>
            </a:endParaRPr>
          </a:p>
        </p:txBody>
      </p:sp>
      <p:pic>
        <p:nvPicPr>
          <p:cNvPr id="8" name="Picture 7">
            <a:extLst>
              <a:ext uri="{FF2B5EF4-FFF2-40B4-BE49-F238E27FC236}">
                <a16:creationId xmlns:a16="http://schemas.microsoft.com/office/drawing/2014/main" id="{137DE718-F556-D6DB-FBC3-E6311894F813}"/>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4572000" y="3911402"/>
            <a:ext cx="4041813" cy="2054800"/>
          </a:xfrm>
          <a:prstGeom prst="rect">
            <a:avLst/>
          </a:prstGeom>
        </p:spPr>
      </p:pic>
      <p:pic>
        <p:nvPicPr>
          <p:cNvPr id="17" name="Picture 16">
            <a:extLst>
              <a:ext uri="{FF2B5EF4-FFF2-40B4-BE49-F238E27FC236}">
                <a16:creationId xmlns:a16="http://schemas.microsoft.com/office/drawing/2014/main" id="{CFDEA361-929D-02E8-DD13-63A25B7D020C}"/>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480060" y="3911402"/>
            <a:ext cx="3923738" cy="2054800"/>
          </a:xfrm>
          <a:prstGeom prst="rect">
            <a:avLst/>
          </a:prstGeom>
        </p:spPr>
      </p:pic>
      <p:cxnSp>
        <p:nvCxnSpPr>
          <p:cNvPr id="18" name="Straight Connector 17">
            <a:extLst>
              <a:ext uri="{FF2B5EF4-FFF2-40B4-BE49-F238E27FC236}">
                <a16:creationId xmlns:a16="http://schemas.microsoft.com/office/drawing/2014/main" id="{0C51FFAE-94A0-34E2-5FDA-18AB96506BAE}"/>
              </a:ext>
            </a:extLst>
          </p:cNvPr>
          <p:cNvCxnSpPr/>
          <p:nvPr/>
        </p:nvCxnSpPr>
        <p:spPr>
          <a:xfrm>
            <a:off x="754380" y="1311508"/>
            <a:ext cx="480060" cy="0"/>
          </a:xfrm>
          <a:prstGeom prst="line">
            <a:avLst/>
          </a:prstGeom>
          <a:ln w="57150">
            <a:solidFill>
              <a:schemeClr val="accent3"/>
            </a:solidFill>
          </a:ln>
        </p:spPr>
        <p:style>
          <a:lnRef idx="1">
            <a:schemeClr val="accent1"/>
          </a:lnRef>
          <a:fillRef idx="0">
            <a:schemeClr val="accent1"/>
          </a:fillRef>
          <a:effectRef idx="0">
            <a:schemeClr val="accent1"/>
          </a:effectRef>
          <a:fontRef idx="minor">
            <a:schemeClr val="tx1"/>
          </a:fontRef>
        </p:style>
      </p:cxnSp>
      <p:pic>
        <p:nvPicPr>
          <p:cNvPr id="19" name="Picture 18">
            <a:extLst>
              <a:ext uri="{FF2B5EF4-FFF2-40B4-BE49-F238E27FC236}">
                <a16:creationId xmlns:a16="http://schemas.microsoft.com/office/drawing/2014/main" id="{98AD6323-7FB8-EB5E-07EF-C0D42C4EF3EB}"/>
              </a:ext>
            </a:extLst>
          </p:cNvPr>
          <p:cNvPicPr>
            <a:picLocks noChangeAspect="1"/>
          </p:cNvPicPr>
          <p:nvPr/>
        </p:nvPicPr>
        <p:blipFill>
          <a:blip r:embed="rId5"/>
          <a:stretch>
            <a:fillRect/>
          </a:stretch>
        </p:blipFill>
        <p:spPr>
          <a:xfrm>
            <a:off x="2634657" y="1311508"/>
            <a:ext cx="3883705" cy="2406803"/>
          </a:xfrm>
          <a:prstGeom prst="rect">
            <a:avLst/>
          </a:prstGeom>
        </p:spPr>
      </p:pic>
      <p:sp>
        <p:nvSpPr>
          <p:cNvPr id="20" name="Title Placeholder 1">
            <a:extLst>
              <a:ext uri="{FF2B5EF4-FFF2-40B4-BE49-F238E27FC236}">
                <a16:creationId xmlns:a16="http://schemas.microsoft.com/office/drawing/2014/main" id="{58F48171-333B-3D8B-7481-6842E9D097CE}"/>
              </a:ext>
            </a:extLst>
          </p:cNvPr>
          <p:cNvSpPr txBox="1">
            <a:spLocks noChangeArrowheads="1"/>
          </p:cNvSpPr>
          <p:nvPr/>
        </p:nvSpPr>
        <p:spPr bwMode="auto">
          <a:xfrm>
            <a:off x="901337" y="3171848"/>
            <a:ext cx="9161511" cy="480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1827213">
              <a:defRPr>
                <a:solidFill>
                  <a:schemeClr val="tx1"/>
                </a:solidFill>
                <a:latin typeface="Calibri" panose="020F0502020204030204" pitchFamily="34" charset="0"/>
              </a:defRPr>
            </a:lvl1pPr>
            <a:lvl2pPr marL="742950" indent="-285750" defTabSz="1827213">
              <a:defRPr>
                <a:solidFill>
                  <a:schemeClr val="tx1"/>
                </a:solidFill>
                <a:latin typeface="Calibri" panose="020F0502020204030204" pitchFamily="34" charset="0"/>
              </a:defRPr>
            </a:lvl2pPr>
            <a:lvl3pPr marL="1143000" indent="-228600" defTabSz="1827213">
              <a:defRPr>
                <a:solidFill>
                  <a:schemeClr val="tx1"/>
                </a:solidFill>
                <a:latin typeface="Calibri" panose="020F0502020204030204" pitchFamily="34" charset="0"/>
              </a:defRPr>
            </a:lvl3pPr>
            <a:lvl4pPr marL="1600200" indent="-228600" defTabSz="1827213">
              <a:defRPr>
                <a:solidFill>
                  <a:schemeClr val="tx1"/>
                </a:solidFill>
                <a:latin typeface="Calibri" panose="020F0502020204030204" pitchFamily="34" charset="0"/>
              </a:defRPr>
            </a:lvl4pPr>
            <a:lvl5pPr marL="2057400" indent="-228600" defTabSz="1827213">
              <a:defRPr>
                <a:solidFill>
                  <a:schemeClr val="tx1"/>
                </a:solidFill>
                <a:latin typeface="Calibri" panose="020F0502020204030204" pitchFamily="34" charset="0"/>
              </a:defRPr>
            </a:lvl5pPr>
            <a:lvl6pPr marL="2514600" indent="-228600" defTabSz="1827213" eaLnBrk="0" fontAlgn="base" hangingPunct="0">
              <a:spcBef>
                <a:spcPct val="0"/>
              </a:spcBef>
              <a:spcAft>
                <a:spcPct val="0"/>
              </a:spcAft>
              <a:defRPr>
                <a:solidFill>
                  <a:schemeClr val="tx1"/>
                </a:solidFill>
                <a:latin typeface="Calibri" panose="020F0502020204030204" pitchFamily="34" charset="0"/>
              </a:defRPr>
            </a:lvl6pPr>
            <a:lvl7pPr marL="2971800" indent="-228600" defTabSz="1827213" eaLnBrk="0" fontAlgn="base" hangingPunct="0">
              <a:spcBef>
                <a:spcPct val="0"/>
              </a:spcBef>
              <a:spcAft>
                <a:spcPct val="0"/>
              </a:spcAft>
              <a:defRPr>
                <a:solidFill>
                  <a:schemeClr val="tx1"/>
                </a:solidFill>
                <a:latin typeface="Calibri" panose="020F0502020204030204" pitchFamily="34" charset="0"/>
              </a:defRPr>
            </a:lvl7pPr>
            <a:lvl8pPr marL="3429000" indent="-228600" defTabSz="1827213" eaLnBrk="0" fontAlgn="base" hangingPunct="0">
              <a:spcBef>
                <a:spcPct val="0"/>
              </a:spcBef>
              <a:spcAft>
                <a:spcPct val="0"/>
              </a:spcAft>
              <a:defRPr>
                <a:solidFill>
                  <a:schemeClr val="tx1"/>
                </a:solidFill>
                <a:latin typeface="Calibri" panose="020F0502020204030204" pitchFamily="34" charset="0"/>
              </a:defRPr>
            </a:lvl8pPr>
            <a:lvl9pPr marL="3886200" indent="-228600" defTabSz="1827213" eaLnBrk="0" fontAlgn="base" hangingPunct="0">
              <a:spcBef>
                <a:spcPct val="0"/>
              </a:spcBef>
              <a:spcAft>
                <a:spcPct val="0"/>
              </a:spcAft>
              <a:defRPr>
                <a:solidFill>
                  <a:schemeClr val="tx1"/>
                </a:solidFill>
                <a:latin typeface="Calibri" panose="020F0502020204030204" pitchFamily="34" charset="0"/>
              </a:defRPr>
            </a:lvl9pPr>
          </a:lstStyle>
          <a:p>
            <a:pPr algn="ctr">
              <a:lnSpc>
                <a:spcPct val="90000"/>
              </a:lnSpc>
            </a:pPr>
            <a:r>
              <a:rPr lang="en-US" altLang="en-US" b="1" dirty="0">
                <a:solidFill>
                  <a:schemeClr val="bg1"/>
                </a:solidFill>
                <a:latin typeface="Neue Haas Grotesk Text Pro" panose="020B0504020202020204" pitchFamily="34" charset="0"/>
                <a:ea typeface="Roboto Slab" pitchFamily="2" charset="0"/>
                <a:cs typeface="Roboto Slab" pitchFamily="2" charset="0"/>
              </a:rPr>
              <a:t>Jefferson Lines</a:t>
            </a:r>
          </a:p>
        </p:txBody>
      </p:sp>
      <p:sp>
        <p:nvSpPr>
          <p:cNvPr id="24" name="TextBox 23">
            <a:extLst>
              <a:ext uri="{FF2B5EF4-FFF2-40B4-BE49-F238E27FC236}">
                <a16:creationId xmlns:a16="http://schemas.microsoft.com/office/drawing/2014/main" id="{4FD6395E-2446-70BF-652D-C50D8C36BA20}"/>
              </a:ext>
            </a:extLst>
          </p:cNvPr>
          <p:cNvSpPr txBox="1"/>
          <p:nvPr/>
        </p:nvSpPr>
        <p:spPr>
          <a:xfrm>
            <a:off x="1626328" y="5624570"/>
            <a:ext cx="4578530" cy="341632"/>
          </a:xfrm>
          <a:prstGeom prst="rect">
            <a:avLst/>
          </a:prstGeom>
          <a:noFill/>
        </p:spPr>
        <p:txBody>
          <a:bodyPr wrap="square">
            <a:spAutoFit/>
          </a:bodyPr>
          <a:lstStyle/>
          <a:p>
            <a:pPr algn="ctr" eaLnBrk="1" hangingPunct="1">
              <a:lnSpc>
                <a:spcPct val="90000"/>
              </a:lnSpc>
            </a:pPr>
            <a:r>
              <a:rPr lang="en-US" altLang="en-US" b="1" dirty="0" err="1">
                <a:solidFill>
                  <a:schemeClr val="bg1"/>
                </a:solidFill>
                <a:latin typeface="+mj-lt"/>
                <a:ea typeface="Roboto Slab" pitchFamily="2" charset="0"/>
                <a:cs typeface="Roboto Slab" pitchFamily="2" charset="0"/>
              </a:rPr>
              <a:t>CyRide</a:t>
            </a:r>
            <a:endParaRPr lang="en-US" altLang="en-US" sz="1800" b="1" dirty="0">
              <a:solidFill>
                <a:schemeClr val="bg1"/>
              </a:solidFill>
              <a:latin typeface="+mj-lt"/>
              <a:ea typeface="Roboto Slab" pitchFamily="2" charset="0"/>
              <a:cs typeface="Roboto Slab" pitchFamily="2" charset="0"/>
            </a:endParaRPr>
          </a:p>
        </p:txBody>
      </p:sp>
      <p:sp>
        <p:nvSpPr>
          <p:cNvPr id="26" name="TextBox 25">
            <a:extLst>
              <a:ext uri="{FF2B5EF4-FFF2-40B4-BE49-F238E27FC236}">
                <a16:creationId xmlns:a16="http://schemas.microsoft.com/office/drawing/2014/main" id="{3767C783-C812-4B4C-0AC9-DC96C1FCA4EF}"/>
              </a:ext>
            </a:extLst>
          </p:cNvPr>
          <p:cNvSpPr txBox="1"/>
          <p:nvPr/>
        </p:nvSpPr>
        <p:spPr>
          <a:xfrm>
            <a:off x="5829300" y="5624570"/>
            <a:ext cx="4578530" cy="341632"/>
          </a:xfrm>
          <a:prstGeom prst="rect">
            <a:avLst/>
          </a:prstGeom>
          <a:noFill/>
        </p:spPr>
        <p:txBody>
          <a:bodyPr wrap="square">
            <a:spAutoFit/>
          </a:bodyPr>
          <a:lstStyle/>
          <a:p>
            <a:pPr algn="ctr" eaLnBrk="1" hangingPunct="1">
              <a:lnSpc>
                <a:spcPct val="90000"/>
              </a:lnSpc>
            </a:pPr>
            <a:r>
              <a:rPr lang="en-US" altLang="en-US" b="1" dirty="0">
                <a:solidFill>
                  <a:schemeClr val="bg1"/>
                </a:solidFill>
                <a:latin typeface="+mj-lt"/>
                <a:ea typeface="Roboto Slab" pitchFamily="2" charset="0"/>
                <a:cs typeface="Roboto Slab" pitchFamily="2" charset="0"/>
              </a:rPr>
              <a:t>HIRTA</a:t>
            </a:r>
            <a:endParaRPr lang="en-US" altLang="en-US" sz="1800" b="1" dirty="0">
              <a:solidFill>
                <a:schemeClr val="bg1"/>
              </a:solidFill>
              <a:latin typeface="+mj-lt"/>
              <a:ea typeface="Roboto Slab" pitchFamily="2" charset="0"/>
              <a:cs typeface="Roboto Slab" pitchFamily="2" charset="0"/>
            </a:endParaRPr>
          </a:p>
        </p:txBody>
      </p:sp>
    </p:spTree>
    <p:extLst>
      <p:ext uri="{BB962C8B-B14F-4D97-AF65-F5344CB8AC3E}">
        <p14:creationId xmlns:p14="http://schemas.microsoft.com/office/powerpoint/2010/main" val="8774272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alpha val="10000"/>
          </a:schemeClr>
        </a:solidFill>
        <a:effectLst/>
      </p:bgPr>
    </p:bg>
    <p:spTree>
      <p:nvGrpSpPr>
        <p:cNvPr id="1" name=""/>
        <p:cNvGrpSpPr/>
        <p:nvPr/>
      </p:nvGrpSpPr>
      <p:grpSpPr>
        <a:xfrm>
          <a:off x="0" y="0"/>
          <a:ext cx="0" cy="0"/>
          <a:chOff x="0" y="0"/>
          <a:chExt cx="0" cy="0"/>
        </a:xfrm>
      </p:grpSpPr>
      <p:sp>
        <p:nvSpPr>
          <p:cNvPr id="13" name="Content Placeholder 12">
            <a:extLst>
              <a:ext uri="{FF2B5EF4-FFF2-40B4-BE49-F238E27FC236}">
                <a16:creationId xmlns:a16="http://schemas.microsoft.com/office/drawing/2014/main" id="{206FACBD-B244-4420-BE24-AD9110F31EC4}"/>
              </a:ext>
            </a:extLst>
          </p:cNvPr>
          <p:cNvSpPr>
            <a:spLocks noGrp="1"/>
          </p:cNvSpPr>
          <p:nvPr>
            <p:ph sz="quarter" idx="16"/>
          </p:nvPr>
        </p:nvSpPr>
        <p:spPr>
          <a:xfrm>
            <a:off x="754379" y="849086"/>
            <a:ext cx="7793627" cy="5226046"/>
          </a:xfrm>
          <a:prstGeom prst="rect">
            <a:avLst/>
          </a:prstGeom>
        </p:spPr>
        <p:txBody>
          <a:bodyPr lIns="0">
            <a:spAutoFit/>
          </a:bodyPr>
          <a:lstStyle/>
          <a:p>
            <a:pPr marL="0" indent="0">
              <a:lnSpc>
                <a:spcPct val="90000"/>
              </a:lnSpc>
              <a:spcBef>
                <a:spcPts val="750"/>
              </a:spcBef>
              <a:spcAft>
                <a:spcPts val="1800"/>
              </a:spcAft>
              <a:buNone/>
            </a:pPr>
            <a:r>
              <a:rPr lang="en-US" sz="2400" b="1" dirty="0">
                <a:solidFill>
                  <a:schemeClr val="accent1"/>
                </a:solidFill>
                <a:latin typeface="+mj-lt"/>
              </a:rPr>
              <a:t>Intercity Bus Program</a:t>
            </a:r>
          </a:p>
          <a:p>
            <a:r>
              <a:rPr lang="en-US" sz="1800" dirty="0">
                <a:latin typeface="Calibri" panose="020F0502020204030204" pitchFamily="34" charset="0"/>
                <a:cs typeface="Calibri" panose="020F0502020204030204" pitchFamily="34" charset="0"/>
              </a:rPr>
              <a:t>Purpose: </a:t>
            </a:r>
            <a:r>
              <a:rPr lang="en-US" sz="1800" b="0" dirty="0"/>
              <a:t>Support intercity bus services that include stops at non-urbanized locations and makes meaningful connections to nationwide network</a:t>
            </a:r>
            <a:endParaRPr lang="en-US" sz="1800" dirty="0">
              <a:latin typeface="Calibri" panose="020F0502020204030204" pitchFamily="34" charset="0"/>
              <a:cs typeface="Calibri" panose="020F0502020204030204" pitchFamily="34" charset="0"/>
            </a:endParaRPr>
          </a:p>
          <a:p>
            <a:r>
              <a:rPr lang="en-US" dirty="0"/>
              <a:t>Available </a:t>
            </a:r>
            <a:r>
              <a:rPr lang="en-US" sz="1800" b="0" dirty="0"/>
              <a:t>to private intercity bus companies, companies wishing to start bus service, public transit agencies either operating or proposing to operate bus service, and local communities wishing to support intercity connections to their community</a:t>
            </a:r>
          </a:p>
          <a:p>
            <a:r>
              <a:rPr lang="en-US" b="0" i="0" dirty="0">
                <a:solidFill>
                  <a:srgbClr val="212529"/>
                </a:solidFill>
                <a:effectLst/>
                <a:ea typeface="Calibri" panose="020F0502020204030204" pitchFamily="34" charset="0"/>
              </a:rPr>
              <a:t>Each state must spend at least 15-percent of its annual apportionment of FTA Formula Grants for Rural Areas money for the development and support of intercity bus transportation, unless it can certify, after consultation with intercity bus service providers, that the intercity bus needs of the state are being adequately met.</a:t>
            </a:r>
            <a:endParaRPr lang="en-US" sz="1800" b="0" dirty="0">
              <a:ea typeface="Calibri" panose="020F0502020204030204" pitchFamily="34" charset="0"/>
            </a:endParaRPr>
          </a:p>
          <a:p>
            <a:pPr>
              <a:buFont typeface="Arial" panose="020B0604020202020204" pitchFamily="34" charset="0"/>
              <a:buChar char="•"/>
            </a:pPr>
            <a:endParaRPr lang="en-US" dirty="0"/>
          </a:p>
          <a:p>
            <a:pPr marL="0" indent="0">
              <a:buNone/>
            </a:pPr>
            <a:endParaRPr lang="en-US" sz="1800" dirty="0">
              <a:latin typeface="Calibri" panose="020F0502020204030204" pitchFamily="34" charset="0"/>
              <a:cs typeface="Calibri" panose="020F0502020204030204" pitchFamily="34" charset="0"/>
            </a:endParaRPr>
          </a:p>
          <a:p>
            <a:pPr marL="0" indent="0">
              <a:buNone/>
            </a:pPr>
            <a:endParaRPr lang="en-US" sz="1800" dirty="0">
              <a:latin typeface="Calibri" panose="020F0502020204030204" pitchFamily="34" charset="0"/>
              <a:cs typeface="Calibri" panose="020F0502020204030204" pitchFamily="34" charset="0"/>
            </a:endParaRPr>
          </a:p>
        </p:txBody>
      </p:sp>
      <p:cxnSp>
        <p:nvCxnSpPr>
          <p:cNvPr id="3" name="Straight Connector 2">
            <a:extLst>
              <a:ext uri="{FF2B5EF4-FFF2-40B4-BE49-F238E27FC236}">
                <a16:creationId xmlns:a16="http://schemas.microsoft.com/office/drawing/2014/main" id="{2146725D-2BB8-D597-D046-03F34CA6BB96}"/>
              </a:ext>
            </a:extLst>
          </p:cNvPr>
          <p:cNvCxnSpPr/>
          <p:nvPr/>
        </p:nvCxnSpPr>
        <p:spPr>
          <a:xfrm>
            <a:off x="754380" y="1291182"/>
            <a:ext cx="480060" cy="0"/>
          </a:xfrm>
          <a:prstGeom prst="line">
            <a:avLst/>
          </a:prstGeom>
          <a:ln w="571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23550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alpha val="10000"/>
          </a:schemeClr>
        </a:solidFill>
        <a:effectLst/>
      </p:bgPr>
    </p:bg>
    <p:spTree>
      <p:nvGrpSpPr>
        <p:cNvPr id="1" name=""/>
        <p:cNvGrpSpPr/>
        <p:nvPr/>
      </p:nvGrpSpPr>
      <p:grpSpPr>
        <a:xfrm>
          <a:off x="0" y="0"/>
          <a:ext cx="0" cy="0"/>
          <a:chOff x="0" y="0"/>
          <a:chExt cx="0" cy="0"/>
        </a:xfrm>
      </p:grpSpPr>
      <p:sp>
        <p:nvSpPr>
          <p:cNvPr id="13" name="Content Placeholder 12">
            <a:extLst>
              <a:ext uri="{FF2B5EF4-FFF2-40B4-BE49-F238E27FC236}">
                <a16:creationId xmlns:a16="http://schemas.microsoft.com/office/drawing/2014/main" id="{206FACBD-B244-4420-BE24-AD9110F31EC4}"/>
              </a:ext>
            </a:extLst>
          </p:cNvPr>
          <p:cNvSpPr>
            <a:spLocks noGrp="1"/>
          </p:cNvSpPr>
          <p:nvPr>
            <p:ph sz="quarter" idx="16"/>
          </p:nvPr>
        </p:nvSpPr>
        <p:spPr>
          <a:xfrm>
            <a:off x="754379" y="849086"/>
            <a:ext cx="7793627" cy="5173724"/>
          </a:xfrm>
          <a:prstGeom prst="rect">
            <a:avLst/>
          </a:prstGeom>
        </p:spPr>
        <p:txBody>
          <a:bodyPr lIns="0">
            <a:spAutoFit/>
          </a:bodyPr>
          <a:lstStyle/>
          <a:p>
            <a:pPr marL="0" indent="0">
              <a:lnSpc>
                <a:spcPct val="90000"/>
              </a:lnSpc>
              <a:spcBef>
                <a:spcPts val="750"/>
              </a:spcBef>
              <a:spcAft>
                <a:spcPts val="1800"/>
              </a:spcAft>
              <a:buNone/>
            </a:pPr>
            <a:r>
              <a:rPr lang="en-US" sz="2400" b="1" dirty="0">
                <a:solidFill>
                  <a:schemeClr val="accent1"/>
                </a:solidFill>
                <a:latin typeface="+mj-lt"/>
              </a:rPr>
              <a:t>Burlington Trailways has ceased ICB Operations</a:t>
            </a:r>
          </a:p>
          <a:p>
            <a:r>
              <a:rPr lang="en-US" sz="1800" dirty="0">
                <a:latin typeface="Calibri" panose="020F0502020204030204" pitchFamily="34" charset="0"/>
                <a:cs typeface="Calibri" panose="020F0502020204030204" pitchFamily="34" charset="0"/>
              </a:rPr>
              <a:t>Burlington Trailways last day operating Intercity Bus Service was September 27, 2025.  </a:t>
            </a:r>
          </a:p>
          <a:p>
            <a:r>
              <a:rPr lang="en-US" sz="1800" dirty="0">
                <a:latin typeface="Calibri" panose="020F0502020204030204" pitchFamily="34" charset="0"/>
                <a:cs typeface="Calibri" panose="020F0502020204030204" pitchFamily="34" charset="0"/>
              </a:rPr>
              <a:t>This affected ICB routes in 6 states (Colorado, Nebraska, Iowa, Missouri, Illinois, and Indiana.</a:t>
            </a:r>
          </a:p>
          <a:p>
            <a:r>
              <a:rPr lang="en-US" dirty="0"/>
              <a:t>Jefferson Lines and Greyhound have started operating a majority of these routes to continue service.</a:t>
            </a:r>
            <a:endParaRPr lang="en-US" sz="1800" b="0" dirty="0"/>
          </a:p>
          <a:p>
            <a:r>
              <a:rPr lang="en-US" dirty="0">
                <a:solidFill>
                  <a:srgbClr val="212529"/>
                </a:solidFill>
                <a:ea typeface="Calibri" panose="020F0502020204030204" pitchFamily="34" charset="0"/>
              </a:rPr>
              <a:t>Burlington Trailways stated several reasons behind their closure including:</a:t>
            </a:r>
          </a:p>
          <a:p>
            <a:pPr lvl="1">
              <a:buFont typeface="Wingdings" panose="05000000000000000000" pitchFamily="2" charset="2"/>
              <a:buChar char="Ø"/>
            </a:pPr>
            <a:r>
              <a:rPr lang="en-US" dirty="0">
                <a:ea typeface="Calibri" panose="020F0502020204030204" pitchFamily="34" charset="0"/>
              </a:rPr>
              <a:t>Higher operating costs</a:t>
            </a:r>
          </a:p>
          <a:p>
            <a:pPr lvl="1">
              <a:buFont typeface="Wingdings" panose="05000000000000000000" pitchFamily="2" charset="2"/>
              <a:buChar char="Ø"/>
            </a:pPr>
            <a:r>
              <a:rPr lang="en-US" b="0" dirty="0">
                <a:ea typeface="Calibri" panose="020F0502020204030204" pitchFamily="34" charset="0"/>
              </a:rPr>
              <a:t>Lack of Federal funding</a:t>
            </a:r>
          </a:p>
          <a:p>
            <a:pPr lvl="1">
              <a:buFont typeface="Wingdings" panose="05000000000000000000" pitchFamily="2" charset="2"/>
              <a:buChar char="Ø"/>
            </a:pPr>
            <a:r>
              <a:rPr lang="en-US" dirty="0">
                <a:ea typeface="Calibri" panose="020F0502020204030204" pitchFamily="34" charset="0"/>
              </a:rPr>
              <a:t>Insurance premium increases</a:t>
            </a:r>
            <a:endParaRPr lang="en-US" b="0" dirty="0">
              <a:ea typeface="Calibri" panose="020F0502020204030204" pitchFamily="34" charset="0"/>
            </a:endParaRPr>
          </a:p>
          <a:p>
            <a:pPr>
              <a:buFont typeface="Arial" panose="020B0604020202020204" pitchFamily="34" charset="0"/>
              <a:buChar char="•"/>
            </a:pPr>
            <a:endParaRPr lang="en-US" dirty="0"/>
          </a:p>
          <a:p>
            <a:pPr marL="0" indent="0">
              <a:buNone/>
            </a:pPr>
            <a:endParaRPr lang="en-US" sz="1800" dirty="0">
              <a:latin typeface="Calibri" panose="020F0502020204030204" pitchFamily="34" charset="0"/>
              <a:cs typeface="Calibri" panose="020F0502020204030204" pitchFamily="34" charset="0"/>
            </a:endParaRPr>
          </a:p>
          <a:p>
            <a:pPr marL="0" indent="0">
              <a:buNone/>
            </a:pPr>
            <a:endParaRPr lang="en-US" sz="1800" dirty="0">
              <a:latin typeface="Calibri" panose="020F0502020204030204" pitchFamily="34" charset="0"/>
              <a:cs typeface="Calibri" panose="020F0502020204030204" pitchFamily="34" charset="0"/>
            </a:endParaRPr>
          </a:p>
        </p:txBody>
      </p:sp>
      <p:cxnSp>
        <p:nvCxnSpPr>
          <p:cNvPr id="3" name="Straight Connector 2">
            <a:extLst>
              <a:ext uri="{FF2B5EF4-FFF2-40B4-BE49-F238E27FC236}">
                <a16:creationId xmlns:a16="http://schemas.microsoft.com/office/drawing/2014/main" id="{2146725D-2BB8-D597-D046-03F34CA6BB96}"/>
              </a:ext>
            </a:extLst>
          </p:cNvPr>
          <p:cNvCxnSpPr/>
          <p:nvPr/>
        </p:nvCxnSpPr>
        <p:spPr>
          <a:xfrm>
            <a:off x="754380" y="1291182"/>
            <a:ext cx="480060" cy="0"/>
          </a:xfrm>
          <a:prstGeom prst="line">
            <a:avLst/>
          </a:prstGeom>
          <a:ln w="57150">
            <a:solidFill>
              <a:schemeClr val="accent3"/>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3730F838-D513-EA75-B36B-F6A19C6D570D}"/>
              </a:ext>
            </a:extLst>
          </p:cNvPr>
          <p:cNvPicPr>
            <a:picLocks noChangeAspect="1"/>
          </p:cNvPicPr>
          <p:nvPr/>
        </p:nvPicPr>
        <p:blipFill>
          <a:blip r:embed="rId3"/>
          <a:stretch>
            <a:fillRect/>
          </a:stretch>
        </p:blipFill>
        <p:spPr>
          <a:xfrm>
            <a:off x="5856527" y="4291319"/>
            <a:ext cx="2124611" cy="1606077"/>
          </a:xfrm>
          <a:prstGeom prst="rect">
            <a:avLst/>
          </a:prstGeom>
        </p:spPr>
      </p:pic>
    </p:spTree>
    <p:extLst>
      <p:ext uri="{BB962C8B-B14F-4D97-AF65-F5344CB8AC3E}">
        <p14:creationId xmlns:p14="http://schemas.microsoft.com/office/powerpoint/2010/main" val="32316991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alpha val="10000"/>
          </a:schemeClr>
        </a:solidFill>
        <a:effectLst/>
      </p:bgPr>
    </p:bg>
    <p:spTree>
      <p:nvGrpSpPr>
        <p:cNvPr id="1" name=""/>
        <p:cNvGrpSpPr/>
        <p:nvPr/>
      </p:nvGrpSpPr>
      <p:grpSpPr>
        <a:xfrm>
          <a:off x="0" y="0"/>
          <a:ext cx="0" cy="0"/>
          <a:chOff x="0" y="0"/>
          <a:chExt cx="0" cy="0"/>
        </a:xfrm>
      </p:grpSpPr>
      <p:sp>
        <p:nvSpPr>
          <p:cNvPr id="13" name="Content Placeholder 12">
            <a:extLst>
              <a:ext uri="{FF2B5EF4-FFF2-40B4-BE49-F238E27FC236}">
                <a16:creationId xmlns:a16="http://schemas.microsoft.com/office/drawing/2014/main" id="{206FACBD-B244-4420-BE24-AD9110F31EC4}"/>
              </a:ext>
            </a:extLst>
          </p:cNvPr>
          <p:cNvSpPr>
            <a:spLocks noGrp="1"/>
          </p:cNvSpPr>
          <p:nvPr>
            <p:ph sz="quarter" idx="16"/>
          </p:nvPr>
        </p:nvSpPr>
        <p:spPr>
          <a:xfrm>
            <a:off x="754379" y="849086"/>
            <a:ext cx="7793627" cy="5223994"/>
          </a:xfrm>
          <a:prstGeom prst="rect">
            <a:avLst/>
          </a:prstGeom>
        </p:spPr>
        <p:txBody>
          <a:bodyPr lIns="0">
            <a:spAutoFit/>
          </a:bodyPr>
          <a:lstStyle/>
          <a:p>
            <a:pPr marL="0" indent="0">
              <a:lnSpc>
                <a:spcPct val="90000"/>
              </a:lnSpc>
              <a:spcBef>
                <a:spcPts val="750"/>
              </a:spcBef>
              <a:spcAft>
                <a:spcPts val="1800"/>
              </a:spcAft>
              <a:buNone/>
            </a:pPr>
            <a:r>
              <a:rPr lang="en-US" sz="2400" b="1" dirty="0">
                <a:solidFill>
                  <a:schemeClr val="accent1"/>
                </a:solidFill>
                <a:latin typeface="+mj-lt"/>
              </a:rPr>
              <a:t>Burlington Trailways has ceased ICB Operations</a:t>
            </a:r>
            <a:endParaRPr lang="en-US" sz="1800" b="0" dirty="0"/>
          </a:p>
          <a:p>
            <a:r>
              <a:rPr lang="en-US" b="0" i="0" dirty="0">
                <a:solidFill>
                  <a:srgbClr val="212529"/>
                </a:solidFill>
                <a:effectLst/>
                <a:ea typeface="Calibri" panose="020F0502020204030204" pitchFamily="34" charset="0"/>
              </a:rPr>
              <a:t>Burlington Trailways agreements and assets with the Iowa DOT:</a:t>
            </a:r>
          </a:p>
          <a:p>
            <a:pPr lvl="1">
              <a:buFont typeface="Wingdings" panose="05000000000000000000" pitchFamily="2" charset="2"/>
              <a:buChar char="Ø"/>
            </a:pPr>
            <a:r>
              <a:rPr lang="en-US" b="0" i="0" dirty="0">
                <a:solidFill>
                  <a:srgbClr val="212529"/>
                </a:solidFill>
                <a:effectLst/>
                <a:ea typeface="Calibri" panose="020F0502020204030204" pitchFamily="34" charset="0"/>
              </a:rPr>
              <a:t>All capital contracts have been cancelled. The remaining balances have been transferred back into the ICB Program.</a:t>
            </a:r>
          </a:p>
          <a:p>
            <a:pPr lvl="1">
              <a:buFont typeface="Wingdings" panose="05000000000000000000" pitchFamily="2" charset="2"/>
              <a:buChar char="Ø"/>
            </a:pPr>
            <a:r>
              <a:rPr lang="en-US" dirty="0">
                <a:solidFill>
                  <a:srgbClr val="212529"/>
                </a:solidFill>
                <a:ea typeface="Calibri" panose="020F0502020204030204" pitchFamily="34" charset="0"/>
              </a:rPr>
              <a:t>ARPA Operating contract, after reimbursing Burlington Trailways’ operating deficits through end of service in September 2025, will be transferred to Jefferson Lines to operate these Iowa based routes. </a:t>
            </a:r>
          </a:p>
          <a:p>
            <a:pPr lvl="1">
              <a:buFont typeface="Wingdings" panose="05000000000000000000" pitchFamily="2" charset="2"/>
              <a:buChar char="Ø"/>
            </a:pPr>
            <a:r>
              <a:rPr lang="en-US" b="0" dirty="0">
                <a:solidFill>
                  <a:srgbClr val="212529"/>
                </a:solidFill>
                <a:ea typeface="Calibri" panose="020F0502020204030204" pitchFamily="34" charset="0"/>
              </a:rPr>
              <a:t>AMOCO Loan repayment balance is $</a:t>
            </a:r>
            <a:r>
              <a:rPr lang="en-US" dirty="0">
                <a:solidFill>
                  <a:srgbClr val="212529"/>
                </a:solidFill>
                <a:ea typeface="Calibri" panose="020F0502020204030204" pitchFamily="34" charset="0"/>
              </a:rPr>
              <a:t>7,189</a:t>
            </a:r>
            <a:r>
              <a:rPr lang="en-US" b="0" dirty="0">
                <a:solidFill>
                  <a:srgbClr val="212529"/>
                </a:solidFill>
                <a:ea typeface="Calibri" panose="020F0502020204030204" pitchFamily="34" charset="0"/>
              </a:rPr>
              <a:t>.  Iowa DOT is working with Burlington Trailways to ensure full repayment of this loan.</a:t>
            </a:r>
          </a:p>
          <a:p>
            <a:pPr lvl="1">
              <a:buFont typeface="Wingdings" panose="05000000000000000000" pitchFamily="2" charset="2"/>
              <a:buChar char="Ø"/>
            </a:pPr>
            <a:r>
              <a:rPr lang="en-US" dirty="0">
                <a:solidFill>
                  <a:srgbClr val="212529"/>
                </a:solidFill>
                <a:ea typeface="Calibri" panose="020F0502020204030204" pitchFamily="34" charset="0"/>
              </a:rPr>
              <a:t>Burlington Trailways had 8 vehicles in their fleet that were acquired through the Iowa DOT.  Jefferson Lines has purchased 7 of these vehicles to remain in service for intercity bus use.  Iowa DOT is working with Burlington Trailways to ensure Federal share repayment is finalized on remaining vehicle.</a:t>
            </a:r>
            <a:endParaRPr lang="en-US" b="0" dirty="0">
              <a:ea typeface="Calibri" panose="020F0502020204030204" pitchFamily="34" charset="0"/>
            </a:endParaRPr>
          </a:p>
          <a:p>
            <a:pPr>
              <a:buFont typeface="Arial" panose="020B0604020202020204" pitchFamily="34" charset="0"/>
              <a:buChar char="•"/>
            </a:pPr>
            <a:endParaRPr lang="en-US" dirty="0"/>
          </a:p>
          <a:p>
            <a:pPr marL="0" indent="0">
              <a:buNone/>
            </a:pPr>
            <a:endParaRPr lang="en-US" sz="1800" dirty="0">
              <a:latin typeface="Calibri" panose="020F0502020204030204" pitchFamily="34" charset="0"/>
              <a:cs typeface="Calibri" panose="020F0502020204030204" pitchFamily="34" charset="0"/>
            </a:endParaRPr>
          </a:p>
          <a:p>
            <a:pPr marL="0" indent="0">
              <a:buNone/>
            </a:pPr>
            <a:endParaRPr lang="en-US" sz="1800" dirty="0">
              <a:latin typeface="Calibri" panose="020F0502020204030204" pitchFamily="34" charset="0"/>
              <a:cs typeface="Calibri" panose="020F0502020204030204" pitchFamily="34" charset="0"/>
            </a:endParaRPr>
          </a:p>
        </p:txBody>
      </p:sp>
      <p:cxnSp>
        <p:nvCxnSpPr>
          <p:cNvPr id="3" name="Straight Connector 2">
            <a:extLst>
              <a:ext uri="{FF2B5EF4-FFF2-40B4-BE49-F238E27FC236}">
                <a16:creationId xmlns:a16="http://schemas.microsoft.com/office/drawing/2014/main" id="{2146725D-2BB8-D597-D046-03F34CA6BB96}"/>
              </a:ext>
            </a:extLst>
          </p:cNvPr>
          <p:cNvCxnSpPr/>
          <p:nvPr/>
        </p:nvCxnSpPr>
        <p:spPr>
          <a:xfrm>
            <a:off x="754380" y="1291182"/>
            <a:ext cx="480060" cy="0"/>
          </a:xfrm>
          <a:prstGeom prst="line">
            <a:avLst/>
          </a:prstGeom>
          <a:ln w="571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150476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alpha val="10000"/>
          </a:schemeClr>
        </a:solidFill>
        <a:effectLst/>
      </p:bgPr>
    </p:bg>
    <p:spTree>
      <p:nvGrpSpPr>
        <p:cNvPr id="1" name=""/>
        <p:cNvGrpSpPr/>
        <p:nvPr/>
      </p:nvGrpSpPr>
      <p:grpSpPr>
        <a:xfrm>
          <a:off x="0" y="0"/>
          <a:ext cx="0" cy="0"/>
          <a:chOff x="0" y="0"/>
          <a:chExt cx="0" cy="0"/>
        </a:xfrm>
      </p:grpSpPr>
      <p:sp>
        <p:nvSpPr>
          <p:cNvPr id="13" name="Content Placeholder 12">
            <a:extLst>
              <a:ext uri="{FF2B5EF4-FFF2-40B4-BE49-F238E27FC236}">
                <a16:creationId xmlns:a16="http://schemas.microsoft.com/office/drawing/2014/main" id="{206FACBD-B244-4420-BE24-AD9110F31EC4}"/>
              </a:ext>
            </a:extLst>
          </p:cNvPr>
          <p:cNvSpPr>
            <a:spLocks noGrp="1"/>
          </p:cNvSpPr>
          <p:nvPr>
            <p:ph sz="quarter" idx="16"/>
          </p:nvPr>
        </p:nvSpPr>
        <p:spPr>
          <a:xfrm>
            <a:off x="754380" y="870154"/>
            <a:ext cx="7635240" cy="4376214"/>
          </a:xfrm>
          <a:prstGeom prst="rect">
            <a:avLst/>
          </a:prstGeom>
        </p:spPr>
        <p:txBody>
          <a:bodyPr lIns="0"/>
          <a:lstStyle/>
          <a:p>
            <a:pPr marL="0" indent="0">
              <a:lnSpc>
                <a:spcPct val="90000"/>
              </a:lnSpc>
              <a:spcBef>
                <a:spcPts val="750"/>
              </a:spcBef>
              <a:spcAft>
                <a:spcPts val="1800"/>
              </a:spcAft>
              <a:buNone/>
            </a:pPr>
            <a:r>
              <a:rPr lang="en-US" sz="2400" b="1" dirty="0">
                <a:solidFill>
                  <a:schemeClr val="accent1"/>
                </a:solidFill>
                <a:latin typeface="+mj-lt"/>
              </a:rPr>
              <a:t>Funding Priorities</a:t>
            </a:r>
          </a:p>
          <a:p>
            <a:pPr>
              <a:buClr>
                <a:schemeClr val="tx1"/>
              </a:buClr>
              <a:buFont typeface="Arial" panose="020B0604020202020204" pitchFamily="34" charset="0"/>
              <a:buNone/>
            </a:pPr>
            <a:endParaRPr lang="en-US" sz="1800" dirty="0"/>
          </a:p>
          <a:p>
            <a:pPr>
              <a:buClr>
                <a:schemeClr val="tx1"/>
              </a:buClr>
              <a:buFont typeface="Arial" panose="020B0604020202020204" pitchFamily="34" charset="0"/>
              <a:buNone/>
            </a:pPr>
            <a:r>
              <a:rPr lang="en-US" sz="1800" dirty="0"/>
              <a:t>Iowa’s program has </a:t>
            </a:r>
            <a:r>
              <a:rPr lang="en-US" dirty="0"/>
              <a:t>two</a:t>
            </a:r>
            <a:r>
              <a:rPr lang="en-US" sz="1800" dirty="0"/>
              <a:t> components</a:t>
            </a:r>
          </a:p>
          <a:p>
            <a:pPr>
              <a:buClr>
                <a:schemeClr val="tx1"/>
              </a:buClr>
              <a:buFontTx/>
              <a:buChar char="-"/>
            </a:pPr>
            <a:r>
              <a:rPr lang="en-US" dirty="0"/>
              <a:t>I</a:t>
            </a:r>
            <a:r>
              <a:rPr lang="en-US" sz="1800" dirty="0"/>
              <a:t>n priority order:</a:t>
            </a:r>
          </a:p>
          <a:p>
            <a:pPr marL="457200" indent="-457200">
              <a:buClr>
                <a:schemeClr val="tx1"/>
              </a:buClr>
              <a:buFont typeface="+mj-lt"/>
              <a:buAutoNum type="arabicPeriod"/>
            </a:pPr>
            <a:r>
              <a:rPr lang="en-US" dirty="0"/>
              <a:t>Iowa based Operating Deficit (including marketing).</a:t>
            </a:r>
            <a:endParaRPr lang="en-US" sz="1800" dirty="0"/>
          </a:p>
          <a:p>
            <a:pPr lvl="2">
              <a:buClr>
                <a:schemeClr val="tx1"/>
              </a:buClr>
            </a:pPr>
            <a:r>
              <a:rPr lang="en-US" sz="1750" dirty="0"/>
              <a:t>50% Federal with a 50% match.</a:t>
            </a:r>
          </a:p>
          <a:p>
            <a:pPr marL="457200" indent="-457200">
              <a:buClr>
                <a:schemeClr val="tx1"/>
              </a:buClr>
              <a:buFont typeface="+mj-lt"/>
              <a:buAutoNum type="arabicPeriod"/>
            </a:pPr>
            <a:r>
              <a:rPr lang="en-US" sz="1800" dirty="0"/>
              <a:t>Support for intercity bus capital improvements.</a:t>
            </a:r>
          </a:p>
          <a:p>
            <a:pPr lvl="2">
              <a:buClr>
                <a:schemeClr val="tx1"/>
              </a:buClr>
            </a:pPr>
            <a:r>
              <a:rPr lang="en-US" sz="1750" dirty="0"/>
              <a:t>Over the road motorcoaches, vertical infrastructure, vehicle renovations/ improvements, ADA improvements to vehicles and facilities.</a:t>
            </a:r>
          </a:p>
          <a:p>
            <a:pPr lvl="3">
              <a:buClr>
                <a:schemeClr val="tx1"/>
              </a:buClr>
            </a:pPr>
            <a:r>
              <a:rPr lang="en-US" sz="1700" dirty="0">
                <a:latin typeface="Calibri" panose="020F0502020204030204" pitchFamily="34" charset="0"/>
                <a:ea typeface="Calibri" panose="020F0502020204030204" pitchFamily="34" charset="0"/>
                <a:cs typeface="Calibri" panose="020F0502020204030204" pitchFamily="34" charset="0"/>
              </a:rPr>
              <a:t>ADA vehicles require a 15% match.</a:t>
            </a:r>
          </a:p>
          <a:p>
            <a:pPr lvl="3">
              <a:buClr>
                <a:schemeClr val="tx1"/>
              </a:buClr>
            </a:pPr>
            <a:r>
              <a:rPr lang="en-US" sz="1700" dirty="0">
                <a:latin typeface="Calibri" panose="020F0502020204030204" pitchFamily="34" charset="0"/>
                <a:ea typeface="Calibri" panose="020F0502020204030204" pitchFamily="34" charset="0"/>
                <a:cs typeface="Calibri" panose="020F0502020204030204" pitchFamily="34" charset="0"/>
              </a:rPr>
              <a:t>All other capital projects require 20% match</a:t>
            </a:r>
            <a:r>
              <a:rPr lang="en-US" sz="1300" dirty="0"/>
              <a:t>.</a:t>
            </a:r>
          </a:p>
          <a:p>
            <a:pPr marL="0" indent="0">
              <a:buNone/>
            </a:pPr>
            <a:endParaRPr lang="en-US" dirty="0"/>
          </a:p>
          <a:p>
            <a:pPr marL="0" indent="0">
              <a:buNone/>
            </a:pPr>
            <a:endParaRPr lang="en-US" sz="1800" dirty="0">
              <a:latin typeface="Calibri" panose="020F0502020204030204" pitchFamily="34" charset="0"/>
              <a:cs typeface="Calibri" panose="020F0502020204030204" pitchFamily="34" charset="0"/>
            </a:endParaRPr>
          </a:p>
          <a:p>
            <a:pPr marL="0" indent="0">
              <a:buNone/>
            </a:pPr>
            <a:endParaRPr lang="en-US" sz="1800" dirty="0">
              <a:latin typeface="Calibri" panose="020F0502020204030204" pitchFamily="34" charset="0"/>
              <a:cs typeface="Calibri" panose="020F0502020204030204" pitchFamily="34" charset="0"/>
            </a:endParaRPr>
          </a:p>
        </p:txBody>
      </p:sp>
      <p:cxnSp>
        <p:nvCxnSpPr>
          <p:cNvPr id="3" name="Straight Connector 2">
            <a:extLst>
              <a:ext uri="{FF2B5EF4-FFF2-40B4-BE49-F238E27FC236}">
                <a16:creationId xmlns:a16="http://schemas.microsoft.com/office/drawing/2014/main" id="{2146725D-2BB8-D597-D046-03F34CA6BB96}"/>
              </a:ext>
            </a:extLst>
          </p:cNvPr>
          <p:cNvCxnSpPr/>
          <p:nvPr/>
        </p:nvCxnSpPr>
        <p:spPr>
          <a:xfrm>
            <a:off x="754380" y="1288973"/>
            <a:ext cx="480060" cy="0"/>
          </a:xfrm>
          <a:prstGeom prst="line">
            <a:avLst/>
          </a:prstGeom>
          <a:ln w="57150">
            <a:solidFill>
              <a:schemeClr val="accent3"/>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7B079462-5573-5382-75E3-2509ABC0D7FB}"/>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5008324" y="870154"/>
            <a:ext cx="3660531" cy="1831730"/>
          </a:xfrm>
          <a:prstGeom prst="rect">
            <a:avLst/>
          </a:prstGeom>
        </p:spPr>
      </p:pic>
    </p:spTree>
    <p:extLst>
      <p:ext uri="{BB962C8B-B14F-4D97-AF65-F5344CB8AC3E}">
        <p14:creationId xmlns:p14="http://schemas.microsoft.com/office/powerpoint/2010/main" val="37787860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alpha val="10000"/>
          </a:schemeClr>
        </a:solidFill>
        <a:effectLst/>
      </p:bgPr>
    </p:bg>
    <p:spTree>
      <p:nvGrpSpPr>
        <p:cNvPr id="1" name=""/>
        <p:cNvGrpSpPr/>
        <p:nvPr/>
      </p:nvGrpSpPr>
      <p:grpSpPr>
        <a:xfrm>
          <a:off x="0" y="0"/>
          <a:ext cx="0" cy="0"/>
          <a:chOff x="0" y="0"/>
          <a:chExt cx="0" cy="0"/>
        </a:xfrm>
      </p:grpSpPr>
      <p:sp>
        <p:nvSpPr>
          <p:cNvPr id="13" name="Content Placeholder 12">
            <a:extLst>
              <a:ext uri="{FF2B5EF4-FFF2-40B4-BE49-F238E27FC236}">
                <a16:creationId xmlns:a16="http://schemas.microsoft.com/office/drawing/2014/main" id="{206FACBD-B244-4420-BE24-AD9110F31EC4}"/>
              </a:ext>
            </a:extLst>
          </p:cNvPr>
          <p:cNvSpPr>
            <a:spLocks noGrp="1"/>
          </p:cNvSpPr>
          <p:nvPr>
            <p:ph sz="quarter" idx="16"/>
          </p:nvPr>
        </p:nvSpPr>
        <p:spPr>
          <a:xfrm>
            <a:off x="754379" y="847895"/>
            <a:ext cx="7971609" cy="4626937"/>
          </a:xfrm>
          <a:prstGeom prst="rect">
            <a:avLst/>
          </a:prstGeom>
        </p:spPr>
        <p:txBody>
          <a:bodyPr lIns="0"/>
          <a:lstStyle/>
          <a:p>
            <a:pPr marL="0" indent="0">
              <a:lnSpc>
                <a:spcPct val="90000"/>
              </a:lnSpc>
              <a:spcBef>
                <a:spcPts val="750"/>
              </a:spcBef>
              <a:spcAft>
                <a:spcPts val="1800"/>
              </a:spcAft>
              <a:buNone/>
            </a:pPr>
            <a:r>
              <a:rPr lang="en-US" sz="2400" b="1" dirty="0">
                <a:solidFill>
                  <a:schemeClr val="accent1"/>
                </a:solidFill>
                <a:latin typeface="+mj-lt"/>
              </a:rPr>
              <a:t>Available Funding and Application Summary - CY26</a:t>
            </a:r>
          </a:p>
          <a:p>
            <a:pPr marL="173037" indent="0">
              <a:lnSpc>
                <a:spcPct val="90000"/>
              </a:lnSpc>
              <a:buClr>
                <a:schemeClr val="tx1"/>
              </a:buClr>
              <a:buNone/>
            </a:pPr>
            <a:r>
              <a:rPr lang="en-US" b="1" dirty="0">
                <a:ea typeface="Calibri" panose="020F0502020204030204" pitchFamily="34" charset="0"/>
              </a:rPr>
              <a:t>Available Funding</a:t>
            </a:r>
          </a:p>
          <a:p>
            <a:pPr marL="893826" lvl="1" indent="-457200">
              <a:lnSpc>
                <a:spcPct val="90000"/>
              </a:lnSpc>
              <a:buClr>
                <a:schemeClr val="tx1"/>
              </a:buClr>
            </a:pPr>
            <a:r>
              <a:rPr lang="en-US" dirty="0">
                <a:ea typeface="Calibri" panose="020F0502020204030204" pitchFamily="34" charset="0"/>
              </a:rPr>
              <a:t>Total Intercity Bus Funds Available: </a:t>
            </a:r>
            <a:r>
              <a:rPr lang="en-US" u="sng" dirty="0">
                <a:ea typeface="Calibri" panose="020F0502020204030204" pitchFamily="34" charset="0"/>
              </a:rPr>
              <a:t>$6,113,114  </a:t>
            </a:r>
          </a:p>
          <a:p>
            <a:pPr marL="893826" lvl="1" indent="-457200">
              <a:lnSpc>
                <a:spcPct val="90000"/>
              </a:lnSpc>
              <a:buClr>
                <a:schemeClr val="tx1"/>
              </a:buClr>
            </a:pPr>
            <a:r>
              <a:rPr lang="en-US" dirty="0">
                <a:ea typeface="Calibri" panose="020F0502020204030204" pitchFamily="34" charset="0"/>
              </a:rPr>
              <a:t>15% of federal non-urbanized (FTA Section 5311) transit funding:</a:t>
            </a:r>
          </a:p>
          <a:p>
            <a:pPr marL="1293876" lvl="2" indent="-457200">
              <a:buClr>
                <a:schemeClr val="tx1"/>
              </a:buClr>
              <a:buFont typeface="Wingdings" panose="05000000000000000000" pitchFamily="2" charset="2"/>
              <a:buChar char="Ø"/>
            </a:pPr>
            <a:r>
              <a:rPr lang="en-US" dirty="0">
                <a:latin typeface="Calibri" panose="020F0502020204030204" pitchFamily="34" charset="0"/>
                <a:ea typeface="Calibri" panose="020F0502020204030204" pitchFamily="34" charset="0"/>
                <a:cs typeface="Calibri" panose="020F0502020204030204" pitchFamily="34" charset="0"/>
              </a:rPr>
              <a:t>FY25 5311(f) Funding: $2,683,362</a:t>
            </a:r>
          </a:p>
          <a:p>
            <a:pPr marL="1293876" lvl="2" indent="-457200">
              <a:buClr>
                <a:schemeClr val="tx1"/>
              </a:buClr>
              <a:buFont typeface="Wingdings" panose="05000000000000000000" pitchFamily="2" charset="2"/>
              <a:buChar char="Ø"/>
            </a:pPr>
            <a:r>
              <a:rPr lang="en-US" dirty="0">
                <a:latin typeface="Calibri" panose="020F0502020204030204" pitchFamily="34" charset="0"/>
                <a:ea typeface="Calibri" panose="020F0502020204030204" pitchFamily="34" charset="0"/>
                <a:cs typeface="Calibri" panose="020F0502020204030204" pitchFamily="34" charset="0"/>
              </a:rPr>
              <a:t>FY24 5311(f) Funding – Unobligated: $1,327,394</a:t>
            </a:r>
          </a:p>
          <a:p>
            <a:pPr marL="1293876" lvl="2" indent="-457200">
              <a:buClr>
                <a:schemeClr val="tx1"/>
              </a:buClr>
              <a:buFont typeface="Wingdings" panose="05000000000000000000" pitchFamily="2" charset="2"/>
              <a:buChar char="Ø"/>
            </a:pPr>
            <a:r>
              <a:rPr lang="en-US" dirty="0">
                <a:latin typeface="Calibri" panose="020F0502020204030204" pitchFamily="34" charset="0"/>
                <a:ea typeface="Calibri" panose="020F0502020204030204" pitchFamily="34" charset="0"/>
                <a:cs typeface="Calibri" panose="020F0502020204030204" pitchFamily="34" charset="0"/>
              </a:rPr>
              <a:t>Burlington Trailways – Closed Capital Contracts: $2,102,358</a:t>
            </a:r>
          </a:p>
          <a:p>
            <a:pPr marL="836676" lvl="2" indent="0">
              <a:lnSpc>
                <a:spcPct val="90000"/>
              </a:lnSpc>
              <a:buClr>
                <a:schemeClr val="tx1"/>
              </a:buClr>
              <a:buNone/>
            </a:pPr>
            <a:endParaRPr lang="en-US" sz="1000" dirty="0"/>
          </a:p>
          <a:p>
            <a:pPr marL="136525" indent="0">
              <a:lnSpc>
                <a:spcPct val="90000"/>
              </a:lnSpc>
              <a:buClr>
                <a:schemeClr val="tx1"/>
              </a:buClr>
              <a:buNone/>
            </a:pPr>
            <a:r>
              <a:rPr lang="en-US" b="1" dirty="0">
                <a:ea typeface="Calibri" panose="020F0502020204030204" pitchFamily="34" charset="0"/>
              </a:rPr>
              <a:t>Application Summary</a:t>
            </a:r>
          </a:p>
          <a:p>
            <a:pPr marL="893826" lvl="1" indent="-457200">
              <a:lnSpc>
                <a:spcPct val="90000"/>
              </a:lnSpc>
              <a:buClr>
                <a:schemeClr val="tx1"/>
              </a:buClr>
            </a:pPr>
            <a:r>
              <a:rPr lang="en-US" dirty="0">
                <a:ea typeface="Calibri" panose="020F0502020204030204" pitchFamily="34" charset="0"/>
              </a:rPr>
              <a:t>Total number of projects: 15</a:t>
            </a:r>
          </a:p>
          <a:p>
            <a:pPr marL="893826" lvl="1" indent="-457200">
              <a:lnSpc>
                <a:spcPct val="90000"/>
              </a:lnSpc>
              <a:buClr>
                <a:schemeClr val="tx1"/>
              </a:buClr>
            </a:pPr>
            <a:r>
              <a:rPr lang="en-US" dirty="0">
                <a:ea typeface="Calibri" panose="020F0502020204030204" pitchFamily="34" charset="0"/>
              </a:rPr>
              <a:t>Total number of projects recommended: 13</a:t>
            </a:r>
          </a:p>
          <a:p>
            <a:pPr marL="893826" lvl="1" indent="-457200">
              <a:lnSpc>
                <a:spcPct val="90000"/>
              </a:lnSpc>
              <a:buClr>
                <a:schemeClr val="tx1"/>
              </a:buClr>
            </a:pPr>
            <a:r>
              <a:rPr lang="en-US" dirty="0">
                <a:ea typeface="Calibri" panose="020F0502020204030204" pitchFamily="34" charset="0"/>
              </a:rPr>
              <a:t>Total project costs: $16,395,296</a:t>
            </a:r>
            <a:endParaRPr lang="en-US" dirty="0">
              <a:highlight>
                <a:srgbClr val="FFFF00"/>
              </a:highlight>
              <a:ea typeface="Calibri" panose="020F0502020204030204" pitchFamily="34" charset="0"/>
            </a:endParaRPr>
          </a:p>
          <a:p>
            <a:pPr marL="893826" lvl="1" indent="-457200">
              <a:lnSpc>
                <a:spcPct val="90000"/>
              </a:lnSpc>
              <a:buClr>
                <a:schemeClr val="tx1"/>
              </a:buClr>
            </a:pPr>
            <a:r>
              <a:rPr lang="en-US" dirty="0">
                <a:ea typeface="Calibri" panose="020F0502020204030204" pitchFamily="34" charset="0"/>
              </a:rPr>
              <a:t>Total amount requested: $7,434,629</a:t>
            </a:r>
          </a:p>
          <a:p>
            <a:pPr marL="893826" lvl="1" indent="-457200">
              <a:lnSpc>
                <a:spcPct val="90000"/>
              </a:lnSpc>
              <a:buClr>
                <a:schemeClr val="tx1"/>
              </a:buClr>
            </a:pPr>
            <a:r>
              <a:rPr lang="en-US" dirty="0">
                <a:ea typeface="Calibri" panose="020F0502020204030204" pitchFamily="34" charset="0"/>
              </a:rPr>
              <a:t>Total amount recommended: </a:t>
            </a:r>
            <a:r>
              <a:rPr lang="en-US" u="sng" dirty="0">
                <a:ea typeface="Calibri" panose="020F0502020204030204" pitchFamily="34" charset="0"/>
              </a:rPr>
              <a:t>$6,032,129</a:t>
            </a:r>
          </a:p>
          <a:p>
            <a:pPr marL="893826" lvl="1" indent="-457200">
              <a:lnSpc>
                <a:spcPct val="90000"/>
              </a:lnSpc>
              <a:buClr>
                <a:schemeClr val="tx1"/>
              </a:buClr>
            </a:pPr>
            <a:r>
              <a:rPr lang="en-US" dirty="0">
                <a:ea typeface="Calibri" panose="020F0502020204030204" pitchFamily="34" charset="0"/>
              </a:rPr>
              <a:t>Remaining Balance : $80,985</a:t>
            </a:r>
          </a:p>
          <a:p>
            <a:pPr>
              <a:buFont typeface="Arial" panose="020B0604020202020204" pitchFamily="34" charset="0"/>
              <a:buChar char="•"/>
            </a:pPr>
            <a:endParaRPr lang="en-US" dirty="0"/>
          </a:p>
          <a:p>
            <a:pPr marL="0" indent="0">
              <a:buNone/>
            </a:pPr>
            <a:endParaRPr lang="en-US" sz="1800" dirty="0">
              <a:latin typeface="Calibri" panose="020F0502020204030204" pitchFamily="34" charset="0"/>
              <a:cs typeface="Calibri" panose="020F0502020204030204" pitchFamily="34" charset="0"/>
            </a:endParaRPr>
          </a:p>
          <a:p>
            <a:pPr marL="0" indent="0">
              <a:buNone/>
            </a:pPr>
            <a:endParaRPr lang="en-US" sz="1800" dirty="0">
              <a:latin typeface="Calibri" panose="020F0502020204030204" pitchFamily="34" charset="0"/>
              <a:cs typeface="Calibri" panose="020F0502020204030204" pitchFamily="34" charset="0"/>
            </a:endParaRPr>
          </a:p>
        </p:txBody>
      </p:sp>
      <p:cxnSp>
        <p:nvCxnSpPr>
          <p:cNvPr id="3" name="Straight Connector 2">
            <a:extLst>
              <a:ext uri="{FF2B5EF4-FFF2-40B4-BE49-F238E27FC236}">
                <a16:creationId xmlns:a16="http://schemas.microsoft.com/office/drawing/2014/main" id="{2146725D-2BB8-D597-D046-03F34CA6BB96}"/>
              </a:ext>
            </a:extLst>
          </p:cNvPr>
          <p:cNvCxnSpPr/>
          <p:nvPr/>
        </p:nvCxnSpPr>
        <p:spPr>
          <a:xfrm>
            <a:off x="754379" y="1284108"/>
            <a:ext cx="480060" cy="0"/>
          </a:xfrm>
          <a:prstGeom prst="line">
            <a:avLst/>
          </a:prstGeom>
          <a:ln w="571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97329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alpha val="10000"/>
          </a:schemeClr>
        </a:solidFill>
        <a:effectLst/>
      </p:bgPr>
    </p:bg>
    <p:spTree>
      <p:nvGrpSpPr>
        <p:cNvPr id="1" name=""/>
        <p:cNvGrpSpPr/>
        <p:nvPr/>
      </p:nvGrpSpPr>
      <p:grpSpPr>
        <a:xfrm>
          <a:off x="0" y="0"/>
          <a:ext cx="0" cy="0"/>
          <a:chOff x="0" y="0"/>
          <a:chExt cx="0" cy="0"/>
        </a:xfrm>
      </p:grpSpPr>
      <p:sp>
        <p:nvSpPr>
          <p:cNvPr id="13" name="Content Placeholder 12">
            <a:extLst>
              <a:ext uri="{FF2B5EF4-FFF2-40B4-BE49-F238E27FC236}">
                <a16:creationId xmlns:a16="http://schemas.microsoft.com/office/drawing/2014/main" id="{206FACBD-B244-4420-BE24-AD9110F31EC4}"/>
              </a:ext>
            </a:extLst>
          </p:cNvPr>
          <p:cNvSpPr>
            <a:spLocks noGrp="1"/>
          </p:cNvSpPr>
          <p:nvPr>
            <p:ph sz="quarter" idx="16"/>
          </p:nvPr>
        </p:nvSpPr>
        <p:spPr>
          <a:xfrm>
            <a:off x="754380" y="855411"/>
            <a:ext cx="7635240" cy="4376214"/>
          </a:xfrm>
          <a:prstGeom prst="rect">
            <a:avLst/>
          </a:prstGeom>
        </p:spPr>
        <p:txBody>
          <a:bodyPr lIns="0"/>
          <a:lstStyle/>
          <a:p>
            <a:pPr marL="0" indent="0">
              <a:lnSpc>
                <a:spcPct val="90000"/>
              </a:lnSpc>
              <a:spcBef>
                <a:spcPts val="750"/>
              </a:spcBef>
              <a:spcAft>
                <a:spcPts val="1800"/>
              </a:spcAft>
              <a:buNone/>
            </a:pPr>
            <a:r>
              <a:rPr lang="en-US" sz="2400" b="1" dirty="0">
                <a:solidFill>
                  <a:schemeClr val="accent1"/>
                </a:solidFill>
                <a:latin typeface="+mj-lt"/>
              </a:rPr>
              <a:t>List of Recommended Projects – CY26</a:t>
            </a:r>
          </a:p>
          <a:p>
            <a:pPr>
              <a:buClr>
                <a:schemeClr val="tx1"/>
              </a:buClr>
              <a:buFont typeface="Arial" panose="020B0604020202020204" pitchFamily="34" charset="0"/>
              <a:buNone/>
            </a:pPr>
            <a:r>
              <a:rPr lang="en-US" sz="2400" b="1" dirty="0">
                <a:solidFill>
                  <a:schemeClr val="accent1"/>
                </a:solidFill>
                <a:latin typeface="Neue Haas Grotesk Text Pro" panose="020B0504020202020204" pitchFamily="34" charset="0"/>
              </a:rPr>
              <a:t>Greyhound Lines</a:t>
            </a:r>
          </a:p>
          <a:p>
            <a:pPr>
              <a:buFont typeface="Arial" panose="020B0604020202020204" pitchFamily="34" charset="0"/>
              <a:buChar char="•"/>
            </a:pPr>
            <a:endParaRPr lang="en-US" dirty="0"/>
          </a:p>
          <a:p>
            <a:pPr marL="0" indent="0">
              <a:buNone/>
            </a:pPr>
            <a:endParaRPr lang="en-US" sz="1800" dirty="0">
              <a:latin typeface="Calibri" panose="020F0502020204030204" pitchFamily="34" charset="0"/>
              <a:cs typeface="Calibri" panose="020F0502020204030204" pitchFamily="34" charset="0"/>
            </a:endParaRPr>
          </a:p>
          <a:p>
            <a:pPr marL="0" indent="0">
              <a:buNone/>
            </a:pPr>
            <a:endParaRPr lang="en-US" sz="1800" dirty="0">
              <a:latin typeface="Calibri" panose="020F0502020204030204" pitchFamily="34" charset="0"/>
              <a:cs typeface="Calibri" panose="020F0502020204030204" pitchFamily="34" charset="0"/>
            </a:endParaRPr>
          </a:p>
        </p:txBody>
      </p:sp>
      <p:cxnSp>
        <p:nvCxnSpPr>
          <p:cNvPr id="3" name="Straight Connector 2">
            <a:extLst>
              <a:ext uri="{FF2B5EF4-FFF2-40B4-BE49-F238E27FC236}">
                <a16:creationId xmlns:a16="http://schemas.microsoft.com/office/drawing/2014/main" id="{2146725D-2BB8-D597-D046-03F34CA6BB96}"/>
              </a:ext>
            </a:extLst>
          </p:cNvPr>
          <p:cNvCxnSpPr/>
          <p:nvPr/>
        </p:nvCxnSpPr>
        <p:spPr>
          <a:xfrm>
            <a:off x="754380" y="1282314"/>
            <a:ext cx="480060" cy="0"/>
          </a:xfrm>
          <a:prstGeom prst="line">
            <a:avLst/>
          </a:prstGeom>
          <a:ln w="57150">
            <a:solidFill>
              <a:schemeClr val="accent3"/>
            </a:solidFill>
          </a:ln>
        </p:spPr>
        <p:style>
          <a:lnRef idx="1">
            <a:schemeClr val="accent1"/>
          </a:lnRef>
          <a:fillRef idx="0">
            <a:schemeClr val="accent1"/>
          </a:fillRef>
          <a:effectRef idx="0">
            <a:schemeClr val="accent1"/>
          </a:effectRef>
          <a:fontRef idx="minor">
            <a:schemeClr val="tx1"/>
          </a:fontRef>
        </p:style>
      </p:cxnSp>
      <p:graphicFrame>
        <p:nvGraphicFramePr>
          <p:cNvPr id="7" name="Table 6">
            <a:extLst>
              <a:ext uri="{FF2B5EF4-FFF2-40B4-BE49-F238E27FC236}">
                <a16:creationId xmlns:a16="http://schemas.microsoft.com/office/drawing/2014/main" id="{CBAB2A28-38EA-3E1B-4744-383F052CEB31}"/>
              </a:ext>
            </a:extLst>
          </p:cNvPr>
          <p:cNvGraphicFramePr>
            <a:graphicFrameLocks noGrp="1"/>
          </p:cNvGraphicFramePr>
          <p:nvPr>
            <p:extLst>
              <p:ext uri="{D42A27DB-BD31-4B8C-83A1-F6EECF244321}">
                <p14:modId xmlns:p14="http://schemas.microsoft.com/office/powerpoint/2010/main" val="582011378"/>
              </p:ext>
            </p:extLst>
          </p:nvPr>
        </p:nvGraphicFramePr>
        <p:xfrm>
          <a:off x="562520" y="2044432"/>
          <a:ext cx="8018960" cy="4254176"/>
        </p:xfrm>
        <a:graphic>
          <a:graphicData uri="http://schemas.openxmlformats.org/drawingml/2006/table">
            <a:tbl>
              <a:tblPr firstRow="1" bandRow="1">
                <a:tableStyleId>{5C22544A-7EE6-4342-B048-85BDC9FD1C3A}</a:tableStyleId>
              </a:tblPr>
              <a:tblGrid>
                <a:gridCol w="3761286">
                  <a:extLst>
                    <a:ext uri="{9D8B030D-6E8A-4147-A177-3AD203B41FA5}">
                      <a16:colId xmlns:a16="http://schemas.microsoft.com/office/drawing/2014/main" val="1035345055"/>
                    </a:ext>
                  </a:extLst>
                </a:gridCol>
                <a:gridCol w="1423851">
                  <a:extLst>
                    <a:ext uri="{9D8B030D-6E8A-4147-A177-3AD203B41FA5}">
                      <a16:colId xmlns:a16="http://schemas.microsoft.com/office/drawing/2014/main" val="1732124652"/>
                    </a:ext>
                  </a:extLst>
                </a:gridCol>
                <a:gridCol w="1188720">
                  <a:extLst>
                    <a:ext uri="{9D8B030D-6E8A-4147-A177-3AD203B41FA5}">
                      <a16:colId xmlns:a16="http://schemas.microsoft.com/office/drawing/2014/main" val="1908001939"/>
                    </a:ext>
                  </a:extLst>
                </a:gridCol>
                <a:gridCol w="1645103">
                  <a:extLst>
                    <a:ext uri="{9D8B030D-6E8A-4147-A177-3AD203B41FA5}">
                      <a16:colId xmlns:a16="http://schemas.microsoft.com/office/drawing/2014/main" val="210038517"/>
                    </a:ext>
                  </a:extLst>
                </a:gridCol>
              </a:tblGrid>
              <a:tr h="397348">
                <a:tc>
                  <a:txBody>
                    <a:bodyPr/>
                    <a:lstStyle/>
                    <a:p>
                      <a:r>
                        <a:rPr lang="en-US" sz="1600" dirty="0">
                          <a:solidFill>
                            <a:schemeClr val="tx1"/>
                          </a:solidFill>
                          <a:latin typeface="Calibri" panose="020F0502020204030204" pitchFamily="34" charset="0"/>
                          <a:ea typeface="Calibri" panose="020F0502020204030204" pitchFamily="34" charset="0"/>
                          <a:cs typeface="Calibri" panose="020F0502020204030204" pitchFamily="34" charset="0"/>
                        </a:rPr>
                        <a:t>GREYHOUND LINES</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a:r>
                        <a:rPr lang="en-US" sz="1600" dirty="0">
                          <a:solidFill>
                            <a:schemeClr val="tx1"/>
                          </a:solidFill>
                          <a:latin typeface="Calibri" panose="020F0502020204030204" pitchFamily="34" charset="0"/>
                          <a:ea typeface="Calibri" panose="020F0502020204030204" pitchFamily="34" charset="0"/>
                          <a:cs typeface="Calibri" panose="020F0502020204030204" pitchFamily="34" charset="0"/>
                        </a:rPr>
                        <a:t>TOTAL PROJECT COST</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a:r>
                        <a:rPr lang="en-US" sz="1600" dirty="0">
                          <a:solidFill>
                            <a:schemeClr val="tx1"/>
                          </a:solidFill>
                          <a:latin typeface="Calibri" panose="020F0502020204030204" pitchFamily="34" charset="0"/>
                          <a:ea typeface="Calibri" panose="020F0502020204030204" pitchFamily="34" charset="0"/>
                          <a:cs typeface="Calibri" panose="020F0502020204030204" pitchFamily="34" charset="0"/>
                        </a:rPr>
                        <a:t>REQUESTED AMOUNT</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a:r>
                        <a:rPr lang="en-US" sz="1600" dirty="0">
                          <a:solidFill>
                            <a:schemeClr val="tx1"/>
                          </a:solidFill>
                          <a:latin typeface="Calibri" panose="020F0502020204030204" pitchFamily="34" charset="0"/>
                          <a:ea typeface="Calibri" panose="020F0502020204030204" pitchFamily="34" charset="0"/>
                          <a:cs typeface="Calibri" panose="020F0502020204030204" pitchFamily="34" charset="0"/>
                        </a:rPr>
                        <a:t>RECOMMENDED AMOUNT</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val="3887205296"/>
                  </a:ext>
                </a:extLst>
              </a:tr>
              <a:tr h="0">
                <a:tc>
                  <a:txBody>
                    <a:bodyPr/>
                    <a:lstStyle/>
                    <a:p>
                      <a:r>
                        <a:rPr lang="en-US" sz="1500" dirty="0">
                          <a:latin typeface="Calibri" panose="020F0502020204030204" pitchFamily="34" charset="0"/>
                          <a:ea typeface="Calibri" panose="020F0502020204030204" pitchFamily="34" charset="0"/>
                          <a:cs typeface="Calibri" panose="020F0502020204030204" pitchFamily="34" charset="0"/>
                        </a:rPr>
                        <a:t>Support Iowa Based Operating Deficits</a:t>
                      </a:r>
                    </a:p>
                  </a:txBody>
                  <a:tcPr>
                    <a:lnT w="12700" cap="flat" cmpd="sng" algn="ctr">
                      <a:solidFill>
                        <a:schemeClr val="tx1"/>
                      </a:solidFill>
                      <a:prstDash val="solid"/>
                      <a:round/>
                      <a:headEnd type="none" w="med" len="med"/>
                      <a:tailEnd type="none" w="med" len="med"/>
                    </a:lnT>
                    <a:solidFill>
                      <a:schemeClr val="bg1">
                        <a:lumMod val="95000"/>
                      </a:schemeClr>
                    </a:solidFill>
                  </a:tcPr>
                </a:tc>
                <a:tc>
                  <a:txBody>
                    <a:bodyPr/>
                    <a:lstStyle/>
                    <a:p>
                      <a:pPr algn="r"/>
                      <a:endParaRPr lang="en-US" sz="1500" dirty="0">
                        <a:latin typeface="Calibri" panose="020F0502020204030204" pitchFamily="34" charset="0"/>
                        <a:ea typeface="Calibri" panose="020F0502020204030204" pitchFamily="34" charset="0"/>
                        <a:cs typeface="Calibri" panose="020F0502020204030204" pitchFamily="34" charset="0"/>
                      </a:endParaRPr>
                    </a:p>
                  </a:txBody>
                  <a:tcPr>
                    <a:lnT w="12700" cap="flat" cmpd="sng" algn="ctr">
                      <a:solidFill>
                        <a:schemeClr val="tx1"/>
                      </a:solidFill>
                      <a:prstDash val="solid"/>
                      <a:round/>
                      <a:headEnd type="none" w="med" len="med"/>
                      <a:tailEnd type="none" w="med" len="med"/>
                    </a:lnT>
                    <a:solidFill>
                      <a:schemeClr val="bg1">
                        <a:lumMod val="95000"/>
                      </a:schemeClr>
                    </a:solidFill>
                  </a:tcPr>
                </a:tc>
                <a:tc>
                  <a:txBody>
                    <a:bodyPr/>
                    <a:lstStyle/>
                    <a:p>
                      <a:pPr algn="r"/>
                      <a:endParaRPr lang="en-US" sz="1500" dirty="0">
                        <a:latin typeface="Calibri" panose="020F0502020204030204" pitchFamily="34" charset="0"/>
                        <a:ea typeface="Calibri" panose="020F0502020204030204" pitchFamily="34" charset="0"/>
                        <a:cs typeface="Calibri" panose="020F0502020204030204" pitchFamily="34" charset="0"/>
                      </a:endParaRPr>
                    </a:p>
                  </a:txBody>
                  <a:tcPr>
                    <a:lnT w="12700" cap="flat" cmpd="sng" algn="ctr">
                      <a:solidFill>
                        <a:schemeClr val="tx1"/>
                      </a:solidFill>
                      <a:prstDash val="solid"/>
                      <a:round/>
                      <a:headEnd type="none" w="med" len="med"/>
                      <a:tailEnd type="none" w="med" len="med"/>
                    </a:lnT>
                    <a:solidFill>
                      <a:schemeClr val="bg1">
                        <a:lumMod val="95000"/>
                      </a:schemeClr>
                    </a:solidFill>
                  </a:tcPr>
                </a:tc>
                <a:tc>
                  <a:txBody>
                    <a:bodyPr/>
                    <a:lstStyle/>
                    <a:p>
                      <a:pPr marL="0" marR="0" lvl="0" indent="0" algn="r" defTabSz="685783" rtl="0" eaLnBrk="1" fontAlgn="auto" latinLnBrk="0" hangingPunct="1">
                        <a:lnSpc>
                          <a:spcPct val="100000"/>
                        </a:lnSpc>
                        <a:spcBef>
                          <a:spcPts val="0"/>
                        </a:spcBef>
                        <a:spcAft>
                          <a:spcPts val="0"/>
                        </a:spcAft>
                        <a:buClrTx/>
                        <a:buSzTx/>
                        <a:buFontTx/>
                        <a:buNone/>
                        <a:tabLst/>
                        <a:defRPr/>
                      </a:pPr>
                      <a:endParaRPr lang="en-US" sz="1500" dirty="0">
                        <a:latin typeface="Calibri" panose="020F0502020204030204" pitchFamily="34" charset="0"/>
                        <a:ea typeface="Calibri" panose="020F0502020204030204" pitchFamily="34" charset="0"/>
                        <a:cs typeface="Calibri" panose="020F0502020204030204" pitchFamily="34" charset="0"/>
                      </a:endParaRPr>
                    </a:p>
                  </a:txBody>
                  <a:tcPr>
                    <a:lnT w="12700" cap="flat" cmpd="sng" algn="ctr">
                      <a:solidFill>
                        <a:schemeClr val="tx1"/>
                      </a:solidFill>
                      <a:prstDash val="solid"/>
                      <a:round/>
                      <a:headEnd type="none" w="med" len="med"/>
                      <a:tailEnd type="none" w="med" len="med"/>
                    </a:lnT>
                    <a:solidFill>
                      <a:schemeClr val="bg1">
                        <a:lumMod val="95000"/>
                      </a:schemeClr>
                    </a:solidFill>
                  </a:tcPr>
                </a:tc>
                <a:extLst>
                  <a:ext uri="{0D108BD9-81ED-4DB2-BD59-A6C34878D82A}">
                    <a16:rowId xmlns:a16="http://schemas.microsoft.com/office/drawing/2014/main" val="2251341023"/>
                  </a:ext>
                </a:extLst>
              </a:tr>
              <a:tr h="0">
                <a:tc>
                  <a:txBody>
                    <a:bodyPr/>
                    <a:lstStyle/>
                    <a:p>
                      <a:r>
                        <a:rPr lang="en-US" sz="1500" dirty="0">
                          <a:latin typeface="Calibri" panose="020F0502020204030204" pitchFamily="34" charset="0"/>
                          <a:ea typeface="Calibri" panose="020F0502020204030204" pitchFamily="34" charset="0"/>
                          <a:cs typeface="Calibri" panose="020F0502020204030204" pitchFamily="34" charset="0"/>
                        </a:rPr>
                        <a:t>     Chicago to Denver</a:t>
                      </a:r>
                    </a:p>
                  </a:txBody>
                  <a:tcPr>
                    <a:solidFill>
                      <a:schemeClr val="bg1">
                        <a:lumMod val="95000"/>
                      </a:schemeClr>
                    </a:solidFill>
                  </a:tcPr>
                </a:tc>
                <a:tc>
                  <a:txBody>
                    <a:bodyPr/>
                    <a:lstStyle/>
                    <a:p>
                      <a:pPr algn="r"/>
                      <a:r>
                        <a:rPr lang="en-US" sz="1500" dirty="0">
                          <a:latin typeface="Calibri" panose="020F0502020204030204" pitchFamily="34" charset="0"/>
                          <a:ea typeface="Calibri" panose="020F0502020204030204" pitchFamily="34" charset="0"/>
                          <a:cs typeface="Calibri" panose="020F0502020204030204" pitchFamily="34" charset="0"/>
                        </a:rPr>
                        <a:t>$1,405,980</a:t>
                      </a:r>
                    </a:p>
                  </a:txBody>
                  <a:tcPr>
                    <a:solidFill>
                      <a:schemeClr val="bg1">
                        <a:lumMod val="95000"/>
                      </a:schemeClr>
                    </a:solidFill>
                  </a:tcPr>
                </a:tc>
                <a:tc>
                  <a:txBody>
                    <a:bodyPr/>
                    <a:lstStyle/>
                    <a:p>
                      <a:pPr algn="r"/>
                      <a:r>
                        <a:rPr lang="en-US" sz="1500" dirty="0">
                          <a:latin typeface="Calibri" panose="020F0502020204030204" pitchFamily="34" charset="0"/>
                          <a:ea typeface="Calibri" panose="020F0502020204030204" pitchFamily="34" charset="0"/>
                          <a:cs typeface="Calibri" panose="020F0502020204030204" pitchFamily="34" charset="0"/>
                        </a:rPr>
                        <a:t>$319,860</a:t>
                      </a:r>
                    </a:p>
                  </a:txBody>
                  <a:tcPr>
                    <a:solidFill>
                      <a:schemeClr val="bg1">
                        <a:lumMod val="95000"/>
                      </a:schemeClr>
                    </a:solidFill>
                  </a:tcPr>
                </a:tc>
                <a:tc>
                  <a:txBody>
                    <a:bodyPr/>
                    <a:lstStyle/>
                    <a:p>
                      <a:pPr algn="r"/>
                      <a:r>
                        <a:rPr lang="en-US" sz="1500" dirty="0">
                          <a:latin typeface="Calibri" panose="020F0502020204030204" pitchFamily="34" charset="0"/>
                          <a:ea typeface="Calibri" panose="020F0502020204030204" pitchFamily="34" charset="0"/>
                          <a:cs typeface="Calibri" panose="020F0502020204030204" pitchFamily="34" charset="0"/>
                        </a:rPr>
                        <a:t>$319,860</a:t>
                      </a:r>
                    </a:p>
                  </a:txBody>
                  <a:tcPr>
                    <a:solidFill>
                      <a:schemeClr val="bg1">
                        <a:lumMod val="95000"/>
                      </a:schemeClr>
                    </a:solidFill>
                  </a:tcPr>
                </a:tc>
                <a:extLst>
                  <a:ext uri="{0D108BD9-81ED-4DB2-BD59-A6C34878D82A}">
                    <a16:rowId xmlns:a16="http://schemas.microsoft.com/office/drawing/2014/main" val="978259939"/>
                  </a:ext>
                </a:extLst>
              </a:tr>
              <a:tr h="0">
                <a:tc>
                  <a:txBody>
                    <a:bodyPr/>
                    <a:lstStyle/>
                    <a:p>
                      <a:r>
                        <a:rPr lang="en-US" sz="1500" dirty="0">
                          <a:latin typeface="Calibri" panose="020F0502020204030204" pitchFamily="34" charset="0"/>
                          <a:ea typeface="Calibri" panose="020F0502020204030204" pitchFamily="34" charset="0"/>
                          <a:cs typeface="Calibri" panose="020F0502020204030204" pitchFamily="34" charset="0"/>
                        </a:rPr>
                        <a:t>     Chicago to Des Moines – North Route</a:t>
                      </a:r>
                    </a:p>
                  </a:txBody>
                  <a:tcPr>
                    <a:solidFill>
                      <a:schemeClr val="bg1">
                        <a:lumMod val="95000"/>
                      </a:schemeClr>
                    </a:solidFill>
                  </a:tcPr>
                </a:tc>
                <a:tc>
                  <a:txBody>
                    <a:bodyPr/>
                    <a:lstStyle/>
                    <a:p>
                      <a:pPr algn="r"/>
                      <a:r>
                        <a:rPr lang="en-US" sz="1500" dirty="0">
                          <a:latin typeface="Calibri" panose="020F0502020204030204" pitchFamily="34" charset="0"/>
                          <a:ea typeface="Calibri" panose="020F0502020204030204" pitchFamily="34" charset="0"/>
                          <a:cs typeface="Calibri" panose="020F0502020204030204" pitchFamily="34" charset="0"/>
                        </a:rPr>
                        <a:t>$907,920</a:t>
                      </a:r>
                    </a:p>
                  </a:txBody>
                  <a:tcPr>
                    <a:solidFill>
                      <a:schemeClr val="bg1">
                        <a:lumMod val="95000"/>
                      </a:schemeClr>
                    </a:solidFill>
                  </a:tcPr>
                </a:tc>
                <a:tc>
                  <a:txBody>
                    <a:bodyPr/>
                    <a:lstStyle/>
                    <a:p>
                      <a:pPr algn="r"/>
                      <a:r>
                        <a:rPr lang="en-US" sz="1500" dirty="0">
                          <a:latin typeface="Calibri" panose="020F0502020204030204" pitchFamily="34" charset="0"/>
                          <a:ea typeface="Calibri" panose="020F0502020204030204" pitchFamily="34" charset="0"/>
                          <a:cs typeface="Calibri" panose="020F0502020204030204" pitchFamily="34" charset="0"/>
                        </a:rPr>
                        <a:t>$304,153</a:t>
                      </a:r>
                    </a:p>
                  </a:txBody>
                  <a:tcPr>
                    <a:solidFill>
                      <a:schemeClr val="bg1">
                        <a:lumMod val="95000"/>
                      </a:schemeClr>
                    </a:solidFill>
                  </a:tcPr>
                </a:tc>
                <a:tc>
                  <a:txBody>
                    <a:bodyPr/>
                    <a:lstStyle/>
                    <a:p>
                      <a:pPr algn="r"/>
                      <a:r>
                        <a:rPr lang="en-US" sz="1500" dirty="0">
                          <a:latin typeface="Calibri" panose="020F0502020204030204" pitchFamily="34" charset="0"/>
                          <a:ea typeface="Calibri" panose="020F0502020204030204" pitchFamily="34" charset="0"/>
                          <a:cs typeface="Calibri" panose="020F0502020204030204" pitchFamily="34" charset="0"/>
                        </a:rPr>
                        <a:t>$304,153</a:t>
                      </a:r>
                    </a:p>
                  </a:txBody>
                  <a:tcPr>
                    <a:solidFill>
                      <a:schemeClr val="bg1">
                        <a:lumMod val="95000"/>
                      </a:schemeClr>
                    </a:solidFill>
                  </a:tcPr>
                </a:tc>
                <a:extLst>
                  <a:ext uri="{0D108BD9-81ED-4DB2-BD59-A6C34878D82A}">
                    <a16:rowId xmlns:a16="http://schemas.microsoft.com/office/drawing/2014/main" val="1838851681"/>
                  </a:ext>
                </a:extLst>
              </a:tr>
              <a:tr h="0">
                <a:tc>
                  <a:txBody>
                    <a:bodyPr/>
                    <a:lstStyle/>
                    <a:p>
                      <a:r>
                        <a:rPr lang="en-US" sz="1500" dirty="0">
                          <a:latin typeface="Calibri" panose="020F0502020204030204" pitchFamily="34" charset="0"/>
                          <a:ea typeface="Calibri" panose="020F0502020204030204" pitchFamily="34" charset="0"/>
                          <a:cs typeface="Calibri" panose="020F0502020204030204" pitchFamily="34" charset="0"/>
                        </a:rPr>
                        <a:t>     Chicago to Des Moines – South Route</a:t>
                      </a:r>
                    </a:p>
                  </a:txBody>
                  <a:tcPr>
                    <a:solidFill>
                      <a:schemeClr val="bg1">
                        <a:lumMod val="95000"/>
                      </a:schemeClr>
                    </a:solidFill>
                  </a:tcPr>
                </a:tc>
                <a:tc>
                  <a:txBody>
                    <a:bodyPr/>
                    <a:lstStyle/>
                    <a:p>
                      <a:pPr algn="r"/>
                      <a:r>
                        <a:rPr lang="en-US" sz="1500" dirty="0">
                          <a:latin typeface="Calibri" panose="020F0502020204030204" pitchFamily="34" charset="0"/>
                          <a:ea typeface="Calibri" panose="020F0502020204030204" pitchFamily="34" charset="0"/>
                          <a:cs typeface="Calibri" panose="020F0502020204030204" pitchFamily="34" charset="0"/>
                        </a:rPr>
                        <a:t>$788,400</a:t>
                      </a:r>
                    </a:p>
                  </a:txBody>
                  <a:tcPr>
                    <a:solidFill>
                      <a:schemeClr val="bg1">
                        <a:lumMod val="95000"/>
                      </a:schemeClr>
                    </a:solidFill>
                  </a:tcPr>
                </a:tc>
                <a:tc>
                  <a:txBody>
                    <a:bodyPr/>
                    <a:lstStyle/>
                    <a:p>
                      <a:pPr algn="r"/>
                      <a:r>
                        <a:rPr lang="en-US" sz="1500" dirty="0">
                          <a:latin typeface="Calibri" panose="020F0502020204030204" pitchFamily="34" charset="0"/>
                          <a:ea typeface="Calibri" panose="020F0502020204030204" pitchFamily="34" charset="0"/>
                          <a:cs typeface="Calibri" panose="020F0502020204030204" pitchFamily="34" charset="0"/>
                        </a:rPr>
                        <a:t>$284,481</a:t>
                      </a:r>
                    </a:p>
                  </a:txBody>
                  <a:tcPr>
                    <a:solidFill>
                      <a:schemeClr val="bg1">
                        <a:lumMod val="95000"/>
                      </a:schemeClr>
                    </a:solidFill>
                  </a:tcPr>
                </a:tc>
                <a:tc>
                  <a:txBody>
                    <a:bodyPr/>
                    <a:lstStyle/>
                    <a:p>
                      <a:pPr algn="r"/>
                      <a:r>
                        <a:rPr lang="en-US" sz="1500" dirty="0">
                          <a:latin typeface="Calibri" panose="020F0502020204030204" pitchFamily="34" charset="0"/>
                          <a:ea typeface="Calibri" panose="020F0502020204030204" pitchFamily="34" charset="0"/>
                          <a:cs typeface="Calibri" panose="020F0502020204030204" pitchFamily="34" charset="0"/>
                        </a:rPr>
                        <a:t>$284,481</a:t>
                      </a:r>
                    </a:p>
                  </a:txBody>
                  <a:tcPr>
                    <a:solidFill>
                      <a:schemeClr val="bg1">
                        <a:lumMod val="95000"/>
                      </a:schemeClr>
                    </a:solidFill>
                  </a:tcPr>
                </a:tc>
                <a:extLst>
                  <a:ext uri="{0D108BD9-81ED-4DB2-BD59-A6C34878D82A}">
                    <a16:rowId xmlns:a16="http://schemas.microsoft.com/office/drawing/2014/main" val="2829171141"/>
                  </a:ext>
                </a:extLst>
              </a:tr>
              <a:tr h="0">
                <a:tc>
                  <a:txBody>
                    <a:bodyPr/>
                    <a:lstStyle/>
                    <a:p>
                      <a:r>
                        <a:rPr lang="en-US" sz="1500" dirty="0">
                          <a:latin typeface="Calibri" panose="020F0502020204030204" pitchFamily="34" charset="0"/>
                          <a:ea typeface="Calibri" panose="020F0502020204030204" pitchFamily="34" charset="0"/>
                          <a:cs typeface="Calibri" panose="020F0502020204030204" pitchFamily="34" charset="0"/>
                        </a:rPr>
                        <a:t>     Indianapolis to Des Moines</a:t>
                      </a:r>
                    </a:p>
                  </a:txBody>
                  <a:tcPr>
                    <a:solidFill>
                      <a:schemeClr val="bg1">
                        <a:lumMod val="95000"/>
                      </a:schemeClr>
                    </a:solidFill>
                  </a:tcPr>
                </a:tc>
                <a:tc>
                  <a:txBody>
                    <a:bodyPr/>
                    <a:lstStyle/>
                    <a:p>
                      <a:pPr algn="r"/>
                      <a:r>
                        <a:rPr lang="en-US" sz="1500" dirty="0">
                          <a:latin typeface="Calibri" panose="020F0502020204030204" pitchFamily="34" charset="0"/>
                          <a:ea typeface="Calibri" panose="020F0502020204030204" pitchFamily="34" charset="0"/>
                          <a:cs typeface="Calibri" panose="020F0502020204030204" pitchFamily="34" charset="0"/>
                        </a:rPr>
                        <a:t>$722,700</a:t>
                      </a:r>
                    </a:p>
                  </a:txBody>
                  <a:tcPr>
                    <a:solidFill>
                      <a:schemeClr val="bg1">
                        <a:lumMod val="95000"/>
                      </a:schemeClr>
                    </a:solidFill>
                  </a:tcPr>
                </a:tc>
                <a:tc>
                  <a:txBody>
                    <a:bodyPr/>
                    <a:lstStyle/>
                    <a:p>
                      <a:pPr algn="r"/>
                      <a:r>
                        <a:rPr lang="en-US" sz="1500" dirty="0">
                          <a:latin typeface="Calibri" panose="020F0502020204030204" pitchFamily="34" charset="0"/>
                          <a:ea typeface="Calibri" panose="020F0502020204030204" pitchFamily="34" charset="0"/>
                          <a:cs typeface="Calibri" panose="020F0502020204030204" pitchFamily="34" charset="0"/>
                        </a:rPr>
                        <a:t>$186,095</a:t>
                      </a:r>
                    </a:p>
                  </a:txBody>
                  <a:tcPr>
                    <a:solidFill>
                      <a:schemeClr val="bg1">
                        <a:lumMod val="95000"/>
                      </a:schemeClr>
                    </a:solidFill>
                  </a:tcPr>
                </a:tc>
                <a:tc>
                  <a:txBody>
                    <a:bodyPr/>
                    <a:lstStyle/>
                    <a:p>
                      <a:pPr algn="r"/>
                      <a:r>
                        <a:rPr lang="en-US" sz="1500" dirty="0">
                          <a:latin typeface="Calibri" panose="020F0502020204030204" pitchFamily="34" charset="0"/>
                          <a:ea typeface="Calibri" panose="020F0502020204030204" pitchFamily="34" charset="0"/>
                          <a:cs typeface="Calibri" panose="020F0502020204030204" pitchFamily="34" charset="0"/>
                        </a:rPr>
                        <a:t>$186,095</a:t>
                      </a:r>
                    </a:p>
                  </a:txBody>
                  <a:tcPr>
                    <a:solidFill>
                      <a:schemeClr val="bg1">
                        <a:lumMod val="95000"/>
                      </a:schemeClr>
                    </a:solidFill>
                  </a:tcPr>
                </a:tc>
                <a:extLst>
                  <a:ext uri="{0D108BD9-81ED-4DB2-BD59-A6C34878D82A}">
                    <a16:rowId xmlns:a16="http://schemas.microsoft.com/office/drawing/2014/main" val="710536283"/>
                  </a:ext>
                </a:extLst>
              </a:tr>
              <a:tr h="0">
                <a:tc>
                  <a:txBody>
                    <a:bodyPr/>
                    <a:lstStyle/>
                    <a:p>
                      <a:r>
                        <a:rPr lang="en-US" sz="1500" dirty="0">
                          <a:latin typeface="Calibri" panose="020F0502020204030204" pitchFamily="34" charset="0"/>
                          <a:ea typeface="Calibri" panose="020F0502020204030204" pitchFamily="34" charset="0"/>
                          <a:cs typeface="Calibri" panose="020F0502020204030204" pitchFamily="34" charset="0"/>
                        </a:rPr>
                        <a:t>     St Louis to Des Moines</a:t>
                      </a:r>
                    </a:p>
                  </a:txBody>
                  <a:tcPr>
                    <a:solidFill>
                      <a:schemeClr val="bg1">
                        <a:lumMod val="95000"/>
                      </a:schemeClr>
                    </a:solidFill>
                  </a:tcPr>
                </a:tc>
                <a:tc>
                  <a:txBody>
                    <a:bodyPr/>
                    <a:lstStyle/>
                    <a:p>
                      <a:pPr algn="r"/>
                      <a:r>
                        <a:rPr lang="en-US" sz="1500" dirty="0">
                          <a:latin typeface="Calibri" panose="020F0502020204030204" pitchFamily="34" charset="0"/>
                          <a:ea typeface="Calibri" panose="020F0502020204030204" pitchFamily="34" charset="0"/>
                          <a:cs typeface="Calibri" panose="020F0502020204030204" pitchFamily="34" charset="0"/>
                        </a:rPr>
                        <a:t>$1,029,300</a:t>
                      </a:r>
                    </a:p>
                  </a:txBody>
                  <a:tcPr>
                    <a:solidFill>
                      <a:schemeClr val="bg1">
                        <a:lumMod val="95000"/>
                      </a:schemeClr>
                    </a:solidFill>
                  </a:tcPr>
                </a:tc>
                <a:tc>
                  <a:txBody>
                    <a:bodyPr/>
                    <a:lstStyle/>
                    <a:p>
                      <a:pPr algn="r"/>
                      <a:r>
                        <a:rPr lang="en-US" sz="1500" dirty="0">
                          <a:latin typeface="Calibri" panose="020F0502020204030204" pitchFamily="34" charset="0"/>
                          <a:ea typeface="Calibri" panose="020F0502020204030204" pitchFamily="34" charset="0"/>
                          <a:cs typeface="Calibri" panose="020F0502020204030204" pitchFamily="34" charset="0"/>
                        </a:rPr>
                        <a:t>$363,686</a:t>
                      </a:r>
                    </a:p>
                  </a:txBody>
                  <a:tcPr>
                    <a:solidFill>
                      <a:schemeClr val="bg1">
                        <a:lumMod val="95000"/>
                      </a:schemeClr>
                    </a:solidFill>
                  </a:tcPr>
                </a:tc>
                <a:tc>
                  <a:txBody>
                    <a:bodyPr/>
                    <a:lstStyle/>
                    <a:p>
                      <a:pPr algn="r"/>
                      <a:r>
                        <a:rPr lang="en-US" sz="1500" dirty="0">
                          <a:latin typeface="Calibri" panose="020F0502020204030204" pitchFamily="34" charset="0"/>
                          <a:ea typeface="Calibri" panose="020F0502020204030204" pitchFamily="34" charset="0"/>
                          <a:cs typeface="Calibri" panose="020F0502020204030204" pitchFamily="34" charset="0"/>
                        </a:rPr>
                        <a:t>$363,686</a:t>
                      </a:r>
                    </a:p>
                  </a:txBody>
                  <a:tcPr>
                    <a:solidFill>
                      <a:schemeClr val="bg1">
                        <a:lumMod val="95000"/>
                      </a:schemeClr>
                    </a:solidFill>
                  </a:tcPr>
                </a:tc>
                <a:extLst>
                  <a:ext uri="{0D108BD9-81ED-4DB2-BD59-A6C34878D82A}">
                    <a16:rowId xmlns:a16="http://schemas.microsoft.com/office/drawing/2014/main" val="3019523297"/>
                  </a:ext>
                </a:extLst>
              </a:tr>
              <a:tr h="0">
                <a:tc>
                  <a:txBody>
                    <a:bodyPr/>
                    <a:lstStyle/>
                    <a:p>
                      <a:r>
                        <a:rPr lang="en-US" sz="1500" dirty="0">
                          <a:latin typeface="Calibri" panose="020F0502020204030204" pitchFamily="34" charset="0"/>
                          <a:ea typeface="Calibri" panose="020F0502020204030204" pitchFamily="34" charset="0"/>
                          <a:cs typeface="Calibri" panose="020F0502020204030204" pitchFamily="34" charset="0"/>
                        </a:rPr>
                        <a:t>Support for Capital Expenditures</a:t>
                      </a:r>
                    </a:p>
                  </a:txBody>
                  <a:tcPr>
                    <a:solidFill>
                      <a:schemeClr val="bg1">
                        <a:lumMod val="95000"/>
                      </a:schemeClr>
                    </a:solidFill>
                  </a:tcPr>
                </a:tc>
                <a:tc>
                  <a:txBody>
                    <a:bodyPr/>
                    <a:lstStyle/>
                    <a:p>
                      <a:pPr algn="r"/>
                      <a:endParaRPr lang="en-US" sz="1500" dirty="0">
                        <a:latin typeface="Calibri" panose="020F0502020204030204" pitchFamily="34" charset="0"/>
                        <a:ea typeface="Calibri" panose="020F0502020204030204" pitchFamily="34" charset="0"/>
                        <a:cs typeface="Calibri" panose="020F0502020204030204" pitchFamily="34" charset="0"/>
                      </a:endParaRPr>
                    </a:p>
                  </a:txBody>
                  <a:tcPr>
                    <a:solidFill>
                      <a:schemeClr val="bg1">
                        <a:lumMod val="95000"/>
                      </a:schemeClr>
                    </a:solidFill>
                  </a:tcPr>
                </a:tc>
                <a:tc>
                  <a:txBody>
                    <a:bodyPr/>
                    <a:lstStyle/>
                    <a:p>
                      <a:pPr algn="r"/>
                      <a:endParaRPr lang="en-US" sz="1500" dirty="0">
                        <a:latin typeface="Calibri" panose="020F0502020204030204" pitchFamily="34" charset="0"/>
                        <a:ea typeface="Calibri" panose="020F0502020204030204" pitchFamily="34" charset="0"/>
                        <a:cs typeface="Calibri" panose="020F0502020204030204" pitchFamily="34" charset="0"/>
                      </a:endParaRPr>
                    </a:p>
                  </a:txBody>
                  <a:tcPr>
                    <a:solidFill>
                      <a:schemeClr val="bg1">
                        <a:lumMod val="95000"/>
                      </a:schemeClr>
                    </a:solidFill>
                  </a:tcPr>
                </a:tc>
                <a:tc>
                  <a:txBody>
                    <a:bodyPr/>
                    <a:lstStyle/>
                    <a:p>
                      <a:pPr marL="0" marR="0" lvl="0" indent="0" algn="r" defTabSz="685783" rtl="0" eaLnBrk="1" fontAlgn="auto" latinLnBrk="0" hangingPunct="1">
                        <a:lnSpc>
                          <a:spcPct val="100000"/>
                        </a:lnSpc>
                        <a:spcBef>
                          <a:spcPts val="0"/>
                        </a:spcBef>
                        <a:spcAft>
                          <a:spcPts val="0"/>
                        </a:spcAft>
                        <a:buClrTx/>
                        <a:buSzTx/>
                        <a:buFontTx/>
                        <a:buNone/>
                        <a:tabLst/>
                        <a:defRPr/>
                      </a:pPr>
                      <a:endParaRPr lang="en-US" sz="1500" dirty="0">
                        <a:latin typeface="Calibri" panose="020F0502020204030204" pitchFamily="34" charset="0"/>
                        <a:ea typeface="Calibri" panose="020F0502020204030204" pitchFamily="34" charset="0"/>
                        <a:cs typeface="Calibri" panose="020F0502020204030204" pitchFamily="34" charset="0"/>
                      </a:endParaRPr>
                    </a:p>
                  </a:txBody>
                  <a:tcPr>
                    <a:solidFill>
                      <a:schemeClr val="bg1">
                        <a:lumMod val="95000"/>
                      </a:schemeClr>
                    </a:solidFill>
                  </a:tcPr>
                </a:tc>
                <a:extLst>
                  <a:ext uri="{0D108BD9-81ED-4DB2-BD59-A6C34878D82A}">
                    <a16:rowId xmlns:a16="http://schemas.microsoft.com/office/drawing/2014/main" val="909496551"/>
                  </a:ext>
                </a:extLst>
              </a:tr>
              <a:tr h="0">
                <a:tc>
                  <a:txBody>
                    <a:bodyPr/>
                    <a:lstStyle/>
                    <a:p>
                      <a:r>
                        <a:rPr lang="en-US" sz="1500" dirty="0">
                          <a:latin typeface="Calibri" panose="020F0502020204030204" pitchFamily="34" charset="0"/>
                          <a:ea typeface="Calibri" panose="020F0502020204030204" pitchFamily="34" charset="0"/>
                          <a:cs typeface="Calibri" panose="020F0502020204030204" pitchFamily="34" charset="0"/>
                        </a:rPr>
                        <a:t>     Over-the Road Motorcoach</a:t>
                      </a:r>
                    </a:p>
                  </a:txBody>
                  <a:tcPr>
                    <a:solidFill>
                      <a:schemeClr val="bg1">
                        <a:lumMod val="95000"/>
                      </a:schemeClr>
                    </a:solidFill>
                  </a:tcPr>
                </a:tc>
                <a:tc>
                  <a:txBody>
                    <a:bodyPr/>
                    <a:lstStyle/>
                    <a:p>
                      <a:pPr algn="r"/>
                      <a:r>
                        <a:rPr lang="en-US" sz="1500" dirty="0">
                          <a:latin typeface="Calibri" panose="020F0502020204030204" pitchFamily="34" charset="0"/>
                          <a:ea typeface="Calibri" panose="020F0502020204030204" pitchFamily="34" charset="0"/>
                          <a:cs typeface="Calibri" panose="020F0502020204030204" pitchFamily="34" charset="0"/>
                        </a:rPr>
                        <a:t>$832,591</a:t>
                      </a:r>
                    </a:p>
                  </a:txBody>
                  <a:tcPr>
                    <a:solidFill>
                      <a:schemeClr val="bg1">
                        <a:lumMod val="95000"/>
                      </a:schemeClr>
                    </a:solidFill>
                  </a:tcPr>
                </a:tc>
                <a:tc>
                  <a:txBody>
                    <a:bodyPr/>
                    <a:lstStyle/>
                    <a:p>
                      <a:pPr algn="r"/>
                      <a:r>
                        <a:rPr lang="en-US" sz="1500" dirty="0">
                          <a:latin typeface="Calibri" panose="020F0502020204030204" pitchFamily="34" charset="0"/>
                          <a:ea typeface="Calibri" panose="020F0502020204030204" pitchFamily="34" charset="0"/>
                          <a:cs typeface="Calibri" panose="020F0502020204030204" pitchFamily="34" charset="0"/>
                        </a:rPr>
                        <a:t>$707,702</a:t>
                      </a:r>
                    </a:p>
                  </a:txBody>
                  <a:tcPr>
                    <a:solidFill>
                      <a:schemeClr val="bg1">
                        <a:lumMod val="95000"/>
                      </a:schemeClr>
                    </a:solidFill>
                  </a:tcPr>
                </a:tc>
                <a:tc>
                  <a:txBody>
                    <a:bodyPr/>
                    <a:lstStyle/>
                    <a:p>
                      <a:pPr marL="0" marR="0" lvl="0" indent="0" algn="r" defTabSz="685783" rtl="0" eaLnBrk="1" fontAlgn="auto" latinLnBrk="0" hangingPunct="1">
                        <a:lnSpc>
                          <a:spcPct val="100000"/>
                        </a:lnSpc>
                        <a:spcBef>
                          <a:spcPts val="0"/>
                        </a:spcBef>
                        <a:spcAft>
                          <a:spcPts val="0"/>
                        </a:spcAft>
                        <a:buClrTx/>
                        <a:buSzTx/>
                        <a:buFontTx/>
                        <a:buNone/>
                        <a:tabLst/>
                        <a:defRPr/>
                      </a:pPr>
                      <a:r>
                        <a:rPr lang="en-US" sz="1500" dirty="0">
                          <a:latin typeface="Calibri" panose="020F0502020204030204" pitchFamily="34" charset="0"/>
                          <a:ea typeface="Calibri" panose="020F0502020204030204" pitchFamily="34" charset="0"/>
                          <a:cs typeface="Calibri" panose="020F0502020204030204" pitchFamily="34" charset="0"/>
                        </a:rPr>
                        <a:t>$707,702</a:t>
                      </a:r>
                    </a:p>
                  </a:txBody>
                  <a:tcPr>
                    <a:solidFill>
                      <a:schemeClr val="bg1">
                        <a:lumMod val="95000"/>
                      </a:schemeClr>
                    </a:solidFill>
                  </a:tcPr>
                </a:tc>
                <a:extLst>
                  <a:ext uri="{0D108BD9-81ED-4DB2-BD59-A6C34878D82A}">
                    <a16:rowId xmlns:a16="http://schemas.microsoft.com/office/drawing/2014/main" val="3113557958"/>
                  </a:ext>
                </a:extLst>
              </a:tr>
              <a:tr h="0">
                <a:tc>
                  <a:txBody>
                    <a:bodyPr/>
                    <a:lstStyle/>
                    <a:p>
                      <a:r>
                        <a:rPr lang="en-US" sz="1500" dirty="0">
                          <a:latin typeface="Calibri" panose="020F0502020204030204" pitchFamily="34" charset="0"/>
                          <a:ea typeface="Calibri" panose="020F0502020204030204" pitchFamily="34" charset="0"/>
                          <a:cs typeface="Calibri" panose="020F0502020204030204" pitchFamily="34" charset="0"/>
                        </a:rPr>
                        <a:t>     Over-the Road Motorcoach</a:t>
                      </a:r>
                    </a:p>
                  </a:txBody>
                  <a:tcPr>
                    <a:solidFill>
                      <a:schemeClr val="bg1">
                        <a:lumMod val="95000"/>
                      </a:schemeClr>
                    </a:solidFill>
                  </a:tcPr>
                </a:tc>
                <a:tc>
                  <a:txBody>
                    <a:bodyPr/>
                    <a:lstStyle/>
                    <a:p>
                      <a:pPr algn="r"/>
                      <a:r>
                        <a:rPr lang="en-US" sz="1500" dirty="0">
                          <a:latin typeface="Calibri" panose="020F0502020204030204" pitchFamily="34" charset="0"/>
                          <a:ea typeface="Calibri" panose="020F0502020204030204" pitchFamily="34" charset="0"/>
                          <a:cs typeface="Calibri" panose="020F0502020204030204" pitchFamily="34" charset="0"/>
                        </a:rPr>
                        <a:t>$832,591</a:t>
                      </a:r>
                    </a:p>
                  </a:txBody>
                  <a:tcPr>
                    <a:solidFill>
                      <a:schemeClr val="bg1">
                        <a:lumMod val="95000"/>
                      </a:schemeClr>
                    </a:solidFill>
                  </a:tcPr>
                </a:tc>
                <a:tc>
                  <a:txBody>
                    <a:bodyPr/>
                    <a:lstStyle/>
                    <a:p>
                      <a:pPr algn="r"/>
                      <a:r>
                        <a:rPr lang="en-US" sz="1500" dirty="0">
                          <a:latin typeface="Calibri" panose="020F0502020204030204" pitchFamily="34" charset="0"/>
                          <a:ea typeface="Calibri" panose="020F0502020204030204" pitchFamily="34" charset="0"/>
                          <a:cs typeface="Calibri" panose="020F0502020204030204" pitchFamily="34" charset="0"/>
                        </a:rPr>
                        <a:t>$707,702</a:t>
                      </a:r>
                    </a:p>
                  </a:txBody>
                  <a:tcPr>
                    <a:solidFill>
                      <a:schemeClr val="bg1">
                        <a:lumMod val="95000"/>
                      </a:schemeClr>
                    </a:solidFill>
                  </a:tcPr>
                </a:tc>
                <a:tc>
                  <a:txBody>
                    <a:bodyPr/>
                    <a:lstStyle/>
                    <a:p>
                      <a:pPr marL="0" marR="0" lvl="0" indent="0" algn="r" defTabSz="685783" rtl="0" eaLnBrk="1" fontAlgn="auto" latinLnBrk="0" hangingPunct="1">
                        <a:lnSpc>
                          <a:spcPct val="100000"/>
                        </a:lnSpc>
                        <a:spcBef>
                          <a:spcPts val="0"/>
                        </a:spcBef>
                        <a:spcAft>
                          <a:spcPts val="0"/>
                        </a:spcAft>
                        <a:buClrTx/>
                        <a:buSzTx/>
                        <a:buFontTx/>
                        <a:buNone/>
                        <a:tabLst/>
                        <a:defRPr/>
                      </a:pPr>
                      <a:r>
                        <a:rPr lang="en-US" sz="1500" dirty="0">
                          <a:latin typeface="Calibri" panose="020F0502020204030204" pitchFamily="34" charset="0"/>
                          <a:ea typeface="Calibri" panose="020F0502020204030204" pitchFamily="34" charset="0"/>
                          <a:cs typeface="Calibri" panose="020F0502020204030204" pitchFamily="34" charset="0"/>
                        </a:rPr>
                        <a:t>$707,702</a:t>
                      </a:r>
                    </a:p>
                  </a:txBody>
                  <a:tcPr>
                    <a:solidFill>
                      <a:schemeClr val="bg1">
                        <a:lumMod val="95000"/>
                      </a:schemeClr>
                    </a:solidFill>
                  </a:tcPr>
                </a:tc>
                <a:extLst>
                  <a:ext uri="{0D108BD9-81ED-4DB2-BD59-A6C34878D82A}">
                    <a16:rowId xmlns:a16="http://schemas.microsoft.com/office/drawing/2014/main" val="3063627200"/>
                  </a:ext>
                </a:extLst>
              </a:tr>
              <a:tr h="397348">
                <a:tc>
                  <a:txBody>
                    <a:bodyPr/>
                    <a:lstStyle/>
                    <a:p>
                      <a:endParaRPr lang="en-US" sz="1500" dirty="0">
                        <a:latin typeface="Calibri" panose="020F0502020204030204" pitchFamily="34" charset="0"/>
                        <a:ea typeface="Calibri" panose="020F0502020204030204" pitchFamily="34" charset="0"/>
                        <a:cs typeface="Calibri" panose="020F0502020204030204" pitchFamily="34" charset="0"/>
                      </a:endParaRPr>
                    </a:p>
                  </a:txBody>
                  <a:tcP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r"/>
                      <a:endParaRPr lang="en-US" sz="1500" dirty="0">
                        <a:latin typeface="Calibri" panose="020F0502020204030204" pitchFamily="34" charset="0"/>
                        <a:ea typeface="Calibri" panose="020F0502020204030204" pitchFamily="34" charset="0"/>
                        <a:cs typeface="Calibri" panose="020F0502020204030204" pitchFamily="34" charset="0"/>
                      </a:endParaRPr>
                    </a:p>
                  </a:txBody>
                  <a:tcP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r"/>
                      <a:endParaRPr lang="en-US" sz="1500" dirty="0">
                        <a:latin typeface="Calibri" panose="020F0502020204030204" pitchFamily="34" charset="0"/>
                        <a:ea typeface="Calibri" panose="020F0502020204030204" pitchFamily="34" charset="0"/>
                        <a:cs typeface="Calibri" panose="020F0502020204030204" pitchFamily="34" charset="0"/>
                      </a:endParaRPr>
                    </a:p>
                  </a:txBody>
                  <a:tcP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r"/>
                      <a:endParaRPr lang="en-US" sz="1500" dirty="0">
                        <a:latin typeface="Calibri" panose="020F0502020204030204" pitchFamily="34" charset="0"/>
                        <a:ea typeface="Calibri" panose="020F0502020204030204" pitchFamily="34" charset="0"/>
                        <a:cs typeface="Calibri" panose="020F0502020204030204" pitchFamily="34" charset="0"/>
                      </a:endParaRPr>
                    </a:p>
                  </a:txBody>
                  <a:tcPr>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62721296"/>
                  </a:ext>
                </a:extLst>
              </a:tr>
              <a:tr h="397348">
                <a:tc>
                  <a:txBody>
                    <a:bodyPr/>
                    <a:lstStyle/>
                    <a:p>
                      <a:pPr algn="r"/>
                      <a:r>
                        <a:rPr lang="en-US" sz="1500" b="1" dirty="0">
                          <a:latin typeface="Calibri" panose="020F0502020204030204" pitchFamily="34" charset="0"/>
                          <a:ea typeface="Calibri" panose="020F0502020204030204" pitchFamily="34" charset="0"/>
                          <a:cs typeface="Calibri" panose="020F0502020204030204" pitchFamily="34" charset="0"/>
                        </a:rPr>
                        <a:t>Total</a:t>
                      </a:r>
                    </a:p>
                  </a:txBody>
                  <a:tcPr>
                    <a:lnT w="12700" cap="flat" cmpd="sng" algn="ctr">
                      <a:solidFill>
                        <a:schemeClr val="tx1"/>
                      </a:solidFill>
                      <a:prstDash val="solid"/>
                      <a:round/>
                      <a:headEnd type="none" w="med" len="med"/>
                      <a:tailEnd type="none" w="med" len="med"/>
                    </a:lnT>
                    <a:solidFill>
                      <a:schemeClr val="bg1">
                        <a:lumMod val="95000"/>
                      </a:schemeClr>
                    </a:solidFill>
                  </a:tcPr>
                </a:tc>
                <a:tc>
                  <a:txBody>
                    <a:bodyPr/>
                    <a:lstStyle/>
                    <a:p>
                      <a:pPr algn="r"/>
                      <a:r>
                        <a:rPr lang="en-US" sz="1500" b="1" dirty="0">
                          <a:latin typeface="Calibri" panose="020F0502020204030204" pitchFamily="34" charset="0"/>
                          <a:ea typeface="Calibri" panose="020F0502020204030204" pitchFamily="34" charset="0"/>
                          <a:cs typeface="Calibri" panose="020F0502020204030204" pitchFamily="34" charset="0"/>
                        </a:rPr>
                        <a:t>$6,519,482</a:t>
                      </a:r>
                    </a:p>
                  </a:txBody>
                  <a:tcPr>
                    <a:lnT w="12700" cap="flat" cmpd="sng" algn="ctr">
                      <a:solidFill>
                        <a:schemeClr val="tx1"/>
                      </a:solidFill>
                      <a:prstDash val="solid"/>
                      <a:round/>
                      <a:headEnd type="none" w="med" len="med"/>
                      <a:tailEnd type="none" w="med" len="med"/>
                    </a:lnT>
                    <a:solidFill>
                      <a:schemeClr val="bg1">
                        <a:lumMod val="95000"/>
                      </a:schemeClr>
                    </a:solidFill>
                  </a:tcPr>
                </a:tc>
                <a:tc>
                  <a:txBody>
                    <a:bodyPr/>
                    <a:lstStyle/>
                    <a:p>
                      <a:pPr algn="r"/>
                      <a:r>
                        <a:rPr lang="en-US" sz="1500" b="1" dirty="0">
                          <a:latin typeface="Calibri" panose="020F0502020204030204" pitchFamily="34" charset="0"/>
                          <a:ea typeface="Calibri" panose="020F0502020204030204" pitchFamily="34" charset="0"/>
                          <a:cs typeface="Calibri" panose="020F0502020204030204" pitchFamily="34" charset="0"/>
                        </a:rPr>
                        <a:t>$2,873,679</a:t>
                      </a:r>
                    </a:p>
                  </a:txBody>
                  <a:tcPr>
                    <a:lnT w="12700" cap="flat" cmpd="sng" algn="ctr">
                      <a:solidFill>
                        <a:schemeClr val="tx1"/>
                      </a:solidFill>
                      <a:prstDash val="solid"/>
                      <a:round/>
                      <a:headEnd type="none" w="med" len="med"/>
                      <a:tailEnd type="none" w="med" len="med"/>
                    </a:lnT>
                    <a:solidFill>
                      <a:schemeClr val="bg1">
                        <a:lumMod val="95000"/>
                      </a:schemeClr>
                    </a:solidFill>
                  </a:tcPr>
                </a:tc>
                <a:tc>
                  <a:txBody>
                    <a:bodyPr/>
                    <a:lstStyle/>
                    <a:p>
                      <a:pPr marL="0" marR="0" lvl="0" indent="0" algn="r" defTabSz="685783" rtl="0" eaLnBrk="1" fontAlgn="auto" latinLnBrk="0" hangingPunct="1">
                        <a:lnSpc>
                          <a:spcPct val="100000"/>
                        </a:lnSpc>
                        <a:spcBef>
                          <a:spcPts val="0"/>
                        </a:spcBef>
                        <a:spcAft>
                          <a:spcPts val="0"/>
                        </a:spcAft>
                        <a:buClrTx/>
                        <a:buSzTx/>
                        <a:buFontTx/>
                        <a:buNone/>
                        <a:tabLst/>
                        <a:defRPr/>
                      </a:pPr>
                      <a:r>
                        <a:rPr lang="en-US" sz="1500" b="1" dirty="0">
                          <a:latin typeface="Calibri" panose="020F0502020204030204" pitchFamily="34" charset="0"/>
                          <a:ea typeface="Calibri" panose="020F0502020204030204" pitchFamily="34" charset="0"/>
                          <a:cs typeface="Calibri" panose="020F0502020204030204" pitchFamily="34" charset="0"/>
                        </a:rPr>
                        <a:t>$2,873,679</a:t>
                      </a:r>
                    </a:p>
                  </a:txBody>
                  <a:tcPr>
                    <a:lnT w="12700" cap="flat" cmpd="sng" algn="ctr">
                      <a:solidFill>
                        <a:schemeClr val="tx1"/>
                      </a:solidFill>
                      <a:prstDash val="solid"/>
                      <a:round/>
                      <a:headEnd type="none" w="med" len="med"/>
                      <a:tailEnd type="none" w="med" len="med"/>
                    </a:lnT>
                    <a:solidFill>
                      <a:schemeClr val="bg1">
                        <a:lumMod val="95000"/>
                      </a:schemeClr>
                    </a:solidFill>
                  </a:tcPr>
                </a:tc>
                <a:extLst>
                  <a:ext uri="{0D108BD9-81ED-4DB2-BD59-A6C34878D82A}">
                    <a16:rowId xmlns:a16="http://schemas.microsoft.com/office/drawing/2014/main" val="1602429703"/>
                  </a:ext>
                </a:extLst>
              </a:tr>
            </a:tbl>
          </a:graphicData>
        </a:graphic>
      </p:graphicFrame>
    </p:spTree>
    <p:extLst>
      <p:ext uri="{BB962C8B-B14F-4D97-AF65-F5344CB8AC3E}">
        <p14:creationId xmlns:p14="http://schemas.microsoft.com/office/powerpoint/2010/main" val="13901860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alpha val="10000"/>
          </a:schemeClr>
        </a:solidFill>
        <a:effectLst/>
      </p:bgPr>
    </p:bg>
    <p:spTree>
      <p:nvGrpSpPr>
        <p:cNvPr id="1" name=""/>
        <p:cNvGrpSpPr/>
        <p:nvPr/>
      </p:nvGrpSpPr>
      <p:grpSpPr>
        <a:xfrm>
          <a:off x="0" y="0"/>
          <a:ext cx="0" cy="0"/>
          <a:chOff x="0" y="0"/>
          <a:chExt cx="0" cy="0"/>
        </a:xfrm>
      </p:grpSpPr>
      <p:sp>
        <p:nvSpPr>
          <p:cNvPr id="13" name="Content Placeholder 12">
            <a:extLst>
              <a:ext uri="{FF2B5EF4-FFF2-40B4-BE49-F238E27FC236}">
                <a16:creationId xmlns:a16="http://schemas.microsoft.com/office/drawing/2014/main" id="{206FACBD-B244-4420-BE24-AD9110F31EC4}"/>
              </a:ext>
            </a:extLst>
          </p:cNvPr>
          <p:cNvSpPr>
            <a:spLocks noGrp="1"/>
          </p:cNvSpPr>
          <p:nvPr>
            <p:ph sz="quarter" idx="16"/>
          </p:nvPr>
        </p:nvSpPr>
        <p:spPr>
          <a:xfrm>
            <a:off x="754380" y="855411"/>
            <a:ext cx="7635240" cy="4376214"/>
          </a:xfrm>
          <a:prstGeom prst="rect">
            <a:avLst/>
          </a:prstGeom>
        </p:spPr>
        <p:txBody>
          <a:bodyPr lIns="0"/>
          <a:lstStyle/>
          <a:p>
            <a:pPr marL="0" indent="0">
              <a:lnSpc>
                <a:spcPct val="90000"/>
              </a:lnSpc>
              <a:spcBef>
                <a:spcPts val="750"/>
              </a:spcBef>
              <a:spcAft>
                <a:spcPts val="1800"/>
              </a:spcAft>
              <a:buNone/>
            </a:pPr>
            <a:r>
              <a:rPr lang="en-US" sz="2400" b="1" dirty="0">
                <a:solidFill>
                  <a:schemeClr val="accent1"/>
                </a:solidFill>
                <a:latin typeface="+mj-lt"/>
              </a:rPr>
              <a:t>List of Recommended Projects – CY26</a:t>
            </a:r>
          </a:p>
          <a:p>
            <a:pPr>
              <a:buClr>
                <a:schemeClr val="tx1"/>
              </a:buClr>
              <a:buFont typeface="Arial" panose="020B0604020202020204" pitchFamily="34" charset="0"/>
              <a:buNone/>
            </a:pPr>
            <a:r>
              <a:rPr lang="en-US" sz="2400" b="1" dirty="0">
                <a:solidFill>
                  <a:schemeClr val="accent1"/>
                </a:solidFill>
                <a:latin typeface="Neue Haas Grotesk Text Pro" panose="020B0504020202020204" pitchFamily="34" charset="0"/>
              </a:rPr>
              <a:t>Jefferson Lines</a:t>
            </a:r>
          </a:p>
          <a:p>
            <a:pPr>
              <a:buFont typeface="Arial" panose="020B0604020202020204" pitchFamily="34" charset="0"/>
              <a:buChar char="•"/>
            </a:pPr>
            <a:endParaRPr lang="en-US" dirty="0"/>
          </a:p>
          <a:p>
            <a:pPr marL="0" indent="0">
              <a:buNone/>
            </a:pPr>
            <a:endParaRPr lang="en-US" sz="1800" dirty="0">
              <a:latin typeface="Calibri" panose="020F0502020204030204" pitchFamily="34" charset="0"/>
              <a:cs typeface="Calibri" panose="020F0502020204030204" pitchFamily="34" charset="0"/>
            </a:endParaRPr>
          </a:p>
          <a:p>
            <a:pPr marL="0" indent="0">
              <a:buNone/>
            </a:pPr>
            <a:endParaRPr lang="en-US" sz="1800" dirty="0">
              <a:latin typeface="Calibri" panose="020F0502020204030204" pitchFamily="34" charset="0"/>
              <a:cs typeface="Calibri" panose="020F0502020204030204" pitchFamily="34" charset="0"/>
            </a:endParaRPr>
          </a:p>
        </p:txBody>
      </p:sp>
      <p:cxnSp>
        <p:nvCxnSpPr>
          <p:cNvPr id="3" name="Straight Connector 2">
            <a:extLst>
              <a:ext uri="{FF2B5EF4-FFF2-40B4-BE49-F238E27FC236}">
                <a16:creationId xmlns:a16="http://schemas.microsoft.com/office/drawing/2014/main" id="{2146725D-2BB8-D597-D046-03F34CA6BB96}"/>
              </a:ext>
            </a:extLst>
          </p:cNvPr>
          <p:cNvCxnSpPr/>
          <p:nvPr/>
        </p:nvCxnSpPr>
        <p:spPr>
          <a:xfrm>
            <a:off x="754380" y="1282314"/>
            <a:ext cx="480060" cy="0"/>
          </a:xfrm>
          <a:prstGeom prst="line">
            <a:avLst/>
          </a:prstGeom>
          <a:ln w="57150">
            <a:solidFill>
              <a:schemeClr val="accent3"/>
            </a:solidFill>
          </a:ln>
        </p:spPr>
        <p:style>
          <a:lnRef idx="1">
            <a:schemeClr val="accent1"/>
          </a:lnRef>
          <a:fillRef idx="0">
            <a:schemeClr val="accent1"/>
          </a:fillRef>
          <a:effectRef idx="0">
            <a:schemeClr val="accent1"/>
          </a:effectRef>
          <a:fontRef idx="minor">
            <a:schemeClr val="tx1"/>
          </a:fontRef>
        </p:style>
      </p:cxnSp>
      <p:graphicFrame>
        <p:nvGraphicFramePr>
          <p:cNvPr id="7" name="Table 6">
            <a:extLst>
              <a:ext uri="{FF2B5EF4-FFF2-40B4-BE49-F238E27FC236}">
                <a16:creationId xmlns:a16="http://schemas.microsoft.com/office/drawing/2014/main" id="{CBAB2A28-38EA-3E1B-4744-383F052CEB31}"/>
              </a:ext>
            </a:extLst>
          </p:cNvPr>
          <p:cNvGraphicFramePr>
            <a:graphicFrameLocks noGrp="1"/>
          </p:cNvGraphicFramePr>
          <p:nvPr>
            <p:extLst>
              <p:ext uri="{D42A27DB-BD31-4B8C-83A1-F6EECF244321}">
                <p14:modId xmlns:p14="http://schemas.microsoft.com/office/powerpoint/2010/main" val="3457466464"/>
              </p:ext>
            </p:extLst>
          </p:nvPr>
        </p:nvGraphicFramePr>
        <p:xfrm>
          <a:off x="562520" y="2044432"/>
          <a:ext cx="8018960" cy="4254176"/>
        </p:xfrm>
        <a:graphic>
          <a:graphicData uri="http://schemas.openxmlformats.org/drawingml/2006/table">
            <a:tbl>
              <a:tblPr firstRow="1" bandRow="1">
                <a:tableStyleId>{5C22544A-7EE6-4342-B048-85BDC9FD1C3A}</a:tableStyleId>
              </a:tblPr>
              <a:tblGrid>
                <a:gridCol w="3761286">
                  <a:extLst>
                    <a:ext uri="{9D8B030D-6E8A-4147-A177-3AD203B41FA5}">
                      <a16:colId xmlns:a16="http://schemas.microsoft.com/office/drawing/2014/main" val="1035345055"/>
                    </a:ext>
                  </a:extLst>
                </a:gridCol>
                <a:gridCol w="1423851">
                  <a:extLst>
                    <a:ext uri="{9D8B030D-6E8A-4147-A177-3AD203B41FA5}">
                      <a16:colId xmlns:a16="http://schemas.microsoft.com/office/drawing/2014/main" val="1732124652"/>
                    </a:ext>
                  </a:extLst>
                </a:gridCol>
                <a:gridCol w="1188720">
                  <a:extLst>
                    <a:ext uri="{9D8B030D-6E8A-4147-A177-3AD203B41FA5}">
                      <a16:colId xmlns:a16="http://schemas.microsoft.com/office/drawing/2014/main" val="1908001939"/>
                    </a:ext>
                  </a:extLst>
                </a:gridCol>
                <a:gridCol w="1645103">
                  <a:extLst>
                    <a:ext uri="{9D8B030D-6E8A-4147-A177-3AD203B41FA5}">
                      <a16:colId xmlns:a16="http://schemas.microsoft.com/office/drawing/2014/main" val="210038517"/>
                    </a:ext>
                  </a:extLst>
                </a:gridCol>
              </a:tblGrid>
              <a:tr h="397348">
                <a:tc>
                  <a:txBody>
                    <a:bodyPr/>
                    <a:lstStyle/>
                    <a:p>
                      <a:r>
                        <a:rPr lang="en-US" sz="1600" dirty="0">
                          <a:solidFill>
                            <a:schemeClr val="tx1"/>
                          </a:solidFill>
                          <a:latin typeface="Calibri" panose="020F0502020204030204" pitchFamily="34" charset="0"/>
                          <a:ea typeface="Calibri" panose="020F0502020204030204" pitchFamily="34" charset="0"/>
                          <a:cs typeface="Calibri" panose="020F0502020204030204" pitchFamily="34" charset="0"/>
                        </a:rPr>
                        <a:t>JEFFERSON LINES</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a:r>
                        <a:rPr lang="en-US" sz="1600" dirty="0">
                          <a:solidFill>
                            <a:schemeClr val="tx1"/>
                          </a:solidFill>
                          <a:latin typeface="Calibri" panose="020F0502020204030204" pitchFamily="34" charset="0"/>
                          <a:ea typeface="Calibri" panose="020F0502020204030204" pitchFamily="34" charset="0"/>
                          <a:cs typeface="Calibri" panose="020F0502020204030204" pitchFamily="34" charset="0"/>
                        </a:rPr>
                        <a:t>TOTAL PROJECT COST</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a:r>
                        <a:rPr lang="en-US" sz="1600" dirty="0">
                          <a:solidFill>
                            <a:schemeClr val="tx1"/>
                          </a:solidFill>
                          <a:latin typeface="Calibri" panose="020F0502020204030204" pitchFamily="34" charset="0"/>
                          <a:ea typeface="Calibri" panose="020F0502020204030204" pitchFamily="34" charset="0"/>
                          <a:cs typeface="Calibri" panose="020F0502020204030204" pitchFamily="34" charset="0"/>
                        </a:rPr>
                        <a:t>REQUESTED AMOUNT</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a:r>
                        <a:rPr lang="en-US" sz="1600" dirty="0">
                          <a:solidFill>
                            <a:schemeClr val="tx1"/>
                          </a:solidFill>
                          <a:latin typeface="Calibri" panose="020F0502020204030204" pitchFamily="34" charset="0"/>
                          <a:ea typeface="Calibri" panose="020F0502020204030204" pitchFamily="34" charset="0"/>
                          <a:cs typeface="Calibri" panose="020F0502020204030204" pitchFamily="34" charset="0"/>
                        </a:rPr>
                        <a:t>RECOMMENDED AMOUNT</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val="3887205296"/>
                  </a:ext>
                </a:extLst>
              </a:tr>
              <a:tr h="0">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en-US" sz="1500" dirty="0">
                          <a:latin typeface="Calibri" panose="020F0502020204030204" pitchFamily="34" charset="0"/>
                          <a:ea typeface="Calibri" panose="020F0502020204030204" pitchFamily="34" charset="0"/>
                          <a:cs typeface="Calibri" panose="020F0502020204030204" pitchFamily="34" charset="0"/>
                        </a:rPr>
                        <a:t>Support Iowa Based Operating Deficits</a:t>
                      </a:r>
                    </a:p>
                  </a:txBody>
                  <a:tcPr>
                    <a:lnT w="12700" cap="flat" cmpd="sng" algn="ctr">
                      <a:solidFill>
                        <a:schemeClr val="tx1"/>
                      </a:solidFill>
                      <a:prstDash val="solid"/>
                      <a:round/>
                      <a:headEnd type="none" w="med" len="med"/>
                      <a:tailEnd type="none" w="med" len="med"/>
                    </a:lnT>
                    <a:solidFill>
                      <a:schemeClr val="bg1">
                        <a:lumMod val="95000"/>
                      </a:schemeClr>
                    </a:solidFill>
                  </a:tcPr>
                </a:tc>
                <a:tc>
                  <a:txBody>
                    <a:bodyPr/>
                    <a:lstStyle/>
                    <a:p>
                      <a:pPr algn="r"/>
                      <a:endParaRPr lang="en-US" sz="1500" dirty="0">
                        <a:latin typeface="Calibri" panose="020F0502020204030204" pitchFamily="34" charset="0"/>
                        <a:ea typeface="Calibri" panose="020F0502020204030204" pitchFamily="34" charset="0"/>
                        <a:cs typeface="Calibri" panose="020F0502020204030204" pitchFamily="34" charset="0"/>
                      </a:endParaRPr>
                    </a:p>
                  </a:txBody>
                  <a:tcPr>
                    <a:lnT w="12700" cap="flat" cmpd="sng" algn="ctr">
                      <a:solidFill>
                        <a:schemeClr val="tx1"/>
                      </a:solidFill>
                      <a:prstDash val="solid"/>
                      <a:round/>
                      <a:headEnd type="none" w="med" len="med"/>
                      <a:tailEnd type="none" w="med" len="med"/>
                    </a:lnT>
                    <a:solidFill>
                      <a:schemeClr val="bg1">
                        <a:lumMod val="95000"/>
                      </a:schemeClr>
                    </a:solidFill>
                  </a:tcPr>
                </a:tc>
                <a:tc>
                  <a:txBody>
                    <a:bodyPr/>
                    <a:lstStyle/>
                    <a:p>
                      <a:pPr algn="r"/>
                      <a:endParaRPr lang="en-US" sz="1500" dirty="0">
                        <a:latin typeface="Calibri" panose="020F0502020204030204" pitchFamily="34" charset="0"/>
                        <a:ea typeface="Calibri" panose="020F0502020204030204" pitchFamily="34" charset="0"/>
                        <a:cs typeface="Calibri" panose="020F0502020204030204" pitchFamily="34" charset="0"/>
                      </a:endParaRPr>
                    </a:p>
                  </a:txBody>
                  <a:tcPr>
                    <a:lnT w="12700" cap="flat" cmpd="sng" algn="ctr">
                      <a:solidFill>
                        <a:schemeClr val="tx1"/>
                      </a:solidFill>
                      <a:prstDash val="solid"/>
                      <a:round/>
                      <a:headEnd type="none" w="med" len="med"/>
                      <a:tailEnd type="none" w="med" len="med"/>
                    </a:lnT>
                    <a:solidFill>
                      <a:schemeClr val="bg1">
                        <a:lumMod val="95000"/>
                      </a:schemeClr>
                    </a:solidFill>
                  </a:tcPr>
                </a:tc>
                <a:tc>
                  <a:txBody>
                    <a:bodyPr/>
                    <a:lstStyle/>
                    <a:p>
                      <a:pPr marL="0" marR="0" lvl="0" indent="0" algn="r" defTabSz="685783" rtl="0" eaLnBrk="1" fontAlgn="auto" latinLnBrk="0" hangingPunct="1">
                        <a:lnSpc>
                          <a:spcPct val="100000"/>
                        </a:lnSpc>
                        <a:spcBef>
                          <a:spcPts val="0"/>
                        </a:spcBef>
                        <a:spcAft>
                          <a:spcPts val="0"/>
                        </a:spcAft>
                        <a:buClrTx/>
                        <a:buSzTx/>
                        <a:buFontTx/>
                        <a:buNone/>
                        <a:tabLst/>
                        <a:defRPr/>
                      </a:pPr>
                      <a:endParaRPr lang="en-US" sz="1500" dirty="0">
                        <a:latin typeface="Calibri" panose="020F0502020204030204" pitchFamily="34" charset="0"/>
                        <a:ea typeface="Calibri" panose="020F0502020204030204" pitchFamily="34" charset="0"/>
                        <a:cs typeface="Calibri" panose="020F0502020204030204" pitchFamily="34" charset="0"/>
                      </a:endParaRPr>
                    </a:p>
                  </a:txBody>
                  <a:tcPr>
                    <a:lnT w="12700" cap="flat" cmpd="sng" algn="ctr">
                      <a:solidFill>
                        <a:schemeClr val="tx1"/>
                      </a:solidFill>
                      <a:prstDash val="solid"/>
                      <a:round/>
                      <a:headEnd type="none" w="med" len="med"/>
                      <a:tailEnd type="none" w="med" len="med"/>
                    </a:lnT>
                    <a:solidFill>
                      <a:schemeClr val="bg1">
                        <a:lumMod val="95000"/>
                      </a:schemeClr>
                    </a:solidFill>
                  </a:tcPr>
                </a:tc>
                <a:extLst>
                  <a:ext uri="{0D108BD9-81ED-4DB2-BD59-A6C34878D82A}">
                    <a16:rowId xmlns:a16="http://schemas.microsoft.com/office/drawing/2014/main" val="2251341023"/>
                  </a:ext>
                </a:extLst>
              </a:tr>
              <a:tr h="169850">
                <a:tc>
                  <a:txBody>
                    <a:bodyPr/>
                    <a:lstStyle/>
                    <a:p>
                      <a:r>
                        <a:rPr lang="en-US" sz="1500" dirty="0">
                          <a:latin typeface="Calibri" panose="020F0502020204030204" pitchFamily="34" charset="0"/>
                          <a:ea typeface="Calibri" panose="020F0502020204030204" pitchFamily="34" charset="0"/>
                          <a:cs typeface="Calibri" panose="020F0502020204030204" pitchFamily="34" charset="0"/>
                        </a:rPr>
                        <a:t>     Continuation of Existing JL Iowa Routes</a:t>
                      </a:r>
                    </a:p>
                  </a:txBody>
                  <a:tcPr>
                    <a:solidFill>
                      <a:schemeClr val="bg1">
                        <a:lumMod val="95000"/>
                      </a:schemeClr>
                    </a:solidFill>
                  </a:tcPr>
                </a:tc>
                <a:tc>
                  <a:txBody>
                    <a:bodyPr/>
                    <a:lstStyle/>
                    <a:p>
                      <a:pPr algn="r"/>
                      <a:r>
                        <a:rPr lang="en-US" sz="1500" dirty="0">
                          <a:latin typeface="Calibri" panose="020F0502020204030204" pitchFamily="34" charset="0"/>
                          <a:ea typeface="Calibri" panose="020F0502020204030204" pitchFamily="34" charset="0"/>
                          <a:cs typeface="Calibri" panose="020F0502020204030204" pitchFamily="34" charset="0"/>
                        </a:rPr>
                        <a:t>$2,830,134</a:t>
                      </a:r>
                    </a:p>
                  </a:txBody>
                  <a:tcPr>
                    <a:solidFill>
                      <a:schemeClr val="bg1">
                        <a:lumMod val="95000"/>
                      </a:schemeClr>
                    </a:solidFill>
                  </a:tcPr>
                </a:tc>
                <a:tc>
                  <a:txBody>
                    <a:bodyPr/>
                    <a:lstStyle/>
                    <a:p>
                      <a:pPr algn="r"/>
                      <a:r>
                        <a:rPr lang="en-US" sz="1500" dirty="0">
                          <a:latin typeface="Calibri" panose="020F0502020204030204" pitchFamily="34" charset="0"/>
                          <a:ea typeface="Calibri" panose="020F0502020204030204" pitchFamily="34" charset="0"/>
                          <a:cs typeface="Calibri" panose="020F0502020204030204" pitchFamily="34" charset="0"/>
                        </a:rPr>
                        <a:t>$375,851</a:t>
                      </a:r>
                    </a:p>
                  </a:txBody>
                  <a:tcPr>
                    <a:solidFill>
                      <a:schemeClr val="bg1">
                        <a:lumMod val="95000"/>
                      </a:schemeClr>
                    </a:solidFill>
                  </a:tcPr>
                </a:tc>
                <a:tc>
                  <a:txBody>
                    <a:bodyPr/>
                    <a:lstStyle/>
                    <a:p>
                      <a:pPr marL="0" marR="0" lvl="0" indent="0" algn="r" defTabSz="685783" rtl="0" eaLnBrk="1" fontAlgn="auto" latinLnBrk="0" hangingPunct="1">
                        <a:lnSpc>
                          <a:spcPct val="100000"/>
                        </a:lnSpc>
                        <a:spcBef>
                          <a:spcPts val="0"/>
                        </a:spcBef>
                        <a:spcAft>
                          <a:spcPts val="0"/>
                        </a:spcAft>
                        <a:buClrTx/>
                        <a:buSzTx/>
                        <a:buFontTx/>
                        <a:buNone/>
                        <a:tabLst/>
                        <a:defRPr/>
                      </a:pPr>
                      <a:r>
                        <a:rPr lang="en-US" sz="1500" dirty="0">
                          <a:latin typeface="Calibri" panose="020F0502020204030204" pitchFamily="34" charset="0"/>
                          <a:ea typeface="Calibri" panose="020F0502020204030204" pitchFamily="34" charset="0"/>
                          <a:cs typeface="Calibri" panose="020F0502020204030204" pitchFamily="34" charset="0"/>
                        </a:rPr>
                        <a:t>$375,851</a:t>
                      </a:r>
                    </a:p>
                  </a:txBody>
                  <a:tcPr>
                    <a:solidFill>
                      <a:schemeClr val="bg1">
                        <a:lumMod val="95000"/>
                      </a:schemeClr>
                    </a:solidFill>
                  </a:tcPr>
                </a:tc>
                <a:extLst>
                  <a:ext uri="{0D108BD9-81ED-4DB2-BD59-A6C34878D82A}">
                    <a16:rowId xmlns:a16="http://schemas.microsoft.com/office/drawing/2014/main" val="978259939"/>
                  </a:ext>
                </a:extLst>
              </a:tr>
              <a:tr h="0">
                <a:tc>
                  <a:txBody>
                    <a:bodyPr/>
                    <a:lstStyle/>
                    <a:p>
                      <a:r>
                        <a:rPr lang="en-US" sz="1500" dirty="0">
                          <a:latin typeface="Calibri" panose="020F0502020204030204" pitchFamily="34" charset="0"/>
                          <a:ea typeface="Calibri" panose="020F0502020204030204" pitchFamily="34" charset="0"/>
                          <a:cs typeface="Calibri" panose="020F0502020204030204" pitchFamily="34" charset="0"/>
                        </a:rPr>
                        <a:t>     Continuation of Existing BTW Iowa Routes</a:t>
                      </a:r>
                    </a:p>
                  </a:txBody>
                  <a:tcPr>
                    <a:solidFill>
                      <a:schemeClr val="bg1">
                        <a:lumMod val="95000"/>
                      </a:schemeClr>
                    </a:solidFill>
                  </a:tcPr>
                </a:tc>
                <a:tc>
                  <a:txBody>
                    <a:bodyPr/>
                    <a:lstStyle/>
                    <a:p>
                      <a:pPr algn="r"/>
                      <a:r>
                        <a:rPr lang="en-US" sz="1500" dirty="0">
                          <a:latin typeface="Calibri" panose="020F0502020204030204" pitchFamily="34" charset="0"/>
                          <a:ea typeface="Calibri" panose="020F0502020204030204" pitchFamily="34" charset="0"/>
                          <a:cs typeface="Calibri" panose="020F0502020204030204" pitchFamily="34" charset="0"/>
                        </a:rPr>
                        <a:t>$2,905,680</a:t>
                      </a:r>
                    </a:p>
                  </a:txBody>
                  <a:tcPr>
                    <a:solidFill>
                      <a:schemeClr val="bg1">
                        <a:lumMod val="95000"/>
                      </a:schemeClr>
                    </a:solidFill>
                  </a:tcPr>
                </a:tc>
                <a:tc>
                  <a:txBody>
                    <a:bodyPr/>
                    <a:lstStyle/>
                    <a:p>
                      <a:pPr algn="r"/>
                      <a:r>
                        <a:rPr lang="en-US" sz="1500" dirty="0">
                          <a:latin typeface="Calibri" panose="020F0502020204030204" pitchFamily="34" charset="0"/>
                          <a:ea typeface="Calibri" panose="020F0502020204030204" pitchFamily="34" charset="0"/>
                          <a:cs typeface="Calibri" panose="020F0502020204030204" pitchFamily="34" charset="0"/>
                        </a:rPr>
                        <a:t>$671,349</a:t>
                      </a:r>
                    </a:p>
                  </a:txBody>
                  <a:tcPr>
                    <a:solidFill>
                      <a:schemeClr val="bg1">
                        <a:lumMod val="95000"/>
                      </a:schemeClr>
                    </a:solidFill>
                  </a:tcPr>
                </a:tc>
                <a:tc>
                  <a:txBody>
                    <a:bodyPr/>
                    <a:lstStyle/>
                    <a:p>
                      <a:pPr marL="0" marR="0" lvl="0" indent="0" algn="r" defTabSz="685783" rtl="0" eaLnBrk="1" fontAlgn="auto" latinLnBrk="0" hangingPunct="1">
                        <a:lnSpc>
                          <a:spcPct val="100000"/>
                        </a:lnSpc>
                        <a:spcBef>
                          <a:spcPts val="0"/>
                        </a:spcBef>
                        <a:spcAft>
                          <a:spcPts val="0"/>
                        </a:spcAft>
                        <a:buClrTx/>
                        <a:buSzTx/>
                        <a:buFontTx/>
                        <a:buNone/>
                        <a:tabLst/>
                        <a:defRPr/>
                      </a:pPr>
                      <a:r>
                        <a:rPr lang="en-US" sz="1500" dirty="0">
                          <a:latin typeface="Calibri" panose="020F0502020204030204" pitchFamily="34" charset="0"/>
                          <a:ea typeface="Calibri" panose="020F0502020204030204" pitchFamily="34" charset="0"/>
                          <a:cs typeface="Calibri" panose="020F0502020204030204" pitchFamily="34" charset="0"/>
                        </a:rPr>
                        <a:t>$671,349</a:t>
                      </a:r>
                    </a:p>
                  </a:txBody>
                  <a:tcPr>
                    <a:solidFill>
                      <a:schemeClr val="bg1">
                        <a:lumMod val="95000"/>
                      </a:schemeClr>
                    </a:solidFill>
                  </a:tcPr>
                </a:tc>
                <a:extLst>
                  <a:ext uri="{0D108BD9-81ED-4DB2-BD59-A6C34878D82A}">
                    <a16:rowId xmlns:a16="http://schemas.microsoft.com/office/drawing/2014/main" val="1838851681"/>
                  </a:ext>
                </a:extLst>
              </a:tr>
              <a:tr h="0">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en-US" sz="1500" dirty="0">
                          <a:latin typeface="Calibri" panose="020F0502020204030204" pitchFamily="34" charset="0"/>
                          <a:ea typeface="Calibri" panose="020F0502020204030204" pitchFamily="34" charset="0"/>
                          <a:cs typeface="Calibri" panose="020F0502020204030204" pitchFamily="34" charset="0"/>
                        </a:rPr>
                        <a:t>Support for Capital Expenditures</a:t>
                      </a:r>
                    </a:p>
                  </a:txBody>
                  <a:tcPr>
                    <a:solidFill>
                      <a:schemeClr val="bg1">
                        <a:lumMod val="95000"/>
                      </a:schemeClr>
                    </a:solidFill>
                  </a:tcPr>
                </a:tc>
                <a:tc>
                  <a:txBody>
                    <a:bodyPr/>
                    <a:lstStyle/>
                    <a:p>
                      <a:pPr algn="r"/>
                      <a:endParaRPr lang="en-US" sz="1500" dirty="0">
                        <a:latin typeface="Calibri" panose="020F0502020204030204" pitchFamily="34" charset="0"/>
                        <a:ea typeface="Calibri" panose="020F0502020204030204" pitchFamily="34" charset="0"/>
                        <a:cs typeface="Calibri" panose="020F0502020204030204" pitchFamily="34" charset="0"/>
                      </a:endParaRPr>
                    </a:p>
                  </a:txBody>
                  <a:tcPr>
                    <a:solidFill>
                      <a:schemeClr val="bg1">
                        <a:lumMod val="95000"/>
                      </a:schemeClr>
                    </a:solidFill>
                  </a:tcPr>
                </a:tc>
                <a:tc>
                  <a:txBody>
                    <a:bodyPr/>
                    <a:lstStyle/>
                    <a:p>
                      <a:pPr algn="r"/>
                      <a:endParaRPr lang="en-US" sz="1500" dirty="0">
                        <a:latin typeface="Calibri" panose="020F0502020204030204" pitchFamily="34" charset="0"/>
                        <a:ea typeface="Calibri" panose="020F0502020204030204" pitchFamily="34" charset="0"/>
                        <a:cs typeface="Calibri" panose="020F0502020204030204" pitchFamily="34" charset="0"/>
                      </a:endParaRPr>
                    </a:p>
                  </a:txBody>
                  <a:tcPr>
                    <a:solidFill>
                      <a:schemeClr val="bg1">
                        <a:lumMod val="95000"/>
                      </a:schemeClr>
                    </a:solidFill>
                  </a:tcPr>
                </a:tc>
                <a:tc>
                  <a:txBody>
                    <a:bodyPr/>
                    <a:lstStyle/>
                    <a:p>
                      <a:pPr marL="0" marR="0" lvl="0" indent="0" algn="r" defTabSz="685783" rtl="0" eaLnBrk="1" fontAlgn="auto" latinLnBrk="0" hangingPunct="1">
                        <a:lnSpc>
                          <a:spcPct val="100000"/>
                        </a:lnSpc>
                        <a:spcBef>
                          <a:spcPts val="0"/>
                        </a:spcBef>
                        <a:spcAft>
                          <a:spcPts val="0"/>
                        </a:spcAft>
                        <a:buClrTx/>
                        <a:buSzTx/>
                        <a:buFontTx/>
                        <a:buNone/>
                        <a:tabLst/>
                        <a:defRPr/>
                      </a:pPr>
                      <a:endParaRPr lang="en-US" sz="1500" dirty="0">
                        <a:latin typeface="Calibri" panose="020F0502020204030204" pitchFamily="34" charset="0"/>
                        <a:ea typeface="Calibri" panose="020F0502020204030204" pitchFamily="34" charset="0"/>
                        <a:cs typeface="Calibri" panose="020F0502020204030204" pitchFamily="34" charset="0"/>
                      </a:endParaRPr>
                    </a:p>
                  </a:txBody>
                  <a:tcPr>
                    <a:solidFill>
                      <a:schemeClr val="bg1">
                        <a:lumMod val="95000"/>
                      </a:schemeClr>
                    </a:solidFill>
                  </a:tcPr>
                </a:tc>
                <a:extLst>
                  <a:ext uri="{0D108BD9-81ED-4DB2-BD59-A6C34878D82A}">
                    <a16:rowId xmlns:a16="http://schemas.microsoft.com/office/drawing/2014/main" val="3019523297"/>
                  </a:ext>
                </a:extLst>
              </a:tr>
              <a:tr h="0">
                <a:tc>
                  <a:txBody>
                    <a:bodyPr/>
                    <a:lstStyle/>
                    <a:p>
                      <a:r>
                        <a:rPr lang="en-US" sz="1500" dirty="0">
                          <a:latin typeface="Calibri" panose="020F0502020204030204" pitchFamily="34" charset="0"/>
                          <a:ea typeface="Calibri" panose="020F0502020204030204" pitchFamily="34" charset="0"/>
                          <a:cs typeface="Calibri" panose="020F0502020204030204" pitchFamily="34" charset="0"/>
                        </a:rPr>
                        <a:t>     Over-the Road Motorcoach</a:t>
                      </a:r>
                    </a:p>
                  </a:txBody>
                  <a:tcPr>
                    <a:solidFill>
                      <a:schemeClr val="bg1">
                        <a:lumMod val="95000"/>
                      </a:schemeClr>
                    </a:solidFill>
                  </a:tcPr>
                </a:tc>
                <a:tc>
                  <a:txBody>
                    <a:bodyPr/>
                    <a:lstStyle/>
                    <a:p>
                      <a:pPr algn="r"/>
                      <a:r>
                        <a:rPr lang="en-US" sz="1500" dirty="0">
                          <a:latin typeface="Calibri" panose="020F0502020204030204" pitchFamily="34" charset="0"/>
                          <a:ea typeface="Calibri" panose="020F0502020204030204" pitchFamily="34" charset="0"/>
                          <a:cs typeface="Calibri" panose="020F0502020204030204" pitchFamily="34" charset="0"/>
                        </a:rPr>
                        <a:t>$825,000</a:t>
                      </a:r>
                    </a:p>
                  </a:txBody>
                  <a:tcPr>
                    <a:solidFill>
                      <a:schemeClr val="bg1">
                        <a:lumMod val="95000"/>
                      </a:schemeClr>
                    </a:solidFill>
                  </a:tcPr>
                </a:tc>
                <a:tc>
                  <a:txBody>
                    <a:bodyPr/>
                    <a:lstStyle/>
                    <a:p>
                      <a:pPr algn="r"/>
                      <a:r>
                        <a:rPr lang="en-US" sz="1500" dirty="0">
                          <a:latin typeface="Calibri" panose="020F0502020204030204" pitchFamily="34" charset="0"/>
                          <a:ea typeface="Calibri" panose="020F0502020204030204" pitchFamily="34" charset="0"/>
                          <a:cs typeface="Calibri" panose="020F0502020204030204" pitchFamily="34" charset="0"/>
                        </a:rPr>
                        <a:t>$701,250</a:t>
                      </a:r>
                    </a:p>
                  </a:txBody>
                  <a:tcPr>
                    <a:solidFill>
                      <a:schemeClr val="bg1">
                        <a:lumMod val="95000"/>
                      </a:schemeClr>
                    </a:solidFill>
                  </a:tcPr>
                </a:tc>
                <a:tc>
                  <a:txBody>
                    <a:bodyPr/>
                    <a:lstStyle/>
                    <a:p>
                      <a:pPr algn="r"/>
                      <a:r>
                        <a:rPr lang="en-US" sz="1500" dirty="0">
                          <a:latin typeface="Calibri" panose="020F0502020204030204" pitchFamily="34" charset="0"/>
                          <a:ea typeface="Calibri" panose="020F0502020204030204" pitchFamily="34" charset="0"/>
                          <a:cs typeface="Calibri" panose="020F0502020204030204" pitchFamily="34" charset="0"/>
                        </a:rPr>
                        <a:t>$701,250</a:t>
                      </a:r>
                    </a:p>
                  </a:txBody>
                  <a:tcPr>
                    <a:solidFill>
                      <a:schemeClr val="bg1">
                        <a:lumMod val="95000"/>
                      </a:schemeClr>
                    </a:solidFill>
                  </a:tcPr>
                </a:tc>
                <a:extLst>
                  <a:ext uri="{0D108BD9-81ED-4DB2-BD59-A6C34878D82A}">
                    <a16:rowId xmlns:a16="http://schemas.microsoft.com/office/drawing/2014/main" val="1538126933"/>
                  </a:ext>
                </a:extLst>
              </a:tr>
              <a:tr h="0">
                <a:tc>
                  <a:txBody>
                    <a:bodyPr/>
                    <a:lstStyle/>
                    <a:p>
                      <a:r>
                        <a:rPr lang="en-US" sz="1500" dirty="0">
                          <a:latin typeface="Calibri" panose="020F0502020204030204" pitchFamily="34" charset="0"/>
                          <a:ea typeface="Calibri" panose="020F0502020204030204" pitchFamily="34" charset="0"/>
                          <a:cs typeface="Calibri" panose="020F0502020204030204" pitchFamily="34" charset="0"/>
                        </a:rPr>
                        <a:t>     Over-the Road Motorcoach</a:t>
                      </a:r>
                    </a:p>
                  </a:txBody>
                  <a:tcPr>
                    <a:solidFill>
                      <a:schemeClr val="bg1">
                        <a:lumMod val="95000"/>
                      </a:schemeClr>
                    </a:solidFill>
                  </a:tcPr>
                </a:tc>
                <a:tc>
                  <a:txBody>
                    <a:bodyPr/>
                    <a:lstStyle/>
                    <a:p>
                      <a:pPr marL="0" marR="0" lvl="0" indent="0" algn="r" defTabSz="685783" rtl="0" eaLnBrk="1" fontAlgn="auto" latinLnBrk="0" hangingPunct="1">
                        <a:lnSpc>
                          <a:spcPct val="100000"/>
                        </a:lnSpc>
                        <a:spcBef>
                          <a:spcPts val="0"/>
                        </a:spcBef>
                        <a:spcAft>
                          <a:spcPts val="0"/>
                        </a:spcAft>
                        <a:buClrTx/>
                        <a:buSzTx/>
                        <a:buFontTx/>
                        <a:buNone/>
                        <a:tabLst/>
                        <a:defRPr/>
                      </a:pPr>
                      <a:r>
                        <a:rPr lang="en-US" sz="1500" dirty="0">
                          <a:latin typeface="Calibri" panose="020F0502020204030204" pitchFamily="34" charset="0"/>
                          <a:ea typeface="Calibri" panose="020F0502020204030204" pitchFamily="34" charset="0"/>
                          <a:cs typeface="Calibri" panose="020F0502020204030204" pitchFamily="34" charset="0"/>
                        </a:rPr>
                        <a:t>$825,000</a:t>
                      </a:r>
                    </a:p>
                  </a:txBody>
                  <a:tcPr>
                    <a:solidFill>
                      <a:schemeClr val="bg1">
                        <a:lumMod val="95000"/>
                      </a:schemeClr>
                    </a:solidFill>
                  </a:tcPr>
                </a:tc>
                <a:tc>
                  <a:txBody>
                    <a:bodyPr/>
                    <a:lstStyle/>
                    <a:p>
                      <a:pPr marL="0" marR="0" lvl="0" indent="0" algn="r" defTabSz="685783" rtl="0" eaLnBrk="1" fontAlgn="auto" latinLnBrk="0" hangingPunct="1">
                        <a:lnSpc>
                          <a:spcPct val="100000"/>
                        </a:lnSpc>
                        <a:spcBef>
                          <a:spcPts val="0"/>
                        </a:spcBef>
                        <a:spcAft>
                          <a:spcPts val="0"/>
                        </a:spcAft>
                        <a:buClrTx/>
                        <a:buSzTx/>
                        <a:buFontTx/>
                        <a:buNone/>
                        <a:tabLst/>
                        <a:defRPr/>
                      </a:pPr>
                      <a:r>
                        <a:rPr lang="en-US" sz="1500" dirty="0">
                          <a:latin typeface="Calibri" panose="020F0502020204030204" pitchFamily="34" charset="0"/>
                          <a:ea typeface="Calibri" panose="020F0502020204030204" pitchFamily="34" charset="0"/>
                          <a:cs typeface="Calibri" panose="020F0502020204030204" pitchFamily="34" charset="0"/>
                        </a:rPr>
                        <a:t>$701,250</a:t>
                      </a:r>
                    </a:p>
                  </a:txBody>
                  <a:tcPr>
                    <a:solidFill>
                      <a:schemeClr val="bg1">
                        <a:lumMod val="95000"/>
                      </a:schemeClr>
                    </a:solidFill>
                  </a:tcPr>
                </a:tc>
                <a:tc>
                  <a:txBody>
                    <a:bodyPr/>
                    <a:lstStyle/>
                    <a:p>
                      <a:pPr marL="0" marR="0" lvl="0" indent="0" algn="r" defTabSz="685783" rtl="0" eaLnBrk="1" fontAlgn="auto" latinLnBrk="0" hangingPunct="1">
                        <a:lnSpc>
                          <a:spcPct val="100000"/>
                        </a:lnSpc>
                        <a:spcBef>
                          <a:spcPts val="0"/>
                        </a:spcBef>
                        <a:spcAft>
                          <a:spcPts val="0"/>
                        </a:spcAft>
                        <a:buClrTx/>
                        <a:buSzTx/>
                        <a:buFontTx/>
                        <a:buNone/>
                        <a:tabLst/>
                        <a:defRPr/>
                      </a:pPr>
                      <a:r>
                        <a:rPr lang="en-US" sz="1500" dirty="0">
                          <a:latin typeface="Calibri" panose="020F0502020204030204" pitchFamily="34" charset="0"/>
                          <a:ea typeface="Calibri" panose="020F0502020204030204" pitchFamily="34" charset="0"/>
                          <a:cs typeface="Calibri" panose="020F0502020204030204" pitchFamily="34" charset="0"/>
                        </a:rPr>
                        <a:t>$701,250</a:t>
                      </a:r>
                    </a:p>
                  </a:txBody>
                  <a:tcPr>
                    <a:solidFill>
                      <a:schemeClr val="bg1">
                        <a:lumMod val="95000"/>
                      </a:schemeClr>
                    </a:solidFill>
                  </a:tcPr>
                </a:tc>
                <a:extLst>
                  <a:ext uri="{0D108BD9-81ED-4DB2-BD59-A6C34878D82A}">
                    <a16:rowId xmlns:a16="http://schemas.microsoft.com/office/drawing/2014/main" val="72395284"/>
                  </a:ext>
                </a:extLst>
              </a:tr>
              <a:tr h="0">
                <a:tc>
                  <a:txBody>
                    <a:bodyPr/>
                    <a:lstStyle/>
                    <a:p>
                      <a:r>
                        <a:rPr lang="en-US" sz="1500" dirty="0">
                          <a:latin typeface="Calibri" panose="020F0502020204030204" pitchFamily="34" charset="0"/>
                          <a:ea typeface="Calibri" panose="020F0502020204030204" pitchFamily="34" charset="0"/>
                          <a:cs typeface="Calibri" panose="020F0502020204030204" pitchFamily="34" charset="0"/>
                        </a:rPr>
                        <a:t>     Over-the Road Motorcoach</a:t>
                      </a:r>
                    </a:p>
                  </a:txBody>
                  <a:tcPr>
                    <a:solidFill>
                      <a:schemeClr val="bg1">
                        <a:lumMod val="95000"/>
                      </a:schemeClr>
                    </a:solidFill>
                  </a:tcPr>
                </a:tc>
                <a:tc>
                  <a:txBody>
                    <a:bodyPr/>
                    <a:lstStyle/>
                    <a:p>
                      <a:pPr marL="0" marR="0" lvl="0" indent="0" algn="r" defTabSz="685783" rtl="0" eaLnBrk="1" fontAlgn="auto" latinLnBrk="0" hangingPunct="1">
                        <a:lnSpc>
                          <a:spcPct val="100000"/>
                        </a:lnSpc>
                        <a:spcBef>
                          <a:spcPts val="0"/>
                        </a:spcBef>
                        <a:spcAft>
                          <a:spcPts val="0"/>
                        </a:spcAft>
                        <a:buClrTx/>
                        <a:buSzTx/>
                        <a:buFontTx/>
                        <a:buNone/>
                        <a:tabLst/>
                        <a:defRPr/>
                      </a:pPr>
                      <a:r>
                        <a:rPr lang="en-US" sz="1500" dirty="0">
                          <a:latin typeface="Calibri" panose="020F0502020204030204" pitchFamily="34" charset="0"/>
                          <a:ea typeface="Calibri" panose="020F0502020204030204" pitchFamily="34" charset="0"/>
                          <a:cs typeface="Calibri" panose="020F0502020204030204" pitchFamily="34" charset="0"/>
                        </a:rPr>
                        <a:t>$825,000</a:t>
                      </a:r>
                    </a:p>
                  </a:txBody>
                  <a:tcPr>
                    <a:solidFill>
                      <a:schemeClr val="bg1">
                        <a:lumMod val="95000"/>
                      </a:schemeClr>
                    </a:solidFill>
                  </a:tcPr>
                </a:tc>
                <a:tc>
                  <a:txBody>
                    <a:bodyPr/>
                    <a:lstStyle/>
                    <a:p>
                      <a:pPr marL="0" marR="0" lvl="0" indent="0" algn="r" defTabSz="685783" rtl="0" eaLnBrk="1" fontAlgn="auto" latinLnBrk="0" hangingPunct="1">
                        <a:lnSpc>
                          <a:spcPct val="100000"/>
                        </a:lnSpc>
                        <a:spcBef>
                          <a:spcPts val="0"/>
                        </a:spcBef>
                        <a:spcAft>
                          <a:spcPts val="0"/>
                        </a:spcAft>
                        <a:buClrTx/>
                        <a:buSzTx/>
                        <a:buFontTx/>
                        <a:buNone/>
                        <a:tabLst/>
                        <a:defRPr/>
                      </a:pPr>
                      <a:r>
                        <a:rPr lang="en-US" sz="1500" dirty="0">
                          <a:latin typeface="Calibri" panose="020F0502020204030204" pitchFamily="34" charset="0"/>
                          <a:ea typeface="Calibri" panose="020F0502020204030204" pitchFamily="34" charset="0"/>
                          <a:cs typeface="Calibri" panose="020F0502020204030204" pitchFamily="34" charset="0"/>
                        </a:rPr>
                        <a:t>$701,250</a:t>
                      </a:r>
                    </a:p>
                  </a:txBody>
                  <a:tcPr>
                    <a:solidFill>
                      <a:schemeClr val="bg1">
                        <a:lumMod val="95000"/>
                      </a:schemeClr>
                    </a:solidFill>
                  </a:tcPr>
                </a:tc>
                <a:tc>
                  <a:txBody>
                    <a:bodyPr/>
                    <a:lstStyle/>
                    <a:p>
                      <a:pPr marL="0" marR="0" lvl="0" indent="0" algn="r" defTabSz="685783" rtl="0" eaLnBrk="1" fontAlgn="auto" latinLnBrk="0" hangingPunct="1">
                        <a:lnSpc>
                          <a:spcPct val="100000"/>
                        </a:lnSpc>
                        <a:spcBef>
                          <a:spcPts val="0"/>
                        </a:spcBef>
                        <a:spcAft>
                          <a:spcPts val="0"/>
                        </a:spcAft>
                        <a:buClrTx/>
                        <a:buSzTx/>
                        <a:buFontTx/>
                        <a:buNone/>
                        <a:tabLst/>
                        <a:defRPr/>
                      </a:pPr>
                      <a:r>
                        <a:rPr lang="en-US" sz="1500" dirty="0">
                          <a:latin typeface="Calibri" panose="020F0502020204030204" pitchFamily="34" charset="0"/>
                          <a:ea typeface="Calibri" panose="020F0502020204030204" pitchFamily="34" charset="0"/>
                          <a:cs typeface="Calibri" panose="020F0502020204030204" pitchFamily="34" charset="0"/>
                        </a:rPr>
                        <a:t>$701,250</a:t>
                      </a:r>
                    </a:p>
                  </a:txBody>
                  <a:tcPr>
                    <a:solidFill>
                      <a:schemeClr val="bg1">
                        <a:lumMod val="95000"/>
                      </a:schemeClr>
                    </a:solidFill>
                  </a:tcPr>
                </a:tc>
                <a:extLst>
                  <a:ext uri="{0D108BD9-81ED-4DB2-BD59-A6C34878D82A}">
                    <a16:rowId xmlns:a16="http://schemas.microsoft.com/office/drawing/2014/main" val="909496551"/>
                  </a:ext>
                </a:extLst>
              </a:tr>
              <a:tr h="0">
                <a:tc>
                  <a:txBody>
                    <a:bodyPr/>
                    <a:lstStyle/>
                    <a:p>
                      <a:r>
                        <a:rPr lang="en-US" sz="1500" dirty="0">
                          <a:latin typeface="Calibri" panose="020F0502020204030204" pitchFamily="34" charset="0"/>
                          <a:ea typeface="Calibri" panose="020F0502020204030204" pitchFamily="34" charset="0"/>
                          <a:cs typeface="Calibri" panose="020F0502020204030204" pitchFamily="34" charset="0"/>
                        </a:rPr>
                        <a:t>     Over-the Road Motorcoach</a:t>
                      </a:r>
                    </a:p>
                  </a:txBody>
                  <a:tcPr>
                    <a:solidFill>
                      <a:schemeClr val="bg1">
                        <a:lumMod val="95000"/>
                      </a:schemeClr>
                    </a:solidFill>
                  </a:tcPr>
                </a:tc>
                <a:tc>
                  <a:txBody>
                    <a:bodyPr/>
                    <a:lstStyle/>
                    <a:p>
                      <a:pPr marL="0" marR="0" lvl="0" indent="0" algn="r" defTabSz="685783" rtl="0" eaLnBrk="1" fontAlgn="auto" latinLnBrk="0" hangingPunct="1">
                        <a:lnSpc>
                          <a:spcPct val="100000"/>
                        </a:lnSpc>
                        <a:spcBef>
                          <a:spcPts val="0"/>
                        </a:spcBef>
                        <a:spcAft>
                          <a:spcPts val="0"/>
                        </a:spcAft>
                        <a:buClrTx/>
                        <a:buSzTx/>
                        <a:buFontTx/>
                        <a:buNone/>
                        <a:tabLst/>
                        <a:defRPr/>
                      </a:pPr>
                      <a:r>
                        <a:rPr lang="en-US" sz="1500" dirty="0">
                          <a:latin typeface="Calibri" panose="020F0502020204030204" pitchFamily="34" charset="0"/>
                          <a:ea typeface="Calibri" panose="020F0502020204030204" pitchFamily="34" charset="0"/>
                          <a:cs typeface="Calibri" panose="020F0502020204030204" pitchFamily="34" charset="0"/>
                        </a:rPr>
                        <a:t>$825,000</a:t>
                      </a:r>
                    </a:p>
                  </a:txBody>
                  <a:tcPr>
                    <a:solidFill>
                      <a:schemeClr val="bg1">
                        <a:lumMod val="95000"/>
                      </a:schemeClr>
                    </a:solidFill>
                  </a:tcPr>
                </a:tc>
                <a:tc>
                  <a:txBody>
                    <a:bodyPr/>
                    <a:lstStyle/>
                    <a:p>
                      <a:pPr marL="0" marR="0" lvl="0" indent="0" algn="r" defTabSz="685783" rtl="0" eaLnBrk="1" fontAlgn="auto" latinLnBrk="0" hangingPunct="1">
                        <a:lnSpc>
                          <a:spcPct val="100000"/>
                        </a:lnSpc>
                        <a:spcBef>
                          <a:spcPts val="0"/>
                        </a:spcBef>
                        <a:spcAft>
                          <a:spcPts val="0"/>
                        </a:spcAft>
                        <a:buClrTx/>
                        <a:buSzTx/>
                        <a:buFontTx/>
                        <a:buNone/>
                        <a:tabLst/>
                        <a:defRPr/>
                      </a:pPr>
                      <a:r>
                        <a:rPr lang="en-US" sz="1500" dirty="0">
                          <a:latin typeface="Calibri" panose="020F0502020204030204" pitchFamily="34" charset="0"/>
                          <a:ea typeface="Calibri" panose="020F0502020204030204" pitchFamily="34" charset="0"/>
                          <a:cs typeface="Calibri" panose="020F0502020204030204" pitchFamily="34" charset="0"/>
                        </a:rPr>
                        <a:t>$701,250</a:t>
                      </a:r>
                    </a:p>
                  </a:txBody>
                  <a:tcPr>
                    <a:solidFill>
                      <a:schemeClr val="bg1">
                        <a:lumMod val="95000"/>
                      </a:schemeClr>
                    </a:solidFill>
                  </a:tcPr>
                </a:tc>
                <a:tc>
                  <a:txBody>
                    <a:bodyPr/>
                    <a:lstStyle/>
                    <a:p>
                      <a:pPr marL="0" marR="0" lvl="0" indent="0" algn="r" defTabSz="685783" rtl="0" eaLnBrk="1" fontAlgn="auto" latinLnBrk="0" hangingPunct="1">
                        <a:lnSpc>
                          <a:spcPct val="100000"/>
                        </a:lnSpc>
                        <a:spcBef>
                          <a:spcPts val="0"/>
                        </a:spcBef>
                        <a:spcAft>
                          <a:spcPts val="0"/>
                        </a:spcAft>
                        <a:buClrTx/>
                        <a:buSzTx/>
                        <a:buFontTx/>
                        <a:buNone/>
                        <a:tabLst/>
                        <a:defRPr/>
                      </a:pPr>
                      <a:r>
                        <a:rPr lang="en-US" sz="1500" dirty="0">
                          <a:latin typeface="Calibri" panose="020F0502020204030204" pitchFamily="34" charset="0"/>
                          <a:ea typeface="Calibri" panose="020F0502020204030204" pitchFamily="34" charset="0"/>
                          <a:cs typeface="Calibri" panose="020F0502020204030204" pitchFamily="34" charset="0"/>
                        </a:rPr>
                        <a:t>$0</a:t>
                      </a:r>
                    </a:p>
                  </a:txBody>
                  <a:tcPr>
                    <a:solidFill>
                      <a:schemeClr val="bg1">
                        <a:lumMod val="95000"/>
                      </a:schemeClr>
                    </a:solidFill>
                  </a:tcPr>
                </a:tc>
                <a:extLst>
                  <a:ext uri="{0D108BD9-81ED-4DB2-BD59-A6C34878D82A}">
                    <a16:rowId xmlns:a16="http://schemas.microsoft.com/office/drawing/2014/main" val="3113557958"/>
                  </a:ext>
                </a:extLst>
              </a:tr>
              <a:tr h="0">
                <a:tc>
                  <a:txBody>
                    <a:bodyPr/>
                    <a:lstStyle/>
                    <a:p>
                      <a:r>
                        <a:rPr lang="en-US" sz="1500" dirty="0">
                          <a:latin typeface="Calibri" panose="020F0502020204030204" pitchFamily="34" charset="0"/>
                          <a:ea typeface="Calibri" panose="020F0502020204030204" pitchFamily="34" charset="0"/>
                          <a:cs typeface="Calibri" panose="020F0502020204030204" pitchFamily="34" charset="0"/>
                        </a:rPr>
                        <a:t>     Over-the Road Motorcoach</a:t>
                      </a:r>
                    </a:p>
                  </a:txBody>
                  <a:tcPr>
                    <a:solidFill>
                      <a:schemeClr val="bg1">
                        <a:lumMod val="95000"/>
                      </a:schemeClr>
                    </a:solidFill>
                  </a:tcPr>
                </a:tc>
                <a:tc>
                  <a:txBody>
                    <a:bodyPr/>
                    <a:lstStyle/>
                    <a:p>
                      <a:pPr marL="0" marR="0" lvl="0" indent="0" algn="r" defTabSz="685783" rtl="0" eaLnBrk="1" fontAlgn="auto" latinLnBrk="0" hangingPunct="1">
                        <a:lnSpc>
                          <a:spcPct val="100000"/>
                        </a:lnSpc>
                        <a:spcBef>
                          <a:spcPts val="0"/>
                        </a:spcBef>
                        <a:spcAft>
                          <a:spcPts val="0"/>
                        </a:spcAft>
                        <a:buClrTx/>
                        <a:buSzTx/>
                        <a:buFontTx/>
                        <a:buNone/>
                        <a:tabLst/>
                        <a:defRPr/>
                      </a:pPr>
                      <a:r>
                        <a:rPr lang="en-US" sz="1500" dirty="0">
                          <a:latin typeface="Calibri" panose="020F0502020204030204" pitchFamily="34" charset="0"/>
                          <a:ea typeface="Calibri" panose="020F0502020204030204" pitchFamily="34" charset="0"/>
                          <a:cs typeface="Calibri" panose="020F0502020204030204" pitchFamily="34" charset="0"/>
                        </a:rPr>
                        <a:t>$825,000</a:t>
                      </a:r>
                    </a:p>
                  </a:txBody>
                  <a:tcPr>
                    <a:solidFill>
                      <a:schemeClr val="bg1">
                        <a:lumMod val="95000"/>
                      </a:schemeClr>
                    </a:solidFill>
                  </a:tcPr>
                </a:tc>
                <a:tc>
                  <a:txBody>
                    <a:bodyPr/>
                    <a:lstStyle/>
                    <a:p>
                      <a:pPr marL="0" marR="0" lvl="0" indent="0" algn="r" defTabSz="685783" rtl="0" eaLnBrk="1" fontAlgn="auto" latinLnBrk="0" hangingPunct="1">
                        <a:lnSpc>
                          <a:spcPct val="100000"/>
                        </a:lnSpc>
                        <a:spcBef>
                          <a:spcPts val="0"/>
                        </a:spcBef>
                        <a:spcAft>
                          <a:spcPts val="0"/>
                        </a:spcAft>
                        <a:buClrTx/>
                        <a:buSzTx/>
                        <a:buFontTx/>
                        <a:buNone/>
                        <a:tabLst/>
                        <a:defRPr/>
                      </a:pPr>
                      <a:r>
                        <a:rPr lang="en-US" sz="1500" dirty="0">
                          <a:latin typeface="Calibri" panose="020F0502020204030204" pitchFamily="34" charset="0"/>
                          <a:ea typeface="Calibri" panose="020F0502020204030204" pitchFamily="34" charset="0"/>
                          <a:cs typeface="Calibri" panose="020F0502020204030204" pitchFamily="34" charset="0"/>
                        </a:rPr>
                        <a:t>$701,250</a:t>
                      </a:r>
                    </a:p>
                  </a:txBody>
                  <a:tcPr>
                    <a:solidFill>
                      <a:schemeClr val="bg1">
                        <a:lumMod val="95000"/>
                      </a:schemeClr>
                    </a:solidFill>
                  </a:tcPr>
                </a:tc>
                <a:tc>
                  <a:txBody>
                    <a:bodyPr/>
                    <a:lstStyle/>
                    <a:p>
                      <a:pPr marL="0" marR="0" lvl="0" indent="0" algn="r" defTabSz="685783" rtl="0" eaLnBrk="1" fontAlgn="auto" latinLnBrk="0" hangingPunct="1">
                        <a:lnSpc>
                          <a:spcPct val="100000"/>
                        </a:lnSpc>
                        <a:spcBef>
                          <a:spcPts val="0"/>
                        </a:spcBef>
                        <a:spcAft>
                          <a:spcPts val="0"/>
                        </a:spcAft>
                        <a:buClrTx/>
                        <a:buSzTx/>
                        <a:buFontTx/>
                        <a:buNone/>
                        <a:tabLst/>
                        <a:defRPr/>
                      </a:pPr>
                      <a:r>
                        <a:rPr lang="en-US" sz="1500" dirty="0">
                          <a:latin typeface="Calibri" panose="020F0502020204030204" pitchFamily="34" charset="0"/>
                          <a:ea typeface="Calibri" panose="020F0502020204030204" pitchFamily="34" charset="0"/>
                          <a:cs typeface="Calibri" panose="020F0502020204030204" pitchFamily="34" charset="0"/>
                        </a:rPr>
                        <a:t>$0</a:t>
                      </a:r>
                    </a:p>
                  </a:txBody>
                  <a:tcPr>
                    <a:solidFill>
                      <a:schemeClr val="bg1">
                        <a:lumMod val="95000"/>
                      </a:schemeClr>
                    </a:solidFill>
                  </a:tcPr>
                </a:tc>
                <a:extLst>
                  <a:ext uri="{0D108BD9-81ED-4DB2-BD59-A6C34878D82A}">
                    <a16:rowId xmlns:a16="http://schemas.microsoft.com/office/drawing/2014/main" val="3063627200"/>
                  </a:ext>
                </a:extLst>
              </a:tr>
              <a:tr h="397348">
                <a:tc>
                  <a:txBody>
                    <a:bodyPr/>
                    <a:lstStyle/>
                    <a:p>
                      <a:endParaRPr lang="en-US" sz="1500" dirty="0">
                        <a:latin typeface="Calibri" panose="020F0502020204030204" pitchFamily="34" charset="0"/>
                        <a:ea typeface="Calibri" panose="020F0502020204030204" pitchFamily="34" charset="0"/>
                        <a:cs typeface="Calibri" panose="020F0502020204030204" pitchFamily="34" charset="0"/>
                      </a:endParaRPr>
                    </a:p>
                  </a:txBody>
                  <a:tcP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r"/>
                      <a:endParaRPr lang="en-US" sz="1500" dirty="0">
                        <a:latin typeface="Calibri" panose="020F0502020204030204" pitchFamily="34" charset="0"/>
                        <a:ea typeface="Calibri" panose="020F0502020204030204" pitchFamily="34" charset="0"/>
                        <a:cs typeface="Calibri" panose="020F0502020204030204" pitchFamily="34" charset="0"/>
                      </a:endParaRPr>
                    </a:p>
                  </a:txBody>
                  <a:tcP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r"/>
                      <a:endParaRPr lang="en-US" sz="1500" dirty="0">
                        <a:latin typeface="Calibri" panose="020F0502020204030204" pitchFamily="34" charset="0"/>
                        <a:ea typeface="Calibri" panose="020F0502020204030204" pitchFamily="34" charset="0"/>
                        <a:cs typeface="Calibri" panose="020F0502020204030204" pitchFamily="34" charset="0"/>
                      </a:endParaRPr>
                    </a:p>
                  </a:txBody>
                  <a:tcP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r"/>
                      <a:endParaRPr lang="en-US" sz="1500" dirty="0">
                        <a:latin typeface="Calibri" panose="020F0502020204030204" pitchFamily="34" charset="0"/>
                        <a:ea typeface="Calibri" panose="020F0502020204030204" pitchFamily="34" charset="0"/>
                        <a:cs typeface="Calibri" panose="020F0502020204030204" pitchFamily="34" charset="0"/>
                      </a:endParaRPr>
                    </a:p>
                  </a:txBody>
                  <a:tcPr>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62721296"/>
                  </a:ext>
                </a:extLst>
              </a:tr>
              <a:tr h="397348">
                <a:tc>
                  <a:txBody>
                    <a:bodyPr/>
                    <a:lstStyle/>
                    <a:p>
                      <a:pPr algn="r"/>
                      <a:r>
                        <a:rPr lang="en-US" sz="1500" b="1" dirty="0">
                          <a:latin typeface="Calibri" panose="020F0502020204030204" pitchFamily="34" charset="0"/>
                          <a:ea typeface="Calibri" panose="020F0502020204030204" pitchFamily="34" charset="0"/>
                          <a:cs typeface="Calibri" panose="020F0502020204030204" pitchFamily="34" charset="0"/>
                        </a:rPr>
                        <a:t>Total</a:t>
                      </a:r>
                    </a:p>
                  </a:txBody>
                  <a:tcPr>
                    <a:lnT w="12700" cap="flat" cmpd="sng" algn="ctr">
                      <a:solidFill>
                        <a:schemeClr val="tx1"/>
                      </a:solidFill>
                      <a:prstDash val="solid"/>
                      <a:round/>
                      <a:headEnd type="none" w="med" len="med"/>
                      <a:tailEnd type="none" w="med" len="med"/>
                    </a:lnT>
                    <a:solidFill>
                      <a:schemeClr val="bg1">
                        <a:lumMod val="95000"/>
                      </a:schemeClr>
                    </a:solidFill>
                  </a:tcPr>
                </a:tc>
                <a:tc>
                  <a:txBody>
                    <a:bodyPr/>
                    <a:lstStyle/>
                    <a:p>
                      <a:pPr algn="r"/>
                      <a:r>
                        <a:rPr lang="en-US" sz="1500" b="1" dirty="0">
                          <a:latin typeface="Calibri" panose="020F0502020204030204" pitchFamily="34" charset="0"/>
                          <a:ea typeface="Calibri" panose="020F0502020204030204" pitchFamily="34" charset="0"/>
                          <a:cs typeface="Calibri" panose="020F0502020204030204" pitchFamily="34" charset="0"/>
                        </a:rPr>
                        <a:t>$9,860,814</a:t>
                      </a:r>
                    </a:p>
                  </a:txBody>
                  <a:tcPr>
                    <a:lnT w="12700" cap="flat" cmpd="sng" algn="ctr">
                      <a:solidFill>
                        <a:schemeClr val="tx1"/>
                      </a:solidFill>
                      <a:prstDash val="solid"/>
                      <a:round/>
                      <a:headEnd type="none" w="med" len="med"/>
                      <a:tailEnd type="none" w="med" len="med"/>
                    </a:lnT>
                    <a:solidFill>
                      <a:schemeClr val="bg1">
                        <a:lumMod val="95000"/>
                      </a:schemeClr>
                    </a:solidFill>
                  </a:tcPr>
                </a:tc>
                <a:tc>
                  <a:txBody>
                    <a:bodyPr/>
                    <a:lstStyle/>
                    <a:p>
                      <a:pPr algn="r"/>
                      <a:r>
                        <a:rPr lang="en-US" sz="1500" b="1" dirty="0">
                          <a:latin typeface="Calibri" panose="020F0502020204030204" pitchFamily="34" charset="0"/>
                          <a:ea typeface="Calibri" panose="020F0502020204030204" pitchFamily="34" charset="0"/>
                          <a:cs typeface="Calibri" panose="020F0502020204030204" pitchFamily="34" charset="0"/>
                        </a:rPr>
                        <a:t>$4,553,450</a:t>
                      </a:r>
                    </a:p>
                  </a:txBody>
                  <a:tcPr>
                    <a:lnT w="12700" cap="flat" cmpd="sng" algn="ctr">
                      <a:solidFill>
                        <a:schemeClr val="tx1"/>
                      </a:solidFill>
                      <a:prstDash val="solid"/>
                      <a:round/>
                      <a:headEnd type="none" w="med" len="med"/>
                      <a:tailEnd type="none" w="med" len="med"/>
                    </a:lnT>
                    <a:solidFill>
                      <a:schemeClr val="bg1">
                        <a:lumMod val="95000"/>
                      </a:schemeClr>
                    </a:solidFill>
                  </a:tcPr>
                </a:tc>
                <a:tc>
                  <a:txBody>
                    <a:bodyPr/>
                    <a:lstStyle/>
                    <a:p>
                      <a:pPr marL="0" marR="0" lvl="0" indent="0" algn="r" defTabSz="685783" rtl="0" eaLnBrk="1" fontAlgn="auto" latinLnBrk="0" hangingPunct="1">
                        <a:lnSpc>
                          <a:spcPct val="100000"/>
                        </a:lnSpc>
                        <a:spcBef>
                          <a:spcPts val="0"/>
                        </a:spcBef>
                        <a:spcAft>
                          <a:spcPts val="0"/>
                        </a:spcAft>
                        <a:buClrTx/>
                        <a:buSzTx/>
                        <a:buFontTx/>
                        <a:buNone/>
                        <a:tabLst/>
                        <a:defRPr/>
                      </a:pPr>
                      <a:r>
                        <a:rPr lang="en-US" sz="1500" b="1" dirty="0">
                          <a:latin typeface="Calibri" panose="020F0502020204030204" pitchFamily="34" charset="0"/>
                          <a:ea typeface="Calibri" panose="020F0502020204030204" pitchFamily="34" charset="0"/>
                          <a:cs typeface="Calibri" panose="020F0502020204030204" pitchFamily="34" charset="0"/>
                        </a:rPr>
                        <a:t>$3,150,950</a:t>
                      </a:r>
                    </a:p>
                  </a:txBody>
                  <a:tcPr>
                    <a:lnT w="12700" cap="flat" cmpd="sng" algn="ctr">
                      <a:solidFill>
                        <a:schemeClr val="tx1"/>
                      </a:solidFill>
                      <a:prstDash val="solid"/>
                      <a:round/>
                      <a:headEnd type="none" w="med" len="med"/>
                      <a:tailEnd type="none" w="med" len="med"/>
                    </a:lnT>
                    <a:solidFill>
                      <a:schemeClr val="bg1">
                        <a:lumMod val="95000"/>
                      </a:schemeClr>
                    </a:solidFill>
                  </a:tcPr>
                </a:tc>
                <a:extLst>
                  <a:ext uri="{0D108BD9-81ED-4DB2-BD59-A6C34878D82A}">
                    <a16:rowId xmlns:a16="http://schemas.microsoft.com/office/drawing/2014/main" val="1602429703"/>
                  </a:ext>
                </a:extLst>
              </a:tr>
            </a:tbl>
          </a:graphicData>
        </a:graphic>
      </p:graphicFrame>
    </p:spTree>
    <p:extLst>
      <p:ext uri="{BB962C8B-B14F-4D97-AF65-F5344CB8AC3E}">
        <p14:creationId xmlns:p14="http://schemas.microsoft.com/office/powerpoint/2010/main" val="16653973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alpha val="10000"/>
          </a:schemeClr>
        </a:solidFill>
        <a:effectLst/>
      </p:bgPr>
    </p:bg>
    <p:spTree>
      <p:nvGrpSpPr>
        <p:cNvPr id="1" name=""/>
        <p:cNvGrpSpPr/>
        <p:nvPr/>
      </p:nvGrpSpPr>
      <p:grpSpPr>
        <a:xfrm>
          <a:off x="0" y="0"/>
          <a:ext cx="0" cy="0"/>
          <a:chOff x="0" y="0"/>
          <a:chExt cx="0" cy="0"/>
        </a:xfrm>
      </p:grpSpPr>
      <p:sp>
        <p:nvSpPr>
          <p:cNvPr id="13" name="Content Placeholder 12">
            <a:extLst>
              <a:ext uri="{FF2B5EF4-FFF2-40B4-BE49-F238E27FC236}">
                <a16:creationId xmlns:a16="http://schemas.microsoft.com/office/drawing/2014/main" id="{206FACBD-B244-4420-BE24-AD9110F31EC4}"/>
              </a:ext>
            </a:extLst>
          </p:cNvPr>
          <p:cNvSpPr>
            <a:spLocks noGrp="1"/>
          </p:cNvSpPr>
          <p:nvPr>
            <p:ph sz="quarter" idx="16"/>
          </p:nvPr>
        </p:nvSpPr>
        <p:spPr>
          <a:xfrm>
            <a:off x="754380" y="855411"/>
            <a:ext cx="7635240" cy="4376214"/>
          </a:xfrm>
          <a:prstGeom prst="rect">
            <a:avLst/>
          </a:prstGeom>
        </p:spPr>
        <p:txBody>
          <a:bodyPr lIns="0"/>
          <a:lstStyle/>
          <a:p>
            <a:pPr marL="0" indent="0">
              <a:lnSpc>
                <a:spcPct val="90000"/>
              </a:lnSpc>
              <a:spcBef>
                <a:spcPts val="750"/>
              </a:spcBef>
              <a:spcAft>
                <a:spcPts val="1800"/>
              </a:spcAft>
              <a:buNone/>
            </a:pPr>
            <a:r>
              <a:rPr lang="en-US" sz="2400" b="1" dirty="0">
                <a:solidFill>
                  <a:schemeClr val="accent1"/>
                </a:solidFill>
                <a:latin typeface="+mj-lt"/>
              </a:rPr>
              <a:t>List of Recommended Projects – CY26</a:t>
            </a:r>
          </a:p>
          <a:p>
            <a:pPr>
              <a:buClr>
                <a:schemeClr val="tx1"/>
              </a:buClr>
              <a:buFont typeface="Arial" panose="020B0604020202020204" pitchFamily="34" charset="0"/>
              <a:buNone/>
            </a:pPr>
            <a:r>
              <a:rPr lang="en-US" sz="2400" b="1" dirty="0">
                <a:solidFill>
                  <a:schemeClr val="accent1"/>
                </a:solidFill>
                <a:latin typeface="Neue Haas Grotesk Text Pro" panose="020B0504020202020204" pitchFamily="34" charset="0"/>
              </a:rPr>
              <a:t>City of Fort Dodge</a:t>
            </a:r>
          </a:p>
          <a:p>
            <a:pPr>
              <a:buFont typeface="Arial" panose="020B0604020202020204" pitchFamily="34" charset="0"/>
              <a:buChar char="•"/>
            </a:pPr>
            <a:endParaRPr lang="en-US" dirty="0"/>
          </a:p>
          <a:p>
            <a:pPr marL="0" indent="0">
              <a:buNone/>
            </a:pPr>
            <a:endParaRPr lang="en-US" sz="1800" dirty="0">
              <a:latin typeface="Calibri" panose="020F0502020204030204" pitchFamily="34" charset="0"/>
              <a:cs typeface="Calibri" panose="020F0502020204030204" pitchFamily="34" charset="0"/>
            </a:endParaRPr>
          </a:p>
          <a:p>
            <a:pPr marL="0" indent="0">
              <a:buNone/>
            </a:pPr>
            <a:endParaRPr lang="en-US" sz="1800" dirty="0">
              <a:latin typeface="Calibri" panose="020F0502020204030204" pitchFamily="34" charset="0"/>
              <a:cs typeface="Calibri" panose="020F0502020204030204" pitchFamily="34" charset="0"/>
            </a:endParaRPr>
          </a:p>
        </p:txBody>
      </p:sp>
      <p:cxnSp>
        <p:nvCxnSpPr>
          <p:cNvPr id="3" name="Straight Connector 2">
            <a:extLst>
              <a:ext uri="{FF2B5EF4-FFF2-40B4-BE49-F238E27FC236}">
                <a16:creationId xmlns:a16="http://schemas.microsoft.com/office/drawing/2014/main" id="{2146725D-2BB8-D597-D046-03F34CA6BB96}"/>
              </a:ext>
            </a:extLst>
          </p:cNvPr>
          <p:cNvCxnSpPr/>
          <p:nvPr/>
        </p:nvCxnSpPr>
        <p:spPr>
          <a:xfrm>
            <a:off x="754380" y="1282314"/>
            <a:ext cx="480060" cy="0"/>
          </a:xfrm>
          <a:prstGeom prst="line">
            <a:avLst/>
          </a:prstGeom>
          <a:ln w="57150">
            <a:solidFill>
              <a:schemeClr val="accent3"/>
            </a:solidFill>
          </a:ln>
        </p:spPr>
        <p:style>
          <a:lnRef idx="1">
            <a:schemeClr val="accent1"/>
          </a:lnRef>
          <a:fillRef idx="0">
            <a:schemeClr val="accent1"/>
          </a:fillRef>
          <a:effectRef idx="0">
            <a:schemeClr val="accent1"/>
          </a:effectRef>
          <a:fontRef idx="minor">
            <a:schemeClr val="tx1"/>
          </a:fontRef>
        </p:style>
      </p:cxnSp>
      <p:graphicFrame>
        <p:nvGraphicFramePr>
          <p:cNvPr id="7" name="Table 6">
            <a:extLst>
              <a:ext uri="{FF2B5EF4-FFF2-40B4-BE49-F238E27FC236}">
                <a16:creationId xmlns:a16="http://schemas.microsoft.com/office/drawing/2014/main" id="{CBAB2A28-38EA-3E1B-4744-383F052CEB31}"/>
              </a:ext>
            </a:extLst>
          </p:cNvPr>
          <p:cNvGraphicFramePr>
            <a:graphicFrameLocks noGrp="1"/>
          </p:cNvGraphicFramePr>
          <p:nvPr>
            <p:extLst>
              <p:ext uri="{D42A27DB-BD31-4B8C-83A1-F6EECF244321}">
                <p14:modId xmlns:p14="http://schemas.microsoft.com/office/powerpoint/2010/main" val="4220735208"/>
              </p:ext>
            </p:extLst>
          </p:nvPr>
        </p:nvGraphicFramePr>
        <p:xfrm>
          <a:off x="562520" y="2044432"/>
          <a:ext cx="8018960" cy="2013896"/>
        </p:xfrm>
        <a:graphic>
          <a:graphicData uri="http://schemas.openxmlformats.org/drawingml/2006/table">
            <a:tbl>
              <a:tblPr firstRow="1" bandRow="1">
                <a:tableStyleId>{5C22544A-7EE6-4342-B048-85BDC9FD1C3A}</a:tableStyleId>
              </a:tblPr>
              <a:tblGrid>
                <a:gridCol w="3761286">
                  <a:extLst>
                    <a:ext uri="{9D8B030D-6E8A-4147-A177-3AD203B41FA5}">
                      <a16:colId xmlns:a16="http://schemas.microsoft.com/office/drawing/2014/main" val="1035345055"/>
                    </a:ext>
                  </a:extLst>
                </a:gridCol>
                <a:gridCol w="1423851">
                  <a:extLst>
                    <a:ext uri="{9D8B030D-6E8A-4147-A177-3AD203B41FA5}">
                      <a16:colId xmlns:a16="http://schemas.microsoft.com/office/drawing/2014/main" val="1732124652"/>
                    </a:ext>
                  </a:extLst>
                </a:gridCol>
                <a:gridCol w="1188720">
                  <a:extLst>
                    <a:ext uri="{9D8B030D-6E8A-4147-A177-3AD203B41FA5}">
                      <a16:colId xmlns:a16="http://schemas.microsoft.com/office/drawing/2014/main" val="1908001939"/>
                    </a:ext>
                  </a:extLst>
                </a:gridCol>
                <a:gridCol w="1645103">
                  <a:extLst>
                    <a:ext uri="{9D8B030D-6E8A-4147-A177-3AD203B41FA5}">
                      <a16:colId xmlns:a16="http://schemas.microsoft.com/office/drawing/2014/main" val="210038517"/>
                    </a:ext>
                  </a:extLst>
                </a:gridCol>
              </a:tblGrid>
              <a:tr h="397348">
                <a:tc>
                  <a:txBody>
                    <a:bodyPr/>
                    <a:lstStyle/>
                    <a:p>
                      <a:r>
                        <a:rPr lang="en-US" sz="1600" dirty="0">
                          <a:solidFill>
                            <a:schemeClr val="tx1"/>
                          </a:solidFill>
                          <a:latin typeface="Calibri" panose="020F0502020204030204" pitchFamily="34" charset="0"/>
                          <a:ea typeface="Calibri" panose="020F0502020204030204" pitchFamily="34" charset="0"/>
                          <a:cs typeface="Calibri" panose="020F0502020204030204" pitchFamily="34" charset="0"/>
                        </a:rPr>
                        <a:t>CITY of FORT DODGE</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a:r>
                        <a:rPr lang="en-US" sz="1600" dirty="0">
                          <a:solidFill>
                            <a:schemeClr val="tx1"/>
                          </a:solidFill>
                          <a:latin typeface="Calibri" panose="020F0502020204030204" pitchFamily="34" charset="0"/>
                          <a:ea typeface="Calibri" panose="020F0502020204030204" pitchFamily="34" charset="0"/>
                          <a:cs typeface="Calibri" panose="020F0502020204030204" pitchFamily="34" charset="0"/>
                        </a:rPr>
                        <a:t>TOTAL PROJECT COST</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a:r>
                        <a:rPr lang="en-US" sz="1600" dirty="0">
                          <a:solidFill>
                            <a:schemeClr val="tx1"/>
                          </a:solidFill>
                          <a:latin typeface="Calibri" panose="020F0502020204030204" pitchFamily="34" charset="0"/>
                          <a:ea typeface="Calibri" panose="020F0502020204030204" pitchFamily="34" charset="0"/>
                          <a:cs typeface="Calibri" panose="020F0502020204030204" pitchFamily="34" charset="0"/>
                        </a:rPr>
                        <a:t>REQUESTED AMOUNT</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a:r>
                        <a:rPr lang="en-US" sz="1600" dirty="0">
                          <a:solidFill>
                            <a:schemeClr val="tx1"/>
                          </a:solidFill>
                          <a:latin typeface="Calibri" panose="020F0502020204030204" pitchFamily="34" charset="0"/>
                          <a:ea typeface="Calibri" panose="020F0502020204030204" pitchFamily="34" charset="0"/>
                          <a:cs typeface="Calibri" panose="020F0502020204030204" pitchFamily="34" charset="0"/>
                        </a:rPr>
                        <a:t>RECOMMENDED AMOUNT</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val="3887205296"/>
                  </a:ext>
                </a:extLst>
              </a:tr>
              <a:tr h="0">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en-US" sz="1500" dirty="0">
                          <a:latin typeface="Calibri" panose="020F0502020204030204" pitchFamily="34" charset="0"/>
                          <a:ea typeface="Calibri" panose="020F0502020204030204" pitchFamily="34" charset="0"/>
                          <a:cs typeface="Calibri" panose="020F0502020204030204" pitchFamily="34" charset="0"/>
                        </a:rPr>
                        <a:t>Support Iowa Based Operating Deficits</a:t>
                      </a:r>
                    </a:p>
                  </a:txBody>
                  <a:tcPr>
                    <a:lnT w="12700" cap="flat" cmpd="sng" algn="ctr">
                      <a:solidFill>
                        <a:schemeClr val="tx1"/>
                      </a:solidFill>
                      <a:prstDash val="solid"/>
                      <a:round/>
                      <a:headEnd type="none" w="med" len="med"/>
                      <a:tailEnd type="none" w="med" len="med"/>
                    </a:lnT>
                    <a:solidFill>
                      <a:schemeClr val="bg1">
                        <a:lumMod val="95000"/>
                      </a:schemeClr>
                    </a:solidFill>
                  </a:tcPr>
                </a:tc>
                <a:tc>
                  <a:txBody>
                    <a:bodyPr/>
                    <a:lstStyle/>
                    <a:p>
                      <a:pPr algn="r"/>
                      <a:endParaRPr lang="en-US" sz="1500" dirty="0">
                        <a:latin typeface="Calibri" panose="020F0502020204030204" pitchFamily="34" charset="0"/>
                        <a:ea typeface="Calibri" panose="020F0502020204030204" pitchFamily="34" charset="0"/>
                        <a:cs typeface="Calibri" panose="020F0502020204030204" pitchFamily="34" charset="0"/>
                      </a:endParaRPr>
                    </a:p>
                  </a:txBody>
                  <a:tcPr>
                    <a:lnT w="12700" cap="flat" cmpd="sng" algn="ctr">
                      <a:solidFill>
                        <a:schemeClr val="tx1"/>
                      </a:solidFill>
                      <a:prstDash val="solid"/>
                      <a:round/>
                      <a:headEnd type="none" w="med" len="med"/>
                      <a:tailEnd type="none" w="med" len="med"/>
                    </a:lnT>
                    <a:solidFill>
                      <a:schemeClr val="bg1">
                        <a:lumMod val="95000"/>
                      </a:schemeClr>
                    </a:solidFill>
                  </a:tcPr>
                </a:tc>
                <a:tc>
                  <a:txBody>
                    <a:bodyPr/>
                    <a:lstStyle/>
                    <a:p>
                      <a:pPr algn="r"/>
                      <a:endParaRPr lang="en-US" sz="1500" dirty="0">
                        <a:latin typeface="Calibri" panose="020F0502020204030204" pitchFamily="34" charset="0"/>
                        <a:ea typeface="Calibri" panose="020F0502020204030204" pitchFamily="34" charset="0"/>
                        <a:cs typeface="Calibri" panose="020F0502020204030204" pitchFamily="34" charset="0"/>
                      </a:endParaRPr>
                    </a:p>
                  </a:txBody>
                  <a:tcPr>
                    <a:lnT w="12700" cap="flat" cmpd="sng" algn="ctr">
                      <a:solidFill>
                        <a:schemeClr val="tx1"/>
                      </a:solidFill>
                      <a:prstDash val="solid"/>
                      <a:round/>
                      <a:headEnd type="none" w="med" len="med"/>
                      <a:tailEnd type="none" w="med" len="med"/>
                    </a:lnT>
                    <a:solidFill>
                      <a:schemeClr val="bg1">
                        <a:lumMod val="95000"/>
                      </a:schemeClr>
                    </a:solidFill>
                  </a:tcPr>
                </a:tc>
                <a:tc>
                  <a:txBody>
                    <a:bodyPr/>
                    <a:lstStyle/>
                    <a:p>
                      <a:pPr algn="r"/>
                      <a:endParaRPr lang="en-US" sz="1500" dirty="0">
                        <a:latin typeface="Calibri" panose="020F0502020204030204" pitchFamily="34" charset="0"/>
                        <a:ea typeface="Calibri" panose="020F0502020204030204" pitchFamily="34" charset="0"/>
                        <a:cs typeface="Calibri" panose="020F0502020204030204" pitchFamily="34" charset="0"/>
                      </a:endParaRPr>
                    </a:p>
                  </a:txBody>
                  <a:tcPr>
                    <a:lnT w="12700" cap="flat" cmpd="sng" algn="ctr">
                      <a:solidFill>
                        <a:schemeClr val="tx1"/>
                      </a:solidFill>
                      <a:prstDash val="solid"/>
                      <a:round/>
                      <a:headEnd type="none" w="med" len="med"/>
                      <a:tailEnd type="none" w="med" len="med"/>
                    </a:lnT>
                    <a:solidFill>
                      <a:schemeClr val="bg1">
                        <a:lumMod val="95000"/>
                      </a:schemeClr>
                    </a:solidFill>
                  </a:tcPr>
                </a:tc>
                <a:extLst>
                  <a:ext uri="{0D108BD9-81ED-4DB2-BD59-A6C34878D82A}">
                    <a16:rowId xmlns:a16="http://schemas.microsoft.com/office/drawing/2014/main" val="2251341023"/>
                  </a:ext>
                </a:extLst>
              </a:tr>
              <a:tr h="0">
                <a:tc>
                  <a:txBody>
                    <a:bodyPr/>
                    <a:lstStyle/>
                    <a:p>
                      <a:r>
                        <a:rPr lang="en-US" sz="1500" dirty="0">
                          <a:latin typeface="Calibri" panose="020F0502020204030204" pitchFamily="34" charset="0"/>
                          <a:ea typeface="Calibri" panose="020F0502020204030204" pitchFamily="34" charset="0"/>
                          <a:cs typeface="Calibri" panose="020F0502020204030204" pitchFamily="34" charset="0"/>
                        </a:rPr>
                        <a:t>     Marketing</a:t>
                      </a:r>
                    </a:p>
                  </a:txBody>
                  <a:tcPr>
                    <a:solidFill>
                      <a:schemeClr val="bg1">
                        <a:lumMod val="95000"/>
                      </a:schemeClr>
                    </a:solidFill>
                  </a:tcPr>
                </a:tc>
                <a:tc>
                  <a:txBody>
                    <a:bodyPr/>
                    <a:lstStyle/>
                    <a:p>
                      <a:pPr algn="r"/>
                      <a:r>
                        <a:rPr lang="en-US" sz="1500" dirty="0">
                          <a:latin typeface="Calibri" panose="020F0502020204030204" pitchFamily="34" charset="0"/>
                          <a:ea typeface="Calibri" panose="020F0502020204030204" pitchFamily="34" charset="0"/>
                          <a:cs typeface="Calibri" panose="020F0502020204030204" pitchFamily="34" charset="0"/>
                        </a:rPr>
                        <a:t>$15,000</a:t>
                      </a:r>
                    </a:p>
                  </a:txBody>
                  <a:tcPr>
                    <a:solidFill>
                      <a:schemeClr val="bg1">
                        <a:lumMod val="95000"/>
                      </a:schemeClr>
                    </a:solidFill>
                  </a:tcPr>
                </a:tc>
                <a:tc>
                  <a:txBody>
                    <a:bodyPr/>
                    <a:lstStyle/>
                    <a:p>
                      <a:pPr algn="r"/>
                      <a:r>
                        <a:rPr lang="en-US" sz="1500" dirty="0">
                          <a:latin typeface="Calibri" panose="020F0502020204030204" pitchFamily="34" charset="0"/>
                          <a:ea typeface="Calibri" panose="020F0502020204030204" pitchFamily="34" charset="0"/>
                          <a:cs typeface="Calibri" panose="020F0502020204030204" pitchFamily="34" charset="0"/>
                        </a:rPr>
                        <a:t>$7,500</a:t>
                      </a:r>
                    </a:p>
                  </a:txBody>
                  <a:tcPr>
                    <a:solidFill>
                      <a:schemeClr val="bg1">
                        <a:lumMod val="95000"/>
                      </a:schemeClr>
                    </a:solidFill>
                  </a:tcPr>
                </a:tc>
                <a:tc>
                  <a:txBody>
                    <a:bodyPr/>
                    <a:lstStyle/>
                    <a:p>
                      <a:pPr algn="r"/>
                      <a:r>
                        <a:rPr lang="en-US" sz="1500" dirty="0">
                          <a:latin typeface="Calibri" panose="020F0502020204030204" pitchFamily="34" charset="0"/>
                          <a:ea typeface="Calibri" panose="020F0502020204030204" pitchFamily="34" charset="0"/>
                          <a:cs typeface="Calibri" panose="020F0502020204030204" pitchFamily="34" charset="0"/>
                        </a:rPr>
                        <a:t>$7,500</a:t>
                      </a:r>
                    </a:p>
                  </a:txBody>
                  <a:tcPr>
                    <a:solidFill>
                      <a:schemeClr val="bg1">
                        <a:lumMod val="95000"/>
                      </a:schemeClr>
                    </a:solidFill>
                  </a:tcPr>
                </a:tc>
                <a:extLst>
                  <a:ext uri="{0D108BD9-81ED-4DB2-BD59-A6C34878D82A}">
                    <a16:rowId xmlns:a16="http://schemas.microsoft.com/office/drawing/2014/main" val="3331255239"/>
                  </a:ext>
                </a:extLst>
              </a:tr>
              <a:tr h="397348">
                <a:tc>
                  <a:txBody>
                    <a:bodyPr/>
                    <a:lstStyle/>
                    <a:p>
                      <a:endParaRPr lang="en-US" sz="1500" dirty="0">
                        <a:latin typeface="Calibri" panose="020F0502020204030204" pitchFamily="34" charset="0"/>
                        <a:ea typeface="Calibri" panose="020F0502020204030204" pitchFamily="34" charset="0"/>
                        <a:cs typeface="Calibri" panose="020F0502020204030204" pitchFamily="34" charset="0"/>
                      </a:endParaRPr>
                    </a:p>
                  </a:txBody>
                  <a:tcP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r"/>
                      <a:endParaRPr lang="en-US" sz="1500" dirty="0">
                        <a:latin typeface="Calibri" panose="020F0502020204030204" pitchFamily="34" charset="0"/>
                        <a:ea typeface="Calibri" panose="020F0502020204030204" pitchFamily="34" charset="0"/>
                        <a:cs typeface="Calibri" panose="020F0502020204030204" pitchFamily="34" charset="0"/>
                      </a:endParaRPr>
                    </a:p>
                  </a:txBody>
                  <a:tcP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r"/>
                      <a:endParaRPr lang="en-US" sz="1500" dirty="0">
                        <a:latin typeface="Calibri" panose="020F0502020204030204" pitchFamily="34" charset="0"/>
                        <a:ea typeface="Calibri" panose="020F0502020204030204" pitchFamily="34" charset="0"/>
                        <a:cs typeface="Calibri" panose="020F0502020204030204" pitchFamily="34" charset="0"/>
                      </a:endParaRPr>
                    </a:p>
                  </a:txBody>
                  <a:tcP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r"/>
                      <a:endParaRPr lang="en-US" sz="1500" dirty="0">
                        <a:latin typeface="Calibri" panose="020F0502020204030204" pitchFamily="34" charset="0"/>
                        <a:ea typeface="Calibri" panose="020F0502020204030204" pitchFamily="34" charset="0"/>
                        <a:cs typeface="Calibri" panose="020F0502020204030204" pitchFamily="34" charset="0"/>
                      </a:endParaRPr>
                    </a:p>
                  </a:txBody>
                  <a:tcPr>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62721296"/>
                  </a:ext>
                </a:extLst>
              </a:tr>
              <a:tr h="397348">
                <a:tc>
                  <a:txBody>
                    <a:bodyPr/>
                    <a:lstStyle/>
                    <a:p>
                      <a:pPr algn="r"/>
                      <a:r>
                        <a:rPr lang="en-US" sz="1500" b="1" dirty="0">
                          <a:latin typeface="Calibri" panose="020F0502020204030204" pitchFamily="34" charset="0"/>
                          <a:ea typeface="Calibri" panose="020F0502020204030204" pitchFamily="34" charset="0"/>
                          <a:cs typeface="Calibri" panose="020F0502020204030204" pitchFamily="34" charset="0"/>
                        </a:rPr>
                        <a:t>Total</a:t>
                      </a:r>
                    </a:p>
                  </a:txBody>
                  <a:tcPr>
                    <a:lnT w="12700" cap="flat" cmpd="sng" algn="ctr">
                      <a:solidFill>
                        <a:schemeClr val="tx1"/>
                      </a:solidFill>
                      <a:prstDash val="solid"/>
                      <a:round/>
                      <a:headEnd type="none" w="med" len="med"/>
                      <a:tailEnd type="none" w="med" len="med"/>
                    </a:lnT>
                    <a:solidFill>
                      <a:schemeClr val="bg1">
                        <a:lumMod val="95000"/>
                      </a:schemeClr>
                    </a:solidFill>
                  </a:tcPr>
                </a:tc>
                <a:tc>
                  <a:txBody>
                    <a:bodyPr/>
                    <a:lstStyle/>
                    <a:p>
                      <a:pPr algn="r"/>
                      <a:r>
                        <a:rPr lang="en-US" sz="1500" b="1" dirty="0">
                          <a:latin typeface="Calibri" panose="020F0502020204030204" pitchFamily="34" charset="0"/>
                          <a:ea typeface="Calibri" panose="020F0502020204030204" pitchFamily="34" charset="0"/>
                          <a:cs typeface="Calibri" panose="020F0502020204030204" pitchFamily="34" charset="0"/>
                        </a:rPr>
                        <a:t>$15,000</a:t>
                      </a:r>
                    </a:p>
                  </a:txBody>
                  <a:tcPr>
                    <a:lnT w="12700" cap="flat" cmpd="sng" algn="ctr">
                      <a:solidFill>
                        <a:schemeClr val="tx1"/>
                      </a:solidFill>
                      <a:prstDash val="solid"/>
                      <a:round/>
                      <a:headEnd type="none" w="med" len="med"/>
                      <a:tailEnd type="none" w="med" len="med"/>
                    </a:lnT>
                    <a:solidFill>
                      <a:schemeClr val="bg1">
                        <a:lumMod val="95000"/>
                      </a:schemeClr>
                    </a:solidFill>
                  </a:tcPr>
                </a:tc>
                <a:tc>
                  <a:txBody>
                    <a:bodyPr/>
                    <a:lstStyle/>
                    <a:p>
                      <a:pPr algn="r"/>
                      <a:r>
                        <a:rPr lang="en-US" sz="1500" b="1" dirty="0">
                          <a:latin typeface="Calibri" panose="020F0502020204030204" pitchFamily="34" charset="0"/>
                          <a:ea typeface="Calibri" panose="020F0502020204030204" pitchFamily="34" charset="0"/>
                          <a:cs typeface="Calibri" panose="020F0502020204030204" pitchFamily="34" charset="0"/>
                        </a:rPr>
                        <a:t>$7,500</a:t>
                      </a:r>
                    </a:p>
                  </a:txBody>
                  <a:tcPr>
                    <a:lnT w="12700" cap="flat" cmpd="sng" algn="ctr">
                      <a:solidFill>
                        <a:schemeClr val="tx1"/>
                      </a:solidFill>
                      <a:prstDash val="solid"/>
                      <a:round/>
                      <a:headEnd type="none" w="med" len="med"/>
                      <a:tailEnd type="none" w="med" len="med"/>
                    </a:lnT>
                    <a:solidFill>
                      <a:schemeClr val="bg1">
                        <a:lumMod val="95000"/>
                      </a:schemeClr>
                    </a:solidFill>
                  </a:tcPr>
                </a:tc>
                <a:tc>
                  <a:txBody>
                    <a:bodyPr/>
                    <a:lstStyle/>
                    <a:p>
                      <a:pPr algn="r"/>
                      <a:r>
                        <a:rPr lang="en-US" sz="1500" b="1" dirty="0">
                          <a:latin typeface="Calibri" panose="020F0502020204030204" pitchFamily="34" charset="0"/>
                          <a:ea typeface="Calibri" panose="020F0502020204030204" pitchFamily="34" charset="0"/>
                          <a:cs typeface="Calibri" panose="020F0502020204030204" pitchFamily="34" charset="0"/>
                        </a:rPr>
                        <a:t>$7,500</a:t>
                      </a:r>
                    </a:p>
                  </a:txBody>
                  <a:tcPr>
                    <a:lnT w="12700" cap="flat" cmpd="sng" algn="ctr">
                      <a:solidFill>
                        <a:schemeClr val="tx1"/>
                      </a:solidFill>
                      <a:prstDash val="solid"/>
                      <a:round/>
                      <a:headEnd type="none" w="med" len="med"/>
                      <a:tailEnd type="none" w="med" len="med"/>
                    </a:lnT>
                    <a:solidFill>
                      <a:schemeClr val="bg1">
                        <a:lumMod val="95000"/>
                      </a:schemeClr>
                    </a:solidFill>
                  </a:tcPr>
                </a:tc>
                <a:extLst>
                  <a:ext uri="{0D108BD9-81ED-4DB2-BD59-A6C34878D82A}">
                    <a16:rowId xmlns:a16="http://schemas.microsoft.com/office/drawing/2014/main" val="1602429703"/>
                  </a:ext>
                </a:extLst>
              </a:tr>
            </a:tbl>
          </a:graphicData>
        </a:graphic>
      </p:graphicFrame>
    </p:spTree>
    <p:extLst>
      <p:ext uri="{BB962C8B-B14F-4D97-AF65-F5344CB8AC3E}">
        <p14:creationId xmlns:p14="http://schemas.microsoft.com/office/powerpoint/2010/main" val="14548178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alpha val="10000"/>
          </a:schemeClr>
        </a:solidFill>
        <a:effectLst/>
      </p:bgPr>
    </p:bg>
    <p:spTree>
      <p:nvGrpSpPr>
        <p:cNvPr id="1" name=""/>
        <p:cNvGrpSpPr/>
        <p:nvPr/>
      </p:nvGrpSpPr>
      <p:grpSpPr>
        <a:xfrm>
          <a:off x="0" y="0"/>
          <a:ext cx="0" cy="0"/>
          <a:chOff x="0" y="0"/>
          <a:chExt cx="0" cy="0"/>
        </a:xfrm>
      </p:grpSpPr>
      <p:sp>
        <p:nvSpPr>
          <p:cNvPr id="13" name="Content Placeholder 12">
            <a:extLst>
              <a:ext uri="{FF2B5EF4-FFF2-40B4-BE49-F238E27FC236}">
                <a16:creationId xmlns:a16="http://schemas.microsoft.com/office/drawing/2014/main" id="{206FACBD-B244-4420-BE24-AD9110F31EC4}"/>
              </a:ext>
            </a:extLst>
          </p:cNvPr>
          <p:cNvSpPr>
            <a:spLocks noGrp="1"/>
          </p:cNvSpPr>
          <p:nvPr>
            <p:ph sz="quarter" idx="16"/>
          </p:nvPr>
        </p:nvSpPr>
        <p:spPr>
          <a:xfrm>
            <a:off x="754380" y="855410"/>
            <a:ext cx="7635240" cy="4376214"/>
          </a:xfrm>
          <a:prstGeom prst="rect">
            <a:avLst/>
          </a:prstGeom>
        </p:spPr>
        <p:txBody>
          <a:bodyPr lIns="0"/>
          <a:lstStyle/>
          <a:p>
            <a:pPr marL="0" indent="0">
              <a:lnSpc>
                <a:spcPct val="90000"/>
              </a:lnSpc>
              <a:spcBef>
                <a:spcPts val="750"/>
              </a:spcBef>
              <a:spcAft>
                <a:spcPts val="1800"/>
              </a:spcAft>
              <a:buNone/>
            </a:pPr>
            <a:r>
              <a:rPr lang="en-US" sz="2400" b="1" dirty="0">
                <a:solidFill>
                  <a:schemeClr val="accent1"/>
                </a:solidFill>
                <a:latin typeface="+mj-lt"/>
              </a:rPr>
              <a:t>Summary of Recommended Funding - CY26</a:t>
            </a:r>
          </a:p>
          <a:p>
            <a:pPr marL="0" indent="0">
              <a:buNone/>
            </a:pPr>
            <a:endParaRPr lang="en-US" sz="1800" dirty="0">
              <a:latin typeface="Calibri" panose="020F0502020204030204" pitchFamily="34" charset="0"/>
              <a:cs typeface="Calibri" panose="020F0502020204030204" pitchFamily="34" charset="0"/>
            </a:endParaRPr>
          </a:p>
        </p:txBody>
      </p:sp>
      <p:cxnSp>
        <p:nvCxnSpPr>
          <p:cNvPr id="3" name="Straight Connector 2">
            <a:extLst>
              <a:ext uri="{FF2B5EF4-FFF2-40B4-BE49-F238E27FC236}">
                <a16:creationId xmlns:a16="http://schemas.microsoft.com/office/drawing/2014/main" id="{2146725D-2BB8-D597-D046-03F34CA6BB96}"/>
              </a:ext>
            </a:extLst>
          </p:cNvPr>
          <p:cNvCxnSpPr/>
          <p:nvPr/>
        </p:nvCxnSpPr>
        <p:spPr>
          <a:xfrm>
            <a:off x="754380" y="1269251"/>
            <a:ext cx="480060" cy="0"/>
          </a:xfrm>
          <a:prstGeom prst="line">
            <a:avLst/>
          </a:prstGeom>
          <a:ln w="57150">
            <a:solidFill>
              <a:schemeClr val="accent3"/>
            </a:solidFill>
          </a:ln>
        </p:spPr>
        <p:style>
          <a:lnRef idx="1">
            <a:schemeClr val="accent1"/>
          </a:lnRef>
          <a:fillRef idx="0">
            <a:schemeClr val="accent1"/>
          </a:fillRef>
          <a:effectRef idx="0">
            <a:schemeClr val="accent1"/>
          </a:effectRef>
          <a:fontRef idx="minor">
            <a:schemeClr val="tx1"/>
          </a:fontRef>
        </p:style>
      </p:cxnSp>
      <p:graphicFrame>
        <p:nvGraphicFramePr>
          <p:cNvPr id="5" name="Table 4">
            <a:extLst>
              <a:ext uri="{FF2B5EF4-FFF2-40B4-BE49-F238E27FC236}">
                <a16:creationId xmlns:a16="http://schemas.microsoft.com/office/drawing/2014/main" id="{4ED96FB4-F3FB-2AF0-4E2D-37D7124703E1}"/>
              </a:ext>
            </a:extLst>
          </p:cNvPr>
          <p:cNvGraphicFramePr>
            <a:graphicFrameLocks noGrp="1"/>
          </p:cNvGraphicFramePr>
          <p:nvPr>
            <p:extLst>
              <p:ext uri="{D42A27DB-BD31-4B8C-83A1-F6EECF244321}">
                <p14:modId xmlns:p14="http://schemas.microsoft.com/office/powerpoint/2010/main" val="1509118246"/>
              </p:ext>
            </p:extLst>
          </p:nvPr>
        </p:nvGraphicFramePr>
        <p:xfrm>
          <a:off x="562520" y="1626376"/>
          <a:ext cx="8018960" cy="2333936"/>
        </p:xfrm>
        <a:graphic>
          <a:graphicData uri="http://schemas.openxmlformats.org/drawingml/2006/table">
            <a:tbl>
              <a:tblPr firstRow="1" bandRow="1">
                <a:tableStyleId>{5C22544A-7EE6-4342-B048-85BDC9FD1C3A}</a:tableStyleId>
              </a:tblPr>
              <a:tblGrid>
                <a:gridCol w="3761286">
                  <a:extLst>
                    <a:ext uri="{9D8B030D-6E8A-4147-A177-3AD203B41FA5}">
                      <a16:colId xmlns:a16="http://schemas.microsoft.com/office/drawing/2014/main" val="1035345055"/>
                    </a:ext>
                  </a:extLst>
                </a:gridCol>
                <a:gridCol w="1423851">
                  <a:extLst>
                    <a:ext uri="{9D8B030D-6E8A-4147-A177-3AD203B41FA5}">
                      <a16:colId xmlns:a16="http://schemas.microsoft.com/office/drawing/2014/main" val="1732124652"/>
                    </a:ext>
                  </a:extLst>
                </a:gridCol>
                <a:gridCol w="1188720">
                  <a:extLst>
                    <a:ext uri="{9D8B030D-6E8A-4147-A177-3AD203B41FA5}">
                      <a16:colId xmlns:a16="http://schemas.microsoft.com/office/drawing/2014/main" val="1908001939"/>
                    </a:ext>
                  </a:extLst>
                </a:gridCol>
                <a:gridCol w="1645103">
                  <a:extLst>
                    <a:ext uri="{9D8B030D-6E8A-4147-A177-3AD203B41FA5}">
                      <a16:colId xmlns:a16="http://schemas.microsoft.com/office/drawing/2014/main" val="210038517"/>
                    </a:ext>
                  </a:extLst>
                </a:gridCol>
              </a:tblGrid>
              <a:tr h="397348">
                <a:tc>
                  <a:txBody>
                    <a:bodyPr/>
                    <a:lstStyle/>
                    <a:p>
                      <a:endParaRPr lang="en-US" sz="16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a:r>
                        <a:rPr lang="en-US" sz="1600" dirty="0">
                          <a:solidFill>
                            <a:schemeClr val="tx1"/>
                          </a:solidFill>
                          <a:latin typeface="Calibri" panose="020F0502020204030204" pitchFamily="34" charset="0"/>
                          <a:ea typeface="Calibri" panose="020F0502020204030204" pitchFamily="34" charset="0"/>
                          <a:cs typeface="Calibri" panose="020F0502020204030204" pitchFamily="34" charset="0"/>
                        </a:rPr>
                        <a:t>TOTAL PROJECT COST</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a:r>
                        <a:rPr lang="en-US" sz="1600" dirty="0">
                          <a:solidFill>
                            <a:schemeClr val="tx1"/>
                          </a:solidFill>
                          <a:latin typeface="Calibri" panose="020F0502020204030204" pitchFamily="34" charset="0"/>
                          <a:ea typeface="Calibri" panose="020F0502020204030204" pitchFamily="34" charset="0"/>
                          <a:cs typeface="Calibri" panose="020F0502020204030204" pitchFamily="34" charset="0"/>
                        </a:rPr>
                        <a:t>REQUESTED AMOUNT</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a:r>
                        <a:rPr lang="en-US" sz="1600" dirty="0">
                          <a:solidFill>
                            <a:schemeClr val="tx1"/>
                          </a:solidFill>
                          <a:latin typeface="Calibri" panose="020F0502020204030204" pitchFamily="34" charset="0"/>
                          <a:ea typeface="Calibri" panose="020F0502020204030204" pitchFamily="34" charset="0"/>
                          <a:cs typeface="Calibri" panose="020F0502020204030204" pitchFamily="34" charset="0"/>
                        </a:rPr>
                        <a:t>RECOMMENDED AMOUNT</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val="3887205296"/>
                  </a:ext>
                </a:extLst>
              </a:tr>
              <a:tr h="301503">
                <a:tc>
                  <a:txBody>
                    <a:bodyPr/>
                    <a:lstStyle/>
                    <a:p>
                      <a:r>
                        <a:rPr lang="en-US" sz="1500" dirty="0">
                          <a:latin typeface="Calibri" panose="020F0502020204030204" pitchFamily="34" charset="0"/>
                          <a:ea typeface="Calibri" panose="020F0502020204030204" pitchFamily="34" charset="0"/>
                          <a:cs typeface="Calibri" panose="020F0502020204030204" pitchFamily="34" charset="0"/>
                        </a:rPr>
                        <a:t>Greyhound Lines</a:t>
                      </a:r>
                    </a:p>
                  </a:txBody>
                  <a:tcPr>
                    <a:lnT w="12700" cap="flat" cmpd="sng" algn="ctr">
                      <a:solidFill>
                        <a:schemeClr val="tx1"/>
                      </a:solidFill>
                      <a:prstDash val="solid"/>
                      <a:round/>
                      <a:headEnd type="none" w="med" len="med"/>
                      <a:tailEnd type="none" w="med" len="med"/>
                    </a:lnT>
                    <a:solidFill>
                      <a:schemeClr val="bg1">
                        <a:lumMod val="95000"/>
                      </a:schemeClr>
                    </a:solidFill>
                  </a:tcPr>
                </a:tc>
                <a:tc>
                  <a:txBody>
                    <a:bodyPr/>
                    <a:lstStyle/>
                    <a:p>
                      <a:pPr algn="r"/>
                      <a:r>
                        <a:rPr lang="en-US" sz="1500" b="0" dirty="0">
                          <a:latin typeface="Calibri" panose="020F0502020204030204" pitchFamily="34" charset="0"/>
                          <a:ea typeface="Calibri" panose="020F0502020204030204" pitchFamily="34" charset="0"/>
                          <a:cs typeface="Calibri" panose="020F0502020204030204" pitchFamily="34" charset="0"/>
                        </a:rPr>
                        <a:t>$6,519,482</a:t>
                      </a:r>
                    </a:p>
                  </a:txBody>
                  <a:tcPr>
                    <a:lnT w="12700" cap="flat" cmpd="sng" algn="ctr">
                      <a:solidFill>
                        <a:schemeClr val="tx1"/>
                      </a:solidFill>
                      <a:prstDash val="solid"/>
                      <a:round/>
                      <a:headEnd type="none" w="med" len="med"/>
                      <a:tailEnd type="none" w="med" len="med"/>
                    </a:lnT>
                    <a:solidFill>
                      <a:schemeClr val="bg1">
                        <a:lumMod val="95000"/>
                      </a:schemeClr>
                    </a:solidFill>
                  </a:tcPr>
                </a:tc>
                <a:tc>
                  <a:txBody>
                    <a:bodyPr/>
                    <a:lstStyle/>
                    <a:p>
                      <a:pPr algn="r"/>
                      <a:r>
                        <a:rPr lang="en-US" sz="1500" b="0" dirty="0">
                          <a:latin typeface="Calibri" panose="020F0502020204030204" pitchFamily="34" charset="0"/>
                          <a:ea typeface="Calibri" panose="020F0502020204030204" pitchFamily="34" charset="0"/>
                          <a:cs typeface="Calibri" panose="020F0502020204030204" pitchFamily="34" charset="0"/>
                        </a:rPr>
                        <a:t>$2,873,679</a:t>
                      </a:r>
                    </a:p>
                  </a:txBody>
                  <a:tcPr>
                    <a:lnT w="12700" cap="flat" cmpd="sng" algn="ctr">
                      <a:solidFill>
                        <a:schemeClr val="tx1"/>
                      </a:solidFill>
                      <a:prstDash val="solid"/>
                      <a:round/>
                      <a:headEnd type="none" w="med" len="med"/>
                      <a:tailEnd type="none" w="med" len="med"/>
                    </a:lnT>
                    <a:solidFill>
                      <a:schemeClr val="bg1">
                        <a:lumMod val="95000"/>
                      </a:schemeClr>
                    </a:solidFill>
                  </a:tcPr>
                </a:tc>
                <a:tc>
                  <a:txBody>
                    <a:bodyPr/>
                    <a:lstStyle/>
                    <a:p>
                      <a:pPr marL="0" marR="0" lvl="0" indent="0" algn="r" defTabSz="685783" rtl="0" eaLnBrk="1" fontAlgn="auto" latinLnBrk="0" hangingPunct="1">
                        <a:lnSpc>
                          <a:spcPct val="100000"/>
                        </a:lnSpc>
                        <a:spcBef>
                          <a:spcPts val="0"/>
                        </a:spcBef>
                        <a:spcAft>
                          <a:spcPts val="0"/>
                        </a:spcAft>
                        <a:buClrTx/>
                        <a:buSzTx/>
                        <a:buFontTx/>
                        <a:buNone/>
                        <a:tabLst/>
                        <a:defRPr/>
                      </a:pPr>
                      <a:r>
                        <a:rPr lang="en-US" sz="1500" b="0" dirty="0">
                          <a:latin typeface="Calibri" panose="020F0502020204030204" pitchFamily="34" charset="0"/>
                          <a:ea typeface="Calibri" panose="020F0502020204030204" pitchFamily="34" charset="0"/>
                          <a:cs typeface="Calibri" panose="020F0502020204030204" pitchFamily="34" charset="0"/>
                        </a:rPr>
                        <a:t>$2,873,679</a:t>
                      </a:r>
                    </a:p>
                  </a:txBody>
                  <a:tcPr>
                    <a:lnT w="12700" cap="flat" cmpd="sng" algn="ctr">
                      <a:solidFill>
                        <a:schemeClr val="tx1"/>
                      </a:solidFill>
                      <a:prstDash val="solid"/>
                      <a:round/>
                      <a:headEnd type="none" w="med" len="med"/>
                      <a:tailEnd type="none" w="med" len="med"/>
                    </a:lnT>
                    <a:solidFill>
                      <a:schemeClr val="bg1">
                        <a:lumMod val="95000"/>
                      </a:schemeClr>
                    </a:solidFill>
                  </a:tcPr>
                </a:tc>
                <a:extLst>
                  <a:ext uri="{0D108BD9-81ED-4DB2-BD59-A6C34878D82A}">
                    <a16:rowId xmlns:a16="http://schemas.microsoft.com/office/drawing/2014/main" val="2311505911"/>
                  </a:ext>
                </a:extLst>
              </a:tr>
              <a:tr h="301503">
                <a:tc>
                  <a:txBody>
                    <a:bodyPr/>
                    <a:lstStyle/>
                    <a:p>
                      <a:r>
                        <a:rPr lang="en-US" sz="1500" dirty="0">
                          <a:latin typeface="Calibri" panose="020F0502020204030204" pitchFamily="34" charset="0"/>
                          <a:ea typeface="Calibri" panose="020F0502020204030204" pitchFamily="34" charset="0"/>
                          <a:cs typeface="Calibri" panose="020F0502020204030204" pitchFamily="34" charset="0"/>
                        </a:rPr>
                        <a:t>Jefferson Lines</a:t>
                      </a:r>
                    </a:p>
                  </a:txBody>
                  <a:tcPr>
                    <a:solidFill>
                      <a:schemeClr val="bg1">
                        <a:lumMod val="95000"/>
                      </a:schemeClr>
                    </a:solidFill>
                  </a:tcPr>
                </a:tc>
                <a:tc>
                  <a:txBody>
                    <a:bodyPr/>
                    <a:lstStyle/>
                    <a:p>
                      <a:pPr algn="r"/>
                      <a:r>
                        <a:rPr lang="en-US" sz="1500" b="0" dirty="0">
                          <a:latin typeface="Calibri" panose="020F0502020204030204" pitchFamily="34" charset="0"/>
                          <a:ea typeface="Calibri" panose="020F0502020204030204" pitchFamily="34" charset="0"/>
                          <a:cs typeface="Calibri" panose="020F0502020204030204" pitchFamily="34" charset="0"/>
                        </a:rPr>
                        <a:t>$9,860,814</a:t>
                      </a:r>
                    </a:p>
                  </a:txBody>
                  <a:tcPr>
                    <a:solidFill>
                      <a:schemeClr val="bg1">
                        <a:lumMod val="95000"/>
                      </a:schemeClr>
                    </a:solidFill>
                  </a:tcPr>
                </a:tc>
                <a:tc>
                  <a:txBody>
                    <a:bodyPr/>
                    <a:lstStyle/>
                    <a:p>
                      <a:pPr algn="r"/>
                      <a:r>
                        <a:rPr lang="en-US" sz="1500" b="0" dirty="0">
                          <a:latin typeface="Calibri" panose="020F0502020204030204" pitchFamily="34" charset="0"/>
                          <a:ea typeface="Calibri" panose="020F0502020204030204" pitchFamily="34" charset="0"/>
                          <a:cs typeface="Calibri" panose="020F0502020204030204" pitchFamily="34" charset="0"/>
                        </a:rPr>
                        <a:t>$4,553,450</a:t>
                      </a:r>
                    </a:p>
                  </a:txBody>
                  <a:tcPr>
                    <a:solidFill>
                      <a:schemeClr val="bg1">
                        <a:lumMod val="95000"/>
                      </a:schemeClr>
                    </a:solidFill>
                  </a:tcPr>
                </a:tc>
                <a:tc>
                  <a:txBody>
                    <a:bodyPr/>
                    <a:lstStyle/>
                    <a:p>
                      <a:pPr marL="0" marR="0" lvl="0" indent="0" algn="r" defTabSz="685783" rtl="0" eaLnBrk="1" fontAlgn="auto" latinLnBrk="0" hangingPunct="1">
                        <a:lnSpc>
                          <a:spcPct val="100000"/>
                        </a:lnSpc>
                        <a:spcBef>
                          <a:spcPts val="0"/>
                        </a:spcBef>
                        <a:spcAft>
                          <a:spcPts val="0"/>
                        </a:spcAft>
                        <a:buClrTx/>
                        <a:buSzTx/>
                        <a:buFontTx/>
                        <a:buNone/>
                        <a:tabLst/>
                        <a:defRPr/>
                      </a:pPr>
                      <a:r>
                        <a:rPr lang="en-US" sz="1500" b="0" dirty="0">
                          <a:latin typeface="Calibri" panose="020F0502020204030204" pitchFamily="34" charset="0"/>
                          <a:ea typeface="Calibri" panose="020F0502020204030204" pitchFamily="34" charset="0"/>
                          <a:cs typeface="Calibri" panose="020F0502020204030204" pitchFamily="34" charset="0"/>
                        </a:rPr>
                        <a:t>$3,150,950</a:t>
                      </a:r>
                    </a:p>
                  </a:txBody>
                  <a:tcPr>
                    <a:solidFill>
                      <a:schemeClr val="bg1">
                        <a:lumMod val="95000"/>
                      </a:schemeClr>
                    </a:solidFill>
                  </a:tcPr>
                </a:tc>
                <a:extLst>
                  <a:ext uri="{0D108BD9-81ED-4DB2-BD59-A6C34878D82A}">
                    <a16:rowId xmlns:a16="http://schemas.microsoft.com/office/drawing/2014/main" val="3729919285"/>
                  </a:ext>
                </a:extLst>
              </a:tr>
              <a:tr h="301503">
                <a:tc>
                  <a:txBody>
                    <a:bodyPr/>
                    <a:lstStyle/>
                    <a:p>
                      <a:r>
                        <a:rPr lang="en-US" sz="1500" dirty="0">
                          <a:latin typeface="Calibri" panose="020F0502020204030204" pitchFamily="34" charset="0"/>
                          <a:ea typeface="Calibri" panose="020F0502020204030204" pitchFamily="34" charset="0"/>
                          <a:cs typeface="Calibri" panose="020F0502020204030204" pitchFamily="34" charset="0"/>
                        </a:rPr>
                        <a:t>City of Fort Dodge</a:t>
                      </a:r>
                    </a:p>
                  </a:txBody>
                  <a:tcPr>
                    <a:solidFill>
                      <a:schemeClr val="bg1">
                        <a:lumMod val="95000"/>
                      </a:schemeClr>
                    </a:solidFill>
                  </a:tcPr>
                </a:tc>
                <a:tc>
                  <a:txBody>
                    <a:bodyPr/>
                    <a:lstStyle/>
                    <a:p>
                      <a:pPr algn="r"/>
                      <a:r>
                        <a:rPr lang="en-US" sz="1500" b="0" dirty="0">
                          <a:latin typeface="Calibri" panose="020F0502020204030204" pitchFamily="34" charset="0"/>
                          <a:ea typeface="Calibri" panose="020F0502020204030204" pitchFamily="34" charset="0"/>
                          <a:cs typeface="Calibri" panose="020F0502020204030204" pitchFamily="34" charset="0"/>
                        </a:rPr>
                        <a:t>$15,000</a:t>
                      </a:r>
                    </a:p>
                  </a:txBody>
                  <a:tcPr>
                    <a:solidFill>
                      <a:schemeClr val="bg1">
                        <a:lumMod val="95000"/>
                      </a:schemeClr>
                    </a:solidFill>
                  </a:tcPr>
                </a:tc>
                <a:tc>
                  <a:txBody>
                    <a:bodyPr/>
                    <a:lstStyle/>
                    <a:p>
                      <a:pPr algn="r"/>
                      <a:r>
                        <a:rPr lang="en-US" sz="1500" b="0" dirty="0">
                          <a:latin typeface="Calibri" panose="020F0502020204030204" pitchFamily="34" charset="0"/>
                          <a:ea typeface="Calibri" panose="020F0502020204030204" pitchFamily="34" charset="0"/>
                          <a:cs typeface="Calibri" panose="020F0502020204030204" pitchFamily="34" charset="0"/>
                        </a:rPr>
                        <a:t>$7,500</a:t>
                      </a:r>
                    </a:p>
                  </a:txBody>
                  <a:tcPr>
                    <a:solidFill>
                      <a:schemeClr val="bg1">
                        <a:lumMod val="95000"/>
                      </a:schemeClr>
                    </a:solidFill>
                  </a:tcPr>
                </a:tc>
                <a:tc>
                  <a:txBody>
                    <a:bodyPr/>
                    <a:lstStyle/>
                    <a:p>
                      <a:pPr algn="r"/>
                      <a:r>
                        <a:rPr lang="en-US" sz="1500" b="0" dirty="0">
                          <a:latin typeface="Calibri" panose="020F0502020204030204" pitchFamily="34" charset="0"/>
                          <a:ea typeface="Calibri" panose="020F0502020204030204" pitchFamily="34" charset="0"/>
                          <a:cs typeface="Calibri" panose="020F0502020204030204" pitchFamily="34" charset="0"/>
                        </a:rPr>
                        <a:t>$7,500</a:t>
                      </a:r>
                    </a:p>
                  </a:txBody>
                  <a:tcPr>
                    <a:solidFill>
                      <a:schemeClr val="bg1">
                        <a:lumMod val="95000"/>
                      </a:schemeClr>
                    </a:solidFill>
                  </a:tcPr>
                </a:tc>
                <a:extLst>
                  <a:ext uri="{0D108BD9-81ED-4DB2-BD59-A6C34878D82A}">
                    <a16:rowId xmlns:a16="http://schemas.microsoft.com/office/drawing/2014/main" val="2049947834"/>
                  </a:ext>
                </a:extLst>
              </a:tr>
              <a:tr h="397348">
                <a:tc>
                  <a:txBody>
                    <a:bodyPr/>
                    <a:lstStyle/>
                    <a:p>
                      <a:endParaRPr lang="en-US" sz="1500" dirty="0">
                        <a:latin typeface="Calibri" panose="020F0502020204030204" pitchFamily="34" charset="0"/>
                        <a:ea typeface="Calibri" panose="020F0502020204030204" pitchFamily="34" charset="0"/>
                        <a:cs typeface="Calibri" panose="020F0502020204030204" pitchFamily="34" charset="0"/>
                      </a:endParaRPr>
                    </a:p>
                  </a:txBody>
                  <a:tcP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r"/>
                      <a:endParaRPr lang="en-US" sz="1500" dirty="0">
                        <a:latin typeface="Calibri" panose="020F0502020204030204" pitchFamily="34" charset="0"/>
                        <a:ea typeface="Calibri" panose="020F0502020204030204" pitchFamily="34" charset="0"/>
                        <a:cs typeface="Calibri" panose="020F0502020204030204" pitchFamily="34" charset="0"/>
                      </a:endParaRPr>
                    </a:p>
                  </a:txBody>
                  <a:tcP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r"/>
                      <a:endParaRPr lang="en-US" sz="1500" dirty="0">
                        <a:latin typeface="Calibri" panose="020F0502020204030204" pitchFamily="34" charset="0"/>
                        <a:ea typeface="Calibri" panose="020F0502020204030204" pitchFamily="34" charset="0"/>
                        <a:cs typeface="Calibri" panose="020F0502020204030204" pitchFamily="34" charset="0"/>
                      </a:endParaRPr>
                    </a:p>
                  </a:txBody>
                  <a:tcP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r"/>
                      <a:endParaRPr lang="en-US" sz="1500" dirty="0">
                        <a:latin typeface="Calibri" panose="020F0502020204030204" pitchFamily="34" charset="0"/>
                        <a:ea typeface="Calibri" panose="020F0502020204030204" pitchFamily="34" charset="0"/>
                        <a:cs typeface="Calibri" panose="020F0502020204030204" pitchFamily="34" charset="0"/>
                      </a:endParaRPr>
                    </a:p>
                  </a:txBody>
                  <a:tcPr>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62721296"/>
                  </a:ext>
                </a:extLst>
              </a:tr>
              <a:tr h="397348">
                <a:tc>
                  <a:txBody>
                    <a:bodyPr/>
                    <a:lstStyle/>
                    <a:p>
                      <a:pPr algn="r"/>
                      <a:r>
                        <a:rPr lang="en-US" sz="1500" b="1" dirty="0">
                          <a:latin typeface="Calibri" panose="020F0502020204030204" pitchFamily="34" charset="0"/>
                          <a:ea typeface="Calibri" panose="020F0502020204030204" pitchFamily="34" charset="0"/>
                          <a:cs typeface="Calibri" panose="020F0502020204030204" pitchFamily="34" charset="0"/>
                        </a:rPr>
                        <a:t>Total</a:t>
                      </a:r>
                    </a:p>
                  </a:txBody>
                  <a:tcPr>
                    <a:lnT w="12700" cap="flat" cmpd="sng" algn="ctr">
                      <a:solidFill>
                        <a:schemeClr val="tx1"/>
                      </a:solidFill>
                      <a:prstDash val="solid"/>
                      <a:round/>
                      <a:headEnd type="none" w="med" len="med"/>
                      <a:tailEnd type="none" w="med" len="med"/>
                    </a:lnT>
                    <a:solidFill>
                      <a:schemeClr val="bg1">
                        <a:lumMod val="95000"/>
                      </a:schemeClr>
                    </a:solidFill>
                  </a:tcPr>
                </a:tc>
                <a:tc>
                  <a:txBody>
                    <a:bodyPr/>
                    <a:lstStyle/>
                    <a:p>
                      <a:pPr algn="r"/>
                      <a:r>
                        <a:rPr lang="en-US" sz="1500" b="1" dirty="0">
                          <a:latin typeface="Calibri" panose="020F0502020204030204" pitchFamily="34" charset="0"/>
                          <a:ea typeface="Calibri" panose="020F0502020204030204" pitchFamily="34" charset="0"/>
                          <a:cs typeface="Calibri" panose="020F0502020204030204" pitchFamily="34" charset="0"/>
                        </a:rPr>
                        <a:t>$16,395,296</a:t>
                      </a:r>
                    </a:p>
                  </a:txBody>
                  <a:tcPr>
                    <a:lnT w="12700" cap="flat" cmpd="sng" algn="ctr">
                      <a:solidFill>
                        <a:schemeClr val="tx1"/>
                      </a:solidFill>
                      <a:prstDash val="solid"/>
                      <a:round/>
                      <a:headEnd type="none" w="med" len="med"/>
                      <a:tailEnd type="none" w="med" len="med"/>
                    </a:lnT>
                    <a:solidFill>
                      <a:schemeClr val="bg1">
                        <a:lumMod val="95000"/>
                      </a:schemeClr>
                    </a:solidFill>
                  </a:tcPr>
                </a:tc>
                <a:tc>
                  <a:txBody>
                    <a:bodyPr/>
                    <a:lstStyle/>
                    <a:p>
                      <a:pPr algn="r"/>
                      <a:r>
                        <a:rPr lang="en-US" sz="1500" b="1" dirty="0">
                          <a:latin typeface="Calibri" panose="020F0502020204030204" pitchFamily="34" charset="0"/>
                          <a:ea typeface="Calibri" panose="020F0502020204030204" pitchFamily="34" charset="0"/>
                          <a:cs typeface="Calibri" panose="020F0502020204030204" pitchFamily="34" charset="0"/>
                        </a:rPr>
                        <a:t>$7,434,629</a:t>
                      </a:r>
                    </a:p>
                  </a:txBody>
                  <a:tcPr>
                    <a:lnT w="12700" cap="flat" cmpd="sng" algn="ctr">
                      <a:solidFill>
                        <a:schemeClr val="tx1"/>
                      </a:solidFill>
                      <a:prstDash val="solid"/>
                      <a:round/>
                      <a:headEnd type="none" w="med" len="med"/>
                      <a:tailEnd type="none" w="med" len="med"/>
                    </a:lnT>
                    <a:solidFill>
                      <a:schemeClr val="bg1">
                        <a:lumMod val="95000"/>
                      </a:schemeClr>
                    </a:solidFill>
                  </a:tcPr>
                </a:tc>
                <a:tc>
                  <a:txBody>
                    <a:bodyPr/>
                    <a:lstStyle/>
                    <a:p>
                      <a:pPr marL="0" marR="0" lvl="0" indent="0" algn="r" defTabSz="685783" rtl="0" eaLnBrk="1" fontAlgn="auto" latinLnBrk="0" hangingPunct="1">
                        <a:lnSpc>
                          <a:spcPct val="100000"/>
                        </a:lnSpc>
                        <a:spcBef>
                          <a:spcPts val="0"/>
                        </a:spcBef>
                        <a:spcAft>
                          <a:spcPts val="0"/>
                        </a:spcAft>
                        <a:buClrTx/>
                        <a:buSzTx/>
                        <a:buFontTx/>
                        <a:buNone/>
                        <a:tabLst/>
                        <a:defRPr/>
                      </a:pPr>
                      <a:r>
                        <a:rPr lang="en-US" sz="1500" b="1" dirty="0">
                          <a:latin typeface="Calibri" panose="020F0502020204030204" pitchFamily="34" charset="0"/>
                          <a:ea typeface="Calibri" panose="020F0502020204030204" pitchFamily="34" charset="0"/>
                          <a:cs typeface="Calibri" panose="020F0502020204030204" pitchFamily="34" charset="0"/>
                        </a:rPr>
                        <a:t>$6,032,129</a:t>
                      </a:r>
                    </a:p>
                  </a:txBody>
                  <a:tcPr>
                    <a:lnT w="12700" cap="flat" cmpd="sng" algn="ctr">
                      <a:solidFill>
                        <a:schemeClr val="tx1"/>
                      </a:solidFill>
                      <a:prstDash val="solid"/>
                      <a:round/>
                      <a:headEnd type="none" w="med" len="med"/>
                      <a:tailEnd type="none" w="med" len="med"/>
                    </a:lnT>
                    <a:solidFill>
                      <a:schemeClr val="bg1">
                        <a:lumMod val="95000"/>
                      </a:schemeClr>
                    </a:solidFill>
                  </a:tcPr>
                </a:tc>
                <a:extLst>
                  <a:ext uri="{0D108BD9-81ED-4DB2-BD59-A6C34878D82A}">
                    <a16:rowId xmlns:a16="http://schemas.microsoft.com/office/drawing/2014/main" val="1602429703"/>
                  </a:ext>
                </a:extLst>
              </a:tr>
            </a:tbl>
          </a:graphicData>
        </a:graphic>
      </p:graphicFrame>
    </p:spTree>
    <p:extLst>
      <p:ext uri="{BB962C8B-B14F-4D97-AF65-F5344CB8AC3E}">
        <p14:creationId xmlns:p14="http://schemas.microsoft.com/office/powerpoint/2010/main" val="39323588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alpha val="10000"/>
          </a:schemeClr>
        </a:solidFill>
        <a:effectLst/>
      </p:bgPr>
    </p:bg>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B6FBFFC8-BA8C-733D-FC57-A50B7CDA92FD}"/>
              </a:ext>
            </a:extLst>
          </p:cNvPr>
          <p:cNvSpPr>
            <a:spLocks noGrp="1"/>
          </p:cNvSpPr>
          <p:nvPr>
            <p:ph type="body" sz="quarter" idx="18"/>
          </p:nvPr>
        </p:nvSpPr>
        <p:spPr>
          <a:xfrm>
            <a:off x="754380" y="735378"/>
            <a:ext cx="5118386" cy="430667"/>
          </a:xfrm>
        </p:spPr>
        <p:txBody>
          <a:bodyPr lIns="0" rIns="0" anchor="b"/>
          <a:lstStyle/>
          <a:p>
            <a:r>
              <a:rPr lang="en-US" dirty="0"/>
              <a:t>Intercity Bus Map</a:t>
            </a:r>
          </a:p>
        </p:txBody>
      </p:sp>
      <p:cxnSp>
        <p:nvCxnSpPr>
          <p:cNvPr id="2" name="Straight Connector 1">
            <a:extLst>
              <a:ext uri="{FF2B5EF4-FFF2-40B4-BE49-F238E27FC236}">
                <a16:creationId xmlns:a16="http://schemas.microsoft.com/office/drawing/2014/main" id="{6061C41E-B376-1FC0-665A-2703A92C1493}"/>
              </a:ext>
            </a:extLst>
          </p:cNvPr>
          <p:cNvCxnSpPr/>
          <p:nvPr/>
        </p:nvCxnSpPr>
        <p:spPr>
          <a:xfrm>
            <a:off x="754380" y="1166045"/>
            <a:ext cx="480060" cy="0"/>
          </a:xfrm>
          <a:prstGeom prst="line">
            <a:avLst/>
          </a:prstGeom>
          <a:ln w="57150">
            <a:solidFill>
              <a:schemeClr val="accent3"/>
            </a:solidFill>
          </a:ln>
        </p:spPr>
        <p:style>
          <a:lnRef idx="1">
            <a:schemeClr val="accent1"/>
          </a:lnRef>
          <a:fillRef idx="0">
            <a:schemeClr val="accent1"/>
          </a:fillRef>
          <a:effectRef idx="0">
            <a:schemeClr val="accent1"/>
          </a:effectRef>
          <a:fontRef idx="minor">
            <a:schemeClr val="tx1"/>
          </a:fontRef>
        </p:style>
      </p:cxnSp>
      <p:sp>
        <p:nvSpPr>
          <p:cNvPr id="8" name="Isosceles Triangle 30">
            <a:extLst>
              <a:ext uri="{FF2B5EF4-FFF2-40B4-BE49-F238E27FC236}">
                <a16:creationId xmlns:a16="http://schemas.microsoft.com/office/drawing/2014/main" id="{36FDA141-F96D-5606-1534-2484022D39C2}"/>
              </a:ext>
            </a:extLst>
          </p:cNvPr>
          <p:cNvSpPr>
            <a:spLocks noGrp="1" noRot="1" noMove="1" noResize="1" noEditPoints="1" noAdjustHandles="1" noChangeArrowheads="1" noChangeShapeType="1"/>
          </p:cNvSpPr>
          <p:nvPr/>
        </p:nvSpPr>
        <p:spPr>
          <a:xfrm rot="16200000">
            <a:off x="6642628" y="4010554"/>
            <a:ext cx="422330" cy="4580417"/>
          </a:xfrm>
          <a:custGeom>
            <a:avLst/>
            <a:gdLst>
              <a:gd name="connsiteX0" fmla="*/ 0 w 508884"/>
              <a:gd name="connsiteY0" fmla="*/ 4908336 h 4908336"/>
              <a:gd name="connsiteX1" fmla="*/ 254442 w 508884"/>
              <a:gd name="connsiteY1" fmla="*/ 0 h 4908336"/>
              <a:gd name="connsiteX2" fmla="*/ 508884 w 508884"/>
              <a:gd name="connsiteY2" fmla="*/ 4908336 h 4908336"/>
              <a:gd name="connsiteX3" fmla="*/ 0 w 508884"/>
              <a:gd name="connsiteY3" fmla="*/ 4908336 h 4908336"/>
              <a:gd name="connsiteX0" fmla="*/ 63610 w 572494"/>
              <a:gd name="connsiteY0" fmla="*/ 4924239 h 4924239"/>
              <a:gd name="connsiteX1" fmla="*/ 0 w 572494"/>
              <a:gd name="connsiteY1" fmla="*/ 0 h 4924239"/>
              <a:gd name="connsiteX2" fmla="*/ 572494 w 572494"/>
              <a:gd name="connsiteY2" fmla="*/ 4924239 h 4924239"/>
              <a:gd name="connsiteX3" fmla="*/ 63610 w 572494"/>
              <a:gd name="connsiteY3" fmla="*/ 4924239 h 4924239"/>
              <a:gd name="connsiteX0" fmla="*/ 63610 w 580447"/>
              <a:gd name="connsiteY0" fmla="*/ 4924239 h 4924241"/>
              <a:gd name="connsiteX1" fmla="*/ 0 w 580447"/>
              <a:gd name="connsiteY1" fmla="*/ 0 h 4924241"/>
              <a:gd name="connsiteX2" fmla="*/ 580447 w 580447"/>
              <a:gd name="connsiteY2" fmla="*/ 4924241 h 4924241"/>
              <a:gd name="connsiteX3" fmla="*/ 63610 w 580447"/>
              <a:gd name="connsiteY3" fmla="*/ 4924239 h 4924241"/>
              <a:gd name="connsiteX0" fmla="*/ 0 w 1161888"/>
              <a:gd name="connsiteY0" fmla="*/ 4932672 h 4932672"/>
              <a:gd name="connsiteX1" fmla="*/ 581441 w 1161888"/>
              <a:gd name="connsiteY1" fmla="*/ 0 h 4932672"/>
              <a:gd name="connsiteX2" fmla="*/ 1161888 w 1161888"/>
              <a:gd name="connsiteY2" fmla="*/ 4924241 h 4932672"/>
              <a:gd name="connsiteX3" fmla="*/ 0 w 1161888"/>
              <a:gd name="connsiteY3" fmla="*/ 4932672 h 4932672"/>
              <a:gd name="connsiteX0" fmla="*/ 0 w 592483"/>
              <a:gd name="connsiteY0" fmla="*/ 4932672 h 4932672"/>
              <a:gd name="connsiteX1" fmla="*/ 12036 w 592483"/>
              <a:gd name="connsiteY1" fmla="*/ 0 h 4932672"/>
              <a:gd name="connsiteX2" fmla="*/ 592483 w 592483"/>
              <a:gd name="connsiteY2" fmla="*/ 4924241 h 4932672"/>
              <a:gd name="connsiteX3" fmla="*/ 0 w 592483"/>
              <a:gd name="connsiteY3" fmla="*/ 4932672 h 4932672"/>
              <a:gd name="connsiteX0" fmla="*/ 68354 w 580447"/>
              <a:gd name="connsiteY0" fmla="*/ 4902481 h 4924241"/>
              <a:gd name="connsiteX1" fmla="*/ 0 w 580447"/>
              <a:gd name="connsiteY1" fmla="*/ 0 h 4924241"/>
              <a:gd name="connsiteX2" fmla="*/ 580447 w 580447"/>
              <a:gd name="connsiteY2" fmla="*/ 4924241 h 4924241"/>
              <a:gd name="connsiteX3" fmla="*/ 68354 w 580447"/>
              <a:gd name="connsiteY3" fmla="*/ 4902481 h 4924241"/>
              <a:gd name="connsiteX0" fmla="*/ 3039 w 580447"/>
              <a:gd name="connsiteY0" fmla="*/ 4927642 h 4927642"/>
              <a:gd name="connsiteX1" fmla="*/ 0 w 580447"/>
              <a:gd name="connsiteY1" fmla="*/ 0 h 4927642"/>
              <a:gd name="connsiteX2" fmla="*/ 580447 w 580447"/>
              <a:gd name="connsiteY2" fmla="*/ 4924241 h 4927642"/>
              <a:gd name="connsiteX3" fmla="*/ 3039 w 580447"/>
              <a:gd name="connsiteY3" fmla="*/ 4927642 h 4927642"/>
              <a:gd name="connsiteX0" fmla="*/ 3039 w 580447"/>
              <a:gd name="connsiteY0" fmla="*/ 4937204 h 4937204"/>
              <a:gd name="connsiteX1" fmla="*/ 0 w 580447"/>
              <a:gd name="connsiteY1" fmla="*/ 0 h 4937204"/>
              <a:gd name="connsiteX2" fmla="*/ 580447 w 580447"/>
              <a:gd name="connsiteY2" fmla="*/ 4924241 h 4937204"/>
              <a:gd name="connsiteX3" fmla="*/ 3039 w 580447"/>
              <a:gd name="connsiteY3" fmla="*/ 4937204 h 4937204"/>
              <a:gd name="connsiteX0" fmla="*/ 14813 w 592221"/>
              <a:gd name="connsiteY0" fmla="*/ 5063201 h 5063201"/>
              <a:gd name="connsiteX1" fmla="*/ 0 w 592221"/>
              <a:gd name="connsiteY1" fmla="*/ 0 h 5063201"/>
              <a:gd name="connsiteX2" fmla="*/ 592221 w 592221"/>
              <a:gd name="connsiteY2" fmla="*/ 5050238 h 5063201"/>
              <a:gd name="connsiteX3" fmla="*/ 14813 w 592221"/>
              <a:gd name="connsiteY3" fmla="*/ 5063201 h 5063201"/>
              <a:gd name="connsiteX0" fmla="*/ 14813 w 592221"/>
              <a:gd name="connsiteY0" fmla="*/ 5027198 h 5027198"/>
              <a:gd name="connsiteX1" fmla="*/ 0 w 592221"/>
              <a:gd name="connsiteY1" fmla="*/ 0 h 5027198"/>
              <a:gd name="connsiteX2" fmla="*/ 592221 w 592221"/>
              <a:gd name="connsiteY2" fmla="*/ 5014235 h 5027198"/>
              <a:gd name="connsiteX3" fmla="*/ 14813 w 592221"/>
              <a:gd name="connsiteY3" fmla="*/ 5027198 h 5027198"/>
              <a:gd name="connsiteX0" fmla="*/ 661 w 607505"/>
              <a:gd name="connsiteY0" fmla="*/ 5021201 h 5021201"/>
              <a:gd name="connsiteX1" fmla="*/ 15284 w 607505"/>
              <a:gd name="connsiteY1" fmla="*/ 0 h 5021201"/>
              <a:gd name="connsiteX2" fmla="*/ 607505 w 607505"/>
              <a:gd name="connsiteY2" fmla="*/ 5014235 h 5021201"/>
              <a:gd name="connsiteX3" fmla="*/ 661 w 607505"/>
              <a:gd name="connsiteY3" fmla="*/ 5021201 h 5021201"/>
              <a:gd name="connsiteX0" fmla="*/ 808 w 607652"/>
              <a:gd name="connsiteY0" fmla="*/ 5028682 h 5028682"/>
              <a:gd name="connsiteX1" fmla="*/ 10438 w 607652"/>
              <a:gd name="connsiteY1" fmla="*/ 0 h 5028682"/>
              <a:gd name="connsiteX2" fmla="*/ 607652 w 607652"/>
              <a:gd name="connsiteY2" fmla="*/ 5021716 h 5028682"/>
              <a:gd name="connsiteX3" fmla="*/ 808 w 607652"/>
              <a:gd name="connsiteY3" fmla="*/ 5028682 h 5028682"/>
            </a:gdLst>
            <a:ahLst/>
            <a:cxnLst>
              <a:cxn ang="0">
                <a:pos x="connsiteX0" y="connsiteY0"/>
              </a:cxn>
              <a:cxn ang="0">
                <a:pos x="connsiteX1" y="connsiteY1"/>
              </a:cxn>
              <a:cxn ang="0">
                <a:pos x="connsiteX2" y="connsiteY2"/>
              </a:cxn>
              <a:cxn ang="0">
                <a:pos x="connsiteX3" y="connsiteY3"/>
              </a:cxn>
            </a:cxnLst>
            <a:rect l="l" t="t" r="r" b="b"/>
            <a:pathLst>
              <a:path w="607652" h="5028682">
                <a:moveTo>
                  <a:pt x="808" y="5028682"/>
                </a:moveTo>
                <a:cubicBezTo>
                  <a:pt x="-4130" y="3340948"/>
                  <a:pt x="15376" y="1687734"/>
                  <a:pt x="10438" y="0"/>
                </a:cubicBezTo>
                <a:lnTo>
                  <a:pt x="607652" y="5021716"/>
                </a:lnTo>
                <a:lnTo>
                  <a:pt x="808" y="5028682"/>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Isosceles Triangle 30">
            <a:extLst>
              <a:ext uri="{FF2B5EF4-FFF2-40B4-BE49-F238E27FC236}">
                <a16:creationId xmlns:a16="http://schemas.microsoft.com/office/drawing/2014/main" id="{AE5A87C0-9BDB-C583-A755-2D0AAEA44718}"/>
              </a:ext>
            </a:extLst>
          </p:cNvPr>
          <p:cNvSpPr>
            <a:spLocks noGrp="1" noRot="1" noMove="1" noResize="1" noEditPoints="1" noAdjustHandles="1" noChangeArrowheads="1" noChangeShapeType="1"/>
          </p:cNvSpPr>
          <p:nvPr/>
        </p:nvSpPr>
        <p:spPr>
          <a:xfrm rot="5400000" flipH="1">
            <a:off x="2079043" y="4010557"/>
            <a:ext cx="422330" cy="4580413"/>
          </a:xfrm>
          <a:custGeom>
            <a:avLst/>
            <a:gdLst>
              <a:gd name="connsiteX0" fmla="*/ 0 w 508884"/>
              <a:gd name="connsiteY0" fmla="*/ 4908336 h 4908336"/>
              <a:gd name="connsiteX1" fmla="*/ 254442 w 508884"/>
              <a:gd name="connsiteY1" fmla="*/ 0 h 4908336"/>
              <a:gd name="connsiteX2" fmla="*/ 508884 w 508884"/>
              <a:gd name="connsiteY2" fmla="*/ 4908336 h 4908336"/>
              <a:gd name="connsiteX3" fmla="*/ 0 w 508884"/>
              <a:gd name="connsiteY3" fmla="*/ 4908336 h 4908336"/>
              <a:gd name="connsiteX0" fmla="*/ 63610 w 572494"/>
              <a:gd name="connsiteY0" fmla="*/ 4924239 h 4924239"/>
              <a:gd name="connsiteX1" fmla="*/ 0 w 572494"/>
              <a:gd name="connsiteY1" fmla="*/ 0 h 4924239"/>
              <a:gd name="connsiteX2" fmla="*/ 572494 w 572494"/>
              <a:gd name="connsiteY2" fmla="*/ 4924239 h 4924239"/>
              <a:gd name="connsiteX3" fmla="*/ 63610 w 572494"/>
              <a:gd name="connsiteY3" fmla="*/ 4924239 h 4924239"/>
              <a:gd name="connsiteX0" fmla="*/ 63610 w 580447"/>
              <a:gd name="connsiteY0" fmla="*/ 4924239 h 4924241"/>
              <a:gd name="connsiteX1" fmla="*/ 0 w 580447"/>
              <a:gd name="connsiteY1" fmla="*/ 0 h 4924241"/>
              <a:gd name="connsiteX2" fmla="*/ 580447 w 580447"/>
              <a:gd name="connsiteY2" fmla="*/ 4924241 h 4924241"/>
              <a:gd name="connsiteX3" fmla="*/ 63610 w 580447"/>
              <a:gd name="connsiteY3" fmla="*/ 4924239 h 4924241"/>
              <a:gd name="connsiteX0" fmla="*/ 0 w 1161888"/>
              <a:gd name="connsiteY0" fmla="*/ 4932672 h 4932672"/>
              <a:gd name="connsiteX1" fmla="*/ 581441 w 1161888"/>
              <a:gd name="connsiteY1" fmla="*/ 0 h 4932672"/>
              <a:gd name="connsiteX2" fmla="*/ 1161888 w 1161888"/>
              <a:gd name="connsiteY2" fmla="*/ 4924241 h 4932672"/>
              <a:gd name="connsiteX3" fmla="*/ 0 w 1161888"/>
              <a:gd name="connsiteY3" fmla="*/ 4932672 h 4932672"/>
              <a:gd name="connsiteX0" fmla="*/ 0 w 592483"/>
              <a:gd name="connsiteY0" fmla="*/ 4932672 h 4932672"/>
              <a:gd name="connsiteX1" fmla="*/ 12036 w 592483"/>
              <a:gd name="connsiteY1" fmla="*/ 0 h 4932672"/>
              <a:gd name="connsiteX2" fmla="*/ 592483 w 592483"/>
              <a:gd name="connsiteY2" fmla="*/ 4924241 h 4932672"/>
              <a:gd name="connsiteX3" fmla="*/ 0 w 592483"/>
              <a:gd name="connsiteY3" fmla="*/ 4932672 h 4932672"/>
              <a:gd name="connsiteX0" fmla="*/ 68354 w 580447"/>
              <a:gd name="connsiteY0" fmla="*/ 4902481 h 4924241"/>
              <a:gd name="connsiteX1" fmla="*/ 0 w 580447"/>
              <a:gd name="connsiteY1" fmla="*/ 0 h 4924241"/>
              <a:gd name="connsiteX2" fmla="*/ 580447 w 580447"/>
              <a:gd name="connsiteY2" fmla="*/ 4924241 h 4924241"/>
              <a:gd name="connsiteX3" fmla="*/ 68354 w 580447"/>
              <a:gd name="connsiteY3" fmla="*/ 4902481 h 4924241"/>
              <a:gd name="connsiteX0" fmla="*/ 3039 w 580447"/>
              <a:gd name="connsiteY0" fmla="*/ 4927642 h 4927642"/>
              <a:gd name="connsiteX1" fmla="*/ 0 w 580447"/>
              <a:gd name="connsiteY1" fmla="*/ 0 h 4927642"/>
              <a:gd name="connsiteX2" fmla="*/ 580447 w 580447"/>
              <a:gd name="connsiteY2" fmla="*/ 4924241 h 4927642"/>
              <a:gd name="connsiteX3" fmla="*/ 3039 w 580447"/>
              <a:gd name="connsiteY3" fmla="*/ 4927642 h 4927642"/>
              <a:gd name="connsiteX0" fmla="*/ 3039 w 580447"/>
              <a:gd name="connsiteY0" fmla="*/ 4937204 h 4937204"/>
              <a:gd name="connsiteX1" fmla="*/ 0 w 580447"/>
              <a:gd name="connsiteY1" fmla="*/ 0 h 4937204"/>
              <a:gd name="connsiteX2" fmla="*/ 580447 w 580447"/>
              <a:gd name="connsiteY2" fmla="*/ 4924241 h 4937204"/>
              <a:gd name="connsiteX3" fmla="*/ 3039 w 580447"/>
              <a:gd name="connsiteY3" fmla="*/ 4937204 h 4937204"/>
              <a:gd name="connsiteX0" fmla="*/ 14813 w 592221"/>
              <a:gd name="connsiteY0" fmla="*/ 5063201 h 5063201"/>
              <a:gd name="connsiteX1" fmla="*/ 0 w 592221"/>
              <a:gd name="connsiteY1" fmla="*/ 0 h 5063201"/>
              <a:gd name="connsiteX2" fmla="*/ 592221 w 592221"/>
              <a:gd name="connsiteY2" fmla="*/ 5050238 h 5063201"/>
              <a:gd name="connsiteX3" fmla="*/ 14813 w 592221"/>
              <a:gd name="connsiteY3" fmla="*/ 5063201 h 5063201"/>
              <a:gd name="connsiteX0" fmla="*/ 14813 w 592221"/>
              <a:gd name="connsiteY0" fmla="*/ 5027198 h 5027198"/>
              <a:gd name="connsiteX1" fmla="*/ 0 w 592221"/>
              <a:gd name="connsiteY1" fmla="*/ 0 h 5027198"/>
              <a:gd name="connsiteX2" fmla="*/ 592221 w 592221"/>
              <a:gd name="connsiteY2" fmla="*/ 5014235 h 5027198"/>
              <a:gd name="connsiteX3" fmla="*/ 14813 w 592221"/>
              <a:gd name="connsiteY3" fmla="*/ 5027198 h 5027198"/>
              <a:gd name="connsiteX0" fmla="*/ 661 w 607505"/>
              <a:gd name="connsiteY0" fmla="*/ 5021201 h 5021201"/>
              <a:gd name="connsiteX1" fmla="*/ 15284 w 607505"/>
              <a:gd name="connsiteY1" fmla="*/ 0 h 5021201"/>
              <a:gd name="connsiteX2" fmla="*/ 607505 w 607505"/>
              <a:gd name="connsiteY2" fmla="*/ 5014235 h 5021201"/>
              <a:gd name="connsiteX3" fmla="*/ 661 w 607505"/>
              <a:gd name="connsiteY3" fmla="*/ 5021201 h 5021201"/>
              <a:gd name="connsiteX0" fmla="*/ 808 w 607652"/>
              <a:gd name="connsiteY0" fmla="*/ 5028682 h 5028682"/>
              <a:gd name="connsiteX1" fmla="*/ 10438 w 607652"/>
              <a:gd name="connsiteY1" fmla="*/ 0 h 5028682"/>
              <a:gd name="connsiteX2" fmla="*/ 607652 w 607652"/>
              <a:gd name="connsiteY2" fmla="*/ 5021716 h 5028682"/>
              <a:gd name="connsiteX3" fmla="*/ 808 w 607652"/>
              <a:gd name="connsiteY3" fmla="*/ 5028682 h 5028682"/>
            </a:gdLst>
            <a:ahLst/>
            <a:cxnLst>
              <a:cxn ang="0">
                <a:pos x="connsiteX0" y="connsiteY0"/>
              </a:cxn>
              <a:cxn ang="0">
                <a:pos x="connsiteX1" y="connsiteY1"/>
              </a:cxn>
              <a:cxn ang="0">
                <a:pos x="connsiteX2" y="connsiteY2"/>
              </a:cxn>
              <a:cxn ang="0">
                <a:pos x="connsiteX3" y="connsiteY3"/>
              </a:cxn>
            </a:cxnLst>
            <a:rect l="l" t="t" r="r" b="b"/>
            <a:pathLst>
              <a:path w="607652" h="5028682">
                <a:moveTo>
                  <a:pt x="808" y="5028682"/>
                </a:moveTo>
                <a:cubicBezTo>
                  <a:pt x="-4130" y="3340948"/>
                  <a:pt x="15376" y="1687734"/>
                  <a:pt x="10438" y="0"/>
                </a:cubicBezTo>
                <a:lnTo>
                  <a:pt x="607652" y="5021716"/>
                </a:lnTo>
                <a:lnTo>
                  <a:pt x="808" y="5028682"/>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aphicFrame>
        <p:nvGraphicFramePr>
          <p:cNvPr id="4" name="Object 3">
            <a:extLst>
              <a:ext uri="{FF2B5EF4-FFF2-40B4-BE49-F238E27FC236}">
                <a16:creationId xmlns:a16="http://schemas.microsoft.com/office/drawing/2014/main" id="{361B9FB7-95AD-6990-5A9D-1E47D78E05CB}"/>
              </a:ext>
            </a:extLst>
          </p:cNvPr>
          <p:cNvGraphicFramePr>
            <a:graphicFrameLocks noChangeAspect="1"/>
          </p:cNvGraphicFramePr>
          <p:nvPr>
            <p:extLst>
              <p:ext uri="{D42A27DB-BD31-4B8C-83A1-F6EECF244321}">
                <p14:modId xmlns:p14="http://schemas.microsoft.com/office/powerpoint/2010/main" val="226212092"/>
              </p:ext>
            </p:extLst>
          </p:nvPr>
        </p:nvGraphicFramePr>
        <p:xfrm>
          <a:off x="629231" y="1288957"/>
          <a:ext cx="7902367" cy="5222971"/>
        </p:xfrm>
        <a:graphic>
          <a:graphicData uri="http://schemas.openxmlformats.org/presentationml/2006/ole">
            <mc:AlternateContent xmlns:mc="http://schemas.openxmlformats.org/markup-compatibility/2006">
              <mc:Choice xmlns:v="urn:schemas-microsoft-com:vml" Requires="v">
                <p:oleObj name="Acrobat Document" r:id="rId3" imgW="11658331" imgH="7705538" progId="Acrobat.Document.DC">
                  <p:embed/>
                </p:oleObj>
              </mc:Choice>
              <mc:Fallback>
                <p:oleObj name="Acrobat Document" r:id="rId3" imgW="11658331" imgH="7705538" progId="Acrobat.Document.DC">
                  <p:embed/>
                  <p:pic>
                    <p:nvPicPr>
                      <p:cNvPr id="0" name=""/>
                      <p:cNvPicPr/>
                      <p:nvPr/>
                    </p:nvPicPr>
                    <p:blipFill>
                      <a:blip r:embed="rId4"/>
                      <a:stretch>
                        <a:fillRect/>
                      </a:stretch>
                    </p:blipFill>
                    <p:spPr>
                      <a:xfrm>
                        <a:off x="629231" y="1288957"/>
                        <a:ext cx="7902367" cy="5222971"/>
                      </a:xfrm>
                      <a:prstGeom prst="rect">
                        <a:avLst/>
                      </a:prstGeom>
                    </p:spPr>
                  </p:pic>
                </p:oleObj>
              </mc:Fallback>
            </mc:AlternateContent>
          </a:graphicData>
        </a:graphic>
      </p:graphicFrame>
    </p:spTree>
    <p:extLst>
      <p:ext uri="{BB962C8B-B14F-4D97-AF65-F5344CB8AC3E}">
        <p14:creationId xmlns:p14="http://schemas.microsoft.com/office/powerpoint/2010/main" val="15313185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alpha val="10000"/>
          </a:schemeClr>
        </a:solidFill>
        <a:effectLst/>
      </p:bgPr>
    </p:bg>
    <p:spTree>
      <p:nvGrpSpPr>
        <p:cNvPr id="1" name=""/>
        <p:cNvGrpSpPr/>
        <p:nvPr/>
      </p:nvGrpSpPr>
      <p:grpSpPr>
        <a:xfrm>
          <a:off x="0" y="0"/>
          <a:ext cx="0" cy="0"/>
          <a:chOff x="0" y="0"/>
          <a:chExt cx="0" cy="0"/>
        </a:xfrm>
      </p:grpSpPr>
      <p:sp>
        <p:nvSpPr>
          <p:cNvPr id="13" name="Content Placeholder 12">
            <a:extLst>
              <a:ext uri="{FF2B5EF4-FFF2-40B4-BE49-F238E27FC236}">
                <a16:creationId xmlns:a16="http://schemas.microsoft.com/office/drawing/2014/main" id="{206FACBD-B244-4420-BE24-AD9110F31EC4}"/>
              </a:ext>
            </a:extLst>
          </p:cNvPr>
          <p:cNvSpPr>
            <a:spLocks noGrp="1"/>
          </p:cNvSpPr>
          <p:nvPr>
            <p:ph sz="quarter" idx="16"/>
          </p:nvPr>
        </p:nvSpPr>
        <p:spPr>
          <a:xfrm>
            <a:off x="754379" y="847895"/>
            <a:ext cx="7971609" cy="4626937"/>
          </a:xfrm>
          <a:prstGeom prst="rect">
            <a:avLst/>
          </a:prstGeom>
        </p:spPr>
        <p:txBody>
          <a:bodyPr lIns="0"/>
          <a:lstStyle/>
          <a:p>
            <a:pPr marL="0" indent="0">
              <a:lnSpc>
                <a:spcPct val="90000"/>
              </a:lnSpc>
              <a:spcBef>
                <a:spcPts val="750"/>
              </a:spcBef>
              <a:spcAft>
                <a:spcPts val="1800"/>
              </a:spcAft>
              <a:buNone/>
            </a:pPr>
            <a:r>
              <a:rPr lang="en-US" sz="2400" b="1" dirty="0">
                <a:solidFill>
                  <a:schemeClr val="accent1"/>
                </a:solidFill>
                <a:latin typeface="+mj-lt"/>
              </a:rPr>
              <a:t>ICB Program Money From Older FTA Grants</a:t>
            </a:r>
          </a:p>
          <a:p>
            <a:pPr marL="457200" indent="-284163">
              <a:lnSpc>
                <a:spcPct val="90000"/>
              </a:lnSpc>
              <a:buClr>
                <a:schemeClr val="tx1"/>
              </a:buClr>
            </a:pPr>
            <a:r>
              <a:rPr lang="en-US" dirty="0">
                <a:ea typeface="Calibri" panose="020F0502020204030204" pitchFamily="34" charset="0"/>
              </a:rPr>
              <a:t>Our team is currently evaluating open Intercity Bus grants from FTA to capture all unexpended money in the ICB Program</a:t>
            </a:r>
          </a:p>
          <a:p>
            <a:pPr marL="457200" indent="-284163">
              <a:lnSpc>
                <a:spcPct val="90000"/>
              </a:lnSpc>
              <a:buClr>
                <a:schemeClr val="tx1"/>
              </a:buClr>
            </a:pPr>
            <a:r>
              <a:rPr lang="en-US" dirty="0">
                <a:ea typeface="Calibri" panose="020F0502020204030204" pitchFamily="34" charset="0"/>
              </a:rPr>
              <a:t>The potential for unexpended money would be:</a:t>
            </a:r>
          </a:p>
          <a:p>
            <a:pPr marL="671903" lvl="1" indent="-285750">
              <a:buClr>
                <a:schemeClr val="tx1"/>
              </a:buClr>
              <a:buFont typeface="Wingdings" panose="05000000000000000000" pitchFamily="2" charset="2"/>
              <a:buChar char="Ø"/>
            </a:pPr>
            <a:r>
              <a:rPr lang="en-US" dirty="0">
                <a:ea typeface="Calibri" panose="020F0502020204030204" pitchFamily="34" charset="0"/>
              </a:rPr>
              <a:t>Closed operating contracts that were not needed due to COVID era funding</a:t>
            </a:r>
          </a:p>
          <a:p>
            <a:pPr marL="671903" lvl="1" indent="-285750">
              <a:buClr>
                <a:schemeClr val="tx1"/>
              </a:buClr>
              <a:buFont typeface="Wingdings" panose="05000000000000000000" pitchFamily="2" charset="2"/>
              <a:buChar char="Ø"/>
            </a:pPr>
            <a:r>
              <a:rPr lang="en-US" dirty="0">
                <a:ea typeface="Calibri" panose="020F0502020204030204" pitchFamily="34" charset="0"/>
              </a:rPr>
              <a:t>Closed capital contracts for motorcoaches that did not require all available funds (cost underruns)</a:t>
            </a:r>
          </a:p>
          <a:p>
            <a:pPr marL="457200" indent="-284163">
              <a:lnSpc>
                <a:spcPct val="90000"/>
              </a:lnSpc>
              <a:buClr>
                <a:schemeClr val="tx1"/>
              </a:buClr>
            </a:pPr>
            <a:r>
              <a:rPr lang="en-US" dirty="0">
                <a:ea typeface="Calibri" panose="020F0502020204030204" pitchFamily="34" charset="0"/>
              </a:rPr>
              <a:t>There is a possibility that the 2 motorcoaches requested by Jefferson Lines and not recommended in this cycle could be funded with these monies</a:t>
            </a:r>
          </a:p>
          <a:p>
            <a:pPr marL="457200" indent="-284163">
              <a:lnSpc>
                <a:spcPct val="90000"/>
              </a:lnSpc>
              <a:buClr>
                <a:schemeClr val="tx1"/>
              </a:buClr>
            </a:pPr>
            <a:r>
              <a:rPr lang="en-US" dirty="0">
                <a:ea typeface="Calibri" panose="020F0502020204030204" pitchFamily="34" charset="0"/>
              </a:rPr>
              <a:t>We expect to have this exercise finalized within the next few months</a:t>
            </a:r>
            <a:endParaRPr lang="en-US" dirty="0"/>
          </a:p>
          <a:p>
            <a:pPr marL="0" indent="0">
              <a:buNone/>
            </a:pPr>
            <a:endParaRPr lang="en-US" sz="1800" dirty="0">
              <a:latin typeface="Calibri" panose="020F0502020204030204" pitchFamily="34" charset="0"/>
              <a:cs typeface="Calibri" panose="020F0502020204030204" pitchFamily="34" charset="0"/>
            </a:endParaRPr>
          </a:p>
          <a:p>
            <a:pPr marL="0" indent="0">
              <a:buNone/>
            </a:pPr>
            <a:endParaRPr lang="en-US" sz="1800" dirty="0">
              <a:latin typeface="Calibri" panose="020F0502020204030204" pitchFamily="34" charset="0"/>
              <a:cs typeface="Calibri" panose="020F0502020204030204" pitchFamily="34" charset="0"/>
            </a:endParaRPr>
          </a:p>
        </p:txBody>
      </p:sp>
      <p:cxnSp>
        <p:nvCxnSpPr>
          <p:cNvPr id="3" name="Straight Connector 2">
            <a:extLst>
              <a:ext uri="{FF2B5EF4-FFF2-40B4-BE49-F238E27FC236}">
                <a16:creationId xmlns:a16="http://schemas.microsoft.com/office/drawing/2014/main" id="{2146725D-2BB8-D597-D046-03F34CA6BB96}"/>
              </a:ext>
            </a:extLst>
          </p:cNvPr>
          <p:cNvCxnSpPr/>
          <p:nvPr/>
        </p:nvCxnSpPr>
        <p:spPr>
          <a:xfrm>
            <a:off x="754379" y="1284108"/>
            <a:ext cx="480060" cy="0"/>
          </a:xfrm>
          <a:prstGeom prst="line">
            <a:avLst/>
          </a:prstGeom>
          <a:ln w="571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01710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alpha val="10000"/>
          </a:schemeClr>
        </a:solidFill>
        <a:effectLst/>
      </p:bgPr>
    </p:bg>
    <p:spTree>
      <p:nvGrpSpPr>
        <p:cNvPr id="1" name=""/>
        <p:cNvGrpSpPr/>
        <p:nvPr/>
      </p:nvGrpSpPr>
      <p:grpSpPr>
        <a:xfrm>
          <a:off x="0" y="0"/>
          <a:ext cx="0" cy="0"/>
          <a:chOff x="0" y="0"/>
          <a:chExt cx="0" cy="0"/>
        </a:xfrm>
      </p:grpSpPr>
      <p:sp>
        <p:nvSpPr>
          <p:cNvPr id="13" name="Content Placeholder 12">
            <a:extLst>
              <a:ext uri="{FF2B5EF4-FFF2-40B4-BE49-F238E27FC236}">
                <a16:creationId xmlns:a16="http://schemas.microsoft.com/office/drawing/2014/main" id="{206FACBD-B244-4420-BE24-AD9110F31EC4}"/>
              </a:ext>
            </a:extLst>
          </p:cNvPr>
          <p:cNvSpPr>
            <a:spLocks noGrp="1"/>
          </p:cNvSpPr>
          <p:nvPr>
            <p:ph sz="quarter" idx="16"/>
          </p:nvPr>
        </p:nvSpPr>
        <p:spPr>
          <a:xfrm>
            <a:off x="754380" y="1611631"/>
            <a:ext cx="7635240" cy="1053192"/>
          </a:xfrm>
          <a:prstGeom prst="rect">
            <a:avLst/>
          </a:prstGeom>
        </p:spPr>
        <p:txBody>
          <a:bodyPr lIns="0"/>
          <a:lstStyle/>
          <a:p>
            <a:pPr marL="0" indent="0">
              <a:lnSpc>
                <a:spcPct val="90000"/>
              </a:lnSpc>
              <a:spcBef>
                <a:spcPts val="750"/>
              </a:spcBef>
              <a:spcAft>
                <a:spcPts val="1800"/>
              </a:spcAft>
              <a:buNone/>
            </a:pPr>
            <a:r>
              <a:rPr lang="en-US" sz="2400" b="1" dirty="0">
                <a:solidFill>
                  <a:schemeClr val="accent1"/>
                </a:solidFill>
                <a:latin typeface="+mj-lt"/>
              </a:rPr>
              <a:t>Questions?</a:t>
            </a:r>
          </a:p>
          <a:p>
            <a:pPr>
              <a:buClr>
                <a:schemeClr val="tx1"/>
              </a:buClr>
              <a:buNone/>
            </a:pPr>
            <a:r>
              <a:rPr lang="en-US" altLang="en-US" sz="1800" b="1" dirty="0">
                <a:solidFill>
                  <a:schemeClr val="bg1"/>
                </a:solidFill>
                <a:latin typeface="+mj-lt"/>
                <a:ea typeface="Roboto Slab" pitchFamily="2" charset="0"/>
                <a:cs typeface="Roboto Slab" pitchFamily="2" charset="0"/>
              </a:rPr>
              <a:t>Jefferson Lines</a:t>
            </a:r>
          </a:p>
          <a:p>
            <a:pPr>
              <a:buClr>
                <a:schemeClr val="tx1"/>
              </a:buClr>
              <a:buFont typeface="Arial" panose="020B0604020202020204" pitchFamily="34" charset="0"/>
              <a:buNone/>
            </a:pPr>
            <a:endParaRPr lang="en-US" sz="1800" dirty="0"/>
          </a:p>
          <a:p>
            <a:pPr>
              <a:buFont typeface="Arial" panose="020B0604020202020204" pitchFamily="34" charset="0"/>
              <a:buChar char="•"/>
            </a:pPr>
            <a:endParaRPr lang="en-US" dirty="0"/>
          </a:p>
          <a:p>
            <a:pPr marL="0" indent="0">
              <a:buNone/>
            </a:pPr>
            <a:endParaRPr lang="en-US" sz="1800" dirty="0">
              <a:latin typeface="Calibri" panose="020F0502020204030204" pitchFamily="34" charset="0"/>
              <a:cs typeface="Calibri" panose="020F0502020204030204" pitchFamily="34" charset="0"/>
            </a:endParaRPr>
          </a:p>
          <a:p>
            <a:pPr marL="0" indent="0">
              <a:buNone/>
            </a:pPr>
            <a:endParaRPr lang="en-US" sz="1800" dirty="0">
              <a:latin typeface="Calibri" panose="020F0502020204030204" pitchFamily="34" charset="0"/>
              <a:cs typeface="Calibri" panose="020F0502020204030204" pitchFamily="34" charset="0"/>
            </a:endParaRPr>
          </a:p>
        </p:txBody>
      </p:sp>
      <p:cxnSp>
        <p:nvCxnSpPr>
          <p:cNvPr id="3" name="Straight Connector 2">
            <a:extLst>
              <a:ext uri="{FF2B5EF4-FFF2-40B4-BE49-F238E27FC236}">
                <a16:creationId xmlns:a16="http://schemas.microsoft.com/office/drawing/2014/main" id="{2146725D-2BB8-D597-D046-03F34CA6BB96}"/>
              </a:ext>
            </a:extLst>
          </p:cNvPr>
          <p:cNvCxnSpPr/>
          <p:nvPr/>
        </p:nvCxnSpPr>
        <p:spPr>
          <a:xfrm>
            <a:off x="754380" y="2115775"/>
            <a:ext cx="480060" cy="0"/>
          </a:xfrm>
          <a:prstGeom prst="line">
            <a:avLst/>
          </a:prstGeom>
          <a:ln w="57150">
            <a:solidFill>
              <a:schemeClr val="accent3"/>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AFC63660-C0B5-F606-F715-04960F968EA9}"/>
              </a:ext>
            </a:extLst>
          </p:cNvPr>
          <p:cNvPicPr>
            <a:picLocks noChangeAspect="1"/>
          </p:cNvPicPr>
          <p:nvPr/>
        </p:nvPicPr>
        <p:blipFill>
          <a:blip r:embed="rId3"/>
          <a:stretch>
            <a:fillRect/>
          </a:stretch>
        </p:blipFill>
        <p:spPr>
          <a:xfrm>
            <a:off x="2840561" y="2687806"/>
            <a:ext cx="3423690" cy="659021"/>
          </a:xfrm>
          <a:prstGeom prst="rect">
            <a:avLst/>
          </a:prstGeom>
        </p:spPr>
      </p:pic>
      <p:sp>
        <p:nvSpPr>
          <p:cNvPr id="7" name="TextBox 6">
            <a:extLst>
              <a:ext uri="{FF2B5EF4-FFF2-40B4-BE49-F238E27FC236}">
                <a16:creationId xmlns:a16="http://schemas.microsoft.com/office/drawing/2014/main" id="{C3F962D7-E415-8627-6211-D78830FCA56F}"/>
              </a:ext>
            </a:extLst>
          </p:cNvPr>
          <p:cNvSpPr txBox="1"/>
          <p:nvPr/>
        </p:nvSpPr>
        <p:spPr>
          <a:xfrm>
            <a:off x="274320" y="3931919"/>
            <a:ext cx="8556172" cy="1815882"/>
          </a:xfrm>
          <a:prstGeom prst="rect">
            <a:avLst/>
          </a:prstGeom>
          <a:noFill/>
        </p:spPr>
        <p:txBody>
          <a:bodyPr wrap="square">
            <a:spAutoFit/>
          </a:bodyPr>
          <a:lstStyle/>
          <a:p>
            <a:pPr algn="ctr"/>
            <a:r>
              <a:rPr lang="en-US" sz="1600" dirty="0">
                <a:latin typeface="+mj-lt"/>
              </a:rPr>
              <a:t>For more information on Iowa’s public transit and intercity bus programs, visit</a:t>
            </a:r>
          </a:p>
          <a:p>
            <a:pPr algn="ctr">
              <a:buNone/>
            </a:pPr>
            <a:r>
              <a:rPr lang="en-US" sz="1600" dirty="0">
                <a:solidFill>
                  <a:srgbClr val="FF0000"/>
                </a:solidFill>
                <a:latin typeface="+mj-lt"/>
                <a:hlinkClick r:id="rId4"/>
              </a:rPr>
              <a:t>www.iowadot.gov/transit</a:t>
            </a:r>
            <a:endParaRPr lang="en-US" sz="1600" dirty="0">
              <a:solidFill>
                <a:srgbClr val="FF0000"/>
              </a:solidFill>
              <a:latin typeface="+mj-lt"/>
            </a:endParaRPr>
          </a:p>
          <a:p>
            <a:pPr algn="ctr">
              <a:buNone/>
            </a:pPr>
            <a:endParaRPr lang="en-US" sz="1600" dirty="0">
              <a:solidFill>
                <a:srgbClr val="FF0000"/>
              </a:solidFill>
              <a:latin typeface="+mj-lt"/>
            </a:endParaRPr>
          </a:p>
          <a:p>
            <a:pPr algn="ctr">
              <a:buNone/>
            </a:pPr>
            <a:r>
              <a:rPr lang="en-US" sz="1600" dirty="0">
                <a:solidFill>
                  <a:schemeClr val="tx1">
                    <a:lumMod val="50000"/>
                  </a:schemeClr>
                </a:solidFill>
                <a:latin typeface="+mj-lt"/>
              </a:rPr>
              <a:t>Or contact the ICB Program Administrator</a:t>
            </a:r>
          </a:p>
          <a:p>
            <a:pPr algn="ctr">
              <a:buNone/>
            </a:pPr>
            <a:r>
              <a:rPr lang="en-US" sz="1600" dirty="0">
                <a:solidFill>
                  <a:schemeClr val="tx1">
                    <a:lumMod val="50000"/>
                  </a:schemeClr>
                </a:solidFill>
                <a:latin typeface="+mj-lt"/>
              </a:rPr>
              <a:t>Matt Oetker</a:t>
            </a:r>
          </a:p>
          <a:p>
            <a:pPr algn="ctr">
              <a:buNone/>
            </a:pPr>
            <a:r>
              <a:rPr lang="en-US" sz="1600" dirty="0">
                <a:solidFill>
                  <a:schemeClr val="tx1">
                    <a:lumMod val="50000"/>
                  </a:schemeClr>
                </a:solidFill>
                <a:latin typeface="+mj-lt"/>
              </a:rPr>
              <a:t>515-239-1765</a:t>
            </a:r>
          </a:p>
          <a:p>
            <a:pPr algn="ctr">
              <a:buNone/>
            </a:pPr>
            <a:r>
              <a:rPr lang="en-US" sz="1600" dirty="0">
                <a:solidFill>
                  <a:schemeClr val="tx1">
                    <a:lumMod val="50000"/>
                  </a:schemeClr>
                </a:solidFill>
                <a:latin typeface="+mj-lt"/>
              </a:rPr>
              <a:t>matthew.oetker@iowadot.us</a:t>
            </a:r>
          </a:p>
        </p:txBody>
      </p:sp>
    </p:spTree>
    <p:extLst>
      <p:ext uri="{BB962C8B-B14F-4D97-AF65-F5344CB8AC3E}">
        <p14:creationId xmlns:p14="http://schemas.microsoft.com/office/powerpoint/2010/main" val="63940599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22"/>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New Iowa Branding">
      <a:dk1>
        <a:sysClr val="windowText" lastClr="000000"/>
      </a:dk1>
      <a:lt1>
        <a:sysClr val="window" lastClr="FFFFFF"/>
      </a:lt1>
      <a:dk2>
        <a:srgbClr val="4D4D4F"/>
      </a:dk2>
      <a:lt2>
        <a:srgbClr val="BFBFBF"/>
      </a:lt2>
      <a:accent1>
        <a:srgbClr val="03617A"/>
      </a:accent1>
      <a:accent2>
        <a:srgbClr val="C6D667"/>
      </a:accent2>
      <a:accent3>
        <a:srgbClr val="E0A624"/>
      </a:accent3>
      <a:accent4>
        <a:srgbClr val="19405B"/>
      </a:accent4>
      <a:accent5>
        <a:srgbClr val="70C8B8"/>
      </a:accent5>
      <a:accent6>
        <a:srgbClr val="2A6357"/>
      </a:accent6>
      <a:hlink>
        <a:srgbClr val="1C5DBA"/>
      </a:hlink>
      <a:folHlink>
        <a:srgbClr val="694B5F"/>
      </a:folHlink>
    </a:clrScheme>
    <a:fontScheme name="Iowa DOT">
      <a:majorFont>
        <a:latin typeface="Neue Haas Grotesk Text Pro"/>
        <a:ea typeface=""/>
        <a:cs typeface=""/>
      </a:majorFont>
      <a:minorFont>
        <a:latin typeface="PT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a:solidFill>
            <a:schemeClr val="accent5">
              <a:lumMod val="20000"/>
              <a:lumOff val="80000"/>
            </a:schemeClr>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Modern Conference PPT_TM78544816_Win32_JC_v2.potx" id="{35CB27CA-E61E-4531-88B2-D5572B8A3A01}" vid="{854ED03E-8373-4C81-B2CB-0118884FF57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1" ma:contentTypeDescription="Create a new document." ma:contentTypeScope="" ma:versionID="64dfb1555687e0874b4304b796b5b0c7">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e6e4c555b5e194d05b7203de9c4567b3"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4:TaxCatchAll" minOccurs="0"/>
                <xsd:element ref="ns2:ImageTagsTaxHTField"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59B3369-3F0F-499C-9EE7-8EC46B6E8A79}">
  <ds:schemaRefs>
    <ds:schemaRef ds:uri="230e9df3-be65-4c73-a93b-d1236ebd677e"/>
    <ds:schemaRef ds:uri="http://purl.org/dc/terms/"/>
    <ds:schemaRef ds:uri="http://schemas.openxmlformats.org/package/2006/metadata/core-properties"/>
    <ds:schemaRef ds:uri="http://schemas.microsoft.com/office/2006/documentManagement/types"/>
    <ds:schemaRef ds:uri="http://purl.org/dc/dcmitype/"/>
    <ds:schemaRef ds:uri="http://schemas.microsoft.com/office/infopath/2007/PartnerControls"/>
    <ds:schemaRef ds:uri="http://purl.org/dc/elements/1.1/"/>
    <ds:schemaRef ds:uri="http://schemas.microsoft.com/office/2006/metadata/properties"/>
    <ds:schemaRef ds:uri="http://schemas.microsoft.com/sharepoint/v3"/>
    <ds:schemaRef ds:uri="16c05727-aa75-4e4a-9b5f-8a80a1165891"/>
    <ds:schemaRef ds:uri="71af3243-3dd4-4a8d-8c0d-dd76da1f02a5"/>
    <ds:schemaRef ds:uri="http://www.w3.org/XML/1998/namespace"/>
  </ds:schemaRefs>
</ds:datastoreItem>
</file>

<file path=customXml/itemProps2.xml><?xml version="1.0" encoding="utf-8"?>
<ds:datastoreItem xmlns:ds="http://schemas.openxmlformats.org/officeDocument/2006/customXml" ds:itemID="{CAC34B31-7353-4357-814E-0E5916A110F2}">
  <ds:schemaRefs>
    <ds:schemaRef ds:uri="http://schemas.microsoft.com/sharepoint/v3/contenttype/forms"/>
  </ds:schemaRefs>
</ds:datastoreItem>
</file>

<file path=customXml/itemProps3.xml><?xml version="1.0" encoding="utf-8"?>
<ds:datastoreItem xmlns:ds="http://schemas.openxmlformats.org/officeDocument/2006/customXml" ds:itemID="{11DE3569-F02A-48B1-8F6E-F11E8BF8707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Modern conference presentation</Template>
  <TotalTime>4882</TotalTime>
  <Words>1235</Words>
  <Application>Microsoft Office PowerPoint</Application>
  <PresentationFormat>On-screen Show (4:3)</PresentationFormat>
  <Paragraphs>223</Paragraphs>
  <Slides>16</Slides>
  <Notes>16</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16</vt:i4>
      </vt:variant>
    </vt:vector>
  </HeadingPairs>
  <TitlesOfParts>
    <vt:vector size="23" baseType="lpstr">
      <vt:lpstr>PT Sans</vt:lpstr>
      <vt:lpstr>Calibri</vt:lpstr>
      <vt:lpstr>Wingdings</vt:lpstr>
      <vt:lpstr>Arial</vt:lpstr>
      <vt:lpstr>Neue Haas Grotesk Text Pro</vt:lpstr>
      <vt:lpstr>Office Theme</vt:lpstr>
      <vt:lpstr>Acrobat Document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Iowa Department of Transportation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Meyer, Hillary</dc:creator>
  <cp:lastModifiedBy>Oetker, Matthew</cp:lastModifiedBy>
  <cp:revision>123</cp:revision>
  <cp:lastPrinted>2024-10-31T21:53:22Z</cp:lastPrinted>
  <dcterms:created xsi:type="dcterms:W3CDTF">2023-12-21T16:39:01Z</dcterms:created>
  <dcterms:modified xsi:type="dcterms:W3CDTF">2025-11-12T14:09:13Z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y fmtid="{D5CDD505-2E9C-101B-9397-08002B2CF9AE}" pid="4" name="ArticulateGUID">
    <vt:lpwstr>9DFC2674-CBAD-4243-8E3F-A62D1A9F64C9</vt:lpwstr>
  </property>
  <property fmtid="{D5CDD505-2E9C-101B-9397-08002B2CF9AE}" pid="5" name="ArticulatePath">
    <vt:lpwstr>Iowa-DOT-PPT-Template-Standard</vt:lpwstr>
  </property>
  <property fmtid="{D5CDD505-2E9C-101B-9397-08002B2CF9AE}" pid="6" name="MSIP_Label_0faac733-ded1-41e0-8ea6-961193f81247_Enabled">
    <vt:lpwstr>true</vt:lpwstr>
  </property>
  <property fmtid="{D5CDD505-2E9C-101B-9397-08002B2CF9AE}" pid="7" name="MSIP_Label_0faac733-ded1-41e0-8ea6-961193f81247_SetDate">
    <vt:lpwstr>2025-10-28T14:18:21Z</vt:lpwstr>
  </property>
  <property fmtid="{D5CDD505-2E9C-101B-9397-08002B2CF9AE}" pid="8" name="MSIP_Label_0faac733-ded1-41e0-8ea6-961193f81247_Method">
    <vt:lpwstr>Standard</vt:lpwstr>
  </property>
  <property fmtid="{D5CDD505-2E9C-101B-9397-08002B2CF9AE}" pid="9" name="MSIP_Label_0faac733-ded1-41e0-8ea6-961193f81247_Name">
    <vt:lpwstr>defa4170-0d19-0005-0004-bc88714345d2</vt:lpwstr>
  </property>
  <property fmtid="{D5CDD505-2E9C-101B-9397-08002B2CF9AE}" pid="10" name="MSIP_Label_0faac733-ded1-41e0-8ea6-961193f81247_SiteId">
    <vt:lpwstr>a1e65fcc-32fa-4fdd-8692-0cc2eb06676e</vt:lpwstr>
  </property>
  <property fmtid="{D5CDD505-2E9C-101B-9397-08002B2CF9AE}" pid="11" name="MSIP_Label_0faac733-ded1-41e0-8ea6-961193f81247_ActionId">
    <vt:lpwstr>7b556ea1-5892-4f6f-84f4-e2a28ed5064b</vt:lpwstr>
  </property>
  <property fmtid="{D5CDD505-2E9C-101B-9397-08002B2CF9AE}" pid="12" name="MSIP_Label_0faac733-ded1-41e0-8ea6-961193f81247_ContentBits">
    <vt:lpwstr>0</vt:lpwstr>
  </property>
</Properties>
</file>