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361" r:id="rId6"/>
    <p:sldId id="363" r:id="rId7"/>
    <p:sldId id="269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69E43AD5-D5E5-F658-C921-A75D4491FFD0}" name="Chambers, Matthew" initials="CM" userId="S::Matthew.Chambers@iowadot.us::746e2e84-502c-415c-842b-2a6b515a34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6323" autoAdjust="0"/>
  </p:normalViewPr>
  <p:slideViewPr>
    <p:cSldViewPr snapToGrid="0">
      <p:cViewPr varScale="1">
        <p:scale>
          <a:sx n="105" d="100"/>
          <a:sy n="105" d="100"/>
        </p:scale>
        <p:origin x="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ajors\AppData\Local\Microsoft\Windows\INetCache\Content.Outlook\NTRAYKRN\I-35%20traffic%20trend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I-35</a:t>
            </a:r>
            <a:r>
              <a:rPr lang="en-US" b="1" baseline="0"/>
              <a:t> from N of 315th St to E57/260th St 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123304"/>
        <c:axId val="1075124744"/>
      </c:lineChart>
      <c:catAx>
        <c:axId val="1075123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124744"/>
        <c:crosses val="autoZero"/>
        <c:auto val="1"/>
        <c:lblAlgn val="ctr"/>
        <c:lblOffset val="100"/>
        <c:noMultiLvlLbl val="0"/>
      </c:catAx>
      <c:valAx>
        <c:axId val="1075124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Annaul Daily Traffic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0309278350515464E-2"/>
              <c:y val="0.33144170332413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123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2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2026-2030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Potential 2026-2030 Highway Program Amendment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56" y="5536579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December 9,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I-35 Corridor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FE890C9-3943-183D-3791-45708D50C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079559"/>
              </p:ext>
            </p:extLst>
          </p:nvPr>
        </p:nvGraphicFramePr>
        <p:xfrm>
          <a:off x="876300" y="1107281"/>
          <a:ext cx="7391400" cy="464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9F4436C-E384-7EE8-6230-114BCF9FFC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193" y="1026870"/>
            <a:ext cx="3554511" cy="513926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C31AB-E9C9-B453-87AB-1F8DD707DD4D}"/>
              </a:ext>
            </a:extLst>
          </p:cNvPr>
          <p:cNvCxnSpPr>
            <a:cxnSpLocks/>
          </p:cNvCxnSpPr>
          <p:nvPr/>
        </p:nvCxnSpPr>
        <p:spPr>
          <a:xfrm>
            <a:off x="7015340" y="2251494"/>
            <a:ext cx="0" cy="543464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60DE63-E8F9-E769-3D05-57F49A1730DA}"/>
              </a:ext>
            </a:extLst>
          </p:cNvPr>
          <p:cNvSpPr txBox="1"/>
          <p:nvPr/>
        </p:nvSpPr>
        <p:spPr bwMode="auto">
          <a:xfrm>
            <a:off x="754380" y="1305341"/>
            <a:ext cx="3425480" cy="467820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600" dirty="0"/>
              <a:t>I-35 Ankeny to Ames Capacity Improvements</a:t>
            </a:r>
          </a:p>
          <a:p>
            <a:endParaRPr lang="en-US" sz="1400" dirty="0"/>
          </a:p>
          <a:p>
            <a:r>
              <a:rPr lang="en-US" sz="1400" b="1" dirty="0">
                <a:cs typeface="Arial" panose="020B0604020202020204" pitchFamily="34" charset="0"/>
              </a:rPr>
              <a:t>0.5 mi N of E-57 to N of US 30</a:t>
            </a:r>
          </a:p>
          <a:p>
            <a:r>
              <a:rPr lang="en-US" sz="1400" dirty="0">
                <a:cs typeface="Arial" panose="020B0604020202020204" pitchFamily="34" charset="0"/>
              </a:rPr>
              <a:t>2028 ROW</a:t>
            </a:r>
          </a:p>
          <a:p>
            <a:r>
              <a:rPr lang="en-US" sz="1400" dirty="0">
                <a:cs typeface="Arial" panose="020B0604020202020204" pitchFamily="34" charset="0"/>
              </a:rPr>
              <a:t>     $5.9 Million (Programmed)</a:t>
            </a:r>
          </a:p>
          <a:p>
            <a:r>
              <a:rPr lang="en-US" sz="1400" dirty="0">
                <a:cs typeface="Arial" panose="020B0604020202020204" pitchFamily="34" charset="0"/>
              </a:rPr>
              <a:t>2029 Grade/Pave/Signs</a:t>
            </a:r>
          </a:p>
          <a:p>
            <a:r>
              <a:rPr lang="en-US" sz="1400" dirty="0">
                <a:cs typeface="Arial" panose="020B0604020202020204" pitchFamily="34" charset="0"/>
              </a:rPr>
              <a:t>     $ 13.5 Million (Programmed)</a:t>
            </a:r>
          </a:p>
          <a:p>
            <a:r>
              <a:rPr lang="en-US" sz="1400" dirty="0">
                <a:cs typeface="Arial" panose="020B0604020202020204" pitchFamily="34" charset="0"/>
              </a:rPr>
              <a:t>2030 Grade/Pave/Bridge </a:t>
            </a:r>
          </a:p>
          <a:p>
            <a:r>
              <a:rPr lang="en-US" sz="1400" dirty="0">
                <a:cs typeface="Arial" panose="020B0604020202020204" pitchFamily="34" charset="0"/>
              </a:rPr>
              <a:t>     $22.6 Million (Programmed)</a:t>
            </a:r>
          </a:p>
          <a:p>
            <a:endParaRPr lang="en-US" sz="1400" dirty="0">
              <a:cs typeface="Arial" panose="020B0604020202020204" pitchFamily="34" charset="0"/>
            </a:endParaRPr>
          </a:p>
          <a:p>
            <a:endParaRPr lang="en-US" sz="1400" dirty="0">
              <a:cs typeface="Arial" panose="020B0604020202020204" pitchFamily="34" charset="0"/>
            </a:endParaRPr>
          </a:p>
          <a:p>
            <a:r>
              <a:rPr lang="en-US" sz="1400" b="1" dirty="0">
                <a:cs typeface="Arial" panose="020B0604020202020204" pitchFamily="34" charset="0"/>
              </a:rPr>
              <a:t>N of 315</a:t>
            </a:r>
            <a:r>
              <a:rPr lang="en-US" sz="1400" b="1" baseline="30000" dirty="0">
                <a:cs typeface="Arial" panose="020B0604020202020204" pitchFamily="34" charset="0"/>
              </a:rPr>
              <a:t>th</a:t>
            </a:r>
            <a:r>
              <a:rPr lang="en-US" sz="1400" b="1" dirty="0">
                <a:cs typeface="Arial" panose="020B0604020202020204" pitchFamily="34" charset="0"/>
              </a:rPr>
              <a:t> St to 0.5 mi N of E-57 </a:t>
            </a:r>
            <a:r>
              <a:rPr lang="en-US" sz="1400" dirty="0">
                <a:cs typeface="Arial" panose="020B0604020202020204" pitchFamily="34" charset="0"/>
              </a:rPr>
              <a:t>(Unprogrammed)</a:t>
            </a:r>
          </a:p>
          <a:p>
            <a:endParaRPr lang="en-US" sz="1400" dirty="0">
              <a:cs typeface="Arial" panose="020B0604020202020204" pitchFamily="34" charset="0"/>
            </a:endParaRPr>
          </a:p>
          <a:p>
            <a:endParaRPr lang="en-US" sz="1400" dirty="0">
              <a:cs typeface="Arial" panose="020B0604020202020204" pitchFamily="34" charset="0"/>
            </a:endParaRPr>
          </a:p>
          <a:p>
            <a:r>
              <a:rPr lang="en-US" sz="1400" b="1" dirty="0">
                <a:cs typeface="Arial" panose="020B0604020202020204" pitchFamily="34" charset="0"/>
              </a:rPr>
              <a:t>Ankeny to N of 315</a:t>
            </a:r>
            <a:r>
              <a:rPr lang="en-US" sz="1400" b="1" baseline="30000" dirty="0">
                <a:cs typeface="Arial" panose="020B0604020202020204" pitchFamily="34" charset="0"/>
              </a:rPr>
              <a:t>th</a:t>
            </a:r>
            <a:r>
              <a:rPr lang="en-US" sz="1400" b="1" dirty="0">
                <a:cs typeface="Arial" panose="020B0604020202020204" pitchFamily="34" charset="0"/>
              </a:rPr>
              <a:t> St </a:t>
            </a:r>
          </a:p>
          <a:p>
            <a:r>
              <a:rPr lang="en-US" sz="1400" dirty="0">
                <a:cs typeface="Arial" panose="020B0604020202020204" pitchFamily="34" charset="0"/>
              </a:rPr>
              <a:t>2026 Grade/Pave/Lighting/Signs</a:t>
            </a:r>
          </a:p>
          <a:p>
            <a:r>
              <a:rPr lang="en-US" sz="1400" dirty="0">
                <a:cs typeface="Arial" panose="020B0604020202020204" pitchFamily="34" charset="0"/>
              </a:rPr>
              <a:t>    $51.4 Million (Programmed)</a:t>
            </a:r>
          </a:p>
          <a:p>
            <a:r>
              <a:rPr lang="en-US" sz="1400" dirty="0">
                <a:cs typeface="Arial" panose="020B0604020202020204" pitchFamily="34" charset="0"/>
              </a:rPr>
              <a:t>2027 Erosion Control</a:t>
            </a:r>
          </a:p>
          <a:p>
            <a:r>
              <a:rPr lang="en-US" sz="1400" dirty="0">
                <a:cs typeface="Arial" panose="020B0604020202020204" pitchFamily="34" charset="0"/>
              </a:rPr>
              <a:t>     $1.2 Million (Programmed)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51AB89-D567-AD4B-CFB3-7E0B7EC6E652}"/>
              </a:ext>
            </a:extLst>
          </p:cNvPr>
          <p:cNvCxnSpPr>
            <a:cxnSpLocks/>
          </p:cNvCxnSpPr>
          <p:nvPr/>
        </p:nvCxnSpPr>
        <p:spPr>
          <a:xfrm>
            <a:off x="7015340" y="1828800"/>
            <a:ext cx="0" cy="422694"/>
          </a:xfrm>
          <a:prstGeom prst="line">
            <a:avLst/>
          </a:prstGeom>
          <a:ln w="146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F7194A-A943-5C84-999C-F124740275D5}"/>
              </a:ext>
            </a:extLst>
          </p:cNvPr>
          <p:cNvCxnSpPr>
            <a:cxnSpLocks/>
          </p:cNvCxnSpPr>
          <p:nvPr/>
        </p:nvCxnSpPr>
        <p:spPr>
          <a:xfrm>
            <a:off x="7015340" y="2794958"/>
            <a:ext cx="0" cy="1083121"/>
          </a:xfrm>
          <a:prstGeom prst="line">
            <a:avLst/>
          </a:prstGeom>
          <a:ln w="146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9C5F7B-1E92-0AA1-F633-349E1D879B48}"/>
              </a:ext>
            </a:extLst>
          </p:cNvPr>
          <p:cNvCxnSpPr>
            <a:cxnSpLocks/>
          </p:cNvCxnSpPr>
          <p:nvPr/>
        </p:nvCxnSpPr>
        <p:spPr>
          <a:xfrm flipV="1">
            <a:off x="3226279" y="2000944"/>
            <a:ext cx="3716146" cy="162266"/>
          </a:xfrm>
          <a:prstGeom prst="straightConnector1">
            <a:avLst/>
          </a:prstGeom>
          <a:ln w="57150" cap="flat" cmpd="sng" algn="ctr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FC2FAE-3B17-E874-011E-69DF946B0873}"/>
              </a:ext>
            </a:extLst>
          </p:cNvPr>
          <p:cNvCxnSpPr>
            <a:cxnSpLocks/>
          </p:cNvCxnSpPr>
          <p:nvPr/>
        </p:nvCxnSpPr>
        <p:spPr>
          <a:xfrm flipV="1">
            <a:off x="3355675" y="2579554"/>
            <a:ext cx="3537745" cy="1435849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886A7B-E439-A622-ADD6-43D3A4533F6B}"/>
              </a:ext>
            </a:extLst>
          </p:cNvPr>
          <p:cNvCxnSpPr>
            <a:cxnSpLocks/>
          </p:cNvCxnSpPr>
          <p:nvPr/>
        </p:nvCxnSpPr>
        <p:spPr>
          <a:xfrm flipV="1">
            <a:off x="2725947" y="3428999"/>
            <a:ext cx="4216478" cy="1451697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9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22513" y="645354"/>
            <a:ext cx="8146476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Proposed FY 2026-2030 Iowa Highway Program Amendment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E00DC92-5A17-0967-C923-942F3FE39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34985"/>
              </p:ext>
            </p:extLst>
          </p:nvPr>
        </p:nvGraphicFramePr>
        <p:xfrm>
          <a:off x="522513" y="1492003"/>
          <a:ext cx="8146476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027">
                  <a:extLst>
                    <a:ext uri="{9D8B030D-6E8A-4147-A177-3AD203B41FA5}">
                      <a16:colId xmlns:a16="http://schemas.microsoft.com/office/drawing/2014/main" val="2550249068"/>
                    </a:ext>
                  </a:extLst>
                </a:gridCol>
                <a:gridCol w="641268">
                  <a:extLst>
                    <a:ext uri="{9D8B030D-6E8A-4147-A177-3AD203B41FA5}">
                      <a16:colId xmlns:a16="http://schemas.microsoft.com/office/drawing/2014/main" val="31968312"/>
                    </a:ext>
                  </a:extLst>
                </a:gridCol>
                <a:gridCol w="3562597">
                  <a:extLst>
                    <a:ext uri="{9D8B030D-6E8A-4147-A177-3AD203B41FA5}">
                      <a16:colId xmlns:a16="http://schemas.microsoft.com/office/drawing/2014/main" val="3984555851"/>
                    </a:ext>
                  </a:extLst>
                </a:gridCol>
                <a:gridCol w="1021278">
                  <a:extLst>
                    <a:ext uri="{9D8B030D-6E8A-4147-A177-3AD203B41FA5}">
                      <a16:colId xmlns:a16="http://schemas.microsoft.com/office/drawing/2014/main" val="1232665230"/>
                    </a:ext>
                  </a:extLst>
                </a:gridCol>
                <a:gridCol w="1033153">
                  <a:extLst>
                    <a:ext uri="{9D8B030D-6E8A-4147-A177-3AD203B41FA5}">
                      <a16:colId xmlns:a16="http://schemas.microsoft.com/office/drawing/2014/main" val="1164147599"/>
                    </a:ext>
                  </a:extLst>
                </a:gridCol>
                <a:gridCol w="938153">
                  <a:extLst>
                    <a:ext uri="{9D8B030D-6E8A-4147-A177-3AD203B41FA5}">
                      <a16:colId xmlns:a16="http://schemas.microsoft.com/office/drawing/2014/main" val="426687295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County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Route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Location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Project Costs x $1,000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523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County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Route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Location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2026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2027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2028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92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of 315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St. to 0.5 mi N of Co Rd E-57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096812"/>
                  </a:ext>
                </a:extLst>
              </a:tr>
              <a:tr h="279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98173"/>
                  </a:ext>
                </a:extLst>
              </a:tr>
              <a:tr h="279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 change to the highway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1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8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Recommendation</a:t>
            </a:r>
          </a:p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 the 2026-2030 Iowa Transportation Improvement Program Amendment.</a:t>
            </a: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18601</TotalTime>
  <Words>176</Words>
  <Application>Microsoft Office PowerPoint</Application>
  <PresentationFormat>On-screen Show (4:3)</PresentationFormat>
  <Paragraphs>50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 Slab</vt:lpstr>
      <vt:lpstr>PT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149</cp:revision>
  <cp:lastPrinted>2025-11-25T19:19:23Z</cp:lastPrinted>
  <dcterms:created xsi:type="dcterms:W3CDTF">2023-12-21T16:39:01Z</dcterms:created>
  <dcterms:modified xsi:type="dcterms:W3CDTF">2025-11-25T20:50:54Z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2025-10-07T19:06:52Z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7abbb8d8-59fe-41d3-bbcd-d9d7efc9c92c</vt:lpwstr>
  </property>
  <property fmtid="{D5CDD505-2E9C-101B-9397-08002B2CF9AE}" pid="12" name="MSIP_Label_0faac733-ded1-41e0-8ea6-961193f81247_ContentBits">
    <vt:lpwstr>0</vt:lpwstr>
  </property>
</Properties>
</file>