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10"/>
  </p:notesMasterIdLst>
  <p:sldIdLst>
    <p:sldId id="306" r:id="rId3"/>
    <p:sldId id="326" r:id="rId4"/>
    <p:sldId id="333" r:id="rId5"/>
    <p:sldId id="337" r:id="rId6"/>
    <p:sldId id="338" r:id="rId7"/>
    <p:sldId id="344" r:id="rId8"/>
    <p:sldId id="315" r:id="rId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05B"/>
    <a:srgbClr val="03617A"/>
    <a:srgbClr val="70C8B8"/>
    <a:srgbClr val="B1B3B3"/>
    <a:srgbClr val="A8ABAE"/>
    <a:srgbClr val="53565A"/>
    <a:srgbClr val="2A6357"/>
    <a:srgbClr val="A7DDD3"/>
    <a:srgbClr val="F4D99E"/>
    <a:srgbClr val="E0A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6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11/25/2025</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and industrial buildings on the side.">
            <a:extLst>
              <a:ext uri="{FF2B5EF4-FFF2-40B4-BE49-F238E27FC236}">
                <a16:creationId xmlns:a16="http://schemas.microsoft.com/office/drawing/2014/main" id="{E9AC6CB9-4857-BBD1-61AA-B2AF7A15F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8" y="0"/>
            <a:ext cx="9240714" cy="6858000"/>
          </a:xfrm>
          <a:prstGeom prst="rect">
            <a:avLst/>
          </a:prstGeom>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6"/>
            <a:ext cx="9164638" cy="130088"/>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Revitalize Iowa’s Sound Economy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229600" y="6554667"/>
            <a:ext cx="798513" cy="1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12/9/2025</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2726824"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Debra Arp</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Local Systems Bureau, Grant Team Leader</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6" y="5454773"/>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Revitalize Iowa’s Sound Economy Program</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Created in 1985</a:t>
            </a:r>
          </a:p>
          <a:p>
            <a:pPr eaLnBrk="1" hangingPunct="1">
              <a:spcBef>
                <a:spcPts val="2000"/>
              </a:spcBef>
            </a:pPr>
            <a:r>
              <a:rPr lang="en-US" altLang="en-US" sz="2200" dirty="0">
                <a:latin typeface="PT Sans Pro" panose="020B0503020203020204" pitchFamily="34" charset="0"/>
              </a:rPr>
              <a:t>Purpose: To promote economic development through roadway improvements</a:t>
            </a:r>
          </a:p>
          <a:p>
            <a:pPr eaLnBrk="1" hangingPunct="1">
              <a:spcBef>
                <a:spcPts val="2000"/>
              </a:spcBef>
            </a:pPr>
            <a:r>
              <a:rPr lang="en-US" altLang="en-US" sz="2200" dirty="0">
                <a:latin typeface="PT Sans Pro" panose="020B0503020203020204" pitchFamily="34" charset="0"/>
              </a:rPr>
              <a:t>Eligible development shall have value-adding activities that feed new dollars into the economy</a:t>
            </a:r>
          </a:p>
          <a:p>
            <a:pPr eaLnBrk="1" hangingPunct="1">
              <a:spcBef>
                <a:spcPts val="2000"/>
              </a:spcBef>
            </a:pPr>
            <a:r>
              <a:rPr lang="en-US" altLang="en-US" sz="2200" dirty="0">
                <a:latin typeface="PT Sans Pro" panose="020B0503020203020204" pitchFamily="34" charset="0"/>
              </a:rPr>
              <a:t>Available to cities and counties through an application program</a:t>
            </a:r>
            <a:endParaRPr lang="en-US" altLang="en-US" sz="1500" dirty="0">
              <a:latin typeface="PT Sans Pro"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Monthly Program Financial Report</a:t>
            </a:r>
          </a:p>
          <a:p>
            <a:pPr algn="ctr" eaLnBrk="1" fontAlgn="auto" hangingPunct="1">
              <a:spcBef>
                <a:spcPct val="0"/>
              </a:spcBef>
              <a:spcAft>
                <a:spcPts val="0"/>
              </a:spcAft>
              <a:buFontTx/>
              <a:buNone/>
              <a:defRPr/>
            </a:pPr>
            <a:r>
              <a:rPr lang="en-US" altLang="en-US" sz="1400" dirty="0">
                <a:solidFill>
                  <a:schemeClr val="tx2"/>
                </a:solidFill>
                <a:cs typeface="Roboto Slab" pitchFamily="2" charset="0"/>
              </a:rPr>
              <a:t>Funded annually with dedicated state motor fuel and special fuel tax revenues</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3256339808"/>
              </p:ext>
            </p:extLst>
          </p:nvPr>
        </p:nvGraphicFramePr>
        <p:xfrm>
          <a:off x="360485" y="1610485"/>
          <a:ext cx="8394457" cy="3525186"/>
        </p:xfrm>
        <a:graphic>
          <a:graphicData uri="http://schemas.openxmlformats.org/drawingml/2006/table">
            <a:tbl>
              <a:tblPr firstRow="1" bandRow="1">
                <a:tableStyleId>{3B4B98B0-60AC-42C2-AFA5-B58CD77FA1E5}</a:tableStyleId>
              </a:tblPr>
              <a:tblGrid>
                <a:gridCol w="4720473">
                  <a:extLst>
                    <a:ext uri="{9D8B030D-6E8A-4147-A177-3AD203B41FA5}">
                      <a16:colId xmlns:a16="http://schemas.microsoft.com/office/drawing/2014/main" val="72594445"/>
                    </a:ext>
                  </a:extLst>
                </a:gridCol>
                <a:gridCol w="1745727">
                  <a:extLst>
                    <a:ext uri="{9D8B030D-6E8A-4147-A177-3AD203B41FA5}">
                      <a16:colId xmlns:a16="http://schemas.microsoft.com/office/drawing/2014/main" val="4070867964"/>
                    </a:ext>
                  </a:extLst>
                </a:gridCol>
                <a:gridCol w="1928257">
                  <a:extLst>
                    <a:ext uri="{9D8B030D-6E8A-4147-A177-3AD203B41FA5}">
                      <a16:colId xmlns:a16="http://schemas.microsoft.com/office/drawing/2014/main" val="1421192905"/>
                    </a:ext>
                  </a:extLst>
                </a:gridCol>
              </a:tblGrid>
              <a:tr h="363640">
                <a:tc>
                  <a:txBody>
                    <a:bodyPr/>
                    <a:lstStyle/>
                    <a:p>
                      <a:pPr algn="l"/>
                      <a:endPar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endParaRP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City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County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654553">
                <a:tc>
                  <a:txBody>
                    <a:bodyPr/>
                    <a:lstStyle/>
                    <a:p>
                      <a:r>
                        <a:rPr lang="en-US" sz="1800" b="0" dirty="0">
                          <a:solidFill>
                            <a:schemeClr val="tx1"/>
                          </a:solidFill>
                          <a:latin typeface="+mn-lt"/>
                          <a:ea typeface="PT Sans" panose="020B0503020203090204" pitchFamily="34" charset="0"/>
                        </a:rPr>
                        <a:t>FY2026 Projected Total RISE Road Use Tax Fund (RUTF) Revenue </a:t>
                      </a:r>
                      <a:r>
                        <a:rPr lang="en-US" sz="1800" b="0" baseline="30000" dirty="0">
                          <a:solidFill>
                            <a:schemeClr val="tx1"/>
                          </a:solidFill>
                          <a:latin typeface="+mn-lt"/>
                          <a:ea typeface="PT Sans" panose="020B0503020203090204" pitchFamily="34" charset="0"/>
                        </a:rPr>
                        <a:t>1</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800" b="0" dirty="0">
                          <a:solidFill>
                            <a:schemeClr val="tx1"/>
                          </a:solidFill>
                          <a:latin typeface="+mn-lt"/>
                          <a:ea typeface="PT Sans" panose="020B0503020203090204" pitchFamily="34" charset="0"/>
                          <a:cs typeface="Calibri" panose="020F0502020204030204" pitchFamily="34" charset="0"/>
                        </a:rPr>
                        <a:t>$12,017,805</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$6,008,902</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654553">
                <a:tc>
                  <a:txBody>
                    <a:bodyPr/>
                    <a:lstStyle/>
                    <a:p>
                      <a:pPr marL="0" algn="l" defTabSz="685812" rtl="0" eaLnBrk="1" latinLnBrk="0" hangingPunct="1"/>
                      <a:r>
                        <a:rPr lang="en-US" sz="1800" b="0" dirty="0">
                          <a:latin typeface="+mn-lt"/>
                        </a:rPr>
                        <a:t>Actual RISE Revenue Received as of 10/31/2025 </a:t>
                      </a:r>
                      <a:r>
                        <a:rPr lang="en-US" sz="1800" b="0" baseline="30000" dirty="0">
                          <a:latin typeface="+mn-lt"/>
                        </a:rPr>
                        <a:t>2</a:t>
                      </a:r>
                    </a:p>
                    <a:p>
                      <a:pPr marL="0" algn="l" defTabSz="685812" rtl="0" eaLnBrk="1" latinLnBrk="0" hangingPunct="1"/>
                      <a:r>
                        <a:rPr lang="en-US" sz="1400" b="0" dirty="0">
                          <a:latin typeface="+mn-lt"/>
                        </a:rPr>
                        <a:t>(% of FY2026 Projected Revenue)</a:t>
                      </a:r>
                      <a:endParaRPr lang="en-US" sz="1800" b="0" kern="1200" dirty="0">
                        <a:solidFill>
                          <a:schemeClr val="tx1"/>
                        </a:solidFill>
                        <a:latin typeface="+mn-lt"/>
                        <a:ea typeface="PT Sans" panose="020B0503020203090204" pitchFamily="34" charset="0"/>
                        <a:cs typeface="+mn-cs"/>
                      </a:endParaRPr>
                    </a:p>
                  </a:txBody>
                  <a:tcPr marL="68580" marR="68580" marT="34290" marB="34290">
                    <a:lnT>
                      <a:noFill/>
                    </a:lnT>
                  </a:tcPr>
                </a:tc>
                <a:tc>
                  <a:txBody>
                    <a:bodyPr/>
                    <a:lstStyle/>
                    <a:p>
                      <a:pPr marL="0" algn="ctr" defTabSz="685812" rtl="0" eaLnBrk="1" latinLnBrk="0" hangingPunct="1"/>
                      <a:r>
                        <a:rPr lang="en-US" sz="1800" b="0" kern="1200" dirty="0">
                          <a:solidFill>
                            <a:schemeClr val="tx1"/>
                          </a:solidFill>
                          <a:latin typeface="+mn-lt"/>
                          <a:ea typeface="PT Sans" panose="020B0503020203090204" pitchFamily="34" charset="0"/>
                          <a:cs typeface="+mn-cs"/>
                        </a:rPr>
                        <a:t>$4,213,975</a:t>
                      </a:r>
                    </a:p>
                    <a:p>
                      <a:pPr marL="0" algn="ctr" defTabSz="685812" rtl="0" eaLnBrk="1" latinLnBrk="0" hangingPunct="1"/>
                      <a:r>
                        <a:rPr lang="en-US" sz="1800" b="0" kern="1200" dirty="0">
                          <a:solidFill>
                            <a:schemeClr val="tx1"/>
                          </a:solidFill>
                          <a:latin typeface="+mn-lt"/>
                          <a:ea typeface="PT Sans" panose="020B0503020203090204" pitchFamily="34" charset="0"/>
                          <a:cs typeface="+mn-cs"/>
                        </a:rPr>
                        <a:t>(35.1%)</a:t>
                      </a: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$2,078,956</a:t>
                      </a:r>
                    </a:p>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(34.6%)</a:t>
                      </a:r>
                    </a:p>
                  </a:txBody>
                  <a:tcPr marL="68580" marR="68580" marT="34290" marB="34290">
                    <a:lnT>
                      <a:noFill/>
                    </a:lnT>
                  </a:tcPr>
                </a:tc>
                <a:extLst>
                  <a:ext uri="{0D108BD9-81ED-4DB2-BD59-A6C34878D82A}">
                    <a16:rowId xmlns:a16="http://schemas.microsoft.com/office/drawing/2014/main" val="3634561679"/>
                  </a:ext>
                </a:extLst>
              </a:tr>
              <a:tr h="654553">
                <a:tc>
                  <a:txBody>
                    <a:bodyPr/>
                    <a:lstStyle/>
                    <a:p>
                      <a:pPr algn="l"/>
                      <a:r>
                        <a:rPr lang="en-US" sz="1800" dirty="0">
                          <a:latin typeface="+mn-lt"/>
                          <a:cs typeface="Calibri" panose="020F0502020204030204" pitchFamily="34" charset="0"/>
                        </a:rPr>
                        <a:t>FY2026 RISE Funds Awarded as of 10/31/2025</a:t>
                      </a:r>
                    </a:p>
                    <a:p>
                      <a:pPr algn="l"/>
                      <a:r>
                        <a:rPr lang="en-US" sz="1400" dirty="0">
                          <a:latin typeface="+mn-lt"/>
                          <a:cs typeface="Calibri" panose="020F0502020204030204" pitchFamily="34" charset="0"/>
                        </a:rPr>
                        <a:t>(% of Projected Total RUTF committed)</a:t>
                      </a:r>
                      <a:endParaRPr lang="en-US" sz="1800" dirty="0">
                        <a:latin typeface="+mn-lt"/>
                        <a:cs typeface="Calibri" panose="020F0502020204030204" pitchFamily="34" charset="0"/>
                      </a:endParaRPr>
                    </a:p>
                  </a:txBody>
                  <a:tcPr marL="68580" marR="68580" marT="34290" marB="34290">
                    <a:solidFill>
                      <a:schemeClr val="accent1">
                        <a:lumMod val="20000"/>
                        <a:lumOff val="80000"/>
                      </a:schemeClr>
                    </a:solidFill>
                  </a:tcPr>
                </a:tc>
                <a:tc>
                  <a:txBody>
                    <a:bodyPr/>
                    <a:lstStyle/>
                    <a:p>
                      <a:pPr algn="ctr"/>
                      <a:r>
                        <a:rPr lang="en-US" sz="1800" dirty="0">
                          <a:latin typeface="+mn-lt"/>
                          <a:cs typeface="Calibri" panose="020F0502020204030204" pitchFamily="34" charset="0"/>
                        </a:rPr>
                        <a:t>$11,623,532</a:t>
                      </a:r>
                    </a:p>
                    <a:p>
                      <a:pPr algn="ctr"/>
                      <a:r>
                        <a:rPr lang="en-US" sz="1800" dirty="0">
                          <a:latin typeface="+mn-lt"/>
                          <a:cs typeface="Calibri" panose="020F0502020204030204" pitchFamily="34" charset="0"/>
                        </a:rPr>
                        <a:t>(96.7%)</a:t>
                      </a:r>
                    </a:p>
                  </a:txBody>
                  <a:tcPr marL="68580" marR="68580" marT="34290" marB="34290">
                    <a:solidFill>
                      <a:schemeClr val="accent1">
                        <a:lumMod val="20000"/>
                        <a:lumOff val="80000"/>
                      </a:schemeClr>
                    </a:solidFill>
                  </a:tcPr>
                </a:tc>
                <a:tc>
                  <a:txBody>
                    <a:bodyPr/>
                    <a:lstStyle/>
                    <a:p>
                      <a:pPr algn="ctr"/>
                      <a:r>
                        <a:rPr lang="en-US" sz="1800" b="0" kern="1200" dirty="0">
                          <a:solidFill>
                            <a:schemeClr val="tx1"/>
                          </a:solidFill>
                          <a:latin typeface="+mn-lt"/>
                          <a:ea typeface="PT Sans" panose="020B0503020203090204" pitchFamily="34" charset="0"/>
                          <a:cs typeface="+mn-cs"/>
                        </a:rPr>
                        <a:t>$4,796,168 </a:t>
                      </a:r>
                    </a:p>
                    <a:p>
                      <a:pPr algn="ctr"/>
                      <a:r>
                        <a:rPr lang="en-US" sz="1800" b="0" kern="1200" dirty="0">
                          <a:solidFill>
                            <a:schemeClr val="tx1"/>
                          </a:solidFill>
                          <a:latin typeface="+mn-lt"/>
                          <a:ea typeface="PT Sans" panose="020B0503020203090204" pitchFamily="34" charset="0"/>
                          <a:cs typeface="+mn-cs"/>
                        </a:rPr>
                        <a:t>(79.8%)</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407517">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Fund Balance as of 10/31/2025</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Calibri" panose="020F0502020204030204" pitchFamily="34" charset="0"/>
                        </a:rPr>
                        <a:t>$60,885,264</a:t>
                      </a: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$16,247,236</a:t>
                      </a:r>
                    </a:p>
                  </a:txBody>
                  <a:tcPr marL="68580" marR="68580" marT="34290" marB="34290">
                    <a:noFill/>
                  </a:tcPr>
                </a:tc>
                <a:extLst>
                  <a:ext uri="{0D108BD9-81ED-4DB2-BD59-A6C34878D82A}">
                    <a16:rowId xmlns:a16="http://schemas.microsoft.com/office/drawing/2014/main" val="3867944804"/>
                  </a:ext>
                </a:extLst>
              </a:tr>
              <a:tr h="42673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Outstanding Commitments as of 10/31/2025</a:t>
                      </a:r>
                      <a:r>
                        <a:rPr lang="en-US" sz="1800" b="0" baseline="30000" dirty="0">
                          <a:latin typeface="+mn-lt"/>
                        </a:rPr>
                        <a:t>3</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($52,958,458)</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($18,964,448)</a:t>
                      </a:r>
                    </a:p>
                  </a:txBody>
                  <a:tcPr marL="68580" marR="68580" marT="34290" marB="34290"/>
                </a:tc>
                <a:extLst>
                  <a:ext uri="{0D108BD9-81ED-4DB2-BD59-A6C34878D82A}">
                    <a16:rowId xmlns:a16="http://schemas.microsoft.com/office/drawing/2014/main" val="443468655"/>
                  </a:ext>
                </a:extLst>
              </a:tr>
              <a:tr h="36364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Uncommitted Balance as of 10/31/2025</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$7,926,806</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($2,717,212)</a:t>
                      </a:r>
                    </a:p>
                  </a:txBody>
                  <a:tcPr marL="68580" marR="68580" marT="34290" marB="34290"/>
                </a:tc>
                <a:extLst>
                  <a:ext uri="{0D108BD9-81ED-4DB2-BD59-A6C34878D82A}">
                    <a16:rowId xmlns:a16="http://schemas.microsoft.com/office/drawing/2014/main" val="667426394"/>
                  </a:ext>
                </a:extLst>
              </a:tr>
            </a:tbl>
          </a:graphicData>
        </a:graphic>
      </p:graphicFrame>
      <p:sp>
        <p:nvSpPr>
          <p:cNvPr id="3" name="TextBox 2">
            <a:extLst>
              <a:ext uri="{FF2B5EF4-FFF2-40B4-BE49-F238E27FC236}">
                <a16:creationId xmlns:a16="http://schemas.microsoft.com/office/drawing/2014/main" id="{CC4FEDE5-C2E8-B6D1-8E09-6AF05701B096}"/>
              </a:ext>
            </a:extLst>
          </p:cNvPr>
          <p:cNvSpPr txBox="1"/>
          <p:nvPr/>
        </p:nvSpPr>
        <p:spPr>
          <a:xfrm>
            <a:off x="483079" y="5131302"/>
            <a:ext cx="8271862" cy="1384995"/>
          </a:xfrm>
          <a:prstGeom prst="rect">
            <a:avLst/>
          </a:prstGeom>
          <a:noFill/>
        </p:spPr>
        <p:txBody>
          <a:bodyPr wrap="square" rtlCol="0">
            <a:spAutoFit/>
          </a:bodyPr>
          <a:lstStyle/>
          <a:p>
            <a:r>
              <a:rPr lang="en-US" sz="1400" baseline="30000" dirty="0"/>
              <a:t>1</a:t>
            </a:r>
            <a:r>
              <a:rPr lang="en-US" sz="1400" dirty="0"/>
              <a:t> Calculation based on FY2025 average monthly RISE RUTF revenue of $1,001,484 to the city RISE fund and $500,742 to the county RISE fund. As of 10/31/2025, FY2026 is 33.3% complete.</a:t>
            </a:r>
          </a:p>
          <a:p>
            <a:r>
              <a:rPr lang="en-US" sz="1400" baseline="30000" dirty="0"/>
              <a:t>2</a:t>
            </a:r>
            <a:r>
              <a:rPr lang="en-US" sz="1400" dirty="0"/>
              <a:t> Actual RISE revenue includes RUTF revenue, loan repayments, and project settlements. These revenue sources are variable and are not included in projections.</a:t>
            </a:r>
          </a:p>
          <a:p>
            <a:r>
              <a:rPr lang="en-US" sz="1400" baseline="30000" dirty="0"/>
              <a:t>3</a:t>
            </a:r>
            <a:r>
              <a:rPr lang="en-US" sz="1400" dirty="0"/>
              <a:t> Award of $2,913,196 to DeWitt in November 2025 is not reflected in the outstanding commitments of 10/31/2025.</a:t>
            </a:r>
          </a:p>
        </p:txBody>
      </p:sp>
    </p:spTree>
    <p:extLst>
      <p:ext uri="{BB962C8B-B14F-4D97-AF65-F5344CB8AC3E}">
        <p14:creationId xmlns:p14="http://schemas.microsoft.com/office/powerpoint/2010/main" val="258830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Project Evaluation Criteria</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4008956366"/>
              </p:ext>
            </p:extLst>
          </p:nvPr>
        </p:nvGraphicFramePr>
        <p:xfrm>
          <a:off x="360485" y="1610485"/>
          <a:ext cx="8394456" cy="2640425"/>
        </p:xfrm>
        <a:graphic>
          <a:graphicData uri="http://schemas.openxmlformats.org/drawingml/2006/table">
            <a:tbl>
              <a:tblPr firstRow="1" bandRow="1">
                <a:tableStyleId>{3B4B98B0-60AC-42C2-AFA5-B58CD77FA1E5}</a:tableStyleId>
              </a:tblPr>
              <a:tblGrid>
                <a:gridCol w="5943132">
                  <a:extLst>
                    <a:ext uri="{9D8B030D-6E8A-4147-A177-3AD203B41FA5}">
                      <a16:colId xmlns:a16="http://schemas.microsoft.com/office/drawing/2014/main" val="72594445"/>
                    </a:ext>
                  </a:extLst>
                </a:gridCol>
                <a:gridCol w="2451324">
                  <a:extLst>
                    <a:ext uri="{9D8B030D-6E8A-4147-A177-3AD203B41FA5}">
                      <a16:colId xmlns:a16="http://schemas.microsoft.com/office/drawing/2014/main" val="1421192905"/>
                    </a:ext>
                  </a:extLst>
                </a:gridCol>
              </a:tblGrid>
              <a:tr h="388177">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Criteria</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Points</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418861">
                <a:tc>
                  <a:txBody>
                    <a:bodyPr/>
                    <a:lstStyle/>
                    <a:p>
                      <a:r>
                        <a:rPr lang="en-US" sz="1800" b="0" dirty="0">
                          <a:solidFill>
                            <a:schemeClr val="tx1"/>
                          </a:solidFill>
                          <a:latin typeface="+mn-lt"/>
                          <a:ea typeface="PT Sans" panose="020B0503020203090204" pitchFamily="34" charset="0"/>
                        </a:rPr>
                        <a:t>Development Potential</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35</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463463">
                <a:tc>
                  <a:txBody>
                    <a:bodyPr/>
                    <a:lstStyle/>
                    <a:p>
                      <a:pPr marL="0" algn="l" defTabSz="685812" rtl="0" eaLnBrk="1" latinLnBrk="0" hangingPunct="1"/>
                      <a:r>
                        <a:rPr lang="en-US" sz="1800" b="0" dirty="0">
                          <a:latin typeface="+mn-lt"/>
                        </a:rPr>
                        <a:t>Economic Impact and Cost Effectiveness</a:t>
                      </a:r>
                      <a:endParaRPr lang="en-US" sz="1800" b="0" kern="1200" dirty="0">
                        <a:solidFill>
                          <a:schemeClr val="tx1"/>
                        </a:solidFill>
                        <a:latin typeface="+mn-lt"/>
                        <a:ea typeface="PT Sans" panose="020B0503020203090204" pitchFamily="34" charset="0"/>
                        <a:cs typeface="+mn-cs"/>
                      </a:endParaRP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20</a:t>
                      </a:r>
                    </a:p>
                  </a:txBody>
                  <a:tcPr marL="68580" marR="68580" marT="34290" marB="34290">
                    <a:lnT>
                      <a:noFill/>
                    </a:lnT>
                  </a:tcPr>
                </a:tc>
                <a:extLst>
                  <a:ext uri="{0D108BD9-81ED-4DB2-BD59-A6C34878D82A}">
                    <a16:rowId xmlns:a16="http://schemas.microsoft.com/office/drawing/2014/main" val="3634561679"/>
                  </a:ext>
                </a:extLst>
              </a:tr>
              <a:tr h="438411">
                <a:tc>
                  <a:txBody>
                    <a:bodyPr/>
                    <a:lstStyle/>
                    <a:p>
                      <a:pPr algn="l"/>
                      <a:r>
                        <a:rPr lang="en-US" sz="1800" dirty="0">
                          <a:latin typeface="+mn-lt"/>
                          <a:cs typeface="Calibri" panose="020F0502020204030204" pitchFamily="34" charset="0"/>
                        </a:rPr>
                        <a:t>Local Commitment and Initiative</a:t>
                      </a:r>
                    </a:p>
                  </a:txBody>
                  <a:tcPr marL="68580" marR="68580" marT="34290" marB="34290">
                    <a:solidFill>
                      <a:schemeClr val="accent1">
                        <a:lumMod val="20000"/>
                        <a:lumOff val="80000"/>
                      </a:schemeClr>
                    </a:solidFill>
                  </a:tcPr>
                </a:tc>
                <a:tc>
                  <a:txBody>
                    <a:bodyPr/>
                    <a:lstStyle/>
                    <a:p>
                      <a:pPr algn="ctr"/>
                      <a:r>
                        <a:rPr lang="en-US" sz="1800" b="1" kern="1200" dirty="0">
                          <a:solidFill>
                            <a:schemeClr val="tx1"/>
                          </a:solidFill>
                          <a:latin typeface="+mn-lt"/>
                          <a:ea typeface="PT Sans" panose="020B0503020203090204" pitchFamily="34" charset="0"/>
                          <a:cs typeface="+mn-cs"/>
                        </a:rPr>
                        <a:t>33</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475989">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Transportation Need and Justification</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4</a:t>
                      </a:r>
                    </a:p>
                  </a:txBody>
                  <a:tcPr marL="68580" marR="68580" marT="34290" marB="34290">
                    <a:noFill/>
                  </a:tcPr>
                </a:tc>
                <a:extLst>
                  <a:ext uri="{0D108BD9-81ED-4DB2-BD59-A6C34878D82A}">
                    <a16:rowId xmlns:a16="http://schemas.microsoft.com/office/drawing/2014/main" val="3867944804"/>
                  </a:ext>
                </a:extLst>
              </a:tr>
              <a:tr h="455524">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Local Economic Need</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6</a:t>
                      </a:r>
                    </a:p>
                  </a:txBody>
                  <a:tcPr marL="68580" marR="68580" marT="34290" marB="34290"/>
                </a:tc>
                <a:extLst>
                  <a:ext uri="{0D108BD9-81ED-4DB2-BD59-A6C34878D82A}">
                    <a16:rowId xmlns:a16="http://schemas.microsoft.com/office/drawing/2014/main" val="443468655"/>
                  </a:ext>
                </a:extLst>
              </a:tr>
            </a:tbl>
          </a:graphicData>
        </a:graphic>
      </p:graphicFrame>
    </p:spTree>
    <p:extLst>
      <p:ext uri="{BB962C8B-B14F-4D97-AF65-F5344CB8AC3E}">
        <p14:creationId xmlns:p14="http://schemas.microsoft.com/office/powerpoint/2010/main" val="251602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503806799"/>
              </p:ext>
            </p:extLst>
          </p:nvPr>
        </p:nvGraphicFramePr>
        <p:xfrm>
          <a:off x="177696" y="1567496"/>
          <a:ext cx="8788608" cy="272326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Construction of approximately 1,085 feet of 33rd Street NW and intersection improvements including turn lanes along 34th Avenue NW at 42nd Street NW, 33rd Street NW and 25th Street NW with a traffic signal at 25th Street NW located on the northwest side of town</a:t>
                      </a:r>
                    </a:p>
                  </a:txBody>
                  <a:tcPr anchor="ctr">
                    <a:noFill/>
                  </a:tcPr>
                </a:tc>
                <a:tc>
                  <a:txBody>
                    <a:bodyPr/>
                    <a:lstStyle/>
                    <a:p>
                      <a:pPr algn="ctr"/>
                      <a:r>
                        <a:rPr lang="en-US" sz="1400" b="0" dirty="0">
                          <a:solidFill>
                            <a:schemeClr val="tx1"/>
                          </a:solidFill>
                        </a:rPr>
                        <a:t>Altoona</a:t>
                      </a:r>
                    </a:p>
                  </a:txBody>
                  <a:tcPr anchor="ctr">
                    <a:noFill/>
                  </a:tcPr>
                </a:tc>
                <a:tc>
                  <a:txBody>
                    <a:bodyPr/>
                    <a:lstStyle/>
                    <a:p>
                      <a:pPr algn="ctr"/>
                      <a:r>
                        <a:rPr lang="en-US" sz="1400" b="0" dirty="0">
                          <a:solidFill>
                            <a:schemeClr val="tx1"/>
                          </a:solidFill>
                        </a:rPr>
                        <a:t>43</a:t>
                      </a:r>
                    </a:p>
                  </a:txBody>
                  <a:tcPr anchor="ctr">
                    <a:noFill/>
                  </a:tcPr>
                </a:tc>
                <a:tc>
                  <a:txBody>
                    <a:bodyPr/>
                    <a:lstStyle/>
                    <a:p>
                      <a:pPr algn="ctr"/>
                      <a:r>
                        <a:rPr lang="en-US" sz="1400" b="0" dirty="0">
                          <a:solidFill>
                            <a:schemeClr val="tx1"/>
                          </a:solidFill>
                        </a:rPr>
                        <a:t>$5,442,562</a:t>
                      </a:r>
                    </a:p>
                  </a:txBody>
                  <a:tcPr anchor="ctr">
                    <a:noFill/>
                  </a:tcPr>
                </a:tc>
                <a:tc>
                  <a:txBody>
                    <a:bodyPr/>
                    <a:lstStyle/>
                    <a:p>
                      <a:pPr algn="ctr"/>
                      <a:r>
                        <a:rPr lang="en-US" sz="1400" b="0" dirty="0">
                          <a:solidFill>
                            <a:schemeClr val="tx1"/>
                          </a:solidFill>
                        </a:rPr>
                        <a:t>50%</a:t>
                      </a:r>
                    </a:p>
                  </a:txBody>
                  <a:tcPr anchor="ctr">
                    <a:noFill/>
                  </a:tcPr>
                </a:tc>
                <a:tc>
                  <a:txBody>
                    <a:bodyPr/>
                    <a:lstStyle/>
                    <a:p>
                      <a:pPr algn="ctr"/>
                      <a:r>
                        <a:rPr lang="en-US" sz="1400" b="0" dirty="0">
                          <a:solidFill>
                            <a:schemeClr val="tx1"/>
                          </a:solidFill>
                        </a:rPr>
                        <a:t>$2,721,281</a:t>
                      </a:r>
                    </a:p>
                  </a:txBody>
                  <a:tcPr anchor="ctr">
                    <a:noFill/>
                  </a:tcPr>
                </a:tc>
                <a:extLst>
                  <a:ext uri="{0D108BD9-81ED-4DB2-BD59-A6C34878D82A}">
                    <a16:rowId xmlns:a16="http://schemas.microsoft.com/office/drawing/2014/main" val="392704121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Recommendations</a:t>
            </a:r>
          </a:p>
        </p:txBody>
      </p:sp>
      <p:pic>
        <p:nvPicPr>
          <p:cNvPr id="6" name="Picture 5">
            <a:extLst>
              <a:ext uri="{FF2B5EF4-FFF2-40B4-BE49-F238E27FC236}">
                <a16:creationId xmlns:a16="http://schemas.microsoft.com/office/drawing/2014/main" id="{669F0FAB-B97C-8E29-534E-3C036766B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3499" y="4588549"/>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E381072-E71E-1EBA-BCA8-E70B9AEA9736}"/>
              </a:ext>
            </a:extLst>
          </p:cNvPr>
          <p:cNvSpPr>
            <a:spLocks noChangeAspect="1"/>
          </p:cNvSpPr>
          <p:nvPr/>
        </p:nvSpPr>
        <p:spPr>
          <a:xfrm>
            <a:off x="4445538" y="5601410"/>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1701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4572000"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830997"/>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Altoona</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Local Development</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044229"/>
            <a:ext cx="418391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Construction of approximately 1,085 feet of 33rd Street NW and intersection improvements including turn lanes along 34th Avenue NW at 42nd Street NW, 33rd Street NW and 25th Street NW with a traffic signal at 25th Street NW located on the northwest side of town. This project is necessary to provide improved access to four lots totaling 216 acres for industrial purposes.</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$5,442,562</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$2,721,281 (50%)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		      </a:t>
            </a:r>
            <a:r>
              <a:rPr lang="en-US" altLang="en-US" sz="1500" i="1" dirty="0">
                <a:solidFill>
                  <a:schemeClr val="bg1"/>
                </a:solidFill>
                <a:latin typeface="+mn-lt"/>
                <a:ea typeface="PT Sans" panose="020B0503020203090204" pitchFamily="34" charset="0"/>
                <a:cs typeface="PT Sans" panose="020B0503020203090204" pitchFamily="34" charset="0"/>
              </a:rPr>
              <a:t>$2,402,703 City; $318,578 County</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67677" y="1943011"/>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654" name="Group 27653">
            <a:extLst>
              <a:ext uri="{FF2B5EF4-FFF2-40B4-BE49-F238E27FC236}">
                <a16:creationId xmlns:a16="http://schemas.microsoft.com/office/drawing/2014/main" id="{F3968FEA-306C-BECD-3978-65ECB0343C9B}"/>
              </a:ext>
            </a:extLst>
          </p:cNvPr>
          <p:cNvGrpSpPr/>
          <p:nvPr/>
        </p:nvGrpSpPr>
        <p:grpSpPr>
          <a:xfrm>
            <a:off x="6793056" y="4839310"/>
            <a:ext cx="2340244" cy="1580828"/>
            <a:chOff x="6749511" y="4804474"/>
            <a:chExt cx="2340244" cy="1580828"/>
          </a:xfrm>
        </p:grpSpPr>
        <p:pic>
          <p:nvPicPr>
            <p:cNvPr id="29" name="Picture 28">
              <a:extLst>
                <a:ext uri="{FF2B5EF4-FFF2-40B4-BE49-F238E27FC236}">
                  <a16:creationId xmlns:a16="http://schemas.microsoft.com/office/drawing/2014/main" id="{D1AD8741-063F-AE80-05D3-48330F113D4E}"/>
                </a:ext>
              </a:extLst>
            </p:cNvPr>
            <p:cNvPicPr>
              <a:picLocks noChangeAspect="1"/>
            </p:cNvPicPr>
            <p:nvPr/>
          </p:nvPicPr>
          <p:blipFill>
            <a:blip r:embed="rId2"/>
            <a:srcRect l="11255" t="24535" r="25684" b="20633"/>
            <a:stretch/>
          </p:blipFill>
          <p:spPr>
            <a:xfrm>
              <a:off x="6749511" y="4804474"/>
              <a:ext cx="2340244" cy="1580828"/>
            </a:xfrm>
            <a:prstGeom prst="rect">
              <a:avLst/>
            </a:prstGeom>
          </p:spPr>
        </p:pic>
        <p:grpSp>
          <p:nvGrpSpPr>
            <p:cNvPr id="27653" name="Group 27652">
              <a:extLst>
                <a:ext uri="{FF2B5EF4-FFF2-40B4-BE49-F238E27FC236}">
                  <a16:creationId xmlns:a16="http://schemas.microsoft.com/office/drawing/2014/main" id="{284CA7AF-B9A6-B938-B2E6-D20E6D6F97E2}"/>
                </a:ext>
              </a:extLst>
            </p:cNvPr>
            <p:cNvGrpSpPr/>
            <p:nvPr/>
          </p:nvGrpSpPr>
          <p:grpSpPr>
            <a:xfrm>
              <a:off x="8131188" y="5177049"/>
              <a:ext cx="148454" cy="431485"/>
              <a:chOff x="7662615" y="1117705"/>
              <a:chExt cx="797576" cy="3577483"/>
            </a:xfrm>
          </p:grpSpPr>
          <p:cxnSp>
            <p:nvCxnSpPr>
              <p:cNvPr id="30" name="Straight Connector 29">
                <a:extLst>
                  <a:ext uri="{FF2B5EF4-FFF2-40B4-BE49-F238E27FC236}">
                    <a16:creationId xmlns:a16="http://schemas.microsoft.com/office/drawing/2014/main" id="{1605EFD7-CEFE-A98A-C3BC-90B0E3A78926}"/>
                  </a:ext>
                </a:extLst>
              </p:cNvPr>
              <p:cNvCxnSpPr/>
              <p:nvPr/>
            </p:nvCxnSpPr>
            <p:spPr>
              <a:xfrm>
                <a:off x="7756207" y="4468514"/>
                <a:ext cx="3743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22E662-D7CD-E28E-BAAA-EA6542A90D6C}"/>
                  </a:ext>
                </a:extLst>
              </p:cNvPr>
              <p:cNvCxnSpPr/>
              <p:nvPr/>
            </p:nvCxnSpPr>
            <p:spPr>
              <a:xfrm>
                <a:off x="7947464" y="4241841"/>
                <a:ext cx="0" cy="453347"/>
              </a:xfrm>
              <a:prstGeom prst="line">
                <a:avLst/>
              </a:prstGeom>
              <a:ln w="25400">
                <a:solidFill>
                  <a:srgbClr val="FF0000">
                    <a:alpha val="95000"/>
                  </a:srgbClr>
                </a:solidFill>
              </a:ln>
            </p:spPr>
            <p:style>
              <a:lnRef idx="1">
                <a:schemeClr val="accent1"/>
              </a:lnRef>
              <a:fillRef idx="0">
                <a:schemeClr val="accent1"/>
              </a:fillRef>
              <a:effectRef idx="0">
                <a:schemeClr val="accent1"/>
              </a:effectRef>
              <a:fontRef idx="minor">
                <a:schemeClr val="tx1"/>
              </a:fontRef>
            </p:style>
          </p:cxnSp>
          <p:cxnSp>
            <p:nvCxnSpPr>
              <p:cNvPr id="27648" name="Straight Connector 27647">
                <a:extLst>
                  <a:ext uri="{FF2B5EF4-FFF2-40B4-BE49-F238E27FC236}">
                    <a16:creationId xmlns:a16="http://schemas.microsoft.com/office/drawing/2014/main" id="{6DBA9F02-3EFB-6591-65E6-E9479DA6593D}"/>
                  </a:ext>
                </a:extLst>
              </p:cNvPr>
              <p:cNvCxnSpPr/>
              <p:nvPr/>
            </p:nvCxnSpPr>
            <p:spPr>
              <a:xfrm>
                <a:off x="7939325" y="2836464"/>
                <a:ext cx="0" cy="3865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49" name="Straight Connector 27648">
                <a:extLst>
                  <a:ext uri="{FF2B5EF4-FFF2-40B4-BE49-F238E27FC236}">
                    <a16:creationId xmlns:a16="http://schemas.microsoft.com/office/drawing/2014/main" id="{1463D707-9697-AD47-FF9C-B0950961886D}"/>
                  </a:ext>
                </a:extLst>
              </p:cNvPr>
              <p:cNvCxnSpPr/>
              <p:nvPr/>
            </p:nvCxnSpPr>
            <p:spPr>
              <a:xfrm flipH="1">
                <a:off x="7947464" y="3036891"/>
                <a:ext cx="5127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50" name="Straight Connector 27649">
                <a:extLst>
                  <a:ext uri="{FF2B5EF4-FFF2-40B4-BE49-F238E27FC236}">
                    <a16:creationId xmlns:a16="http://schemas.microsoft.com/office/drawing/2014/main" id="{12217A09-F500-72B0-9E83-4B16CBC74669}"/>
                  </a:ext>
                </a:extLst>
              </p:cNvPr>
              <p:cNvCxnSpPr>
                <a:cxnSpLocks/>
              </p:cNvCxnSpPr>
              <p:nvPr/>
            </p:nvCxnSpPr>
            <p:spPr>
              <a:xfrm>
                <a:off x="7662615" y="1447790"/>
                <a:ext cx="27671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51" name="Straight Connector 27650">
                <a:extLst>
                  <a:ext uri="{FF2B5EF4-FFF2-40B4-BE49-F238E27FC236}">
                    <a16:creationId xmlns:a16="http://schemas.microsoft.com/office/drawing/2014/main" id="{37EA0673-C61F-D064-5CC8-46364362089F}"/>
                  </a:ext>
                </a:extLst>
              </p:cNvPr>
              <p:cNvCxnSpPr/>
              <p:nvPr/>
            </p:nvCxnSpPr>
            <p:spPr>
              <a:xfrm>
                <a:off x="7939325" y="1117705"/>
                <a:ext cx="0" cy="6676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7652" name="Group 27651">
            <a:extLst>
              <a:ext uri="{FF2B5EF4-FFF2-40B4-BE49-F238E27FC236}">
                <a16:creationId xmlns:a16="http://schemas.microsoft.com/office/drawing/2014/main" id="{7BFD47CC-16CE-AE0C-2FEF-F8A9D3596A4E}"/>
              </a:ext>
            </a:extLst>
          </p:cNvPr>
          <p:cNvGrpSpPr/>
          <p:nvPr/>
        </p:nvGrpSpPr>
        <p:grpSpPr>
          <a:xfrm>
            <a:off x="4571556" y="866586"/>
            <a:ext cx="3199175" cy="4776784"/>
            <a:chOff x="4571557" y="866587"/>
            <a:chExt cx="2591436" cy="4223288"/>
          </a:xfrm>
        </p:grpSpPr>
        <p:pic>
          <p:nvPicPr>
            <p:cNvPr id="3" name="Picture 2">
              <a:extLst>
                <a:ext uri="{FF2B5EF4-FFF2-40B4-BE49-F238E27FC236}">
                  <a16:creationId xmlns:a16="http://schemas.microsoft.com/office/drawing/2014/main" id="{E78B2089-7DEA-1D41-E68B-401661488F01}"/>
                </a:ext>
              </a:extLst>
            </p:cNvPr>
            <p:cNvPicPr>
              <a:picLocks noChangeAspect="1"/>
            </p:cNvPicPr>
            <p:nvPr/>
          </p:nvPicPr>
          <p:blipFill>
            <a:blip r:embed="rId3"/>
            <a:stretch>
              <a:fillRect/>
            </a:stretch>
          </p:blipFill>
          <p:spPr>
            <a:xfrm>
              <a:off x="4571557" y="866587"/>
              <a:ext cx="2591436" cy="4223288"/>
            </a:xfrm>
            <a:prstGeom prst="rect">
              <a:avLst/>
            </a:prstGeom>
          </p:spPr>
        </p:pic>
        <p:cxnSp>
          <p:nvCxnSpPr>
            <p:cNvPr id="14" name="Straight Connector 13">
              <a:extLst>
                <a:ext uri="{FF2B5EF4-FFF2-40B4-BE49-F238E27FC236}">
                  <a16:creationId xmlns:a16="http://schemas.microsoft.com/office/drawing/2014/main" id="{075E2DA1-DC71-456B-7705-ADF7CCA4044C}"/>
                </a:ext>
              </a:extLst>
            </p:cNvPr>
            <p:cNvCxnSpPr/>
            <p:nvPr/>
          </p:nvCxnSpPr>
          <p:spPr>
            <a:xfrm>
              <a:off x="4829611" y="4746285"/>
              <a:ext cx="374373"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9359D2-AD56-7DA7-C059-1A01935D838C}"/>
                </a:ext>
              </a:extLst>
            </p:cNvPr>
            <p:cNvCxnSpPr/>
            <p:nvPr/>
          </p:nvCxnSpPr>
          <p:spPr>
            <a:xfrm>
              <a:off x="5020868" y="4519612"/>
              <a:ext cx="0" cy="453347"/>
            </a:xfrm>
            <a:prstGeom prst="line">
              <a:avLst/>
            </a:prstGeom>
            <a:ln w="101600">
              <a:solidFill>
                <a:srgbClr val="FF0000">
                  <a:alpha val="95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6DBF52-2017-5A76-841F-D9069B897179}"/>
                </a:ext>
              </a:extLst>
            </p:cNvPr>
            <p:cNvCxnSpPr/>
            <p:nvPr/>
          </p:nvCxnSpPr>
          <p:spPr>
            <a:xfrm>
              <a:off x="5012729" y="3114235"/>
              <a:ext cx="0" cy="386538"/>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C4C07D5-38D8-5B56-4411-680214B84700}"/>
                </a:ext>
              </a:extLst>
            </p:cNvPr>
            <p:cNvCxnSpPr/>
            <p:nvPr/>
          </p:nvCxnSpPr>
          <p:spPr>
            <a:xfrm flipH="1">
              <a:off x="5020868" y="3314662"/>
              <a:ext cx="512727"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D8C0F2-46F8-387D-3E58-A00619056B93}"/>
                </a:ext>
              </a:extLst>
            </p:cNvPr>
            <p:cNvCxnSpPr>
              <a:cxnSpLocks/>
            </p:cNvCxnSpPr>
            <p:nvPr/>
          </p:nvCxnSpPr>
          <p:spPr>
            <a:xfrm>
              <a:off x="4736019" y="1725561"/>
              <a:ext cx="276710"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35A6AF-4A45-1A9F-C5DD-CE66ABB4009C}"/>
                </a:ext>
              </a:extLst>
            </p:cNvPr>
            <p:cNvCxnSpPr/>
            <p:nvPr/>
          </p:nvCxnSpPr>
          <p:spPr>
            <a:xfrm>
              <a:off x="5012729" y="1395476"/>
              <a:ext cx="0" cy="667655"/>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81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jennifer.kolacia@iowadot.us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515-239-1738</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1444</TotalTime>
  <Words>465</Words>
  <Application>Microsoft Office PowerPoint</Application>
  <PresentationFormat>On-screen Show (4:3)</PresentationFormat>
  <Paragraphs>87</Paragraphs>
  <Slides>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41</cp:revision>
  <dcterms:created xsi:type="dcterms:W3CDTF">2023-08-03T14:09:31Z</dcterms:created>
  <dcterms:modified xsi:type="dcterms:W3CDTF">2025-11-25T20:58:29Z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aac733-ded1-41e0-8ea6-961193f81247_Enabled">
    <vt:lpwstr>true</vt:lpwstr>
  </property>
  <property fmtid="{D5CDD505-2E9C-101B-9397-08002B2CF9AE}" pid="3" name="MSIP_Label_0faac733-ded1-41e0-8ea6-961193f81247_SetDate">
    <vt:lpwstr>2025-08-27T11:57:16Z</vt:lpwstr>
  </property>
  <property fmtid="{D5CDD505-2E9C-101B-9397-08002B2CF9AE}" pid="4" name="MSIP_Label_0faac733-ded1-41e0-8ea6-961193f81247_Method">
    <vt:lpwstr>Standard</vt:lpwstr>
  </property>
  <property fmtid="{D5CDD505-2E9C-101B-9397-08002B2CF9AE}" pid="5" name="MSIP_Label_0faac733-ded1-41e0-8ea6-961193f81247_Name">
    <vt:lpwstr>defa4170-0d19-0005-0004-bc88714345d2</vt:lpwstr>
  </property>
  <property fmtid="{D5CDD505-2E9C-101B-9397-08002B2CF9AE}" pid="6" name="MSIP_Label_0faac733-ded1-41e0-8ea6-961193f81247_SiteId">
    <vt:lpwstr>a1e65fcc-32fa-4fdd-8692-0cc2eb06676e</vt:lpwstr>
  </property>
  <property fmtid="{D5CDD505-2E9C-101B-9397-08002B2CF9AE}" pid="7" name="MSIP_Label_0faac733-ded1-41e0-8ea6-961193f81247_ActionId">
    <vt:lpwstr>71ee69f7-b1e8-49f2-a211-e43f863513b7</vt:lpwstr>
  </property>
  <property fmtid="{D5CDD505-2E9C-101B-9397-08002B2CF9AE}" pid="8" name="MSIP_Label_0faac733-ded1-41e0-8ea6-961193f81247_ContentBits">
    <vt:lpwstr>0</vt:lpwstr>
  </property>
</Properties>
</file>