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300" r:id="rId6"/>
    <p:sldId id="302" r:id="rId7"/>
    <p:sldId id="311" r:id="rId8"/>
    <p:sldId id="312" r:id="rId9"/>
    <p:sldId id="313" r:id="rId10"/>
    <p:sldId id="303" r:id="rId11"/>
    <p:sldId id="304" r:id="rId12"/>
    <p:sldId id="314" r:id="rId13"/>
    <p:sldId id="315" r:id="rId14"/>
    <p:sldId id="301" r:id="rId15"/>
  </p:sldIdLst>
  <p:sldSz cx="9144000" cy="6858000" type="screen4x3"/>
  <p:notesSz cx="7010400" cy="9296400"/>
  <p:embeddedFontLst>
    <p:embeddedFont>
      <p:font typeface="PT Sans" panose="020B0503020203020204" pitchFamily="34" charset="0"/>
      <p:regular r:id="rId18"/>
      <p:bold r:id="rId19"/>
      <p:italic r:id="rId20"/>
      <p:boldItalic r:id="rId21"/>
    </p:embeddedFont>
    <p:embeddedFont>
      <p:font typeface="Roboto Slab" pitchFamily="50" charset="0"/>
      <p:regular r:id="rId22"/>
      <p:bold r:id="rId23"/>
    </p:embeddedFont>
  </p:embeddedFontLst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4" autoAdjust="0"/>
    <p:restoredTop sz="88499" autoAdjust="0"/>
  </p:normalViewPr>
  <p:slideViewPr>
    <p:cSldViewPr snapToGrid="0">
      <p:cViewPr varScale="1">
        <p:scale>
          <a:sx n="92" d="100"/>
          <a:sy n="92" d="100"/>
        </p:scale>
        <p:origin x="7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12/1/2025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12/1/2025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164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07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141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509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469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520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659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97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791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193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54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3424970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FY 2027 STA Special Projects Program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6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owadot.gov/modes-travel/transi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9E4B82-5BBB-B56B-382A-1B9685A09A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"/>
          <a:stretch/>
        </p:blipFill>
        <p:spPr>
          <a:xfrm rot="5400000">
            <a:off x="1186854" y="-1198252"/>
            <a:ext cx="6785837" cy="9182339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8" y="5359754"/>
            <a:ext cx="9155398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PT Sans" panose="020B0503020203020204" pitchFamily="34" charset="0"/>
              </a:rPr>
              <a:t>FY 2027 State Transit Assistance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PT Sans" panose="020B0503020203020204" pitchFamily="34" charset="0"/>
              </a:rPr>
              <a:t>Special Project Applications</a:t>
            </a:r>
          </a:p>
          <a:p>
            <a:pPr algn="ctr" eaLnBrk="1" hangingPunct="1">
              <a:lnSpc>
                <a:spcPct val="90000"/>
              </a:lnSpc>
            </a:pPr>
            <a:endParaRPr lang="en-US" altLang="en-US" sz="3300" b="1" dirty="0">
              <a:solidFill>
                <a:schemeClr val="bg1"/>
              </a:solidFill>
              <a:latin typeface="+mj-lt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endParaRPr lang="en-US" altLang="en-US" sz="21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PT Sans" panose="020B0503020203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59AF3B16-3FC2-FE84-6EFE-7C8664AE9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96" y="6329576"/>
            <a:ext cx="2063797" cy="45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500"/>
              </a:spcBef>
              <a:spcAft>
                <a:spcPts val="450"/>
              </a:spcAft>
            </a:pPr>
            <a:r>
              <a:rPr lang="en-US" altLang="en-US" sz="900" dirty="0">
                <a:solidFill>
                  <a:schemeClr val="bg1"/>
                </a:solidFill>
                <a:latin typeface="+mn-lt"/>
                <a:ea typeface="PT Sans" panose="020B0503020203020204" pitchFamily="34" charset="0"/>
                <a:cs typeface="PT Sans" panose="020B0503020203020204" pitchFamily="34" charset="0"/>
              </a:rPr>
              <a:t>Tammy Nicholson</a:t>
            </a:r>
          </a:p>
          <a:p>
            <a:pPr>
              <a:spcAft>
                <a:spcPts val="450"/>
              </a:spcAft>
            </a:pPr>
            <a:r>
              <a:rPr lang="en-US" altLang="en-US" sz="900" dirty="0">
                <a:solidFill>
                  <a:schemeClr val="bg1"/>
                </a:solidFill>
                <a:latin typeface="+mn-lt"/>
                <a:ea typeface="PT Sans" panose="020B0503020203020204" pitchFamily="34" charset="0"/>
                <a:cs typeface="PT Sans" panose="020B0503020203020204" pitchFamily="34" charset="0"/>
              </a:rPr>
              <a:t>Modal Transportation Bureau Director</a:t>
            </a:r>
          </a:p>
        </p:txBody>
      </p:sp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1C0747B-1E0F-1C17-3F2A-F9A51F930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5139" y="6290822"/>
            <a:ext cx="2206171" cy="56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Aft>
                <a:spcPts val="450"/>
              </a:spcAft>
            </a:pPr>
            <a:r>
              <a:rPr lang="en-US" altLang="en-US" sz="900" dirty="0">
                <a:solidFill>
                  <a:schemeClr val="bg1"/>
                </a:solidFill>
                <a:latin typeface="+mn-lt"/>
                <a:ea typeface="PT Sans" panose="020B0503020203020204" pitchFamily="34" charset="0"/>
                <a:cs typeface="PT Sans" panose="020B0503020203020204" pitchFamily="34" charset="0"/>
              </a:rPr>
              <a:t> Commission Workshop  </a:t>
            </a:r>
          </a:p>
          <a:p>
            <a:pPr algn="r">
              <a:spcAft>
                <a:spcPts val="450"/>
              </a:spcAft>
            </a:pPr>
            <a:r>
              <a:rPr lang="en-US" altLang="en-US" sz="900" dirty="0">
                <a:solidFill>
                  <a:schemeClr val="bg1"/>
                </a:solidFill>
                <a:latin typeface="+mn-lt"/>
                <a:ea typeface="PT Sans" panose="020B0503020203020204" pitchFamily="34" charset="0"/>
                <a:cs typeface="PT Sans" panose="020B0503020203020204" pitchFamily="34" charset="0"/>
              </a:rPr>
              <a:t>December 9,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925831"/>
            <a:ext cx="7635240" cy="2814722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Recommended Project Funding Summary</a:t>
            </a:r>
          </a:p>
          <a:p>
            <a:pPr>
              <a:spcBef>
                <a:spcPts val="750"/>
              </a:spcBef>
              <a:spcAft>
                <a:spcPts val="1800"/>
              </a:spcAft>
            </a:pPr>
            <a:r>
              <a:rPr lang="en-US" sz="1800" dirty="0"/>
              <a:t>Total number of projects:  		5</a:t>
            </a:r>
          </a:p>
          <a:p>
            <a:pPr>
              <a:spcBef>
                <a:spcPts val="750"/>
              </a:spcBef>
              <a:spcAft>
                <a:spcPts val="1800"/>
              </a:spcAft>
            </a:pPr>
            <a:r>
              <a:rPr lang="en-US" sz="1800" dirty="0"/>
              <a:t>Total amount requested:  			$269,500</a:t>
            </a:r>
          </a:p>
          <a:p>
            <a:pPr>
              <a:spcBef>
                <a:spcPts val="750"/>
              </a:spcBef>
              <a:spcAft>
                <a:spcPts val="1800"/>
              </a:spcAft>
            </a:pPr>
            <a:r>
              <a:rPr lang="en-US" sz="1800" dirty="0"/>
              <a:t>Funds available: 				 $</a:t>
            </a:r>
            <a:r>
              <a:rPr lang="en-US" dirty="0"/>
              <a:t>474,122</a:t>
            </a:r>
            <a:endParaRPr lang="en-US" sz="1800" dirty="0"/>
          </a:p>
          <a:p>
            <a:pPr>
              <a:spcBef>
                <a:spcPts val="750"/>
              </a:spcBef>
              <a:spcAft>
                <a:spcPts val="1800"/>
              </a:spcAft>
            </a:pPr>
            <a:r>
              <a:rPr lang="en-US" dirty="0"/>
              <a:t>Projects recommended for funding:	5</a:t>
            </a:r>
          </a:p>
          <a:p>
            <a:pPr>
              <a:spcBef>
                <a:spcPts val="750"/>
              </a:spcBef>
              <a:spcAft>
                <a:spcPts val="1800"/>
              </a:spcAft>
            </a:pPr>
            <a:r>
              <a:rPr lang="en-US" sz="1800" dirty="0"/>
              <a:t>Recommended funding amount:		$269,500</a:t>
            </a:r>
          </a:p>
          <a:p>
            <a:pPr>
              <a:spcBef>
                <a:spcPts val="750"/>
              </a:spcBef>
              <a:spcAft>
                <a:spcPts val="1800"/>
              </a:spcAft>
            </a:pPr>
            <a:r>
              <a:rPr lang="en-US" dirty="0"/>
              <a:t>Remaining balance:			$204,622</a:t>
            </a:r>
            <a:endParaRPr lang="en-US" sz="18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33372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239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6A2679D-6071-424D-B3C5-5A49D6B5E4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83668" y="3186029"/>
            <a:ext cx="4936331" cy="134310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spc="150" dirty="0">
                <a:latin typeface="Calibri" panose="020F0502020204030204" pitchFamily="34" charset="0"/>
                <a:cs typeface="Calibri" panose="020F0502020204030204" pitchFamily="34" charset="0"/>
              </a:rPr>
              <a:t>Tamara Nicholson</a:t>
            </a:r>
          </a:p>
          <a:p>
            <a:pPr marL="0" indent="0">
              <a:buNone/>
            </a:pPr>
            <a:r>
              <a:rPr lang="en-US" spc="0" dirty="0">
                <a:latin typeface="Calibri" panose="020F0502020204030204" pitchFamily="34" charset="0"/>
                <a:cs typeface="Calibri" panose="020F0502020204030204" pitchFamily="34" charset="0"/>
              </a:rPr>
              <a:t>515-239-1052</a:t>
            </a:r>
          </a:p>
          <a:p>
            <a:pPr marL="0" indent="0">
              <a:buNone/>
            </a:pPr>
            <a:r>
              <a:rPr lang="en-US" spc="0" dirty="0"/>
              <a:t>Tamara.Nicholson</a:t>
            </a:r>
            <a:r>
              <a:rPr lang="en-US" spc="0" dirty="0">
                <a:latin typeface="Calibri" panose="020F0502020204030204" pitchFamily="34" charset="0"/>
                <a:cs typeface="Calibri" panose="020F0502020204030204" pitchFamily="34" charset="0"/>
              </a:rPr>
              <a:t>@iowadot.gov​</a:t>
            </a:r>
          </a:p>
          <a:p>
            <a:pPr marL="0" indent="0">
              <a:buNone/>
            </a:pPr>
            <a:r>
              <a:rPr lang="en-US" spc="0" dirty="0">
                <a:latin typeface="Calibri" panose="020F0502020204030204" pitchFamily="34" charset="0"/>
                <a:cs typeface="Calibri" panose="020F0502020204030204" pitchFamily="34" charset="0"/>
              </a:rPr>
              <a:t>iowadot.gov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77F8E23-F652-8E43-0883-72B5ACD03B51}"/>
              </a:ext>
            </a:extLst>
          </p:cNvPr>
          <p:cNvSpPr txBox="1"/>
          <p:nvPr/>
        </p:nvSpPr>
        <p:spPr>
          <a:xfrm>
            <a:off x="833286" y="5168917"/>
            <a:ext cx="7477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For more information on Iowa’s public transit and intercity bus programs, visit</a:t>
            </a:r>
          </a:p>
          <a:p>
            <a:pPr algn="ctr">
              <a:buNone/>
            </a:pP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iowadot.gov/modes-travel/transit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5058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901338"/>
            <a:ext cx="7635240" cy="2814722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fr-FR" sz="2400" b="1" dirty="0">
                <a:solidFill>
                  <a:schemeClr val="accent1"/>
                </a:solidFill>
                <a:latin typeface="+mj-lt"/>
              </a:rPr>
              <a:t>State Transit Assistance Special Project Program </a:t>
            </a:r>
          </a:p>
          <a:p>
            <a:pPr>
              <a:defRPr/>
            </a:pPr>
            <a:r>
              <a:rPr lang="en-US" sz="2000" b="0" dirty="0"/>
              <a:t>$600,000 set aside from State Transit Assistance funds annually to fund training fellowships ($175,000) and special projects ($425,000).</a:t>
            </a:r>
          </a:p>
          <a:p>
            <a:pPr>
              <a:defRPr/>
            </a:pPr>
            <a:r>
              <a:rPr lang="en-US" sz="2000" b="0" dirty="0"/>
              <a:t>All 35 designated Iowa public transit systems are eligible to apply. Iowa Public Transit Association also may apply for projects benefiting all public transit agencies.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83018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80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51114"/>
            <a:ext cx="7635240" cy="3675239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Special Projects are extraordinary, emergency, or innovative in nature and may include but are not limited to: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800" b="0" dirty="0"/>
              <a:t>Expanding the scope of planning, managerial, or technical expertise.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800" b="0" dirty="0"/>
              <a:t>Increasing the public’s awareness and understanding of transit.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800" b="0" dirty="0"/>
              <a:t>Enhancing the capacity for administration consolidation and service coordination.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800" b="0" dirty="0"/>
              <a:t>Reducing impediments to intramodal or intermodal transfers.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800" b="0" dirty="0"/>
              <a:t>Increasing the cooperation and coordination between private and public sectors.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800" b="0" dirty="0"/>
              <a:t>Developing, demonstrating, or refining a technical, procedural, or mechanical innovation that may be utilized by other public transit systems in Iowa.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800" b="0" dirty="0"/>
              <a:t>Responding to an emergency situation that places an extraordinary and unforeseen strain on the resources of a public transit system.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830024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580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51114"/>
            <a:ext cx="7635240" cy="3675239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Program Details:</a:t>
            </a:r>
          </a:p>
          <a:p>
            <a:pPr marL="0" indent="0">
              <a:buNone/>
            </a:pPr>
            <a:r>
              <a:rPr lang="en-US" sz="2100" b="0" dirty="0"/>
              <a:t>Grants can include projects which support transit services developed in conjunction with human service agencies or local community partners or statewide projects to improve public transit in Iowa. </a:t>
            </a:r>
          </a:p>
          <a:p>
            <a:pPr marL="0" indent="0">
              <a:buNone/>
            </a:pPr>
            <a:r>
              <a:rPr lang="en-US" sz="2100" b="0" dirty="0"/>
              <a:t>Projects are intended to assist with start-up of new services that have been identified as needs by health, employment or human service agencies or other community partners. </a:t>
            </a:r>
          </a:p>
          <a:p>
            <a:pPr marL="0" indent="0">
              <a:buNone/>
            </a:pPr>
            <a:r>
              <a:rPr lang="en-US" sz="2100" b="0" dirty="0"/>
              <a:t>Statewide projects may be used on transit marketing and projects exploring new transit technologies.</a:t>
            </a:r>
          </a:p>
          <a:p>
            <a:pPr marL="0" indent="0">
              <a:buNone/>
            </a:pPr>
            <a:r>
              <a:rPr lang="en-US" sz="2100" b="0" dirty="0"/>
              <a:t>Operating and small capital projects are eligible for funding up to a maximum of 50% state participation for two years.  Vehicles and facilities are not eligible under this program.</a:t>
            </a:r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180319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373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51114"/>
            <a:ext cx="7635240" cy="3675239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Program Details (continued):</a:t>
            </a:r>
          </a:p>
          <a:p>
            <a:pPr marL="0" indent="0">
              <a:buNone/>
            </a:pPr>
            <a:r>
              <a:rPr lang="en-US" sz="2000" b="0" dirty="0"/>
              <a:t>One project per transit system at a time is allowed. </a:t>
            </a:r>
          </a:p>
          <a:p>
            <a:pPr marL="0" indent="0">
              <a:buNone/>
            </a:pPr>
            <a:r>
              <a:rPr lang="en-US" sz="2000" b="0" dirty="0"/>
              <a:t>Priority is given to projects which include a financial contribution from human service agencies or community partners. </a:t>
            </a:r>
          </a:p>
          <a:p>
            <a:pPr marL="0" indent="0">
              <a:buNone/>
            </a:pPr>
            <a:r>
              <a:rPr lang="en-US" sz="2000" b="0" dirty="0"/>
              <a:t>Applications due October 1.  Projects begin July 1 of the following fiscal year. Up to two years of funding may be requested.</a:t>
            </a:r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180319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30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51114"/>
            <a:ext cx="7635240" cy="3675239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Special Project application evaluation criteria:</a:t>
            </a:r>
          </a:p>
          <a:p>
            <a:pPr lvl="0"/>
            <a:r>
              <a:rPr lang="en-US" sz="2200" b="0" dirty="0"/>
              <a:t>Financial contribution from human service agency(</a:t>
            </a:r>
            <a:r>
              <a:rPr lang="en-US" sz="2200" b="0" dirty="0" err="1"/>
              <a:t>ies</a:t>
            </a:r>
            <a:r>
              <a:rPr lang="en-US" sz="2200" b="0" dirty="0"/>
              <a:t>) or community partners.</a:t>
            </a:r>
          </a:p>
          <a:p>
            <a:pPr lvl="0"/>
            <a:r>
              <a:rPr lang="en-US" sz="2200" b="0" dirty="0"/>
              <a:t>Demonstration of Need. </a:t>
            </a:r>
          </a:p>
          <a:p>
            <a:pPr lvl="0"/>
            <a:r>
              <a:rPr lang="en-US" sz="2200" b="0" dirty="0"/>
              <a:t>Demonstration of Benefits. </a:t>
            </a:r>
          </a:p>
          <a:p>
            <a:pPr lvl="0"/>
            <a:r>
              <a:rPr lang="en-US" sz="2200" b="0" dirty="0"/>
              <a:t>Demonstration of Coordinated Transportation. </a:t>
            </a:r>
          </a:p>
          <a:p>
            <a:pPr lvl="0"/>
            <a:r>
              <a:rPr lang="en-US" sz="2200" b="0" dirty="0"/>
              <a:t>Addressing Long Range Public Transit Needs.  </a:t>
            </a:r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180319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14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925831"/>
            <a:ext cx="7635240" cy="2814722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Available Funding and Application Summary</a:t>
            </a:r>
          </a:p>
          <a:p>
            <a:pPr>
              <a:spcBef>
                <a:spcPts val="750"/>
              </a:spcBef>
              <a:spcAft>
                <a:spcPts val="1800"/>
              </a:spcAft>
            </a:pPr>
            <a:r>
              <a:rPr lang="en-US" sz="1800" dirty="0"/>
              <a:t>Annual appropriation:		$425,000</a:t>
            </a:r>
          </a:p>
          <a:p>
            <a:pPr>
              <a:spcBef>
                <a:spcPts val="750"/>
              </a:spcBef>
              <a:spcAft>
                <a:spcPts val="1800"/>
              </a:spcAft>
            </a:pPr>
            <a:r>
              <a:rPr lang="en-US" sz="1800" dirty="0"/>
              <a:t>FY26 Unobligated:			</a:t>
            </a:r>
            <a:r>
              <a:rPr lang="en-US" dirty="0"/>
              <a:t>$49,122</a:t>
            </a:r>
            <a:endParaRPr lang="en-US" sz="1800" dirty="0"/>
          </a:p>
          <a:p>
            <a:pPr>
              <a:spcBef>
                <a:spcPts val="750"/>
              </a:spcBef>
              <a:spcAft>
                <a:spcPts val="1800"/>
              </a:spcAft>
            </a:pPr>
            <a:r>
              <a:rPr lang="en-US" sz="1800" dirty="0"/>
              <a:t>Funds available: 			$</a:t>
            </a:r>
            <a:r>
              <a:rPr lang="en-US" dirty="0"/>
              <a:t>474,122</a:t>
            </a:r>
            <a:endParaRPr lang="en-US" sz="1800" dirty="0"/>
          </a:p>
          <a:p>
            <a:pPr>
              <a:spcBef>
                <a:spcPts val="750"/>
              </a:spcBef>
              <a:spcAft>
                <a:spcPts val="1800"/>
              </a:spcAft>
            </a:pPr>
            <a:r>
              <a:rPr lang="en-US" sz="1800" dirty="0"/>
              <a:t>Total number of projects:  	5</a:t>
            </a:r>
          </a:p>
          <a:p>
            <a:pPr>
              <a:spcBef>
                <a:spcPts val="750"/>
              </a:spcBef>
              <a:spcAft>
                <a:spcPts val="1800"/>
              </a:spcAft>
            </a:pPr>
            <a:r>
              <a:rPr lang="en-US" sz="1800" dirty="0"/>
              <a:t>Total project costs:  		$574,056.84</a:t>
            </a:r>
          </a:p>
          <a:p>
            <a:pPr>
              <a:spcBef>
                <a:spcPts val="750"/>
              </a:spcBef>
              <a:spcAft>
                <a:spcPts val="1800"/>
              </a:spcAft>
            </a:pPr>
            <a:r>
              <a:rPr lang="en-US" sz="1800" dirty="0"/>
              <a:t>Total amount requested:  		$269,500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33372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233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74BC878-3EE4-4755-7510-64C278D724E9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202716249"/>
              </p:ext>
            </p:extLst>
          </p:nvPr>
        </p:nvGraphicFramePr>
        <p:xfrm>
          <a:off x="754063" y="1920874"/>
          <a:ext cx="7612060" cy="2305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837">
                  <a:extLst>
                    <a:ext uri="{9D8B030D-6E8A-4147-A177-3AD203B41FA5}">
                      <a16:colId xmlns:a16="http://schemas.microsoft.com/office/drawing/2014/main" val="129138681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03842041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64477779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1102733517"/>
                    </a:ext>
                  </a:extLst>
                </a:gridCol>
                <a:gridCol w="1292223">
                  <a:extLst>
                    <a:ext uri="{9D8B030D-6E8A-4147-A177-3AD203B41FA5}">
                      <a16:colId xmlns:a16="http://schemas.microsoft.com/office/drawing/2014/main" val="3498347228"/>
                    </a:ext>
                  </a:extLst>
                </a:gridCol>
              </a:tblGrid>
              <a:tr h="704760">
                <a:tc>
                  <a:txBody>
                    <a:bodyPr/>
                    <a:lstStyle/>
                    <a:p>
                      <a:r>
                        <a:rPr lang="en-US" dirty="0"/>
                        <a:t>Project Name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Sponsor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Project Cost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Requested Amount    </a:t>
                      </a:r>
                    </a:p>
                    <a:p>
                      <a:r>
                        <a:rPr lang="en-US" dirty="0"/>
                        <a:t>(% of Total Project Cost)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Recommended Amount </a:t>
                      </a:r>
                    </a:p>
                    <a:p>
                      <a:r>
                        <a:rPr lang="en-US" dirty="0"/>
                        <a:t>(% of Total Project Cost)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565050295"/>
                  </a:ext>
                </a:extLst>
              </a:tr>
              <a:tr h="831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General Transit Feed Specification Contractor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Iowa DOT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$77,500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$77,500</a:t>
                      </a:r>
                    </a:p>
                    <a:p>
                      <a:pPr algn="ctr" fontAlgn="b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$77,500</a:t>
                      </a:r>
                    </a:p>
                    <a:p>
                      <a:pPr algn="ctr" fontAlgn="b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3558273023"/>
                  </a:ext>
                </a:extLst>
              </a:tr>
              <a:tr h="558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Iowarideshare.org </a:t>
                      </a:r>
                      <a:r>
                        <a:rPr lang="en-US" sz="135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Ridematching</a:t>
                      </a: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software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Iowa DOT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$42,000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$42,000</a:t>
                      </a:r>
                    </a:p>
                    <a:p>
                      <a:pPr algn="ctr" fontAlgn="b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$42,000</a:t>
                      </a:r>
                    </a:p>
                    <a:p>
                      <a:pPr algn="ctr" fontAlgn="b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232708994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D6AE1-31C7-7F07-E4E9-194D7DB1DB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/>
            <a:r>
              <a:rPr lang="en-US" dirty="0"/>
              <a:t>FY 2027 Iowa DOT-sponsored Projects</a:t>
            </a:r>
          </a:p>
        </p:txBody>
      </p:sp>
    </p:spTree>
    <p:extLst>
      <p:ext uri="{BB962C8B-B14F-4D97-AF65-F5344CB8AC3E}">
        <p14:creationId xmlns:p14="http://schemas.microsoft.com/office/powerpoint/2010/main" val="2011279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74BC878-3EE4-4755-7510-64C278D724E9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536333222"/>
              </p:ext>
            </p:extLst>
          </p:nvPr>
        </p:nvGraphicFramePr>
        <p:xfrm>
          <a:off x="753274" y="1580062"/>
          <a:ext cx="7612060" cy="3524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837">
                  <a:extLst>
                    <a:ext uri="{9D8B030D-6E8A-4147-A177-3AD203B41FA5}">
                      <a16:colId xmlns:a16="http://schemas.microsoft.com/office/drawing/2014/main" val="129138681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03842041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64477779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1102733517"/>
                    </a:ext>
                  </a:extLst>
                </a:gridCol>
                <a:gridCol w="1292223">
                  <a:extLst>
                    <a:ext uri="{9D8B030D-6E8A-4147-A177-3AD203B41FA5}">
                      <a16:colId xmlns:a16="http://schemas.microsoft.com/office/drawing/2014/main" val="3498347228"/>
                    </a:ext>
                  </a:extLst>
                </a:gridCol>
              </a:tblGrid>
              <a:tr h="704760">
                <a:tc>
                  <a:txBody>
                    <a:bodyPr/>
                    <a:lstStyle/>
                    <a:p>
                      <a:r>
                        <a:rPr lang="en-US" dirty="0"/>
                        <a:t>Project Name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Sponsor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Project Cost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Requested Amount    </a:t>
                      </a:r>
                    </a:p>
                    <a:p>
                      <a:r>
                        <a:rPr lang="en-US" dirty="0"/>
                        <a:t>(% of Total Project Cost)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Recommended Amount </a:t>
                      </a:r>
                    </a:p>
                    <a:p>
                      <a:r>
                        <a:rPr lang="en-US" dirty="0"/>
                        <a:t>(% of Total Project Cost)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565050295"/>
                  </a:ext>
                </a:extLst>
              </a:tr>
              <a:tr h="739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SWI-Ride </a:t>
                      </a:r>
                    </a:p>
                    <a:p>
                      <a:pPr algn="ctr" fontAlgn="b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(Hybrid demand-response service in Pottawattamie and Mills Counties)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Southwest Iowa Transit Agency, Region 13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$254,556.84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$50,000</a:t>
                      </a:r>
                    </a:p>
                    <a:p>
                      <a:pPr algn="ctr" fontAlgn="b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(19.6%)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$50,000</a:t>
                      </a:r>
                    </a:p>
                    <a:p>
                      <a:pPr algn="ctr" fontAlgn="b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(19.6%)</a:t>
                      </a: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44340887"/>
                  </a:ext>
                </a:extLst>
              </a:tr>
              <a:tr h="914390">
                <a:tc>
                  <a:txBody>
                    <a:bodyPr/>
                    <a:lstStyle/>
                    <a:p>
                      <a:pPr algn="ctr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Making Moves with DART’s </a:t>
                      </a:r>
                    </a:p>
                    <a:p>
                      <a:pPr algn="ctr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 Network </a:t>
                      </a:r>
                    </a:p>
                    <a:p>
                      <a:pPr algn="ctr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(Marketing Campaign)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 Moines Area Regional Transit Authority, </a:t>
                      </a:r>
                    </a:p>
                    <a:p>
                      <a:pPr algn="ctr" fontAlgn="b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DART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$150,000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$75,000</a:t>
                      </a:r>
                    </a:p>
                    <a:p>
                      <a:pPr algn="ctr" fontAlgn="b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(50%)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$75,000</a:t>
                      </a:r>
                    </a:p>
                    <a:p>
                      <a:pPr algn="ctr" fontAlgn="b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(50%)</a:t>
                      </a: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3558273023"/>
                  </a:ext>
                </a:extLst>
              </a:tr>
              <a:tr h="831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HIRTA Awareness Campaign (Marketing Campaign)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Heart of Iowa Regional Transit Agency, </a:t>
                      </a:r>
                    </a:p>
                    <a:p>
                      <a:pPr algn="ctr" fontAlgn="b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Region 11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$50,000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$25,000 </a:t>
                      </a:r>
                    </a:p>
                    <a:p>
                      <a:pPr algn="ctr" fontAlgn="b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(50%)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$25,000</a:t>
                      </a:r>
                    </a:p>
                    <a:p>
                      <a:pPr algn="ctr" fontAlgn="b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(50%)</a:t>
                      </a: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925711745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D6AE1-31C7-7F07-E4E9-194D7DB1DB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/>
            <a:r>
              <a:rPr lang="en-US" dirty="0"/>
              <a:t>FY 2027 Competitive Applications Recommended</a:t>
            </a:r>
          </a:p>
        </p:txBody>
      </p:sp>
    </p:spTree>
    <p:extLst>
      <p:ext uri="{BB962C8B-B14F-4D97-AF65-F5344CB8AC3E}">
        <p14:creationId xmlns:p14="http://schemas.microsoft.com/office/powerpoint/2010/main" val="24716149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9B3369-3F0F-499C-9EE7-8EC46B6E8A79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30e9df3-be65-4c73-a93b-d1236ebd677e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3772</TotalTime>
  <Words>733</Words>
  <Application>Microsoft Office PowerPoint</Application>
  <PresentationFormat>On-screen Show (4:3)</PresentationFormat>
  <Paragraphs>124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Roboto Slab</vt:lpstr>
      <vt:lpstr>PT Sans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74</cp:revision>
  <cp:lastPrinted>2025-12-01T15:14:50Z</cp:lastPrinted>
  <dcterms:created xsi:type="dcterms:W3CDTF">2023-12-21T16:39:01Z</dcterms:created>
  <dcterms:modified xsi:type="dcterms:W3CDTF">2025-12-01T16:07:53Z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  <property fmtid="{D5CDD505-2E9C-101B-9397-08002B2CF9AE}" pid="6" name="MSIP_Label_0faac733-ded1-41e0-8ea6-961193f81247_Enabled">
    <vt:lpwstr>true</vt:lpwstr>
  </property>
  <property fmtid="{D5CDD505-2E9C-101B-9397-08002B2CF9AE}" pid="7" name="MSIP_Label_0faac733-ded1-41e0-8ea6-961193f81247_SetDate">
    <vt:lpwstr>2025-11-20T20:30:19Z</vt:lpwstr>
  </property>
  <property fmtid="{D5CDD505-2E9C-101B-9397-08002B2CF9AE}" pid="8" name="MSIP_Label_0faac733-ded1-41e0-8ea6-961193f81247_Method">
    <vt:lpwstr>Standard</vt:lpwstr>
  </property>
  <property fmtid="{D5CDD505-2E9C-101B-9397-08002B2CF9AE}" pid="9" name="MSIP_Label_0faac733-ded1-41e0-8ea6-961193f81247_Name">
    <vt:lpwstr>defa4170-0d19-0005-0004-bc88714345d2</vt:lpwstr>
  </property>
  <property fmtid="{D5CDD505-2E9C-101B-9397-08002B2CF9AE}" pid="10" name="MSIP_Label_0faac733-ded1-41e0-8ea6-961193f81247_SiteId">
    <vt:lpwstr>a1e65fcc-32fa-4fdd-8692-0cc2eb06676e</vt:lpwstr>
  </property>
  <property fmtid="{D5CDD505-2E9C-101B-9397-08002B2CF9AE}" pid="11" name="MSIP_Label_0faac733-ded1-41e0-8ea6-961193f81247_ActionId">
    <vt:lpwstr>cddbd63d-98f8-4686-842a-d9ddc1fcf33d</vt:lpwstr>
  </property>
  <property fmtid="{D5CDD505-2E9C-101B-9397-08002B2CF9AE}" pid="12" name="MSIP_Label_0faac733-ded1-41e0-8ea6-961193f81247_ContentBits">
    <vt:lpwstr>0</vt:lpwstr>
  </property>
</Properties>
</file>