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54" r:id="rId2"/>
  </p:sldMasterIdLst>
  <p:notesMasterIdLst>
    <p:notesMasterId r:id="rId22"/>
  </p:notesMasterIdLst>
  <p:sldIdLst>
    <p:sldId id="306" r:id="rId3"/>
    <p:sldId id="326" r:id="rId4"/>
    <p:sldId id="341" r:id="rId5"/>
    <p:sldId id="333" r:id="rId6"/>
    <p:sldId id="334" r:id="rId7"/>
    <p:sldId id="352" r:id="rId8"/>
    <p:sldId id="332" r:id="rId9"/>
    <p:sldId id="342" r:id="rId10"/>
    <p:sldId id="344" r:id="rId11"/>
    <p:sldId id="315" r:id="rId12"/>
    <p:sldId id="356" r:id="rId13"/>
    <p:sldId id="354" r:id="rId14"/>
    <p:sldId id="337" r:id="rId15"/>
    <p:sldId id="338" r:id="rId16"/>
    <p:sldId id="339" r:id="rId17"/>
    <p:sldId id="345" r:id="rId18"/>
    <p:sldId id="351" r:id="rId19"/>
    <p:sldId id="336" r:id="rId20"/>
    <p:sldId id="349" r:id="rId2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99E"/>
    <a:srgbClr val="03617A"/>
    <a:srgbClr val="70C8B8"/>
    <a:srgbClr val="B1B3B3"/>
    <a:srgbClr val="A8ABAE"/>
    <a:srgbClr val="53565A"/>
    <a:srgbClr val="2A6357"/>
    <a:srgbClr val="A7DDD3"/>
    <a:srgbClr val="E0A624"/>
    <a:srgbClr val="194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6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49BC2F-FAB1-C0FB-7094-1DD067A11E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D5C6B-2524-C959-53F4-CCB2E4AD4E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218137-5930-45FA-AB70-1E91A3C17D04}" type="datetimeFigureOut">
              <a:rPr lang="en-US"/>
              <a:pPr>
                <a:defRPr/>
              </a:pPr>
              <a:t>12/1/2025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85D098C-0916-53E7-892A-88540D9277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25BA99D-52D3-5484-061E-8C269644A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CB3B0-35E3-8AB7-BD4D-50EBCC403F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5636C-689B-B6E0-2A92-49DA53B839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A90261-D306-4DD3-8AF7-217A28D98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DC77CE8-476C-1918-63C4-0820ED891A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D66C694-097B-9450-1304-1048E9BB6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7640BE1-EB84-29EC-7752-3D71B659B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09E9A1-6A2B-41B9-AE6A-D0D05C3A9CA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814" y="1402368"/>
            <a:ext cx="7886373" cy="13255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628814" y="2412018"/>
            <a:ext cx="7886373" cy="3916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latin typeface="PT Sans Pro" panose="020B0503020203020204" pitchFamily="34" charset="0"/>
              </a:defRPr>
            </a:lvl1pPr>
            <a:lvl2pPr>
              <a:defRPr sz="1800">
                <a:latin typeface="PT Sans Pro" panose="020B0503020203020204" pitchFamily="34" charset="0"/>
              </a:defRPr>
            </a:lvl2pPr>
            <a:lvl3pPr>
              <a:defRPr sz="1800">
                <a:latin typeface="PT Sans Pro" panose="020B0503020203020204" pitchFamily="34" charset="0"/>
              </a:defRPr>
            </a:lvl3pPr>
            <a:lvl4pPr>
              <a:defRPr sz="1800">
                <a:latin typeface="PT Sans Pro" panose="020B0503020203020204" pitchFamily="34" charset="0"/>
              </a:defRPr>
            </a:lvl4pPr>
            <a:lvl5pPr>
              <a:defRPr sz="1800">
                <a:latin typeface="PT Sans Pro" panose="020B0503020203020204" pitchFamily="34" charset="0"/>
              </a:defRPr>
            </a:lvl5pPr>
          </a:lstStyle>
          <a:p>
            <a:pPr lvl="0"/>
            <a:r>
              <a:rPr lang="en-US" altLang="en-US" noProof="0" dirty="0"/>
              <a:t>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D7D948E-B8BA-3EB3-723C-B898C8DB24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F9697-B0D0-467C-BEEF-D375713D8E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737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79EB5078-06AD-D74C-2192-879728D409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11978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873940"/>
            <a:ext cx="9144000" cy="55426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93B30A-97CD-1A3C-3048-DA6368B7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C884-77DA-4537-9F16-8D0D53EBB6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770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917757" y="1339850"/>
            <a:ext cx="1700656" cy="48196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C330188-43B0-7DFE-34F7-DBC4CDBBC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DFBA1-FBA9-4E14-A9DD-BECBD54497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207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68495" y="875173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68495" y="2705535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68495" y="4556127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CF3172-B533-E1F1-6193-81F353F52B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7AE5-61D0-4B91-A6F9-2AF457B58C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771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CD9C42E-8FAB-E660-0F75-0BCAE84C94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EB0A-83D8-44CB-A02C-F6F34A6BC3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250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53432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74BC2E3-42BA-76B5-CB10-E3CA2C4C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52B4-22C7-466A-8184-D0CB0EE75A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074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2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90062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67320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B59BB8-A89E-53DE-D37E-93ECDE2E88A7}"/>
              </a:ext>
            </a:extLst>
          </p:cNvPr>
          <p:cNvSpPr/>
          <p:nvPr userDrawn="1"/>
        </p:nvSpPr>
        <p:spPr>
          <a:xfrm>
            <a:off x="0" y="0"/>
            <a:ext cx="9151938" cy="871538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pic>
        <p:nvPicPr>
          <p:cNvPr id="1027" name="Picture 26">
            <a:extLst>
              <a:ext uri="{FF2B5EF4-FFF2-40B4-BE49-F238E27FC236}">
                <a16:creationId xmlns:a16="http://schemas.microsoft.com/office/drawing/2014/main" id="{2BB7E36B-3605-840D-FE37-9AC1D653D4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-9525" y="-7938"/>
            <a:ext cx="272415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E0B1A97-4D2D-E09D-8013-4D019787F92E}"/>
              </a:ext>
            </a:extLst>
          </p:cNvPr>
          <p:cNvSpPr/>
          <p:nvPr userDrawn="1"/>
        </p:nvSpPr>
        <p:spPr>
          <a:xfrm>
            <a:off x="-9525" y="6418263"/>
            <a:ext cx="9170988" cy="446087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94F8F5AF-432A-55F0-B085-CE0865ABD4D4}"/>
              </a:ext>
            </a:extLst>
          </p:cNvPr>
          <p:cNvSpPr/>
          <p:nvPr userDrawn="1"/>
        </p:nvSpPr>
        <p:spPr>
          <a:xfrm>
            <a:off x="-1" y="6418263"/>
            <a:ext cx="9151937" cy="363537"/>
          </a:xfrm>
          <a:custGeom>
            <a:avLst/>
            <a:gdLst>
              <a:gd name="connsiteX0" fmla="*/ 12203052 w 24406104"/>
              <a:gd name="connsiteY0" fmla="*/ 0 h 2853262"/>
              <a:gd name="connsiteX1" fmla="*/ 0 w 24406104"/>
              <a:gd name="connsiteY1" fmla="*/ 0 h 2853262"/>
              <a:gd name="connsiteX2" fmla="*/ 0 w 24406104"/>
              <a:gd name="connsiteY2" fmla="*/ 362438 h 2853262"/>
              <a:gd name="connsiteX3" fmla="*/ 12132964 w 24406104"/>
              <a:gd name="connsiteY3" fmla="*/ 2843432 h 2853262"/>
              <a:gd name="connsiteX4" fmla="*/ 12132964 w 24406104"/>
              <a:gd name="connsiteY4" fmla="*/ 2843432 h 2853262"/>
              <a:gd name="connsiteX5" fmla="*/ 12170940 w 24406104"/>
              <a:gd name="connsiteY5" fmla="*/ 2851079 h 2853262"/>
              <a:gd name="connsiteX6" fmla="*/ 12231343 w 24406104"/>
              <a:gd name="connsiteY6" fmla="*/ 2851843 h 2853262"/>
              <a:gd name="connsiteX7" fmla="*/ 12272887 w 24406104"/>
              <a:gd name="connsiteY7" fmla="*/ 2843432 h 2853262"/>
              <a:gd name="connsiteX8" fmla="*/ 12272887 w 24406104"/>
              <a:gd name="connsiteY8" fmla="*/ 2843432 h 2853262"/>
              <a:gd name="connsiteX9" fmla="*/ 24406104 w 24406104"/>
              <a:gd name="connsiteY9" fmla="*/ 362438 h 2853262"/>
              <a:gd name="connsiteX10" fmla="*/ 24406104 w 24406104"/>
              <a:gd name="connsiteY10" fmla="*/ 0 h 2853262"/>
              <a:gd name="connsiteX11" fmla="*/ 12203052 w 24406104"/>
              <a:gd name="connsiteY11" fmla="*/ 0 h 28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19405B"/>
          </a:solidFill>
          <a:ln w="25483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98F81-60D5-4CBD-A28A-F4C242924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48125" y="6416675"/>
            <a:ext cx="10556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>
              <a:defRPr/>
            </a:pPr>
            <a:fld id="{ECAD2CC8-3F92-4FF7-B46A-885A3C180B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4" name="Picture 26">
            <a:extLst>
              <a:ext uri="{FF2B5EF4-FFF2-40B4-BE49-F238E27FC236}">
                <a16:creationId xmlns:a16="http://schemas.microsoft.com/office/drawing/2014/main" id="{66868AF5-4BE0-2736-7383-FD08F0C78A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6437313" y="-17463"/>
            <a:ext cx="2724150" cy="88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Graphic 13">
            <a:extLst>
              <a:ext uri="{FF2B5EF4-FFF2-40B4-BE49-F238E27FC236}">
                <a16:creationId xmlns:a16="http://schemas.microsoft.com/office/drawing/2014/main" id="{07E87735-F6D7-1EED-46D0-3988223F7EAD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588" y="515938"/>
            <a:ext cx="9142412" cy="355600"/>
          </a:xfrm>
          <a:custGeom>
            <a:avLst/>
            <a:gdLst>
              <a:gd name="T0" fmla="*/ 538618 w 24406104"/>
              <a:gd name="T1" fmla="*/ 0 h 2853262"/>
              <a:gd name="T2" fmla="*/ 0 w 24406104"/>
              <a:gd name="T3" fmla="*/ 0 h 2853262"/>
              <a:gd name="T4" fmla="*/ 0 w 24406104"/>
              <a:gd name="T5" fmla="*/ 1 h 2853262"/>
              <a:gd name="T6" fmla="*/ 535524 w 24406104"/>
              <a:gd name="T7" fmla="*/ 11 h 2853262"/>
              <a:gd name="T8" fmla="*/ 535524 w 24406104"/>
              <a:gd name="T9" fmla="*/ 11 h 2853262"/>
              <a:gd name="T10" fmla="*/ 537200 w 24406104"/>
              <a:gd name="T11" fmla="*/ 11 h 2853262"/>
              <a:gd name="T12" fmla="*/ 539867 w 24406104"/>
              <a:gd name="T13" fmla="*/ 11 h 2853262"/>
              <a:gd name="T14" fmla="*/ 541700 w 24406104"/>
              <a:gd name="T15" fmla="*/ 11 h 2853262"/>
              <a:gd name="T16" fmla="*/ 541700 w 24406104"/>
              <a:gd name="T17" fmla="*/ 11 h 2853262"/>
              <a:gd name="T18" fmla="*/ 1077236 w 24406104"/>
              <a:gd name="T19" fmla="*/ 1 h 2853262"/>
              <a:gd name="T20" fmla="*/ 1077236 w 24406104"/>
              <a:gd name="T21" fmla="*/ 0 h 2853262"/>
              <a:gd name="T22" fmla="*/ 538618 w 24406104"/>
              <a:gd name="T23" fmla="*/ 0 h 28532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03617A"/>
          </a:solidFill>
          <a:ln>
            <a:noFill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16C68-4893-29D3-9108-1F30E8D77EBE}"/>
              </a:ext>
            </a:extLst>
          </p:cNvPr>
          <p:cNvSpPr txBox="1"/>
          <p:nvPr userDrawn="1"/>
        </p:nvSpPr>
        <p:spPr>
          <a:xfrm>
            <a:off x="0" y="204788"/>
            <a:ext cx="9134475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b="1" spc="563" dirty="0">
                <a:solidFill>
                  <a:prstClr val="white"/>
                </a:solidFill>
                <a:latin typeface="Work Sans" panose="00000800000000000000" pitchFamily="50" charset="0"/>
                <a:ea typeface="PT Sans" panose="020B0503020203020204" pitchFamily="34" charset="0"/>
              </a:rPr>
              <a:t>IOWA DEPARTMENT OF TRANSPORTATION</a:t>
            </a:r>
          </a:p>
        </p:txBody>
      </p:sp>
      <p:pic>
        <p:nvPicPr>
          <p:cNvPr id="3" name="Picture 2" descr="A picture containing text, clipart">
            <a:extLst>
              <a:ext uri="{FF2B5EF4-FFF2-40B4-BE49-F238E27FC236}">
                <a16:creationId xmlns:a16="http://schemas.microsoft.com/office/drawing/2014/main" id="{494255D0-39F1-E3D9-A3B9-04BFE1651B9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76" y="397741"/>
            <a:ext cx="1926936" cy="4817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5" r:id="rId3"/>
    <p:sldLayoutId id="2147483736" r:id="rId4"/>
    <p:sldLayoutId id="2147483738" r:id="rId5"/>
    <p:sldLayoutId id="2147483739" r:id="rId6"/>
    <p:sldLayoutId id="2147483749" r:id="rId7"/>
    <p:sldLayoutId id="2147483751" r:id="rId8"/>
    <p:sldLayoutId id="2147483752" r:id="rId9"/>
  </p:sldLayoutIdLst>
  <p:hf hdr="0" ftr="0" dt="0"/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5pPr>
      <a:lvl6pPr marL="171496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6pPr>
      <a:lvl7pPr marL="342992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7pPr>
      <a:lvl8pPr marL="514487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8pPr>
      <a:lvl9pPr marL="685983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5pPr>
      <a:lvl6pPr marL="1885982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9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2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9">
            <a:extLst>
              <a:ext uri="{FF2B5EF4-FFF2-40B4-BE49-F238E27FC236}">
                <a16:creationId xmlns:a16="http://schemas.microsoft.com/office/drawing/2014/main" id="{9529308E-285F-A3A6-C3F5-93BD262717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" t="85" r="2091" b="-4584"/>
          <a:stretch/>
        </p:blipFill>
        <p:spPr>
          <a:xfrm>
            <a:off x="0" y="873684"/>
            <a:ext cx="9144000" cy="580334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C5DA2BD-031F-56BA-146E-A09DD5742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4097" y="6044712"/>
            <a:ext cx="9302942" cy="818966"/>
          </a:xfrm>
          <a:prstGeom prst="rect">
            <a:avLst/>
          </a:prstGeom>
        </p:spPr>
      </p:pic>
      <p:sp>
        <p:nvSpPr>
          <p:cNvPr id="5125" name="Title Placeholder 1">
            <a:extLst>
              <a:ext uri="{FF2B5EF4-FFF2-40B4-BE49-F238E27FC236}">
                <a16:creationId xmlns:a16="http://schemas.microsoft.com/office/drawing/2014/main" id="{70B3DBF5-BDA3-B148-6BC4-B608A3C43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9" y="4991970"/>
            <a:ext cx="9164638" cy="3667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64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Statewide Transportation Alternatives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64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Set-aside Program</a:t>
            </a:r>
          </a:p>
        </p:txBody>
      </p:sp>
      <p:sp>
        <p:nvSpPr>
          <p:cNvPr id="5126" name="Text Placeholder 2">
            <a:extLst>
              <a:ext uri="{FF2B5EF4-FFF2-40B4-BE49-F238E27FC236}">
                <a16:creationId xmlns:a16="http://schemas.microsoft.com/office/drawing/2014/main" id="{BCF379CD-3CE2-6FB5-E92B-847FDB5FB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1543" y="5750023"/>
            <a:ext cx="9240714" cy="3063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bg1"/>
                </a:solidFill>
                <a:latin typeface="PT Sans Pro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Funding Recommendation</a:t>
            </a:r>
          </a:p>
        </p:txBody>
      </p:sp>
      <p:sp>
        <p:nvSpPr>
          <p:cNvPr id="9223" name="Text Placeholder 2">
            <a:extLst>
              <a:ext uri="{FF2B5EF4-FFF2-40B4-BE49-F238E27FC236}">
                <a16:creationId xmlns:a16="http://schemas.microsoft.com/office/drawing/2014/main" id="{B58B5BEF-3EF7-A3E0-D2BA-970CAA3C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7074" y="6526213"/>
            <a:ext cx="811039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12/09/25</a:t>
            </a:r>
          </a:p>
          <a:p>
            <a:pPr algn="r" eaLnBrk="1" hangingPunct="1">
              <a:lnSpc>
                <a:spcPct val="90000"/>
              </a:lnSpc>
              <a:spcBef>
                <a:spcPts val="750"/>
              </a:spcBef>
            </a:pPr>
            <a:endParaRPr lang="en-US" altLang="en-US" sz="900" dirty="0">
              <a:solidFill>
                <a:schemeClr val="bg1"/>
              </a:solidFill>
              <a:latin typeface="PT Sans" panose="020B0503020203090204" pitchFamily="34" charset="0"/>
              <a:ea typeface="PT Sans" panose="020B0503020203090204" pitchFamily="34" charset="0"/>
              <a:cs typeface="PT Sans" panose="020B0503020203090204" pitchFamily="34" charset="0"/>
            </a:endParaRPr>
          </a:p>
        </p:txBody>
      </p:sp>
      <p:sp>
        <p:nvSpPr>
          <p:cNvPr id="9224" name="Text Placeholder 2">
            <a:extLst>
              <a:ext uri="{FF2B5EF4-FFF2-40B4-BE49-F238E27FC236}">
                <a16:creationId xmlns:a16="http://schemas.microsoft.com/office/drawing/2014/main" id="{049B296D-C6A1-D460-DCA8-6CF92C6E9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6380163"/>
            <a:ext cx="234559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Debra Arp</a:t>
            </a:r>
          </a:p>
          <a:p>
            <a:pPr eaLnBrk="1" hangingPunct="1">
              <a:spcAft>
                <a:spcPts val="225"/>
              </a:spcAft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Local Systems Bureau, Grant </a:t>
            </a:r>
            <a:r>
              <a:rPr lang="en-US" altLang="en-US" sz="90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Team Leader</a:t>
            </a:r>
            <a:endParaRPr lang="en-US" altLang="en-US" sz="900" dirty="0">
              <a:solidFill>
                <a:schemeClr val="bg1"/>
              </a:solidFill>
              <a:latin typeface="PT Sans" panose="020B0503020203090204" pitchFamily="34" charset="0"/>
              <a:ea typeface="PT Sans" panose="020B0503020203090204" pitchFamily="34" charset="0"/>
              <a:cs typeface="PT Sans" panose="020B050302020309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7056E1D-1B8D-6BF0-7A4B-B4492911234B}"/>
              </a:ext>
            </a:extLst>
          </p:cNvPr>
          <p:cNvCxnSpPr>
            <a:cxnSpLocks/>
          </p:cNvCxnSpPr>
          <p:nvPr/>
        </p:nvCxnSpPr>
        <p:spPr>
          <a:xfrm>
            <a:off x="4291805" y="5651162"/>
            <a:ext cx="560388" cy="0"/>
          </a:xfrm>
          <a:prstGeom prst="line">
            <a:avLst/>
          </a:prstGeom>
          <a:ln w="95250">
            <a:solidFill>
              <a:srgbClr val="C6D6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8519A6-50D0-E2AA-E630-67FB465D39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02" y="5968268"/>
            <a:ext cx="2345595" cy="5863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icture Placeholder 3">
            <a:extLst>
              <a:ext uri="{FF2B5EF4-FFF2-40B4-BE49-F238E27FC236}">
                <a16:creationId xmlns:a16="http://schemas.microsoft.com/office/drawing/2014/main" id="{69351D74-7B1E-F9EA-7B3A-5E216B804315}"/>
              </a:ext>
            </a:extLst>
          </p:cNvPr>
          <p:cNvSpPr>
            <a:spLocks noGrp="1" noChangeArrowheads="1" noTextEdit="1"/>
          </p:cNvSpPr>
          <p:nvPr>
            <p:ph type="pic" sz="quarter" idx="10"/>
          </p:nvPr>
        </p:nvSpPr>
        <p:spPr>
          <a:solidFill>
            <a:srgbClr val="03617A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4819" name="Group 1">
            <a:extLst>
              <a:ext uri="{FF2B5EF4-FFF2-40B4-BE49-F238E27FC236}">
                <a16:creationId xmlns:a16="http://schemas.microsoft.com/office/drawing/2014/main" id="{14832C51-1C17-90A3-67F3-5CED1365CF16}"/>
              </a:ext>
            </a:extLst>
          </p:cNvPr>
          <p:cNvGrpSpPr>
            <a:grpSpLocks/>
          </p:cNvGrpSpPr>
          <p:nvPr/>
        </p:nvGrpSpPr>
        <p:grpSpPr bwMode="auto">
          <a:xfrm>
            <a:off x="0" y="1087438"/>
            <a:ext cx="9144000" cy="4830762"/>
            <a:chOff x="0" y="20638"/>
            <a:chExt cx="24377650" cy="12880975"/>
          </a:xfrm>
          <a:solidFill>
            <a:srgbClr val="19405B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3661595-2889-38C6-6A08-1E1E08DDB30E}"/>
                </a:ext>
              </a:extLst>
            </p:cNvPr>
            <p:cNvSpPr/>
            <p:nvPr/>
          </p:nvSpPr>
          <p:spPr>
            <a:xfrm rot="5400000">
              <a:off x="7090193" y="-7069555"/>
              <a:ext cx="10197262" cy="24377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sp>
          <p:nvSpPr>
            <p:cNvPr id="3" name="Graphic 13">
              <a:extLst>
                <a:ext uri="{FF2B5EF4-FFF2-40B4-BE49-F238E27FC236}">
                  <a16:creationId xmlns:a16="http://schemas.microsoft.com/office/drawing/2014/main" id="{22C457C1-F749-40CE-1A77-7E6D2E710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968155"/>
              <a:ext cx="24377650" cy="2933458"/>
            </a:xfrm>
            <a:custGeom>
              <a:avLst/>
              <a:gdLst>
                <a:gd name="T0" fmla="*/ 12188825 w 24406104"/>
                <a:gd name="T1" fmla="*/ 0 h 2853262"/>
                <a:gd name="T2" fmla="*/ 0 w 24406104"/>
                <a:gd name="T3" fmla="*/ 0 h 2853262"/>
                <a:gd name="T4" fmla="*/ 0 w 24406104"/>
                <a:gd name="T5" fmla="*/ 372714 h 2853262"/>
                <a:gd name="T6" fmla="*/ 12118818 w 24406104"/>
                <a:gd name="T7" fmla="*/ 2924053 h 2853262"/>
                <a:gd name="T8" fmla="*/ 12118818 w 24406104"/>
                <a:gd name="T9" fmla="*/ 2924053 h 2853262"/>
                <a:gd name="T10" fmla="*/ 12156750 w 24406104"/>
                <a:gd name="T11" fmla="*/ 2931917 h 2853262"/>
                <a:gd name="T12" fmla="*/ 12217083 w 24406104"/>
                <a:gd name="T13" fmla="*/ 2932703 h 2853262"/>
                <a:gd name="T14" fmla="*/ 12258578 w 24406104"/>
                <a:gd name="T15" fmla="*/ 2924053 h 2853262"/>
                <a:gd name="T16" fmla="*/ 12258578 w 24406104"/>
                <a:gd name="T17" fmla="*/ 2924053 h 2853262"/>
                <a:gd name="T18" fmla="*/ 24377649 w 24406104"/>
                <a:gd name="T19" fmla="*/ 372714 h 2853262"/>
                <a:gd name="T20" fmla="*/ 24377649 w 24406104"/>
                <a:gd name="T21" fmla="*/ 0 h 2853262"/>
                <a:gd name="T22" fmla="*/ 12188825 w 24406104"/>
                <a:gd name="T23" fmla="*/ 0 h 28532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406104" h="2853262">
                  <a:moveTo>
                    <a:pt x="12203052" y="0"/>
                  </a:moveTo>
                  <a:lnTo>
                    <a:pt x="0" y="0"/>
                  </a:lnTo>
                  <a:lnTo>
                    <a:pt x="0" y="362438"/>
                  </a:lnTo>
                  <a:lnTo>
                    <a:pt x="12132964" y="2843432"/>
                  </a:lnTo>
                  <a:lnTo>
                    <a:pt x="12170940" y="2851079"/>
                  </a:lnTo>
                  <a:cubicBezTo>
                    <a:pt x="12187506" y="2853118"/>
                    <a:pt x="12208405" y="2854392"/>
                    <a:pt x="12231343" y="2851843"/>
                  </a:cubicBezTo>
                  <a:lnTo>
                    <a:pt x="12272887" y="2843432"/>
                  </a:lnTo>
                  <a:lnTo>
                    <a:pt x="24406104" y="362438"/>
                  </a:lnTo>
                  <a:lnTo>
                    <a:pt x="24406104" y="0"/>
                  </a:lnTo>
                  <a:lnTo>
                    <a:pt x="122030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>
                <a:latin typeface="+mn-lt"/>
              </a:endParaRPr>
            </a:p>
          </p:txBody>
        </p:sp>
      </p:grpSp>
      <p:sp>
        <p:nvSpPr>
          <p:cNvPr id="34821" name="TextBox 14">
            <a:extLst>
              <a:ext uri="{FF2B5EF4-FFF2-40B4-BE49-F238E27FC236}">
                <a16:creationId xmlns:a16="http://schemas.microsoft.com/office/drawing/2014/main" id="{7FEF636E-8B73-1ABE-B82B-43FE29812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363" y="4362450"/>
            <a:ext cx="2074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28679" name="TextBox 14">
            <a:extLst>
              <a:ext uri="{FF2B5EF4-FFF2-40B4-BE49-F238E27FC236}">
                <a16:creationId xmlns:a16="http://schemas.microsoft.com/office/drawing/2014/main" id="{753623AE-3A82-C234-2DBF-E1F34E10F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6229350"/>
            <a:ext cx="2689225" cy="3016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51" b="1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susan.hollenkamp@iowadot.us</a:t>
            </a:r>
          </a:p>
        </p:txBody>
      </p:sp>
      <p:sp>
        <p:nvSpPr>
          <p:cNvPr id="28680" name="TextBox 14">
            <a:extLst>
              <a:ext uri="{FF2B5EF4-FFF2-40B4-BE49-F238E27FC236}">
                <a16:creationId xmlns:a16="http://schemas.microsoft.com/office/drawing/2014/main" id="{7499D563-4D90-C09C-7582-8BB174803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29350"/>
            <a:ext cx="2689225" cy="3016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51" b="1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515-239-1810</a:t>
            </a:r>
          </a:p>
        </p:txBody>
      </p:sp>
      <p:grpSp>
        <p:nvGrpSpPr>
          <p:cNvPr id="34824" name="Group 20">
            <a:extLst>
              <a:ext uri="{FF2B5EF4-FFF2-40B4-BE49-F238E27FC236}">
                <a16:creationId xmlns:a16="http://schemas.microsoft.com/office/drawing/2014/main" id="{7D9F2779-6F5C-5300-A84A-97CA37B45C71}"/>
              </a:ext>
            </a:extLst>
          </p:cNvPr>
          <p:cNvGrpSpPr>
            <a:grpSpLocks/>
          </p:cNvGrpSpPr>
          <p:nvPr/>
        </p:nvGrpSpPr>
        <p:grpSpPr bwMode="auto">
          <a:xfrm>
            <a:off x="7137400" y="6167438"/>
            <a:ext cx="357188" cy="357187"/>
            <a:chOff x="18077921" y="12102198"/>
            <a:chExt cx="952500" cy="952500"/>
          </a:xfrm>
          <a:solidFill>
            <a:schemeClr val="accent1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7406A0D-3F25-60A1-C13B-04633BF5BADC}"/>
                </a:ext>
              </a:extLst>
            </p:cNvPr>
            <p:cNvSpPr/>
            <p:nvPr/>
          </p:nvSpPr>
          <p:spPr>
            <a:xfrm>
              <a:off x="18077921" y="12102198"/>
              <a:ext cx="952500" cy="952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pic>
          <p:nvPicPr>
            <p:cNvPr id="34832" name="Graphic 5">
              <a:extLst>
                <a:ext uri="{FF2B5EF4-FFF2-40B4-BE49-F238E27FC236}">
                  <a16:creationId xmlns:a16="http://schemas.microsoft.com/office/drawing/2014/main" id="{5A9D7F04-C068-7F77-A3C4-7D475E39F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0333" y="12356198"/>
              <a:ext cx="458788" cy="457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25" name="Group 18">
            <a:extLst>
              <a:ext uri="{FF2B5EF4-FFF2-40B4-BE49-F238E27FC236}">
                <a16:creationId xmlns:a16="http://schemas.microsoft.com/office/drawing/2014/main" id="{18968B57-649B-CF0D-084C-47D88B2AA47C}"/>
              </a:ext>
            </a:extLst>
          </p:cNvPr>
          <p:cNvGrpSpPr>
            <a:grpSpLocks/>
          </p:cNvGrpSpPr>
          <p:nvPr/>
        </p:nvGrpSpPr>
        <p:grpSpPr bwMode="auto">
          <a:xfrm>
            <a:off x="354013" y="6167438"/>
            <a:ext cx="357187" cy="357187"/>
            <a:chOff x="941388" y="12102198"/>
            <a:chExt cx="952500" cy="952500"/>
          </a:xfrm>
          <a:solidFill>
            <a:schemeClr val="accent1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14938DF-6977-868B-2CCA-B0A6EB1F1769}"/>
                </a:ext>
              </a:extLst>
            </p:cNvPr>
            <p:cNvSpPr/>
            <p:nvPr/>
          </p:nvSpPr>
          <p:spPr>
            <a:xfrm>
              <a:off x="941388" y="12102198"/>
              <a:ext cx="952500" cy="952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pic>
          <p:nvPicPr>
            <p:cNvPr id="34830" name="Graphic 17">
              <a:extLst>
                <a:ext uri="{FF2B5EF4-FFF2-40B4-BE49-F238E27FC236}">
                  <a16:creationId xmlns:a16="http://schemas.microsoft.com/office/drawing/2014/main" id="{86FDCB34-6800-86AC-0A65-AA5E6D33E4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338" y="12411760"/>
              <a:ext cx="485775" cy="333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E3DF76F-6035-8DB0-4E5F-E7E1874E686D}"/>
              </a:ext>
            </a:extLst>
          </p:cNvPr>
          <p:cNvSpPr/>
          <p:nvPr/>
        </p:nvSpPr>
        <p:spPr>
          <a:xfrm>
            <a:off x="0" y="0"/>
            <a:ext cx="9144000" cy="1838325"/>
          </a:xfrm>
          <a:prstGeom prst="rect">
            <a:avLst/>
          </a:prstGeom>
          <a:solidFill>
            <a:srgbClr val="19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723A4A-0B70-C6F6-AAC8-6940B73221F9}"/>
              </a:ext>
            </a:extLst>
          </p:cNvPr>
          <p:cNvCxnSpPr>
            <a:cxnSpLocks/>
          </p:cNvCxnSpPr>
          <p:nvPr/>
        </p:nvCxnSpPr>
        <p:spPr>
          <a:xfrm>
            <a:off x="1528763" y="4159250"/>
            <a:ext cx="6086475" cy="0"/>
          </a:xfrm>
          <a:prstGeom prst="line">
            <a:avLst/>
          </a:prstGeom>
          <a:ln w="95250">
            <a:solidFill>
              <a:srgbClr val="5291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8" name="Graphic 10">
            <a:extLst>
              <a:ext uri="{FF2B5EF4-FFF2-40B4-BE49-F238E27FC236}">
                <a16:creationId xmlns:a16="http://schemas.microsoft.com/office/drawing/2014/main" id="{77FD1250-206E-3103-86DE-8247E3188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416300"/>
            <a:ext cx="22479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39F2D-1214-7AF2-7139-F6BBD4AFD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3B2715-7D55-9F07-3EB1-BC660604EF2C}"/>
              </a:ext>
            </a:extLst>
          </p:cNvPr>
          <p:cNvSpPr/>
          <p:nvPr/>
        </p:nvSpPr>
        <p:spPr>
          <a:xfrm>
            <a:off x="0" y="858838"/>
            <a:ext cx="3916973" cy="5581650"/>
          </a:xfrm>
          <a:prstGeom prst="rect">
            <a:avLst/>
          </a:prstGeom>
          <a:solidFill>
            <a:srgbClr val="19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353AC5-1ADC-55A5-F147-C96DFA29A5B7}"/>
              </a:ext>
            </a:extLst>
          </p:cNvPr>
          <p:cNvSpPr txBox="1"/>
          <p:nvPr/>
        </p:nvSpPr>
        <p:spPr bwMode="auto">
          <a:xfrm>
            <a:off x="388082" y="1036035"/>
            <a:ext cx="31991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Roboto Slab" pitchFamily="50" charset="0"/>
                <a:ea typeface="Roboto Slab" pitchFamily="50" charset="0"/>
                <a:cs typeface="Arial" pitchFamily="34" charset="0"/>
              </a:rPr>
              <a:t>Central City Pedestrian Bridge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Roboto Slab" pitchFamily="50" charset="0"/>
                <a:ea typeface="Roboto Slab" pitchFamily="50" charset="0"/>
                <a:cs typeface="Arial" pitchFamily="34" charset="0"/>
              </a:rPr>
              <a:t>(Central City)</a:t>
            </a:r>
          </a:p>
        </p:txBody>
      </p:sp>
      <p:sp>
        <p:nvSpPr>
          <p:cNvPr id="27658" name="TextBox 23">
            <a:extLst>
              <a:ext uri="{FF2B5EF4-FFF2-40B4-BE49-F238E27FC236}">
                <a16:creationId xmlns:a16="http://schemas.microsoft.com/office/drawing/2014/main" id="{3DA9B7BD-5A7D-97B0-3B3D-BD6A5ED6B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082" y="2499116"/>
            <a:ext cx="328063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This project will replace the unrepairable pedestrian portions of the Main Street Bridge with a separated 320 feet pedestrian bridge providing a safe route for students accessing Central City Community Schools.</a:t>
            </a:r>
            <a:endParaRPr lang="en-US" altLang="en-US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  <a:p>
            <a:pPr eaLnBrk="1" hangingPunct="1"/>
            <a:endParaRPr lang="en-US" altLang="en-US" b="1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  <a:p>
            <a:pPr eaLnBrk="1" hangingPunct="1"/>
            <a:endParaRPr lang="en-US" altLang="en-US" b="1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  <a:p>
            <a:pPr eaLnBrk="1" hangingPunct="1"/>
            <a:endParaRPr lang="en-US" altLang="en-US" b="1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Total Cost:    $1,750,000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Requested:   $1,400,000 (80%)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F58BE90-EAB3-DF4F-2657-6618B4BBD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988F3C0-4CA9-4FA4-A8C1-C092C202D405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00FCAC-AD7F-3F8B-D73B-789ED4B63F16}"/>
              </a:ext>
            </a:extLst>
          </p:cNvPr>
          <p:cNvCxnSpPr>
            <a:cxnSpLocks/>
          </p:cNvCxnSpPr>
          <p:nvPr/>
        </p:nvCxnSpPr>
        <p:spPr>
          <a:xfrm>
            <a:off x="498243" y="2360729"/>
            <a:ext cx="560387" cy="0"/>
          </a:xfrm>
          <a:prstGeom prst="line">
            <a:avLst/>
          </a:prstGeom>
          <a:ln w="952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hlinkClick r:id="rId2" action="ppaction://hlinksldjump"/>
            <a:extLst>
              <a:ext uri="{FF2B5EF4-FFF2-40B4-BE49-F238E27FC236}">
                <a16:creationId xmlns:a16="http://schemas.microsoft.com/office/drawing/2014/main" id="{AA13D3B9-F0AC-83FF-1187-9290E86EAA8F}"/>
              </a:ext>
            </a:extLst>
          </p:cNvPr>
          <p:cNvSpPr txBox="1"/>
          <p:nvPr/>
        </p:nvSpPr>
        <p:spPr>
          <a:xfrm>
            <a:off x="3916973" y="5999162"/>
            <a:ext cx="395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Calibri" panose="020F050202020403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List of Applications Recommended 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04D0CE-4CC2-60DD-1128-DCC28BD7E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216" y="876183"/>
            <a:ext cx="4305822" cy="518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77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24CA16-4FAF-A1CF-74FD-1638FAF2F131}"/>
              </a:ext>
            </a:extLst>
          </p:cNvPr>
          <p:cNvSpPr/>
          <p:nvPr/>
        </p:nvSpPr>
        <p:spPr>
          <a:xfrm>
            <a:off x="0" y="858838"/>
            <a:ext cx="3916973" cy="5581650"/>
          </a:xfrm>
          <a:prstGeom prst="rect">
            <a:avLst/>
          </a:prstGeom>
          <a:solidFill>
            <a:srgbClr val="19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19F927-1038-57A3-A3A1-C7B10D357095}"/>
              </a:ext>
            </a:extLst>
          </p:cNvPr>
          <p:cNvSpPr txBox="1"/>
          <p:nvPr/>
        </p:nvSpPr>
        <p:spPr bwMode="auto">
          <a:xfrm>
            <a:off x="388082" y="1036035"/>
            <a:ext cx="319917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Roboto Slab" pitchFamily="50" charset="0"/>
                <a:ea typeface="Roboto Slab" pitchFamily="50" charset="0"/>
                <a:cs typeface="Arial" pitchFamily="34" charset="0"/>
              </a:rPr>
              <a:t>Iowa Safe Routes Partnership 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Roboto Slab" pitchFamily="50" charset="0"/>
                <a:ea typeface="Roboto Slab" pitchFamily="50" charset="0"/>
                <a:cs typeface="Arial" pitchFamily="34" charset="0"/>
              </a:rPr>
              <a:t>(Iowa Northland Regional Council of Governments)</a:t>
            </a:r>
          </a:p>
        </p:txBody>
      </p:sp>
      <p:sp>
        <p:nvSpPr>
          <p:cNvPr id="27658" name="TextBox 23">
            <a:extLst>
              <a:ext uri="{FF2B5EF4-FFF2-40B4-BE49-F238E27FC236}">
                <a16:creationId xmlns:a16="http://schemas.microsoft.com/office/drawing/2014/main" id="{98589678-7CA2-1D4C-784A-EB3B00393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082" y="3286920"/>
            <a:ext cx="328063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bg1"/>
                </a:solidFill>
                <a:latin typeface="+mn-lt"/>
              </a:rPr>
              <a:t>A comprehensive program that provides support to communities by implementing SRTS initiatives, including pedestrian and bicycle safety education through encouragement activities both inside and outside the classroom.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Total Cost:    $390,002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Requested:   $312,002 (80%)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5065A98-F4D0-B3E3-E37B-F6EAA0E1A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988F3C0-4CA9-4FA4-A8C1-C092C202D405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198492-939F-ADD1-917B-31DE6010467E}"/>
              </a:ext>
            </a:extLst>
          </p:cNvPr>
          <p:cNvCxnSpPr>
            <a:cxnSpLocks/>
          </p:cNvCxnSpPr>
          <p:nvPr/>
        </p:nvCxnSpPr>
        <p:spPr>
          <a:xfrm>
            <a:off x="505992" y="3081400"/>
            <a:ext cx="560387" cy="0"/>
          </a:xfrm>
          <a:prstGeom prst="line">
            <a:avLst/>
          </a:prstGeom>
          <a:ln w="952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04AE8C53-D9A3-00A3-B68A-866F77E2A381}"/>
              </a:ext>
            </a:extLst>
          </p:cNvPr>
          <p:cNvSpPr txBox="1"/>
          <p:nvPr/>
        </p:nvSpPr>
        <p:spPr>
          <a:xfrm>
            <a:off x="3916973" y="5999162"/>
            <a:ext cx="395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Calibri" panose="020F050202020403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List of Applications Recommended 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D2DB26-B7DA-23C6-A49C-D0E8C2965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278" y="1605776"/>
            <a:ext cx="4384639" cy="384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95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24CA16-4FAF-A1CF-74FD-1638FAF2F131}"/>
              </a:ext>
            </a:extLst>
          </p:cNvPr>
          <p:cNvSpPr/>
          <p:nvPr/>
        </p:nvSpPr>
        <p:spPr>
          <a:xfrm>
            <a:off x="0" y="858838"/>
            <a:ext cx="3916973" cy="5581650"/>
          </a:xfrm>
          <a:prstGeom prst="rect">
            <a:avLst/>
          </a:prstGeom>
          <a:solidFill>
            <a:srgbClr val="19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19F927-1038-57A3-A3A1-C7B10D357095}"/>
              </a:ext>
            </a:extLst>
          </p:cNvPr>
          <p:cNvSpPr txBox="1"/>
          <p:nvPr/>
        </p:nvSpPr>
        <p:spPr bwMode="auto">
          <a:xfrm>
            <a:off x="247973" y="1036035"/>
            <a:ext cx="35474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Great American Rail Trail: Weston to Underwood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(</a:t>
            </a:r>
            <a:r>
              <a:rPr lang="fr-FR" sz="2400" b="1" spc="113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Pottawattamie</a:t>
            </a:r>
            <a:r>
              <a:rPr lang="fr-FR" sz="24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 County Conservation </a:t>
            </a:r>
            <a:r>
              <a:rPr lang="fr-FR" sz="2400" b="1" spc="113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Board</a:t>
            </a:r>
            <a:r>
              <a:rPr lang="fr-FR" sz="24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)</a:t>
            </a:r>
          </a:p>
        </p:txBody>
      </p:sp>
      <p:sp>
        <p:nvSpPr>
          <p:cNvPr id="27658" name="TextBox 23">
            <a:extLst>
              <a:ext uri="{FF2B5EF4-FFF2-40B4-BE49-F238E27FC236}">
                <a16:creationId xmlns:a16="http://schemas.microsoft.com/office/drawing/2014/main" id="{98589678-7CA2-1D4C-784A-EB3B00393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72" y="3484744"/>
            <a:ext cx="3742842" cy="324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  <a:ea typeface="PT Sans" panose="020B0503020203090204" pitchFamily="34" charset="0"/>
                <a:cs typeface="PT Sans" panose="020B0503020203090204" pitchFamily="34" charset="0"/>
              </a:rPr>
              <a:t>Constructs a 4.9-mile paved extension from Weston to Underwood of the 5-mile Railway Highway Trail. This project is part of the Great American Rail Trail, a planned 3,700-mile coast-to-coast trail from Washington, D.C., to Washington state.</a:t>
            </a:r>
            <a:endParaRPr lang="en-US" altLang="en-US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  <a:p>
            <a:pPr algn="l"/>
            <a:endParaRPr lang="en-US" altLang="en-US" sz="700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Total Cost:    $4,505,000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Requested:   $3,500,000 (80%)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Recommended: $1,920,435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5065A98-F4D0-B3E3-E37B-F6EAA0E1A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988F3C0-4CA9-4FA4-A8C1-C092C202D405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198492-939F-ADD1-917B-31DE6010467E}"/>
              </a:ext>
            </a:extLst>
          </p:cNvPr>
          <p:cNvCxnSpPr>
            <a:cxnSpLocks/>
          </p:cNvCxnSpPr>
          <p:nvPr/>
        </p:nvCxnSpPr>
        <p:spPr>
          <a:xfrm>
            <a:off x="322852" y="3370469"/>
            <a:ext cx="560387" cy="0"/>
          </a:xfrm>
          <a:prstGeom prst="line">
            <a:avLst/>
          </a:prstGeom>
          <a:ln w="952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D12FB4F-F9CF-9F7C-364F-EC72F0134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055" y="975793"/>
            <a:ext cx="4474949" cy="5165476"/>
          </a:xfrm>
          <a:prstGeom prst="rect">
            <a:avLst/>
          </a:prstGeom>
        </p:spPr>
      </p:pic>
      <p:sp>
        <p:nvSpPr>
          <p:cNvPr id="2" name="TextBox 1">
            <a:hlinkClick r:id="rId3" action="ppaction://hlinksldjump"/>
            <a:extLst>
              <a:ext uri="{FF2B5EF4-FFF2-40B4-BE49-F238E27FC236}">
                <a16:creationId xmlns:a16="http://schemas.microsoft.com/office/drawing/2014/main" id="{8659C956-7C11-72FD-2506-EBDA894CF25A}"/>
              </a:ext>
            </a:extLst>
          </p:cNvPr>
          <p:cNvSpPr txBox="1"/>
          <p:nvPr/>
        </p:nvSpPr>
        <p:spPr>
          <a:xfrm>
            <a:off x="3916973" y="6150158"/>
            <a:ext cx="395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Calibri" panose="020F050202020403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List of Applications Recommended 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8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24CA16-4FAF-A1CF-74FD-1638FAF2F131}"/>
              </a:ext>
            </a:extLst>
          </p:cNvPr>
          <p:cNvSpPr/>
          <p:nvPr/>
        </p:nvSpPr>
        <p:spPr>
          <a:xfrm>
            <a:off x="0" y="858838"/>
            <a:ext cx="3916973" cy="5581650"/>
          </a:xfrm>
          <a:prstGeom prst="rect">
            <a:avLst/>
          </a:prstGeom>
          <a:solidFill>
            <a:srgbClr val="19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19F927-1038-57A3-A3A1-C7B10D357095}"/>
              </a:ext>
            </a:extLst>
          </p:cNvPr>
          <p:cNvSpPr txBox="1"/>
          <p:nvPr/>
        </p:nvSpPr>
        <p:spPr bwMode="auto">
          <a:xfrm>
            <a:off x="388082" y="1036035"/>
            <a:ext cx="34654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Summer Street-</a:t>
            </a:r>
            <a:r>
              <a:rPr lang="en-US" sz="2400" b="1" spc="113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Dankwardt</a:t>
            </a:r>
            <a:r>
              <a:rPr lang="en-US" sz="24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 Park Connector Trail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(Burlington)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5065A98-F4D0-B3E3-E37B-F6EAA0E1A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988F3C0-4CA9-4FA4-A8C1-C092C202D405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198492-939F-ADD1-917B-31DE6010467E}"/>
              </a:ext>
            </a:extLst>
          </p:cNvPr>
          <p:cNvCxnSpPr>
            <a:cxnSpLocks/>
          </p:cNvCxnSpPr>
          <p:nvPr/>
        </p:nvCxnSpPr>
        <p:spPr>
          <a:xfrm>
            <a:off x="481780" y="2968884"/>
            <a:ext cx="560387" cy="0"/>
          </a:xfrm>
          <a:prstGeom prst="line">
            <a:avLst/>
          </a:prstGeom>
          <a:ln w="952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hlinkClick r:id="rId2" action="ppaction://hlinksldjump"/>
            <a:extLst>
              <a:ext uri="{FF2B5EF4-FFF2-40B4-BE49-F238E27FC236}">
                <a16:creationId xmlns:a16="http://schemas.microsoft.com/office/drawing/2014/main" id="{DE2DB476-C8A7-B7EF-0198-918C3917583F}"/>
              </a:ext>
            </a:extLst>
          </p:cNvPr>
          <p:cNvSpPr txBox="1"/>
          <p:nvPr/>
        </p:nvSpPr>
        <p:spPr>
          <a:xfrm>
            <a:off x="3916973" y="6150158"/>
            <a:ext cx="395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Calibri" panose="020F050202020403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List of Applications Recommended 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9D13517-07C8-5CD7-7322-7DF6A84BB1B0}"/>
              </a:ext>
            </a:extLst>
          </p:cNvPr>
          <p:cNvGrpSpPr/>
          <p:nvPr/>
        </p:nvGrpSpPr>
        <p:grpSpPr>
          <a:xfrm>
            <a:off x="4398753" y="929899"/>
            <a:ext cx="4187308" cy="5108504"/>
            <a:chOff x="4398753" y="1266007"/>
            <a:chExt cx="3896376" cy="477239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EAC8E01-1965-92F1-9DD8-90BB447EF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98753" y="1266007"/>
              <a:ext cx="3896376" cy="476572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2939C78-0CE1-679D-290D-F10C0A77C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98753" y="4944908"/>
              <a:ext cx="1323528" cy="1093494"/>
            </a:xfrm>
            <a:prstGeom prst="rect">
              <a:avLst/>
            </a:prstGeom>
          </p:spPr>
        </p:pic>
      </p:grpSp>
      <p:sp>
        <p:nvSpPr>
          <p:cNvPr id="14" name="TextBox 23">
            <a:extLst>
              <a:ext uri="{FF2B5EF4-FFF2-40B4-BE49-F238E27FC236}">
                <a16:creationId xmlns:a16="http://schemas.microsoft.com/office/drawing/2014/main" id="{EF8E5438-962C-6CE1-F8C4-99BA98045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33" y="3188119"/>
            <a:ext cx="3280630" cy="269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+mn-lt"/>
              </a:rPr>
              <a:t>This project will construct 0.62 mile of multi-use trail connecting an existing trail at Summer Street and ending at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Dankwardt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Park in Burlington.</a:t>
            </a:r>
            <a:endParaRPr lang="en-US" sz="1800" b="0" i="0" u="none" strike="noStrike" baseline="0" dirty="0">
              <a:solidFill>
                <a:schemeClr val="bg1"/>
              </a:solidFill>
              <a:latin typeface="+mn-lt"/>
            </a:endParaRPr>
          </a:p>
          <a:p>
            <a:pPr algn="l"/>
            <a:endParaRPr lang="en-US" altLang="en-US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  <a:p>
            <a:pPr algn="l"/>
            <a:endParaRPr lang="en-US" altLang="en-US" sz="700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Total Cost:    $942,000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Requested:   $750,000 (80%)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871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24CA16-4FAF-A1CF-74FD-1638FAF2F131}"/>
              </a:ext>
            </a:extLst>
          </p:cNvPr>
          <p:cNvSpPr/>
          <p:nvPr/>
        </p:nvSpPr>
        <p:spPr>
          <a:xfrm>
            <a:off x="0" y="858838"/>
            <a:ext cx="3916973" cy="5581650"/>
          </a:xfrm>
          <a:prstGeom prst="rect">
            <a:avLst/>
          </a:prstGeom>
          <a:solidFill>
            <a:srgbClr val="19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19F927-1038-57A3-A3A1-C7B10D357095}"/>
              </a:ext>
            </a:extLst>
          </p:cNvPr>
          <p:cNvSpPr txBox="1"/>
          <p:nvPr/>
        </p:nvSpPr>
        <p:spPr bwMode="auto">
          <a:xfrm>
            <a:off x="388082" y="1036035"/>
            <a:ext cx="31991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Roboto Slab" pitchFamily="50" charset="0"/>
                <a:ea typeface="Roboto Slab" pitchFamily="50" charset="0"/>
                <a:cs typeface="Arial" pitchFamily="34" charset="0"/>
              </a:rPr>
              <a:t>Camanche Trail Extensions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Roboto Slab" pitchFamily="50" charset="0"/>
                <a:ea typeface="Roboto Slab" pitchFamily="50" charset="0"/>
                <a:cs typeface="Arial" pitchFamily="34" charset="0"/>
              </a:rPr>
              <a:t>(Camanche)</a:t>
            </a:r>
          </a:p>
        </p:txBody>
      </p:sp>
      <p:sp>
        <p:nvSpPr>
          <p:cNvPr id="27658" name="TextBox 23">
            <a:extLst>
              <a:ext uri="{FF2B5EF4-FFF2-40B4-BE49-F238E27FC236}">
                <a16:creationId xmlns:a16="http://schemas.microsoft.com/office/drawing/2014/main" id="{98589678-7CA2-1D4C-784A-EB3B00393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082" y="2543999"/>
            <a:ext cx="3332778" cy="335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This project </a:t>
            </a:r>
            <a:r>
              <a:rPr lang="en-US" kern="100" dirty="0">
                <a:solidFill>
                  <a:schemeClr val="bg1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constructs 4,300 feet of separated trail in 3 segments along portions of Washington Boulevard, 9th Street, and 9th Avenue and 1,500 feet of bike lane along 9th Street. 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altLang="en-US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Total Cost:    $649,000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Requested:   $500,000 (77%)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5065A98-F4D0-B3E3-E37B-F6EAA0E1A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988F3C0-4CA9-4FA4-A8C1-C092C202D405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198492-939F-ADD1-917B-31DE6010467E}"/>
              </a:ext>
            </a:extLst>
          </p:cNvPr>
          <p:cNvCxnSpPr>
            <a:cxnSpLocks/>
          </p:cNvCxnSpPr>
          <p:nvPr/>
        </p:nvCxnSpPr>
        <p:spPr>
          <a:xfrm>
            <a:off x="490493" y="2443617"/>
            <a:ext cx="560387" cy="0"/>
          </a:xfrm>
          <a:prstGeom prst="line">
            <a:avLst/>
          </a:prstGeom>
          <a:ln w="952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hlinkClick r:id="rId2" action="ppaction://hlinksldjump"/>
            <a:extLst>
              <a:ext uri="{FF2B5EF4-FFF2-40B4-BE49-F238E27FC236}">
                <a16:creationId xmlns:a16="http://schemas.microsoft.com/office/drawing/2014/main" id="{EA7CFB18-A5A1-D6A2-6510-48DAF722D368}"/>
              </a:ext>
            </a:extLst>
          </p:cNvPr>
          <p:cNvSpPr txBox="1"/>
          <p:nvPr/>
        </p:nvSpPr>
        <p:spPr>
          <a:xfrm>
            <a:off x="3916973" y="6150158"/>
            <a:ext cx="395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Calibri" panose="020F050202020403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List of Applications Recommended 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A51694-2FD2-28A4-5E2B-B6CE13ABC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921" y="1139528"/>
            <a:ext cx="5205581" cy="354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98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24CA16-4FAF-A1CF-74FD-1638FAF2F131}"/>
              </a:ext>
            </a:extLst>
          </p:cNvPr>
          <p:cNvSpPr/>
          <p:nvPr/>
        </p:nvSpPr>
        <p:spPr>
          <a:xfrm>
            <a:off x="0" y="858838"/>
            <a:ext cx="3916973" cy="5581650"/>
          </a:xfrm>
          <a:prstGeom prst="rect">
            <a:avLst/>
          </a:prstGeom>
          <a:solidFill>
            <a:srgbClr val="19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19F927-1038-57A3-A3A1-C7B10D357095}"/>
              </a:ext>
            </a:extLst>
          </p:cNvPr>
          <p:cNvSpPr txBox="1"/>
          <p:nvPr/>
        </p:nvSpPr>
        <p:spPr bwMode="auto">
          <a:xfrm>
            <a:off x="388082" y="1036035"/>
            <a:ext cx="3199179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UNI Integrated Roadside Vegetation Management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(UNI </a:t>
            </a:r>
            <a:r>
              <a:rPr lang="fr-FR" sz="2400" b="1" spc="113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Tallgrass</a:t>
            </a:r>
            <a:r>
              <a:rPr lang="fr-FR" sz="24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 Prairie Center)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700" b="1" spc="113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Montserrat" charset="0"/>
            </a:endParaRPr>
          </a:p>
        </p:txBody>
      </p:sp>
      <p:sp>
        <p:nvSpPr>
          <p:cNvPr id="27658" name="TextBox 23">
            <a:extLst>
              <a:ext uri="{FF2B5EF4-FFF2-40B4-BE49-F238E27FC236}">
                <a16:creationId xmlns:a16="http://schemas.microsoft.com/office/drawing/2014/main" id="{98589678-7CA2-1D4C-784A-EB3B00393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082" y="3602493"/>
            <a:ext cx="3280630" cy="297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chemeClr val="bg1"/>
                </a:solidFill>
                <a:ea typeface="Calibri" panose="020F0502020204030204" pitchFamily="34" charset="0"/>
              </a:rPr>
              <a:t>This project result in native grass &amp; wildflower seed being planted in road rights-of-way across the state consistent with Integrated Roadside Vegetation Management principles.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Total Cost:    $1,064,386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Requested:   $447,956 (42%)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5065A98-F4D0-B3E3-E37B-F6EAA0E1A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988F3C0-4CA9-4FA4-A8C1-C092C202D405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198492-939F-ADD1-917B-31DE6010467E}"/>
              </a:ext>
            </a:extLst>
          </p:cNvPr>
          <p:cNvCxnSpPr>
            <a:cxnSpLocks/>
          </p:cNvCxnSpPr>
          <p:nvPr/>
        </p:nvCxnSpPr>
        <p:spPr>
          <a:xfrm>
            <a:off x="512926" y="3451146"/>
            <a:ext cx="560387" cy="0"/>
          </a:xfrm>
          <a:prstGeom prst="line">
            <a:avLst/>
          </a:prstGeom>
          <a:ln w="952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04AE8C53-D9A3-00A3-B68A-866F77E2A381}"/>
              </a:ext>
            </a:extLst>
          </p:cNvPr>
          <p:cNvSpPr txBox="1"/>
          <p:nvPr/>
        </p:nvSpPr>
        <p:spPr>
          <a:xfrm>
            <a:off x="3916973" y="6150158"/>
            <a:ext cx="395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Calibri" panose="020F050202020403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List of Applications Recommended 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DFDB3D-0619-8448-861B-C9E36EFF80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69" t="25324" r="13945" b="43226"/>
          <a:stretch/>
        </p:blipFill>
        <p:spPr>
          <a:xfrm>
            <a:off x="4305055" y="2135612"/>
            <a:ext cx="443335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04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B06DB4-6196-E421-9770-80561F682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14" y="1017509"/>
            <a:ext cx="8755289" cy="4796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Safe Routes to School Applications Not Recommended for Award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F37604-4699-6BB3-96EC-1ADAB64EB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524493"/>
              </p:ext>
            </p:extLst>
          </p:nvPr>
        </p:nvGraphicFramePr>
        <p:xfrm>
          <a:off x="177696" y="1714306"/>
          <a:ext cx="8557427" cy="1565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184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617062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49090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79874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301277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504940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0643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</a:t>
                      </a:r>
                      <a:br>
                        <a:rPr lang="en-US" sz="1300" b="1" dirty="0"/>
                      </a:br>
                      <a:r>
                        <a:rPr lang="en-US" sz="1300" b="1" dirty="0"/>
                        <a:t>Project Cost)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659291"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Independence Trail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Manning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$655,000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$524,000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(80%)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(0%)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041213"/>
                  </a:ext>
                </a:extLst>
              </a:tr>
            </a:tbl>
          </a:graphicData>
        </a:graphic>
      </p:graphicFrame>
      <p:sp>
        <p:nvSpPr>
          <p:cNvPr id="3" name="TextBox 2">
            <a:hlinkClick r:id="rId2" action="ppaction://hlinksldjump"/>
            <a:extLst>
              <a:ext uri="{FF2B5EF4-FFF2-40B4-BE49-F238E27FC236}">
                <a16:creationId xmlns:a16="http://schemas.microsoft.com/office/drawing/2014/main" id="{643B2A02-E7BB-0066-989C-38FA0B99FA24}"/>
              </a:ext>
            </a:extLst>
          </p:cNvPr>
          <p:cNvSpPr txBox="1"/>
          <p:nvPr/>
        </p:nvSpPr>
        <p:spPr>
          <a:xfrm>
            <a:off x="-32657" y="6116161"/>
            <a:ext cx="395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Calibri" panose="020F050202020403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List of Applications Recommended 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75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B06DB4-6196-E421-9770-80561F682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14" y="1017509"/>
            <a:ext cx="8755289" cy="4796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All Other Applications Not Recommended for Award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F37604-4699-6BB3-96EC-1ADAB64EB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43475"/>
              </p:ext>
            </p:extLst>
          </p:nvPr>
        </p:nvGraphicFramePr>
        <p:xfrm>
          <a:off x="177696" y="1714306"/>
          <a:ext cx="8557427" cy="4006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184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617062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49090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79874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301277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504940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881937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</a:t>
                      </a:r>
                      <a:br>
                        <a:rPr lang="en-US" sz="1300" b="1" dirty="0"/>
                      </a:br>
                      <a:r>
                        <a:rPr lang="en-US" sz="1300" b="1" dirty="0"/>
                        <a:t>Project Cost)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656780"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NW 94th Ave. Trail Connection to the Neal Smith Trail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Polk County Conservation Board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$831,000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$664,800 (80%)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(0%)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041213"/>
                  </a:ext>
                </a:extLst>
              </a:tr>
              <a:tr h="910982"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Wapsi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Bluff Trail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Linn County Conservation Board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$782,623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$375,000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(48%)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(0%)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00120"/>
                  </a:ext>
                </a:extLst>
              </a:tr>
              <a:tr h="74831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Washington-Grand Connector Trail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Mount Pleasant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$1,585,100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$1,268,000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(80%)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(0%)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29895"/>
                  </a:ext>
                </a:extLst>
              </a:tr>
              <a:tr h="63882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Raccoon River Valley Trail Resurfacing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Guthrie County Conservation Board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$4,876,400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$2,000,000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(41%)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(0%)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805919"/>
                  </a:ext>
                </a:extLst>
              </a:tr>
            </a:tbl>
          </a:graphicData>
        </a:graphic>
      </p:graphicFrame>
      <p:sp>
        <p:nvSpPr>
          <p:cNvPr id="3" name="TextBox 2">
            <a:hlinkClick r:id="rId2" action="ppaction://hlinksldjump"/>
            <a:extLst>
              <a:ext uri="{FF2B5EF4-FFF2-40B4-BE49-F238E27FC236}">
                <a16:creationId xmlns:a16="http://schemas.microsoft.com/office/drawing/2014/main" id="{20774749-B882-04CF-B536-E8453CDEB163}"/>
              </a:ext>
            </a:extLst>
          </p:cNvPr>
          <p:cNvSpPr txBox="1"/>
          <p:nvPr/>
        </p:nvSpPr>
        <p:spPr>
          <a:xfrm>
            <a:off x="-32657" y="6116161"/>
            <a:ext cx="395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Calibri" panose="020F050202020403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List of Applications Recommended 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886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B06DB4-6196-E421-9770-80561F682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14" y="1017509"/>
            <a:ext cx="8755289" cy="4796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All Other Applications Not Recommended for Award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F37604-4699-6BB3-96EC-1ADAB64EB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067459"/>
              </p:ext>
            </p:extLst>
          </p:nvPr>
        </p:nvGraphicFramePr>
        <p:xfrm>
          <a:off x="177696" y="1714306"/>
          <a:ext cx="8557427" cy="3709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184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617062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49090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79874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301277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504940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890101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</a:t>
                      </a:r>
                      <a:br>
                        <a:rPr lang="en-US" sz="1300" b="1" dirty="0"/>
                      </a:br>
                      <a:r>
                        <a:rPr lang="en-US" sz="1300" b="1" dirty="0"/>
                        <a:t>Project Cost)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656780"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Great Western Trail Rehabilitation – Phase 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Warren County Conservation Board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85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$705,000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$564,000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(80%)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(0%)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041213"/>
                  </a:ext>
                </a:extLst>
              </a:tr>
              <a:tr h="91098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ITC Midwest Trail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Robins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85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$1,363,000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$1,090,400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(80%)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(0%)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00120"/>
                  </a:ext>
                </a:extLst>
              </a:tr>
              <a:tr h="117668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Agency Road Trail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West Burlington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$2,351,000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$1,800,000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(77%)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(0%)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29895"/>
                  </a:ext>
                </a:extLst>
              </a:tr>
            </a:tbl>
          </a:graphicData>
        </a:graphic>
      </p:graphicFrame>
      <p:sp>
        <p:nvSpPr>
          <p:cNvPr id="3" name="TextBox 2">
            <a:hlinkClick r:id="rId2" action="ppaction://hlinksldjump"/>
            <a:extLst>
              <a:ext uri="{FF2B5EF4-FFF2-40B4-BE49-F238E27FC236}">
                <a16:creationId xmlns:a16="http://schemas.microsoft.com/office/drawing/2014/main" id="{358B5E5E-BE95-F5CE-10E1-B2473FE078B5}"/>
              </a:ext>
            </a:extLst>
          </p:cNvPr>
          <p:cNvSpPr txBox="1"/>
          <p:nvPr/>
        </p:nvSpPr>
        <p:spPr>
          <a:xfrm>
            <a:off x="-32657" y="6116161"/>
            <a:ext cx="395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Calibri" panose="020F050202020403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List of Applications Recommended 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780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12395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Statewide Transportation Alternatives Set-Aside Program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23556" name="Text Placeholder 2">
            <a:extLst>
              <a:ext uri="{FF2B5EF4-FFF2-40B4-BE49-F238E27FC236}">
                <a16:creationId xmlns:a16="http://schemas.microsoft.com/office/drawing/2014/main" id="{30257A1B-EB0B-4738-9BB9-DE4CB1E04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958975"/>
            <a:ext cx="618013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endParaRPr lang="en-US" altLang="en-US" sz="2200" dirty="0">
              <a:latin typeface="PT Sans Pro" panose="020B0503020203020204" pitchFamily="34" charset="0"/>
            </a:endParaRP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Current version of program in existence since 1991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Majority of funding is distributed to Iowa’s MPOs and RPAs, but $5 million reserved for statewide projects annually with 20% target for Safe Routes to School projects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Available to a variety of project sponsors but most applicants are cities and counties</a:t>
            </a:r>
            <a:endParaRPr lang="en-US" altLang="en-US" sz="1500" dirty="0">
              <a:latin typeface="PT Sans Pro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12395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Eligible Activities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23556" name="Text Placeholder 2">
            <a:extLst>
              <a:ext uri="{FF2B5EF4-FFF2-40B4-BE49-F238E27FC236}">
                <a16:creationId xmlns:a16="http://schemas.microsoft.com/office/drawing/2014/main" id="{30257A1B-EB0B-4738-9BB9-DE4CB1E04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958975"/>
            <a:ext cx="618013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On-road and off-road non-motorized trail facilities, safe routes for non-drivers, conversion of abandoned rail corridors for trails, preservation/rehabilitation of historic transportation facilities among others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Federal Recreational Trails Program eligible activities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Infrastructure-related or non-infrastructure related Safe Routes to School Projects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Scenic Byways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552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35" y="1034201"/>
            <a:ext cx="8451606" cy="3839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Project Evaluation Criteria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2" name="Table 9">
            <a:extLst>
              <a:ext uri="{FF2B5EF4-FFF2-40B4-BE49-F238E27FC236}">
                <a16:creationId xmlns:a16="http://schemas.microsoft.com/office/drawing/2014/main" id="{A8E47618-1A78-BAC1-101A-419D3ACE73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249742"/>
              </p:ext>
            </p:extLst>
          </p:nvPr>
        </p:nvGraphicFramePr>
        <p:xfrm>
          <a:off x="360485" y="1486240"/>
          <a:ext cx="8394456" cy="486009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221291">
                  <a:extLst>
                    <a:ext uri="{9D8B030D-6E8A-4147-A177-3AD203B41FA5}">
                      <a16:colId xmlns:a16="http://schemas.microsoft.com/office/drawing/2014/main" val="72594445"/>
                    </a:ext>
                  </a:extLst>
                </a:gridCol>
                <a:gridCol w="1173165">
                  <a:extLst>
                    <a:ext uri="{9D8B030D-6E8A-4147-A177-3AD203B41FA5}">
                      <a16:colId xmlns:a16="http://schemas.microsoft.com/office/drawing/2014/main" val="1421192905"/>
                    </a:ext>
                  </a:extLst>
                </a:gridCol>
              </a:tblGrid>
              <a:tr h="272153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Criteria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Points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41053"/>
                  </a:ext>
                </a:extLst>
              </a:tr>
              <a:tr h="325337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</a:rPr>
                        <a:t>Statewide or multi-regional impact of the project 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25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1588815"/>
                  </a:ext>
                </a:extLst>
              </a:tr>
              <a:tr h="270535">
                <a:tc>
                  <a:txBody>
                    <a:bodyPr/>
                    <a:lstStyle/>
                    <a:p>
                      <a:pPr marL="0" algn="l" defTabSz="685812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Connectivity and Completion of Trail Linkages </a:t>
                      </a: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15</a:t>
                      </a: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4561679"/>
                  </a:ext>
                </a:extLst>
              </a:tr>
              <a:tr h="278364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Alignment with Local, Regional, or Statewide Planning Documents </a:t>
                      </a:r>
                      <a:endParaRPr lang="en-US" sz="18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15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749222"/>
                  </a:ext>
                </a:extLst>
              </a:tr>
              <a:tr h="223563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Federal-aid Project Development Process, Understanding &amp; Capacity 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10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944804"/>
                  </a:ext>
                </a:extLst>
              </a:tr>
              <a:tr h="256444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Contribution Toward Safety for All Transportation Modes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10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34686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Enhancement of Statewide Tourism Benefits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10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67426394"/>
                  </a:ext>
                </a:extLst>
              </a:tr>
              <a:tr h="196945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Leverage of other funding sources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10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47911471"/>
                  </a:ext>
                </a:extLst>
              </a:tr>
              <a:tr h="217300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Need for the proposed project 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10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0118701"/>
                  </a:ext>
                </a:extLst>
              </a:tr>
              <a:tr h="200076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Addresses high-need areas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88840758"/>
                  </a:ext>
                </a:extLst>
              </a:tr>
              <a:tr h="195379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Improve accessibility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61350016"/>
                  </a:ext>
                </a:extLst>
              </a:tr>
              <a:tr h="190682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Long-term maintenance plan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80751560"/>
                  </a:ext>
                </a:extLst>
              </a:tr>
              <a:tr h="173459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Project readiness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71464202"/>
                  </a:ext>
                </a:extLst>
              </a:tr>
              <a:tr h="402391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MAXIMUM POINTS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130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26874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302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915" y="949735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Available Funding and Application Summary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742AFB47-1DDA-53A1-9206-2BB873C386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776490"/>
              </p:ext>
            </p:extLst>
          </p:nvPr>
        </p:nvGraphicFramePr>
        <p:xfrm>
          <a:off x="629574" y="1943510"/>
          <a:ext cx="7551670" cy="371324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75835">
                  <a:extLst>
                    <a:ext uri="{9D8B030D-6E8A-4147-A177-3AD203B41FA5}">
                      <a16:colId xmlns:a16="http://schemas.microsoft.com/office/drawing/2014/main" val="72594445"/>
                    </a:ext>
                  </a:extLst>
                </a:gridCol>
                <a:gridCol w="404586">
                  <a:extLst>
                    <a:ext uri="{9D8B030D-6E8A-4147-A177-3AD203B41FA5}">
                      <a16:colId xmlns:a16="http://schemas.microsoft.com/office/drawing/2014/main" val="484604426"/>
                    </a:ext>
                  </a:extLst>
                </a:gridCol>
                <a:gridCol w="3371249">
                  <a:extLst>
                    <a:ext uri="{9D8B030D-6E8A-4147-A177-3AD203B41FA5}">
                      <a16:colId xmlns:a16="http://schemas.microsoft.com/office/drawing/2014/main" val="1796880072"/>
                    </a:ext>
                  </a:extLst>
                </a:gridCol>
              </a:tblGrid>
              <a:tr h="402391">
                <a:tc gridSpan="3"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Available Funding: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Column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bg1"/>
                        </a:solidFill>
                        <a:latin typeface="PT Sans" panose="020B0503020203090204" pitchFamily="34" charset="0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41053"/>
                  </a:ext>
                </a:extLst>
              </a:tr>
              <a:tr h="402391">
                <a:tc gridSpan="2"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</a:rPr>
                        <a:t>Total Funding Available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$9,000,000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$5,330,393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1588815"/>
                  </a:ext>
                </a:extLst>
              </a:tr>
              <a:tr h="408976">
                <a:tc gridSpan="2">
                  <a:txBody>
                    <a:bodyPr/>
                    <a:lstStyle/>
                    <a:p>
                      <a:pPr marL="0" algn="l" defTabSz="685812" rtl="0" eaLnBrk="1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Target to Safe Routes to School</a:t>
                      </a: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$1,800,000 (20%)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$1,000,000 (20%)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34561679"/>
                  </a:ext>
                </a:extLst>
              </a:tr>
              <a:tr h="408976">
                <a:tc gridSpan="2">
                  <a:txBody>
                    <a:bodyPr/>
                    <a:lstStyle/>
                    <a:p>
                      <a:pPr marL="0" algn="l" defTabSz="685812" rtl="0" eaLnBrk="1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Target for non-Safe Routes to School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$8,000,000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$4,000,000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77977637"/>
                  </a:ext>
                </a:extLst>
              </a:tr>
              <a:tr h="402391">
                <a:tc gridSpan="3">
                  <a:txBody>
                    <a:bodyPr/>
                    <a:lstStyle/>
                    <a:p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749222"/>
                  </a:ext>
                </a:extLst>
              </a:tr>
              <a:tr h="449001">
                <a:tc gridSpan="3"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Application Summary:</a:t>
                      </a:r>
                    </a:p>
                  </a:txBody>
                  <a:tcPr marL="68580" marR="68580" marT="34290" marB="34290">
                    <a:solidFill>
                      <a:srgbClr val="0361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dirty="0">
                        <a:solidFill>
                          <a:schemeClr val="bg1"/>
                        </a:solidFill>
                        <a:latin typeface="PT Sans" panose="020B0503020203090204" pitchFamily="34" charset="0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036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944804"/>
                  </a:ext>
                </a:extLst>
              </a:tr>
              <a:tr h="402391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Total number of projects: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       14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3468655"/>
                  </a:ext>
                </a:extLst>
              </a:tr>
              <a:tr h="402391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Total project costs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      $22,371,511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67426394"/>
                  </a:ext>
                </a:extLst>
              </a:tr>
              <a:tr h="402391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Total amount requested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      $15,196,158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47911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993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567BC-9AA9-F89F-EF4E-6E7EA878E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6064A3D3-330B-5295-16E2-8EBACF3BA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45CBEFB-2AD4-148C-63E6-A5094FE45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1EA102F-C40A-B963-3E53-B7B4049D0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14" y="1017509"/>
            <a:ext cx="8755289" cy="4796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Safe Routes to School Applications Recommended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6E92F25-7825-0D2A-54CB-0EE19700A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604350"/>
              </p:ext>
            </p:extLst>
          </p:nvPr>
        </p:nvGraphicFramePr>
        <p:xfrm>
          <a:off x="177696" y="1714307"/>
          <a:ext cx="8557427" cy="3570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184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617062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49090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79874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301277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504940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58769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</a:t>
                      </a:r>
                      <a:br>
                        <a:rPr lang="en-US" sz="1300" b="1" dirty="0"/>
                      </a:br>
                      <a:r>
                        <a:rPr lang="en-US" sz="1300" b="1" dirty="0"/>
                        <a:t>Project Cost)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969544"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Central City Pedestrian Bridge</a:t>
                      </a: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Central City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$1,750,000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$1,400,000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(80%)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$1,400,000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(80%)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041213"/>
                  </a:ext>
                </a:extLst>
              </a:tr>
              <a:tr h="810932"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Iowa Safe Routes Partnership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Iowa Northland Regional Council of Governments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$390,002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$312,002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(80%)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$312,002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(80%)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00120"/>
                  </a:ext>
                </a:extLst>
              </a:tr>
              <a:tr h="771938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29895"/>
                  </a:ext>
                </a:extLst>
              </a:tr>
            </a:tbl>
          </a:graphicData>
        </a:graphic>
      </p:graphicFrame>
      <p:sp>
        <p:nvSpPr>
          <p:cNvPr id="3" name="TextBox 2">
            <a:hlinkClick r:id="rId4" action="ppaction://hlinksldjump"/>
            <a:extLst>
              <a:ext uri="{FF2B5EF4-FFF2-40B4-BE49-F238E27FC236}">
                <a16:creationId xmlns:a16="http://schemas.microsoft.com/office/drawing/2014/main" id="{71132319-D420-1C56-E413-471E5177DA98}"/>
              </a:ext>
            </a:extLst>
          </p:cNvPr>
          <p:cNvSpPr txBox="1"/>
          <p:nvPr/>
        </p:nvSpPr>
        <p:spPr>
          <a:xfrm>
            <a:off x="-1" y="6088469"/>
            <a:ext cx="5098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tx2"/>
                </a:solidFill>
                <a:cs typeface="Calibri" panose="020F050202020403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Jump to Safe Routes to School Applications not Recommended for Funding</a:t>
            </a:r>
            <a:endParaRPr lang="en-US" sz="1200" b="1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9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CEDDFE6-F404-6AFA-1FBD-1233BA4A8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43FB5F5-30E3-4E09-8B48-A084F12A3338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A6C26B5D-B6C0-DC81-C012-AEDE9C96F64B}"/>
              </a:ext>
            </a:extLst>
          </p:cNvPr>
          <p:cNvSpPr txBox="1">
            <a:spLocks/>
          </p:cNvSpPr>
          <p:nvPr/>
        </p:nvSpPr>
        <p:spPr>
          <a:xfrm>
            <a:off x="0" y="912758"/>
            <a:ext cx="9144000" cy="2880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  <a:lvl2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2pPr>
            <a:lvl3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3pPr>
            <a:lvl4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4pPr>
            <a:lvl5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5pPr>
            <a:lvl6pPr marL="171496" algn="l" defTabSz="6853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64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342992" algn="l" defTabSz="6853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64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514487" algn="l" defTabSz="6853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64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685983" algn="l" defTabSz="6853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64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Safe Routes to School Applications Received &amp; Recommended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4C3B4F-93BD-47C2-2468-EBA04D2EE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45" y="1354346"/>
            <a:ext cx="7824159" cy="50550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B06DB4-6196-E421-9770-80561F682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55" y="942976"/>
            <a:ext cx="8755289" cy="5229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All Other Applications Recommended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937186-7281-3721-AB04-39195FB7EB90}"/>
              </a:ext>
            </a:extLst>
          </p:cNvPr>
          <p:cNvSpPr txBox="1"/>
          <p:nvPr/>
        </p:nvSpPr>
        <p:spPr>
          <a:xfrm>
            <a:off x="0" y="6163408"/>
            <a:ext cx="4890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3617A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Jump to Applications Not Recommended for Funding</a:t>
            </a:r>
            <a:endParaRPr lang="en-US" sz="1200" b="1" dirty="0">
              <a:solidFill>
                <a:srgbClr val="03617A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8F25D16-B92B-EB09-7768-86D488A1A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707610"/>
              </p:ext>
            </p:extLst>
          </p:nvPr>
        </p:nvGraphicFramePr>
        <p:xfrm>
          <a:off x="177696" y="1714306"/>
          <a:ext cx="8557427" cy="4219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184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617062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49090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79874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301277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504940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881937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</a:t>
                      </a:r>
                      <a:br>
                        <a:rPr lang="en-US" sz="1300" b="1" dirty="0"/>
                      </a:br>
                      <a:r>
                        <a:rPr lang="en-US" sz="1300" b="1" dirty="0"/>
                        <a:t>Project Cost)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656780"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Great American Rail Trail: Weston to Underwood</a:t>
                      </a: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Pottawattamie County Conservation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106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$4,505,000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$3,500,000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(78%)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$1,920,435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(43%)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041213"/>
                  </a:ext>
                </a:extLst>
              </a:tr>
              <a:tr h="91098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Summer Street-</a:t>
                      </a:r>
                      <a:r>
                        <a:rPr lang="en-US" sz="1400" b="1" dirty="0" err="1">
                          <a:solidFill>
                            <a:schemeClr val="tx2"/>
                          </a:solidFill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Dankwardt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Park Connector Trail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Burlington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$942,000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$750,000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(80%)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$750,000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(80%)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00120"/>
                  </a:ext>
                </a:extLst>
              </a:tr>
              <a:tr h="74831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Camanche Trail Extensions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Camanche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$649,000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$500,000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(77%)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$500,000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(77%)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29895"/>
                  </a:ext>
                </a:extLst>
              </a:tr>
              <a:tr h="63882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UNI Integrated Roadside Vegetation Management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University of Northern Iowa Tallgrass Prairie Center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94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$1,064,386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$447,956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(42%)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$447,956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(42%)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805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742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CEDDFE6-F404-6AFA-1FBD-1233BA4A8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43FB5F5-30E3-4E09-8B48-A084F12A3338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A6C26B5D-B6C0-DC81-C012-AEDE9C96F64B}"/>
              </a:ext>
            </a:extLst>
          </p:cNvPr>
          <p:cNvSpPr txBox="1">
            <a:spLocks/>
          </p:cNvSpPr>
          <p:nvPr/>
        </p:nvSpPr>
        <p:spPr>
          <a:xfrm>
            <a:off x="0" y="912758"/>
            <a:ext cx="9144000" cy="2880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  <a:lvl2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2pPr>
            <a:lvl3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3pPr>
            <a:lvl4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4pPr>
            <a:lvl5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5pPr>
            <a:lvl6pPr marL="171496" algn="l" defTabSz="6853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64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342992" algn="l" defTabSz="6853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64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514487" algn="l" defTabSz="6853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64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685983" algn="l" defTabSz="6853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64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US" sz="2800" dirty="0">
                <a:solidFill>
                  <a:schemeClr val="tx2"/>
                </a:solidFill>
              </a:rPr>
              <a:t>All Other Applications Received &amp; Recommended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6BB43D-021B-D4E8-1A3B-02DF82568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14" y="1297919"/>
            <a:ext cx="7323827" cy="509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438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5881</TotalTime>
  <Words>1147</Words>
  <Application>Microsoft Office PowerPoint</Application>
  <PresentationFormat>On-screen Show (4:3)</PresentationFormat>
  <Paragraphs>299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PT Sans</vt:lpstr>
      <vt:lpstr>PT Sans Pro</vt:lpstr>
      <vt:lpstr>Roboto Slab</vt:lpstr>
      <vt:lpstr>Work Sans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Andersen, Christina</dc:creator>
  <cp:lastModifiedBy>Anderson, Stuart</cp:lastModifiedBy>
  <cp:revision>122</cp:revision>
  <dcterms:created xsi:type="dcterms:W3CDTF">2023-08-03T14:09:31Z</dcterms:created>
  <dcterms:modified xsi:type="dcterms:W3CDTF">2025-12-01T14:53:40Z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aac733-ded1-41e0-8ea6-961193f81247_Enabled">
    <vt:lpwstr>true</vt:lpwstr>
  </property>
  <property fmtid="{D5CDD505-2E9C-101B-9397-08002B2CF9AE}" pid="3" name="MSIP_Label_0faac733-ded1-41e0-8ea6-961193f81247_SetDate">
    <vt:lpwstr>2025-06-19T18:46:45Z</vt:lpwstr>
  </property>
  <property fmtid="{D5CDD505-2E9C-101B-9397-08002B2CF9AE}" pid="4" name="MSIP_Label_0faac733-ded1-41e0-8ea6-961193f81247_Method">
    <vt:lpwstr>Standard</vt:lpwstr>
  </property>
  <property fmtid="{D5CDD505-2E9C-101B-9397-08002B2CF9AE}" pid="5" name="MSIP_Label_0faac733-ded1-41e0-8ea6-961193f81247_Name">
    <vt:lpwstr>defa4170-0d19-0005-0004-bc88714345d2</vt:lpwstr>
  </property>
  <property fmtid="{D5CDD505-2E9C-101B-9397-08002B2CF9AE}" pid="6" name="MSIP_Label_0faac733-ded1-41e0-8ea6-961193f81247_SiteId">
    <vt:lpwstr>a1e65fcc-32fa-4fdd-8692-0cc2eb06676e</vt:lpwstr>
  </property>
  <property fmtid="{D5CDD505-2E9C-101B-9397-08002B2CF9AE}" pid="7" name="MSIP_Label_0faac733-ded1-41e0-8ea6-961193f81247_ActionId">
    <vt:lpwstr>bd3fafd6-abed-494f-aef8-c7f7a6e4b4ed</vt:lpwstr>
  </property>
  <property fmtid="{D5CDD505-2E9C-101B-9397-08002B2CF9AE}" pid="8" name="MSIP_Label_0faac733-ded1-41e0-8ea6-961193f81247_ContentBits">
    <vt:lpwstr>0</vt:lpwstr>
  </property>
</Properties>
</file>