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5" r:id="rId6"/>
    <p:sldId id="308" r:id="rId7"/>
    <p:sldId id="299" r:id="rId8"/>
    <p:sldId id="324" r:id="rId9"/>
    <p:sldId id="318" r:id="rId10"/>
    <p:sldId id="325" r:id="rId11"/>
    <p:sldId id="306" r:id="rId12"/>
    <p:sldId id="310" r:id="rId13"/>
    <p:sldId id="312" r:id="rId14"/>
    <p:sldId id="309" r:id="rId15"/>
    <p:sldId id="311" r:id="rId16"/>
    <p:sldId id="307" r:id="rId17"/>
    <p:sldId id="304" r:id="rId18"/>
    <p:sldId id="313" r:id="rId19"/>
    <p:sldId id="270" r:id="rId2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23"/>
      <p:bold r:id="rId24"/>
      <p:italic r:id="rId25"/>
      <p:boldItalic r:id="rId26"/>
    </p:embeddedFont>
    <p:embeddedFont>
      <p:font typeface="Roboto Slab" pitchFamily="50" charset="0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Executive Summary covers 3 pages in the plan that highlight the key elements within the document.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7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 of the executive summary.  These are some of the figures and highlights we presented to you during that first meeting.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4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And page 3 of the executive summary highlights both freight and passenger rail short and long range projects.  This is also showcasing the 4 key topics of strategies we will discuss more in a minute.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6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DRAFT STATE RAIL PLAN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F0699748-7AF1-BD69-D1D5-4B42048E0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4116" r="14614" b="4116"/>
          <a:stretch/>
        </p:blipFill>
        <p:spPr>
          <a:xfrm>
            <a:off x="-23627" y="0"/>
            <a:ext cx="9173741" cy="6709613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Draft State Rail Plan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Overview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49" y="6405797"/>
            <a:ext cx="1162554" cy="3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12/9/2025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Haz Mat Routes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 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249D1E9-FC7F-9230-F209-E0B69AE9B592}"/>
              </a:ext>
            </a:extLst>
          </p:cNvPr>
          <p:cNvSpPr txBox="1">
            <a:spLocks/>
          </p:cNvSpPr>
          <p:nvPr/>
        </p:nvSpPr>
        <p:spPr>
          <a:xfrm>
            <a:off x="1114426" y="5948898"/>
            <a:ext cx="6915149" cy="270928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Developed with input from the Modal Transportation Bureau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E64DBEB-05E2-A34F-DE9A-4C2245BB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480" y="2191975"/>
            <a:ext cx="60350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Freight rail chokepoints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(chapters 3 and 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249D1E9-FC7F-9230-F209-E0B69AE9B592}"/>
              </a:ext>
            </a:extLst>
          </p:cNvPr>
          <p:cNvSpPr txBox="1">
            <a:spLocks/>
          </p:cNvSpPr>
          <p:nvPr/>
        </p:nvSpPr>
        <p:spPr>
          <a:xfrm>
            <a:off x="1114426" y="5948898"/>
            <a:ext cx="6915149" cy="270928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Developed with input from the 2017/2021 SRP, State Freight Plan, and the railroads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DA6A9F6-0906-BD15-B198-8E302284B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716" y="2208299"/>
            <a:ext cx="58005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Freight opportunities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 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249D1E9-FC7F-9230-F209-E0B69AE9B592}"/>
              </a:ext>
            </a:extLst>
          </p:cNvPr>
          <p:cNvSpPr txBox="1">
            <a:spLocks/>
          </p:cNvSpPr>
          <p:nvPr/>
        </p:nvSpPr>
        <p:spPr>
          <a:xfrm>
            <a:off x="1114426" y="5948898"/>
            <a:ext cx="6915149" cy="270928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Developed with input from the Rail Advisory Committee and Freight Advisory Council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F147931-AF97-F3EC-3641-37A1AE78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50" y="2203536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Conceptual passenger routes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 2 and 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468913B-0698-C7B9-6BCC-9CF117092E9F}"/>
              </a:ext>
            </a:extLst>
          </p:cNvPr>
          <p:cNvSpPr txBox="1">
            <a:spLocks/>
          </p:cNvSpPr>
          <p:nvPr/>
        </p:nvSpPr>
        <p:spPr>
          <a:xfrm>
            <a:off x="1114426" y="5910797"/>
            <a:ext cx="6915149" cy="504141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Developed with input from the 2017/2021 SRP, FRA Amtrak Daily Long-Distance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Service Study, and the Minnesota GO Rail Plan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A4EA3C-88F8-784D-1679-F0996C7E12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6225" y="1982031"/>
            <a:ext cx="6283748" cy="3723444"/>
            <a:chOff x="974" y="1462"/>
            <a:chExt cx="3598" cy="213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E3D8FC19-D14A-E1F4-5AF0-7D839A6F8303}"/>
                </a:ext>
              </a:extLst>
            </p:cNvPr>
            <p:cNvSpPr>
              <a:spLocks noChangeAspect="1" noTextEdit="1"/>
            </p:cNvSpPr>
            <p:nvPr/>
          </p:nvSpPr>
          <p:spPr bwMode="auto">
            <a:xfrm>
              <a:off x="974" y="1462"/>
              <a:ext cx="3598" cy="2132"/>
            </a:xfrm>
            <a:prstGeom prst="rect">
              <a:avLst/>
            </a:prstGeom>
            <a:noFill/>
            <a:ln w="88900" cap="sq" cmpd="thickThin" algn="ctr">
              <a:noFill/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2EA602E0-E487-613F-2BD4-294A89F10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1462"/>
              <a:ext cx="3601" cy="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380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Service and investment program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 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Listings of passenger rail and freight rail studies and projects </a:t>
            </a:r>
          </a:p>
          <a:p>
            <a:r>
              <a:rPr lang="en-US" dirty="0"/>
              <a:t>Short-term (1-4 years) and long-term (5-20 years)</a:t>
            </a:r>
          </a:p>
          <a:p>
            <a:r>
              <a:rPr lang="en-US" dirty="0"/>
              <a:t>Descriptions, timelines, costs, and funding sources if available</a:t>
            </a:r>
          </a:p>
          <a:p>
            <a:r>
              <a:rPr lang="en-US" dirty="0"/>
              <a:t>Developed with input from the railroads, Amtrak, MPO/RPAs, HDR, and Iowa DOT</a:t>
            </a:r>
          </a:p>
          <a:p>
            <a:r>
              <a:rPr lang="en-US" dirty="0"/>
              <a:t>Long-range studies note that, “No Federal, state, or local sources have been allocated nor have timelines been established.”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3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0"/>
            <a:ext cx="7635240" cy="316356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 summary to Transportation Commission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FRA Approval Letter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4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79" y="1611630"/>
            <a:ext cx="7890087" cy="438276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State Rail Plan (SRP) updated every four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Follow SRP guidance from FRA (last updated in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Last update: January 2021 (considered a “light” update of the 2017 document completed by HDR)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2025 Draft SRP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Developed internally by Modal Transportation and Systems Planning Bureaus with some support from HDR (economic impact study)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Alternative outline approved by FRA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 text, more graphics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Direct input from stakeholders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3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79" y="1611630"/>
            <a:ext cx="7980046" cy="438276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Stakeholder engagement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Railroads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– needs, opportunities, facilities, chokepoints, projects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Rail Advisory Committee (RAC) </a:t>
            </a:r>
            <a:r>
              <a:rPr lang="en-US" dirty="0"/>
              <a:t>– vision, goals, objectives, needs, opportunities, facilities, chokepoints, projects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Passenger Rail Advisory Committee (PRAC)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vision, goals, objectives, passenger service enhancements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Freight Advisory Council (FAC) </a:t>
            </a:r>
            <a:r>
              <a:rPr lang="en-US" dirty="0"/>
              <a:t>– vision, goals, objectives, facilities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MPO/RPAs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vision, goals, objectives, safety, land use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Local officials </a:t>
            </a:r>
            <a:r>
              <a:rPr lang="en-US" dirty="0"/>
              <a:t>– safety, land use, issues, needs, opportunities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06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Document outline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>
            <a:extLst>
              <a:ext uri="{FF2B5EF4-FFF2-40B4-BE49-F238E27FC236}">
                <a16:creationId xmlns:a16="http://schemas.microsoft.com/office/drawing/2014/main" id="{81D78149-C86A-45EF-F910-C4A6A68D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1" y="2149643"/>
            <a:ext cx="7572057" cy="38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9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732" y="652967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Executive Summary 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26732" y="1000016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7847F94-F958-73C1-93C9-237A8B094263}"/>
              </a:ext>
            </a:extLst>
          </p:cNvPr>
          <p:cNvSpPr txBox="1">
            <a:spLocks/>
          </p:cNvSpPr>
          <p:nvPr/>
        </p:nvSpPr>
        <p:spPr>
          <a:xfrm>
            <a:off x="914400" y="5783622"/>
            <a:ext cx="7315200" cy="504144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5AE58-FC4A-8A92-4372-9C18995D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6" y="1060976"/>
            <a:ext cx="7805128" cy="57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4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732" y="652967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7847F94-F958-73C1-93C9-237A8B094263}"/>
              </a:ext>
            </a:extLst>
          </p:cNvPr>
          <p:cNvSpPr txBox="1">
            <a:spLocks/>
          </p:cNvSpPr>
          <p:nvPr/>
        </p:nvSpPr>
        <p:spPr>
          <a:xfrm>
            <a:off x="914400" y="5783622"/>
            <a:ext cx="7315200" cy="504144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1B11A2-AE28-5B00-2BB8-246056BE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3" y="712893"/>
            <a:ext cx="8107679" cy="58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7847F94-F958-73C1-93C9-237A8B094263}"/>
              </a:ext>
            </a:extLst>
          </p:cNvPr>
          <p:cNvSpPr txBox="1">
            <a:spLocks/>
          </p:cNvSpPr>
          <p:nvPr/>
        </p:nvSpPr>
        <p:spPr>
          <a:xfrm>
            <a:off x="914400" y="5783622"/>
            <a:ext cx="7315200" cy="504144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E019-B33C-7D1D-22D9-0E8A857D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7" y="676858"/>
            <a:ext cx="7782560" cy="58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504144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Vision, goals, and objectives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(chapters 1 and 5)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7847F94-F958-73C1-93C9-237A8B094263}"/>
              </a:ext>
            </a:extLst>
          </p:cNvPr>
          <p:cNvSpPr txBox="1">
            <a:spLocks/>
          </p:cNvSpPr>
          <p:nvPr/>
        </p:nvSpPr>
        <p:spPr>
          <a:xfrm>
            <a:off x="914400" y="5783622"/>
            <a:ext cx="7315200" cy="504144"/>
          </a:xfrm>
          <a:prstGeom prst="rect">
            <a:avLst/>
          </a:prstGeom>
        </p:spPr>
        <p:txBody>
          <a:bodyPr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Developed with input from the Rail Advisory Committee,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i="1" dirty="0"/>
              <a:t>Passenger Rail Advisory Committee, Freight Advisory Council, and local officials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93BE-C993-3671-9615-63840962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89" y="2170863"/>
            <a:ext cx="7777831" cy="33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Needs and opportunities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(chapter 4)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Identified using passenger and freight inventory, performance, trends, and impacts, then summarized into six categories. </a:t>
            </a:r>
          </a:p>
          <a:p>
            <a:pPr marL="556016" lvl="1" indent="-342900">
              <a:buFont typeface="+mj-lt"/>
              <a:buAutoNum type="arabicPeriod"/>
            </a:pPr>
            <a:r>
              <a:rPr lang="en-US" dirty="0"/>
              <a:t>Safety</a:t>
            </a:r>
          </a:p>
          <a:p>
            <a:pPr marL="556016" lvl="1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continuity and safety</a:t>
            </a:r>
          </a:p>
          <a:p>
            <a:pPr marL="556016" lvl="1" indent="-342900">
              <a:buFont typeface="+mj-lt"/>
              <a:buAutoNum type="arabicPeriod"/>
            </a:pPr>
            <a:r>
              <a:rPr lang="en-US" dirty="0"/>
              <a:t>Hazardous materials</a:t>
            </a:r>
          </a:p>
          <a:p>
            <a:pPr marL="556016" lvl="1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Chokepoints</a:t>
            </a:r>
          </a:p>
          <a:p>
            <a:pPr marL="556016" lvl="1" indent="-342900">
              <a:buFont typeface="+mj-lt"/>
              <a:buAutoNum type="arabicPeriod"/>
            </a:pPr>
            <a:r>
              <a:rPr lang="en-US" dirty="0"/>
              <a:t>Freight opportunities and growth limitations</a:t>
            </a:r>
          </a:p>
          <a:p>
            <a:pPr marL="556016" lvl="1" indent="-342900">
              <a:buFont typeface="+mj-lt"/>
              <a:buAutoNum type="arabicPeriod"/>
            </a:pPr>
            <a:r>
              <a:rPr lang="en-US" dirty="0"/>
              <a:t>Passenger rail service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695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2640</TotalTime>
  <Words>521</Words>
  <Application>Microsoft Office PowerPoint</Application>
  <PresentationFormat>On-screen Show (4:3)</PresentationFormat>
  <Paragraphs>61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Roboto Slab</vt:lpstr>
      <vt:lpstr>PT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36</cp:revision>
  <dcterms:created xsi:type="dcterms:W3CDTF">2023-12-21T16:39:01Z</dcterms:created>
  <dcterms:modified xsi:type="dcterms:W3CDTF">2025-12-01T17:03:26Z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2025-07-22T15:11:58Z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b1be1663-1b7e-4ad9-a866-6fce9a8e9e7f</vt:lpwstr>
  </property>
  <property fmtid="{D5CDD505-2E9C-101B-9397-08002B2CF9AE}" pid="12" name="MSIP_Label_0faac733-ded1-41e0-8ea6-961193f81247_ContentBits">
    <vt:lpwstr>0</vt:lpwstr>
  </property>
</Properties>
</file>