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257" r:id="rId6"/>
    <p:sldId id="293" r:id="rId7"/>
    <p:sldId id="294" r:id="rId8"/>
    <p:sldId id="295" r:id="rId9"/>
    <p:sldId id="329" r:id="rId10"/>
    <p:sldId id="326" r:id="rId11"/>
    <p:sldId id="327" r:id="rId12"/>
    <p:sldId id="324" r:id="rId13"/>
    <p:sldId id="328" r:id="rId14"/>
    <p:sldId id="332" r:id="rId15"/>
    <p:sldId id="270" r:id="rId16"/>
  </p:sldIdLst>
  <p:sldSz cx="9144000" cy="6858000" type="screen4x3"/>
  <p:notesSz cx="7010400" cy="9296400"/>
  <p:embeddedFontLst>
    <p:embeddedFont>
      <p:font typeface="PT Sans" panose="020B0503020203020204" pitchFamily="34" charset="0"/>
      <p:regular r:id="rId19"/>
      <p:bold r:id="rId20"/>
      <p:italic r:id="rId21"/>
      <p:boldItalic r:id="rId22"/>
    </p:embeddedFont>
    <p:embeddedFont>
      <p:font typeface="Roboto Slab" pitchFamily="50" charset="0"/>
      <p:regular r:id="rId23"/>
      <p:bold r:id="rId24"/>
    </p:embeddedFont>
  </p:embeddedFontLst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8BF"/>
    <a:srgbClr val="58696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1" autoAdjust="0"/>
    <p:restoredTop sz="94717" autoAdjust="0"/>
  </p:normalViewPr>
  <p:slideViewPr>
    <p:cSldViewPr snapToGrid="0">
      <p:cViewPr varScale="1">
        <p:scale>
          <a:sx n="105" d="100"/>
          <a:sy n="105" d="100"/>
        </p:scale>
        <p:origin x="9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696" y="105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2258</c:v>
                </c:pt>
                <c:pt idx="1">
                  <c:v>2351</c:v>
                </c:pt>
                <c:pt idx="2">
                  <c:v>2667</c:v>
                </c:pt>
                <c:pt idx="3">
                  <c:v>2924</c:v>
                </c:pt>
                <c:pt idx="4">
                  <c:v>3009</c:v>
                </c:pt>
                <c:pt idx="5">
                  <c:v>3106</c:v>
                </c:pt>
                <c:pt idx="6">
                  <c:v>3034</c:v>
                </c:pt>
                <c:pt idx="7">
                  <c:v>3084</c:v>
                </c:pt>
                <c:pt idx="8">
                  <c:v>2968</c:v>
                </c:pt>
                <c:pt idx="9">
                  <c:v>2976</c:v>
                </c:pt>
                <c:pt idx="10">
                  <c:v>2745</c:v>
                </c:pt>
                <c:pt idx="11">
                  <c:v>2657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228-4F78-8262-BF2545A1D986}"/>
            </c:ext>
          </c:extLst>
        </c:ser>
        <c:ser>
          <c:idx val="3"/>
          <c:order val="1"/>
          <c:tx>
            <c:strRef>
              <c:f>Sheet1!$C$1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chemeClr val="bg2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bg2">
                  <a:lumMod val="50000"/>
                </a:schemeClr>
              </a:solidFill>
              <a:ln w="9525">
                <a:solidFill>
                  <a:schemeClr val="bg2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2322</c:v>
                </c:pt>
                <c:pt idx="1">
                  <c:v>2564</c:v>
                </c:pt>
                <c:pt idx="2">
                  <c:v>2256</c:v>
                </c:pt>
                <c:pt idx="3">
                  <c:v>1898</c:v>
                </c:pt>
                <c:pt idx="4">
                  <c:v>2307</c:v>
                </c:pt>
                <c:pt idx="5">
                  <c:v>2688</c:v>
                </c:pt>
                <c:pt idx="6">
                  <c:v>2753</c:v>
                </c:pt>
                <c:pt idx="7">
                  <c:v>2842</c:v>
                </c:pt>
                <c:pt idx="8">
                  <c:v>2767</c:v>
                </c:pt>
                <c:pt idx="9">
                  <c:v>2728</c:v>
                </c:pt>
                <c:pt idx="10">
                  <c:v>2419</c:v>
                </c:pt>
                <c:pt idx="11">
                  <c:v>2338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228-4F78-8262-BF2545A1D986}"/>
            </c:ext>
          </c:extLst>
        </c:ser>
        <c:ser>
          <c:idx val="0"/>
          <c:order val="2"/>
          <c:tx>
            <c:strRef>
              <c:f>Sheet1!$D$1</c:f>
              <c:strCache>
                <c:ptCount val="1"/>
                <c:pt idx="0">
                  <c:v>2021</c:v>
                </c:pt>
              </c:strCache>
            </c:strRef>
          </c:tx>
          <c:spPr>
            <a:ln w="28575" cap="rnd">
              <a:solidFill>
                <a:srgbClr val="00B050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rgbClr val="00B050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2185</c:v>
                </c:pt>
                <c:pt idx="1">
                  <c:v>2233</c:v>
                </c:pt>
                <c:pt idx="2">
                  <c:v>2634</c:v>
                </c:pt>
                <c:pt idx="3">
                  <c:v>2849</c:v>
                </c:pt>
                <c:pt idx="4">
                  <c:v>2941</c:v>
                </c:pt>
                <c:pt idx="5">
                  <c:v>3051</c:v>
                </c:pt>
                <c:pt idx="6">
                  <c:v>3002</c:v>
                </c:pt>
                <c:pt idx="7">
                  <c:v>3021</c:v>
                </c:pt>
                <c:pt idx="8">
                  <c:v>2990</c:v>
                </c:pt>
                <c:pt idx="9">
                  <c:v>2947</c:v>
                </c:pt>
                <c:pt idx="10">
                  <c:v>2770</c:v>
                </c:pt>
                <c:pt idx="11">
                  <c:v>2596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228-4F78-8262-BF2545A1D986}"/>
            </c:ext>
          </c:extLst>
        </c:ser>
        <c:ser>
          <c:idx val="1"/>
          <c:order val="3"/>
          <c:tx>
            <c:strRef>
              <c:f>Sheet1!$E$1</c:f>
              <c:strCache>
                <c:ptCount val="1"/>
                <c:pt idx="0">
                  <c:v>2022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2274</c:v>
                </c:pt>
                <c:pt idx="1">
                  <c:v>2478</c:v>
                </c:pt>
                <c:pt idx="2">
                  <c:v>2632</c:v>
                </c:pt>
                <c:pt idx="3">
                  <c:v>2787</c:v>
                </c:pt>
                <c:pt idx="4">
                  <c:v>2950</c:v>
                </c:pt>
                <c:pt idx="5">
                  <c:v>2966</c:v>
                </c:pt>
                <c:pt idx="6">
                  <c:v>2893</c:v>
                </c:pt>
                <c:pt idx="7">
                  <c:v>2944</c:v>
                </c:pt>
                <c:pt idx="8">
                  <c:v>2942</c:v>
                </c:pt>
                <c:pt idx="9">
                  <c:v>2951</c:v>
                </c:pt>
                <c:pt idx="10">
                  <c:v>2688</c:v>
                </c:pt>
                <c:pt idx="11">
                  <c:v>2433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228-4F78-8262-BF2545A1D98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rgbClr val="C00000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Sheet1!$F$2:$F$13</c:f>
              <c:numCache>
                <c:formatCode>General</c:formatCode>
                <c:ptCount val="12"/>
                <c:pt idx="0">
                  <c:v>2354</c:v>
                </c:pt>
                <c:pt idx="1">
                  <c:v>2468</c:v>
                </c:pt>
                <c:pt idx="2">
                  <c:v>2609</c:v>
                </c:pt>
                <c:pt idx="3">
                  <c:v>2866</c:v>
                </c:pt>
                <c:pt idx="4">
                  <c:v>3032</c:v>
                </c:pt>
                <c:pt idx="5">
                  <c:v>3066</c:v>
                </c:pt>
                <c:pt idx="6">
                  <c:v>2965</c:v>
                </c:pt>
                <c:pt idx="7">
                  <c:v>2993</c:v>
                </c:pt>
                <c:pt idx="8">
                  <c:v>2948</c:v>
                </c:pt>
                <c:pt idx="9">
                  <c:v>2948</c:v>
                </c:pt>
                <c:pt idx="10">
                  <c:v>2775</c:v>
                </c:pt>
                <c:pt idx="11">
                  <c:v>2601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228-4F78-8262-BF2545A1D98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2024</c:v>
                </c:pt>
              </c:strCache>
            </c:strRef>
          </c:tx>
          <c:spPr>
            <a:ln w="28575" cap="rnd">
              <a:solidFill>
                <a:srgbClr val="00B0F0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19050">
                <a:solidFill>
                  <a:srgbClr val="00B0F0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Sheet1!$G$2:$G$13</c:f>
              <c:numCache>
                <c:formatCode>General</c:formatCode>
                <c:ptCount val="12"/>
                <c:pt idx="0">
                  <c:v>2352</c:v>
                </c:pt>
                <c:pt idx="1">
                  <c:v>2604</c:v>
                </c:pt>
                <c:pt idx="2">
                  <c:v>2691</c:v>
                </c:pt>
                <c:pt idx="3">
                  <c:v>2857</c:v>
                </c:pt>
                <c:pt idx="4">
                  <c:v>3013</c:v>
                </c:pt>
                <c:pt idx="5">
                  <c:v>3017</c:v>
                </c:pt>
                <c:pt idx="6">
                  <c:v>2981</c:v>
                </c:pt>
                <c:pt idx="7">
                  <c:v>2986</c:v>
                </c:pt>
                <c:pt idx="8">
                  <c:v>2956</c:v>
                </c:pt>
                <c:pt idx="9">
                  <c:v>2972</c:v>
                </c:pt>
                <c:pt idx="10">
                  <c:v>2763</c:v>
                </c:pt>
                <c:pt idx="11">
                  <c:v>2556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5B9-4286-94BC-A7B39F212ECD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2025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Sheet1!$H$2:$H$13</c:f>
              <c:numCache>
                <c:formatCode>General</c:formatCode>
                <c:ptCount val="12"/>
                <c:pt idx="0">
                  <c:v>2381</c:v>
                </c:pt>
                <c:pt idx="1">
                  <c:v>2419</c:v>
                </c:pt>
                <c:pt idx="2">
                  <c:v>2692</c:v>
                </c:pt>
                <c:pt idx="3">
                  <c:v>2922</c:v>
                </c:pt>
                <c:pt idx="4">
                  <c:v>3046</c:v>
                </c:pt>
                <c:pt idx="5">
                  <c:v>3029</c:v>
                </c:pt>
                <c:pt idx="6">
                  <c:v>2988</c:v>
                </c:pt>
                <c:pt idx="7">
                  <c:v>3010</c:v>
                </c:pt>
                <c:pt idx="8">
                  <c:v>2996</c:v>
                </c:pt>
                <c:pt idx="9">
                  <c:v>2997</c:v>
                </c:pt>
                <c:pt idx="10">
                  <c:v>2787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247-4100-A72D-C3C55049F6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3131320"/>
        <c:axId val="683127384"/>
      </c:lineChart>
      <c:catAx>
        <c:axId val="683131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3127384"/>
        <c:crosses val="autoZero"/>
        <c:auto val="1"/>
        <c:lblAlgn val="ctr"/>
        <c:lblOffset val="100"/>
        <c:noMultiLvlLbl val="0"/>
      </c:catAx>
      <c:valAx>
        <c:axId val="683127384"/>
        <c:scaling>
          <c:orientation val="minMax"/>
          <c:max val="3200"/>
          <c:min val="18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313132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A50702-3C68-4B14-B819-72B57D27F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0F4880-E690-44D0-8356-A9E7BDBAB0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BE6205E-B305-4B90-9534-3C5E99A0275E}" type="datetimeFigureOut">
              <a:rPr lang="en-US" smtClean="0"/>
              <a:t>1/6/2026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B4ACF6-39FD-4B08-A7D5-5BFDC37B46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9FD2-2C57-4DE7-8EA4-86DEE80B98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0AC623C-86E0-4A85-83FB-F4A716956F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55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33722F1-E430-42A1-A473-1759336AECCE}" type="datetimeFigureOut">
              <a:rPr lang="en-US" smtClean="0"/>
              <a:t>1/6/2026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37D7554-D10C-4E29-B8E6-BB7111FA61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4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"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DAF0714-05F3-0032-F5CA-3E9020090869}"/>
              </a:ext>
            </a:extLst>
          </p:cNvPr>
          <p:cNvSpPr>
            <a:spLocks/>
          </p:cNvSpPr>
          <p:nvPr userDrawn="1"/>
        </p:nvSpPr>
        <p:spPr>
          <a:xfrm rot="16200000">
            <a:off x="4120690" y="1833508"/>
            <a:ext cx="903803" cy="9145186"/>
          </a:xfrm>
          <a:custGeom>
            <a:avLst/>
            <a:gdLst>
              <a:gd name="connsiteX0" fmla="*/ 903803 w 903803"/>
              <a:gd name="connsiteY0" fmla="*/ 12193581 h 12193581"/>
              <a:gd name="connsiteX1" fmla="*/ 350824 w 903803"/>
              <a:gd name="connsiteY1" fmla="*/ 12192013 h 12193581"/>
              <a:gd name="connsiteX2" fmla="*/ 350824 w 903803"/>
              <a:gd name="connsiteY2" fmla="*/ 12192001 h 12193581"/>
              <a:gd name="connsiteX3" fmla="*/ 0 w 903803"/>
              <a:gd name="connsiteY3" fmla="*/ 12192001 h 12193581"/>
              <a:gd name="connsiteX4" fmla="*/ 1 w 903803"/>
              <a:gd name="connsiteY4" fmla="*/ 2 h 12193581"/>
              <a:gd name="connsiteX5" fmla="*/ 365759 w 903803"/>
              <a:gd name="connsiteY5" fmla="*/ 2 h 12193581"/>
              <a:gd name="connsiteX6" fmla="*/ 365759 w 903803"/>
              <a:gd name="connsiteY6" fmla="*/ 1533 h 12193581"/>
              <a:gd name="connsiteX7" fmla="*/ 903802 w 903803"/>
              <a:gd name="connsiteY7" fmla="*/ 0 h 12193581"/>
              <a:gd name="connsiteX8" fmla="*/ 365759 w 903803"/>
              <a:gd name="connsiteY8" fmla="*/ 6048638 h 12193581"/>
              <a:gd name="connsiteX9" fmla="*/ 365759 w 903803"/>
              <a:gd name="connsiteY9" fmla="*/ 6176118 h 1219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3803" h="12193581">
                <a:moveTo>
                  <a:pt x="903803" y="12193581"/>
                </a:moveTo>
                <a:lnTo>
                  <a:pt x="350824" y="12192013"/>
                </a:lnTo>
                <a:lnTo>
                  <a:pt x="350824" y="12192001"/>
                </a:lnTo>
                <a:lnTo>
                  <a:pt x="0" y="12192001"/>
                </a:lnTo>
                <a:lnTo>
                  <a:pt x="1" y="2"/>
                </a:lnTo>
                <a:lnTo>
                  <a:pt x="365759" y="2"/>
                </a:lnTo>
                <a:lnTo>
                  <a:pt x="365759" y="1533"/>
                </a:lnTo>
                <a:lnTo>
                  <a:pt x="903802" y="0"/>
                </a:lnTo>
                <a:lnTo>
                  <a:pt x="365759" y="6048638"/>
                </a:lnTo>
                <a:lnTo>
                  <a:pt x="365759" y="617611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" name="Content Placeholder 15">
            <a:extLst>
              <a:ext uri="{FF2B5EF4-FFF2-40B4-BE49-F238E27FC236}">
                <a16:creationId xmlns:a16="http://schemas.microsoft.com/office/drawing/2014/main" id="{A25AFECF-0C52-4AD9-7A75-9BDCD4CDC9E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4380" y="1920240"/>
            <a:ext cx="7610952" cy="3752963"/>
          </a:xfrm>
          <a:prstGeom prst="rect">
            <a:avLst/>
          </a:prstGeom>
        </p:spPr>
        <p:txBody>
          <a:bodyPr/>
          <a:lstStyle>
            <a:lvl1pPr marL="214308" indent="-214308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spc="38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27424" indent="-169065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01251" indent="-173827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Click to add text</a:t>
            </a:r>
          </a:p>
          <a:p>
            <a:pPr lvl="2"/>
            <a:r>
              <a:rPr lang="en-US" dirty="0"/>
              <a:t>Click to add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BF6E8-FE26-DC6A-E66C-C899DECCA7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4383" y="1005840"/>
            <a:ext cx="7610951" cy="5742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spc="38" baseline="0">
                <a:solidFill>
                  <a:schemeClr val="accent1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 dirty="0"/>
              <a:t>Headline Here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33F4350-BDB8-F442-158E-E9948ECD25BB}"/>
              </a:ext>
            </a:extLst>
          </p:cNvPr>
          <p:cNvSpPr txBox="1">
            <a:spLocks/>
          </p:cNvSpPr>
          <p:nvPr userDrawn="1"/>
        </p:nvSpPr>
        <p:spPr>
          <a:xfrm>
            <a:off x="377410" y="6356355"/>
            <a:ext cx="2437442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spc="113" baseline="0" dirty="0">
                <a:latin typeface="Calibri" panose="020F0502020204030204" pitchFamily="34" charset="0"/>
                <a:cs typeface="Calibri" panose="020F0502020204030204" pitchFamily="34" charset="0"/>
              </a:rPr>
              <a:t>Transportation Trends Update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952649-AA3B-C06C-E042-C84208E9F92E}"/>
              </a:ext>
            </a:extLst>
          </p:cNvPr>
          <p:cNvSpPr txBox="1">
            <a:spLocks/>
          </p:cNvSpPr>
          <p:nvPr userDrawn="1"/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r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D65601-5AE2-46FC-B138-694DDD2B510D}" type="slidenum">
              <a:rPr lang="en-US" sz="1200" spc="113" baseline="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sz="600" spc="113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42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or block">
    <p:bg>
      <p:bgPr>
        <a:solidFill>
          <a:schemeClr val="accent6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344BD20-CD77-6297-5667-62E9351976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75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580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1">
    <p:bg>
      <p:bgPr>
        <a:solidFill>
          <a:schemeClr val="accent3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A322BF-82BA-C699-B774-DC0222F4B15C}"/>
              </a:ext>
            </a:extLst>
          </p:cNvPr>
          <p:cNvSpPr/>
          <p:nvPr userDrawn="1"/>
        </p:nvSpPr>
        <p:spPr>
          <a:xfrm>
            <a:off x="3515710" y="0"/>
            <a:ext cx="562829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5E68AD97-B9A7-8FA7-0145-DF72EBC5F9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0F35FA-4C2D-7DE9-0605-69F5174A88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3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2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8BC479-7D9E-D5B0-195B-3338C7ADE0FB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6B84F1BA-DF39-6E64-7400-15BE49C7D2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DA75D3-401A-2409-F7C3-A7F58B4B62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91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3">
    <p:bg>
      <p:bgPr>
        <a:solidFill>
          <a:schemeClr val="accent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98A732-26A8-A525-B413-7C704695F5B9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DA5683-EC86-E73C-75F8-1505F0EE50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C1EB37-8D59-DED8-DBB7-CB8BAB82B1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47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4">
    <p:bg>
      <p:bgPr>
        <a:solidFill>
          <a:schemeClr val="accent6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C1E08E-31F3-0870-CE34-1BE1FD668A98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0946A1BC-3827-B021-D2CE-5ED3AD4C7E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E0B674-D7D1-CC13-680A-E1945A0AFF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96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53CF9D-DF5C-B6A2-D308-E8A5E24C7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48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 block">
    <p:bg>
      <p:bgPr>
        <a:solidFill>
          <a:schemeClr val="accent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61FBC4E-A834-3A9B-8A81-BDBC0D642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192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r block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A67448-4435-D20A-B854-D1F45E345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102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4571705-2E20-024A-15CB-E3138EDEC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7410" y="6356355"/>
            <a:ext cx="2191106" cy="365125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600" spc="11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30EE630-9E25-FA1D-173D-B34329DA9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6DC42EE-F50F-A0F2-4A16-29C98B968EC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810" y="148931"/>
            <a:ext cx="1815614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3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49" r:id="rId2"/>
    <p:sldLayoutId id="2147483680" r:id="rId3"/>
    <p:sldLayoutId id="2147483681" r:id="rId4"/>
    <p:sldLayoutId id="2147483682" r:id="rId5"/>
    <p:sldLayoutId id="2147483683" r:id="rId6"/>
    <p:sldLayoutId id="2147483655" r:id="rId7"/>
    <p:sldLayoutId id="2147483668" r:id="rId8"/>
    <p:sldLayoutId id="2147483669" r:id="rId9"/>
    <p:sldLayoutId id="2147483670" r:id="rId10"/>
  </p:sldLayoutIdLst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29">
            <a:extLst>
              <a:ext uri="{FF2B5EF4-FFF2-40B4-BE49-F238E27FC236}">
                <a16:creationId xmlns:a16="http://schemas.microsoft.com/office/drawing/2014/main" id="{71399701-353F-22EB-42A6-506D7450D4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3626" y="0"/>
            <a:ext cx="9167626" cy="6709612"/>
          </a:xfrm>
          <a:prstGeom prst="rect">
            <a:avLst/>
          </a:prstGeom>
        </p:spPr>
      </p:pic>
      <p:sp>
        <p:nvSpPr>
          <p:cNvPr id="15" name="Graphic 2">
            <a:extLst>
              <a:ext uri="{FF2B5EF4-FFF2-40B4-BE49-F238E27FC236}">
                <a16:creationId xmlns:a16="http://schemas.microsoft.com/office/drawing/2014/main" id="{0843006F-98F3-5378-ADE3-1EFEFEDDA12B}"/>
              </a:ext>
            </a:extLst>
          </p:cNvPr>
          <p:cNvSpPr>
            <a:spLocks/>
          </p:cNvSpPr>
          <p:nvPr/>
        </p:nvSpPr>
        <p:spPr bwMode="auto">
          <a:xfrm>
            <a:off x="0" y="4283881"/>
            <a:ext cx="9161510" cy="2455811"/>
          </a:xfrm>
          <a:custGeom>
            <a:avLst/>
            <a:gdLst>
              <a:gd name="T0" fmla="*/ 53211096 w 18294857"/>
              <a:gd name="T1" fmla="*/ 8668539 h 5362670"/>
              <a:gd name="T2" fmla="*/ 53211096 w 18294857"/>
              <a:gd name="T3" fmla="*/ 8726178 h 5362670"/>
              <a:gd name="T4" fmla="*/ 0 w 18294857"/>
              <a:gd name="T5" fmla="*/ 58264 h 5362670"/>
              <a:gd name="T6" fmla="*/ 0 w 18294857"/>
              <a:gd name="T7" fmla="*/ 26801920 h 5362670"/>
              <a:gd name="T8" fmla="*/ 53211096 w 18294857"/>
              <a:gd name="T9" fmla="*/ 35273730 h 5362670"/>
              <a:gd name="T10" fmla="*/ 53211096 w 18294857"/>
              <a:gd name="T11" fmla="*/ 35215464 h 5362670"/>
              <a:gd name="T12" fmla="*/ 106422181 w 18294857"/>
              <a:gd name="T13" fmla="*/ 26743646 h 5362670"/>
              <a:gd name="T14" fmla="*/ 106422181 w 18294857"/>
              <a:gd name="T15" fmla="*/ 0 h 5362670"/>
              <a:gd name="T16" fmla="*/ 53211096 w 18294857"/>
              <a:gd name="T17" fmla="*/ 8668539 h 53626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294857" h="5362670">
                <a:moveTo>
                  <a:pt x="9147429" y="1317879"/>
                </a:moveTo>
                <a:lnTo>
                  <a:pt x="9147429" y="1326642"/>
                </a:lnTo>
                <a:lnTo>
                  <a:pt x="0" y="8858"/>
                </a:lnTo>
                <a:lnTo>
                  <a:pt x="0" y="4074700"/>
                </a:lnTo>
                <a:lnTo>
                  <a:pt x="9147429" y="5362671"/>
                </a:lnTo>
                <a:lnTo>
                  <a:pt x="9147429" y="5353812"/>
                </a:lnTo>
                <a:lnTo>
                  <a:pt x="18294858" y="4065841"/>
                </a:lnTo>
                <a:lnTo>
                  <a:pt x="18294858" y="0"/>
                </a:lnTo>
                <a:lnTo>
                  <a:pt x="9147429" y="1317879"/>
                </a:lnTo>
                <a:close/>
              </a:path>
            </a:pathLst>
          </a:custGeom>
          <a:solidFill>
            <a:srgbClr val="231F2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350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FD603461-FEA5-815F-B639-A68B57939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512" y="4947964"/>
            <a:ext cx="9161511" cy="48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300" b="1" dirty="0">
                <a:solidFill>
                  <a:schemeClr val="bg1"/>
                </a:solidFill>
                <a:latin typeface="+mj-lt"/>
                <a:ea typeface="Roboto Slab" pitchFamily="2" charset="0"/>
                <a:cs typeface="Roboto Slab" pitchFamily="2" charset="0"/>
              </a:rPr>
              <a:t>Transportation Trends Update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ECEC6BD-4218-D50A-8F38-D4D2DFD6D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0431"/>
            <a:ext cx="9161510" cy="360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500"/>
              </a:spcBef>
            </a:pPr>
            <a:r>
              <a:rPr lang="en-US" altLang="en-US" sz="21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T Sans" panose="020B0503020203020204" pitchFamily="34" charset="0"/>
              </a:rPr>
              <a:t>January 13, 2026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7842182-EE84-12E6-1390-BC1DD14536F0}"/>
              </a:ext>
            </a:extLst>
          </p:cNvPr>
          <p:cNvCxnSpPr/>
          <p:nvPr/>
        </p:nvCxnSpPr>
        <p:spPr>
          <a:xfrm>
            <a:off x="4258958" y="5964416"/>
            <a:ext cx="605815" cy="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A0B7E08-2A36-D1A7-ED69-6D2568EEE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7573" y="5551711"/>
            <a:ext cx="642188" cy="15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ts val="1500"/>
              </a:spcBef>
            </a:pPr>
            <a:r>
              <a:rPr lang="en-US" altLang="en-US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t>3/2/2023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4A7719FD-1DC4-C482-4733-0F10D60002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7512" y="6099977"/>
            <a:ext cx="9167626" cy="754861"/>
          </a:xfrm>
          <a:prstGeom prst="rect">
            <a:avLst/>
          </a:prstGeom>
        </p:spPr>
      </p:pic>
      <p:pic>
        <p:nvPicPr>
          <p:cNvPr id="29" name="Picture 2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7FF21B2-3928-7AEE-415D-1E68508271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9612" y="6099552"/>
            <a:ext cx="1764509" cy="4411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1199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9910B8F-8D80-2A6D-5E5F-FED7754A6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0506"/>
            <a:ext cx="9144000" cy="515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69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DF154C0F-0700-D4DF-039D-71B61551709A}"/>
              </a:ext>
            </a:extLst>
          </p:cNvPr>
          <p:cNvSpPr txBox="1"/>
          <p:nvPr/>
        </p:nvSpPr>
        <p:spPr>
          <a:xfrm>
            <a:off x="754247" y="560538"/>
            <a:ext cx="7761410" cy="1136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750"/>
              </a:spcBef>
            </a:pPr>
            <a:r>
              <a:rPr lang="en-US" sz="2400" b="1" dirty="0">
                <a:latin typeface="+mj-lt"/>
              </a:rPr>
              <a:t>Statewide Fatalities &amp; Major Injuries by Road Classification Year-to-Date</a:t>
            </a:r>
          </a:p>
          <a:p>
            <a:pPr algn="ctr">
              <a:lnSpc>
                <a:spcPct val="90000"/>
              </a:lnSpc>
              <a:spcBef>
                <a:spcPts val="750"/>
              </a:spcBef>
            </a:pPr>
            <a:r>
              <a:rPr lang="en-US" sz="2000" b="1" dirty="0">
                <a:latin typeface="+mj-lt"/>
              </a:rPr>
              <a:t>(As of December 31, 2025)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AEAA6D-ED43-C02D-E12B-8027A2F88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18" y="1700107"/>
            <a:ext cx="8961897" cy="412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013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1B315FA-D4BE-46EE-F04E-730A253F49F2}"/>
              </a:ext>
            </a:extLst>
          </p:cNvPr>
          <p:cNvSpPr txBox="1">
            <a:spLocks/>
          </p:cNvSpPr>
          <p:nvPr/>
        </p:nvSpPr>
        <p:spPr>
          <a:xfrm>
            <a:off x="1283666" y="2389801"/>
            <a:ext cx="2569702" cy="35837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1" kern="1200" spc="10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sz="2400" dirty="0"/>
              <a:t>Questions?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76BF94-91AA-0F1D-0CEE-F51BD8940908}"/>
              </a:ext>
            </a:extLst>
          </p:cNvPr>
          <p:cNvCxnSpPr/>
          <p:nvPr/>
        </p:nvCxnSpPr>
        <p:spPr>
          <a:xfrm>
            <a:off x="1350169" y="2962960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E334FBEE-3CF1-ACF5-AF89-3913D211AA5A}"/>
              </a:ext>
            </a:extLst>
          </p:cNvPr>
          <p:cNvGrpSpPr/>
          <p:nvPr/>
        </p:nvGrpSpPr>
        <p:grpSpPr>
          <a:xfrm>
            <a:off x="770558" y="0"/>
            <a:ext cx="244954" cy="1094750"/>
            <a:chOff x="770558" y="0"/>
            <a:chExt cx="168795" cy="75438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8D9DF08D-DD1D-DA96-F338-7E68C9958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854955" y="0"/>
              <a:ext cx="0" cy="75438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B40BBF4-0A67-7875-6D06-AEF4C69B6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770558" y="0"/>
              <a:ext cx="0" cy="75438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DB7F03F-1D5D-9686-AA9D-8DCB8A424F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939353" y="0"/>
              <a:ext cx="0" cy="75438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60611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E8BD60-AC5F-1235-3197-FB9752AB823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1999" y="637439"/>
            <a:ext cx="4068251" cy="5882054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3015B8A-E089-6AD5-DF58-B83BBF55027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04437" y="1415076"/>
            <a:ext cx="3074670" cy="430667"/>
          </a:xfrm>
        </p:spPr>
        <p:txBody>
          <a:bodyPr/>
          <a:lstStyle/>
          <a:p>
            <a:r>
              <a:rPr lang="en-US" sz="2400" dirty="0"/>
              <a:t>Agenda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26283F5-6F08-B866-1753-2A00C1C1AD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4380" y="1349747"/>
            <a:ext cx="342900" cy="41452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60A45C8-9983-35E6-92FD-150E62A43D77}"/>
              </a:ext>
            </a:extLst>
          </p:cNvPr>
          <p:cNvSpPr txBox="1"/>
          <p:nvPr/>
        </p:nvSpPr>
        <p:spPr bwMode="auto">
          <a:xfrm>
            <a:off x="754381" y="2005226"/>
            <a:ext cx="3425480" cy="1731243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spcBef>
                <a:spcPts val="900"/>
              </a:spcBef>
              <a:defRPr/>
            </a:pP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Rail carloads</a:t>
            </a:r>
          </a:p>
          <a:p>
            <a:pPr>
              <a:spcBef>
                <a:spcPts val="900"/>
              </a:spcBef>
              <a:defRPr/>
            </a:pP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Commercial air service passenger counts</a:t>
            </a:r>
          </a:p>
          <a:p>
            <a:pPr>
              <a:spcBef>
                <a:spcPts val="900"/>
              </a:spcBef>
              <a:defRPr/>
            </a:pP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Vehicular traffic</a:t>
            </a:r>
          </a:p>
          <a:p>
            <a:pPr>
              <a:spcBef>
                <a:spcPts val="900"/>
              </a:spcBef>
              <a:defRPr/>
            </a:pP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Safety</a:t>
            </a:r>
          </a:p>
          <a:p>
            <a:pPr>
              <a:spcAft>
                <a:spcPts val="450"/>
              </a:spcAft>
              <a:defRPr/>
            </a:pPr>
            <a:endParaRPr lang="en-US" altLang="en-US" sz="1400" dirty="0">
              <a:latin typeface="Calibri" panose="020F0502020204030204" pitchFamily="34" charset="0"/>
              <a:ea typeface="PT Sans" panose="020B0503020203020204" pitchFamily="34" charset="0"/>
              <a:cs typeface="Calibri" panose="020F050202020403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9FCE2BF-2AF9-F8C5-407D-30016AA6B2F6}"/>
              </a:ext>
            </a:extLst>
          </p:cNvPr>
          <p:cNvGrpSpPr/>
          <p:nvPr/>
        </p:nvGrpSpPr>
        <p:grpSpPr>
          <a:xfrm>
            <a:off x="770558" y="0"/>
            <a:ext cx="244954" cy="1094750"/>
            <a:chOff x="770558" y="0"/>
            <a:chExt cx="168795" cy="75438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1F98FF10-A6CB-49C1-BDDF-E0FD6E9F13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854955" y="0"/>
              <a:ext cx="0" cy="75438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586EC07-AFE8-01E8-972B-4FC6481F57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770558" y="0"/>
              <a:ext cx="0" cy="75438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AA1F1D5-DEF2-53BE-B69C-0AE3B8BC42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939353" y="0"/>
              <a:ext cx="0" cy="75438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Isosceles Triangle 30">
            <a:extLst>
              <a:ext uri="{FF2B5EF4-FFF2-40B4-BE49-F238E27FC236}">
                <a16:creationId xmlns:a16="http://schemas.microsoft.com/office/drawing/2014/main" id="{3251883D-8093-7D23-FBB7-9A00F1C3AF2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6382858" y="3789119"/>
            <a:ext cx="661793" cy="4869295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744007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30">
            <a:extLst>
              <a:ext uri="{FF2B5EF4-FFF2-40B4-BE49-F238E27FC236}">
                <a16:creationId xmlns:a16="http://schemas.microsoft.com/office/drawing/2014/main" id="{9105C288-5F27-7E1E-F33A-E76F34C27B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 flipH="1">
            <a:off x="2079043" y="4001765"/>
            <a:ext cx="422330" cy="4580413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Isosceles Triangle 30">
            <a:extLst>
              <a:ext uri="{FF2B5EF4-FFF2-40B4-BE49-F238E27FC236}">
                <a16:creationId xmlns:a16="http://schemas.microsoft.com/office/drawing/2014/main" id="{BF61A34B-1C6E-5267-0E65-28EB3773B1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6642628" y="4001762"/>
            <a:ext cx="422330" cy="4580417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1652BE-AF6E-3F04-34B4-CC68E1368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5031"/>
            <a:ext cx="9144000" cy="604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370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30">
            <a:extLst>
              <a:ext uri="{FF2B5EF4-FFF2-40B4-BE49-F238E27FC236}">
                <a16:creationId xmlns:a16="http://schemas.microsoft.com/office/drawing/2014/main" id="{9105C288-5F27-7E1E-F33A-E76F34C27B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 flipH="1">
            <a:off x="2079043" y="4001765"/>
            <a:ext cx="422330" cy="4580413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Isosceles Triangle 30">
            <a:extLst>
              <a:ext uri="{FF2B5EF4-FFF2-40B4-BE49-F238E27FC236}">
                <a16:creationId xmlns:a16="http://schemas.microsoft.com/office/drawing/2014/main" id="{BF61A34B-1C6E-5267-0E65-28EB3773B1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6642628" y="4001762"/>
            <a:ext cx="422330" cy="4580417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8017B0-7B2D-53E4-0BDB-7F3DF02BF8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067"/>
            <a:ext cx="9150718" cy="535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419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30">
            <a:extLst>
              <a:ext uri="{FF2B5EF4-FFF2-40B4-BE49-F238E27FC236}">
                <a16:creationId xmlns:a16="http://schemas.microsoft.com/office/drawing/2014/main" id="{9105C288-5F27-7E1E-F33A-E76F34C27B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 flipH="1">
            <a:off x="2079043" y="4001765"/>
            <a:ext cx="422330" cy="4580413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Isosceles Triangle 30">
            <a:extLst>
              <a:ext uri="{FF2B5EF4-FFF2-40B4-BE49-F238E27FC236}">
                <a16:creationId xmlns:a16="http://schemas.microsoft.com/office/drawing/2014/main" id="{BF61A34B-1C6E-5267-0E65-28EB3773B1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6642628" y="4001762"/>
            <a:ext cx="422330" cy="4580417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631E138E-ECB2-CCB7-3981-C53D5BC482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8655454"/>
              </p:ext>
            </p:extLst>
          </p:nvPr>
        </p:nvGraphicFramePr>
        <p:xfrm>
          <a:off x="195943" y="1389413"/>
          <a:ext cx="8645978" cy="4833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BC57AF4A-C11C-63DC-2E01-9A46E399FAC7}"/>
              </a:ext>
            </a:extLst>
          </p:cNvPr>
          <p:cNvSpPr txBox="1">
            <a:spLocks/>
          </p:cNvSpPr>
          <p:nvPr/>
        </p:nvSpPr>
        <p:spPr>
          <a:xfrm>
            <a:off x="530747" y="688029"/>
            <a:ext cx="7886700" cy="7548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Monthly State Vehicle Miles of Travel</a:t>
            </a:r>
          </a:p>
          <a:p>
            <a:r>
              <a:rPr lang="en-US" sz="2400" dirty="0"/>
              <a:t>(through November 2025)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7B0C44-E458-A453-068B-47F60223FC39}"/>
              </a:ext>
            </a:extLst>
          </p:cNvPr>
          <p:cNvSpPr txBox="1"/>
          <p:nvPr/>
        </p:nvSpPr>
        <p:spPr>
          <a:xfrm rot="16200000">
            <a:off x="-1122677" y="3019102"/>
            <a:ext cx="2572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Vehicle Miles of Travel (in millions)</a:t>
            </a:r>
          </a:p>
        </p:txBody>
      </p:sp>
    </p:spTree>
    <p:extLst>
      <p:ext uri="{BB962C8B-B14F-4D97-AF65-F5344CB8AC3E}">
        <p14:creationId xmlns:p14="http://schemas.microsoft.com/office/powerpoint/2010/main" val="3737679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5886E8-0E05-A134-6FED-64143EF65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284" y="0"/>
            <a:ext cx="5766817" cy="608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643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F1B06F-6AF8-DC65-B987-0F11555ED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8190"/>
            <a:ext cx="9144000" cy="468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356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336D21-E625-44A8-F1B3-0DCAB446D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2975"/>
            <a:ext cx="9144000" cy="465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303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DF154C0F-0700-D4DF-039D-71B61551709A}"/>
              </a:ext>
            </a:extLst>
          </p:cNvPr>
          <p:cNvSpPr txBox="1"/>
          <p:nvPr/>
        </p:nvSpPr>
        <p:spPr>
          <a:xfrm>
            <a:off x="727154" y="1095631"/>
            <a:ext cx="7761410" cy="804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750"/>
              </a:spcBef>
            </a:pPr>
            <a:r>
              <a:rPr lang="en-US" sz="2400" b="1" dirty="0">
                <a:latin typeface="+mj-lt"/>
              </a:rPr>
              <a:t>Statewide Fatalities &amp; Major Injuries Year-to-Date</a:t>
            </a:r>
          </a:p>
          <a:p>
            <a:pPr algn="ctr">
              <a:lnSpc>
                <a:spcPct val="90000"/>
              </a:lnSpc>
              <a:spcBef>
                <a:spcPts val="750"/>
              </a:spcBef>
            </a:pPr>
            <a:r>
              <a:rPr lang="en-US" sz="2000" b="1" dirty="0">
                <a:latin typeface="+mj-lt"/>
              </a:rPr>
              <a:t>(As of December 31, 2025)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AAE369-A5EF-19DE-7DE3-250D4575F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30400"/>
            <a:ext cx="9144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0333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New Iowa Branding">
      <a:dk1>
        <a:sysClr val="windowText" lastClr="000000"/>
      </a:dk1>
      <a:lt1>
        <a:sysClr val="window" lastClr="FFFFFF"/>
      </a:lt1>
      <a:dk2>
        <a:srgbClr val="4D4D4F"/>
      </a:dk2>
      <a:lt2>
        <a:srgbClr val="BFBFBF"/>
      </a:lt2>
      <a:accent1>
        <a:srgbClr val="03617A"/>
      </a:accent1>
      <a:accent2>
        <a:srgbClr val="C6D667"/>
      </a:accent2>
      <a:accent3>
        <a:srgbClr val="E0A624"/>
      </a:accent3>
      <a:accent4>
        <a:srgbClr val="19405B"/>
      </a:accent4>
      <a:accent5>
        <a:srgbClr val="70C8B8"/>
      </a:accent5>
      <a:accent6>
        <a:srgbClr val="2A6357"/>
      </a:accent6>
      <a:hlink>
        <a:srgbClr val="1C5DBA"/>
      </a:hlink>
      <a:folHlink>
        <a:srgbClr val="694B5F"/>
      </a:folHlink>
    </a:clrScheme>
    <a:fontScheme name="Iowa DOT">
      <a:majorFont>
        <a:latin typeface="Neue Haas Grotesk Text Pro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5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ern Conference PPT_TM78544816_Win32_JC_v2.potx" id="{35CB27CA-E61E-4531-88B2-D5572B8A3A01}" vid="{854ED03E-8373-4C81-B2CB-0118884FF5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9B3369-3F0F-499C-9EE7-8EC46B6E8A79}">
  <ds:schemaRefs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microsoft.com/office/infopath/2007/PartnerControls"/>
    <ds:schemaRef ds:uri="230e9df3-be65-4c73-a93b-d1236ebd677e"/>
    <ds:schemaRef ds:uri="71af3243-3dd4-4a8d-8c0d-dd76da1f02a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1DE3569-F02A-48B1-8F6E-F11E8BF870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AC34B31-7353-4357-814E-0E5916A110F2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Modern conference presentation</Template>
  <TotalTime>17665</TotalTime>
  <Words>71</Words>
  <Application>Microsoft Office PowerPoint</Application>
  <PresentationFormat>On-screen Show (4:3)</PresentationFormat>
  <Paragraphs>16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Roboto Slab</vt:lpstr>
      <vt:lpstr>PT Sans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Iowa Department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Meyer, Hillary</dc:creator>
  <cp:lastModifiedBy>Anderson, Stuart</cp:lastModifiedBy>
  <cp:revision>117</cp:revision>
  <cp:lastPrinted>2025-08-07T13:11:43Z</cp:lastPrinted>
  <dcterms:created xsi:type="dcterms:W3CDTF">2023-12-21T16:39:01Z</dcterms:created>
  <dcterms:modified xsi:type="dcterms:W3CDTF">2026-01-07T14:01:49Z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  <property fmtid="{D5CDD505-2E9C-101B-9397-08002B2CF9AE}" pid="4" name="ArticulateGUID">
    <vt:lpwstr>9DFC2674-CBAD-4243-8E3F-A62D1A9F64C9</vt:lpwstr>
  </property>
  <property fmtid="{D5CDD505-2E9C-101B-9397-08002B2CF9AE}" pid="5" name="ArticulatePath">
    <vt:lpwstr>Iowa-DOT-PPT-Template-Standard</vt:lpwstr>
  </property>
  <property fmtid="{D5CDD505-2E9C-101B-9397-08002B2CF9AE}" pid="6" name="MSIP_Label_0faac733-ded1-41e0-8ea6-961193f81247_Enabled">
    <vt:lpwstr>true</vt:lpwstr>
  </property>
  <property fmtid="{D5CDD505-2E9C-101B-9397-08002B2CF9AE}" pid="7" name="MSIP_Label_0faac733-ded1-41e0-8ea6-961193f81247_SetDate">
    <vt:lpwstr>2025-05-13T14:11:45Z</vt:lpwstr>
  </property>
  <property fmtid="{D5CDD505-2E9C-101B-9397-08002B2CF9AE}" pid="8" name="MSIP_Label_0faac733-ded1-41e0-8ea6-961193f81247_Method">
    <vt:lpwstr>Standard</vt:lpwstr>
  </property>
  <property fmtid="{D5CDD505-2E9C-101B-9397-08002B2CF9AE}" pid="9" name="MSIP_Label_0faac733-ded1-41e0-8ea6-961193f81247_Name">
    <vt:lpwstr>defa4170-0d19-0005-0004-bc88714345d2</vt:lpwstr>
  </property>
  <property fmtid="{D5CDD505-2E9C-101B-9397-08002B2CF9AE}" pid="10" name="MSIP_Label_0faac733-ded1-41e0-8ea6-961193f81247_SiteId">
    <vt:lpwstr>a1e65fcc-32fa-4fdd-8692-0cc2eb06676e</vt:lpwstr>
  </property>
  <property fmtid="{D5CDD505-2E9C-101B-9397-08002B2CF9AE}" pid="11" name="MSIP_Label_0faac733-ded1-41e0-8ea6-961193f81247_ActionId">
    <vt:lpwstr>98c5faf2-75fb-420e-b222-4f9804d0b354</vt:lpwstr>
  </property>
  <property fmtid="{D5CDD505-2E9C-101B-9397-08002B2CF9AE}" pid="12" name="MSIP_Label_0faac733-ded1-41e0-8ea6-961193f81247_ContentBits">
    <vt:lpwstr>0</vt:lpwstr>
  </property>
</Properties>
</file>