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13"/>
  </p:notesMasterIdLst>
  <p:sldIdLst>
    <p:sldId id="306" r:id="rId3"/>
    <p:sldId id="326" r:id="rId4"/>
    <p:sldId id="333" r:id="rId5"/>
    <p:sldId id="337" r:id="rId6"/>
    <p:sldId id="338" r:id="rId7"/>
    <p:sldId id="362" r:id="rId8"/>
    <p:sldId id="344" r:id="rId9"/>
    <p:sldId id="363" r:id="rId10"/>
    <p:sldId id="360" r:id="rId11"/>
    <p:sldId id="315" r:id="rId1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05B"/>
    <a:srgbClr val="03617A"/>
    <a:srgbClr val="70C8B8"/>
    <a:srgbClr val="B1B3B3"/>
    <a:srgbClr val="A8ABAE"/>
    <a:srgbClr val="53565A"/>
    <a:srgbClr val="2A6357"/>
    <a:srgbClr val="A7DDD3"/>
    <a:srgbClr val="F4D99E"/>
    <a:srgbClr val="E0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5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1/7/2026</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and industrial buildings on the side.">
            <a:extLst>
              <a:ext uri="{FF2B5EF4-FFF2-40B4-BE49-F238E27FC236}">
                <a16:creationId xmlns:a16="http://schemas.microsoft.com/office/drawing/2014/main" id="{E9AC6CB9-4857-BBD1-61AA-B2AF7A15F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8" y="0"/>
            <a:ext cx="9240714" cy="6858000"/>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6"/>
            <a:ext cx="9164638" cy="130088"/>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Revitalize Iowa’s Sound Economy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29600" y="6554667"/>
            <a:ext cx="798513" cy="1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1/13/2026</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72682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Local Systems Bureau, Grant Team Leader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jennifer.kolacia@iowadot.us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515-239-1738</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Revitalize Iowa’s Sound Economy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1985</a:t>
            </a:r>
          </a:p>
          <a:p>
            <a:pPr eaLnBrk="1" hangingPunct="1">
              <a:spcBef>
                <a:spcPts val="2000"/>
              </a:spcBef>
            </a:pPr>
            <a:r>
              <a:rPr lang="en-US" altLang="en-US" sz="2200" dirty="0">
                <a:latin typeface="PT Sans Pro" panose="020B0503020203020204" pitchFamily="34" charset="0"/>
              </a:rPr>
              <a:t>Purpose: To promote economic development through roadway improvements</a:t>
            </a:r>
          </a:p>
          <a:p>
            <a:pPr eaLnBrk="1" hangingPunct="1">
              <a:spcBef>
                <a:spcPts val="2000"/>
              </a:spcBef>
            </a:pPr>
            <a:r>
              <a:rPr lang="en-US" altLang="en-US" sz="2200" dirty="0">
                <a:latin typeface="PT Sans Pro" panose="020B0503020203020204" pitchFamily="34" charset="0"/>
              </a:rPr>
              <a:t>Eligible development shall have value-adding activities that feed new dollars into the economy</a:t>
            </a:r>
          </a:p>
          <a:p>
            <a:pPr eaLnBrk="1" hangingPunct="1">
              <a:spcBef>
                <a:spcPts val="2000"/>
              </a:spcBef>
            </a:pPr>
            <a:r>
              <a:rPr lang="en-US" altLang="en-US" sz="2200" dirty="0">
                <a:latin typeface="PT Sans Pro" panose="020B0503020203020204" pitchFamily="34" charset="0"/>
              </a:rPr>
              <a:t>Available to cities and counties through an application program</a:t>
            </a:r>
            <a:endParaRPr lang="en-US" altLang="en-US" sz="15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Monthly Program Financial Report</a:t>
            </a:r>
          </a:p>
          <a:p>
            <a:pPr algn="ctr" eaLnBrk="1" fontAlgn="auto" hangingPunct="1">
              <a:spcBef>
                <a:spcPct val="0"/>
              </a:spcBef>
              <a:spcAft>
                <a:spcPts val="0"/>
              </a:spcAft>
              <a:buFontTx/>
              <a:buNone/>
              <a:defRPr/>
            </a:pPr>
            <a:r>
              <a:rPr lang="en-US" altLang="en-US" sz="1400" dirty="0">
                <a:solidFill>
                  <a:schemeClr val="tx2"/>
                </a:solidFill>
                <a:cs typeface="Roboto Slab" pitchFamily="2" charset="0"/>
              </a:rPr>
              <a:t>Funded annually with dedicated state motor fuel and special fuel tax revenues</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3627964373"/>
              </p:ext>
            </p:extLst>
          </p:nvPr>
        </p:nvGraphicFramePr>
        <p:xfrm>
          <a:off x="360485" y="1610485"/>
          <a:ext cx="8394457" cy="3525186"/>
        </p:xfrm>
        <a:graphic>
          <a:graphicData uri="http://schemas.openxmlformats.org/drawingml/2006/table">
            <a:tbl>
              <a:tblPr firstRow="1" bandRow="1">
                <a:tableStyleId>{3B4B98B0-60AC-42C2-AFA5-B58CD77FA1E5}</a:tableStyleId>
              </a:tblPr>
              <a:tblGrid>
                <a:gridCol w="4821115">
                  <a:extLst>
                    <a:ext uri="{9D8B030D-6E8A-4147-A177-3AD203B41FA5}">
                      <a16:colId xmlns:a16="http://schemas.microsoft.com/office/drawing/2014/main" val="72594445"/>
                    </a:ext>
                  </a:extLst>
                </a:gridCol>
                <a:gridCol w="1645085">
                  <a:extLst>
                    <a:ext uri="{9D8B030D-6E8A-4147-A177-3AD203B41FA5}">
                      <a16:colId xmlns:a16="http://schemas.microsoft.com/office/drawing/2014/main" val="4070867964"/>
                    </a:ext>
                  </a:extLst>
                </a:gridCol>
                <a:gridCol w="1928257">
                  <a:extLst>
                    <a:ext uri="{9D8B030D-6E8A-4147-A177-3AD203B41FA5}">
                      <a16:colId xmlns:a16="http://schemas.microsoft.com/office/drawing/2014/main" val="1421192905"/>
                    </a:ext>
                  </a:extLst>
                </a:gridCol>
              </a:tblGrid>
              <a:tr h="363640">
                <a:tc>
                  <a:txBody>
                    <a:bodyPr/>
                    <a:lstStyle/>
                    <a:p>
                      <a:pPr algn="l"/>
                      <a:endPar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City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County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654553">
                <a:tc>
                  <a:txBody>
                    <a:bodyPr/>
                    <a:lstStyle/>
                    <a:p>
                      <a:r>
                        <a:rPr lang="en-US" sz="1800" b="0" dirty="0">
                          <a:solidFill>
                            <a:schemeClr val="tx1"/>
                          </a:solidFill>
                          <a:latin typeface="+mn-lt"/>
                          <a:ea typeface="PT Sans" panose="020B0503020203090204" pitchFamily="34" charset="0"/>
                        </a:rPr>
                        <a:t>FY2026 Projected Total RISE Road Use Tax Fund (RUTF) Revenue </a:t>
                      </a:r>
                      <a:r>
                        <a:rPr lang="en-US" sz="1800" b="0" baseline="30000" dirty="0">
                          <a:solidFill>
                            <a:schemeClr val="tx1"/>
                          </a:solidFill>
                          <a:latin typeface="+mn-lt"/>
                          <a:ea typeface="PT Sans" panose="020B0503020203090204" pitchFamily="34" charset="0"/>
                        </a:rPr>
                        <a:t>1</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800" b="0" dirty="0">
                          <a:solidFill>
                            <a:schemeClr val="tx1"/>
                          </a:solidFill>
                          <a:latin typeface="+mn-lt"/>
                          <a:ea typeface="PT Sans" panose="020B0503020203090204" pitchFamily="34" charset="0"/>
                          <a:cs typeface="Calibri" panose="020F0502020204030204" pitchFamily="34" charset="0"/>
                        </a:rPr>
                        <a:t>$12,017,805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$6,008,902</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654553">
                <a:tc>
                  <a:txBody>
                    <a:bodyPr/>
                    <a:lstStyle/>
                    <a:p>
                      <a:pPr marL="0" algn="l" defTabSz="685812" rtl="0" eaLnBrk="1" latinLnBrk="0" hangingPunct="1"/>
                      <a:r>
                        <a:rPr lang="en-US" sz="1800" b="0" dirty="0">
                          <a:latin typeface="+mn-lt"/>
                        </a:rPr>
                        <a:t>Actual RISE Revenue Received as of 11/30/2025 </a:t>
                      </a:r>
                      <a:r>
                        <a:rPr lang="en-US" sz="1800" b="0" baseline="30000" dirty="0">
                          <a:latin typeface="+mn-lt"/>
                        </a:rPr>
                        <a:t>2</a:t>
                      </a:r>
                    </a:p>
                    <a:p>
                      <a:pPr marL="0" algn="l" defTabSz="685812" rtl="0" eaLnBrk="1" latinLnBrk="0" hangingPunct="1"/>
                      <a:r>
                        <a:rPr lang="en-US" sz="1400" b="0" dirty="0">
                          <a:latin typeface="+mn-lt"/>
                        </a:rPr>
                        <a:t>(% of FY2026 Projected Revenue)</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algn="ctr" defTabSz="685812" rtl="0" eaLnBrk="1" latinLnBrk="0" hangingPunct="1"/>
                      <a:r>
                        <a:rPr lang="en-US" sz="1800" b="0" kern="1200" dirty="0">
                          <a:solidFill>
                            <a:schemeClr val="tx1"/>
                          </a:solidFill>
                          <a:latin typeface="+mn-lt"/>
                          <a:ea typeface="PT Sans" panose="020B0503020203090204" pitchFamily="34" charset="0"/>
                          <a:cs typeface="+mn-cs"/>
                        </a:rPr>
                        <a:t>$5,338,239</a:t>
                      </a:r>
                    </a:p>
                    <a:p>
                      <a:pPr marL="0" algn="ctr" defTabSz="685812" rtl="0" eaLnBrk="1" latinLnBrk="0" hangingPunct="1"/>
                      <a:r>
                        <a:rPr lang="en-US" sz="1800" b="0" kern="1200" dirty="0">
                          <a:solidFill>
                            <a:schemeClr val="tx1"/>
                          </a:solidFill>
                          <a:latin typeface="+mn-lt"/>
                          <a:ea typeface="PT Sans" panose="020B0503020203090204" pitchFamily="34" charset="0"/>
                          <a:cs typeface="+mn-cs"/>
                        </a:rPr>
                        <a:t>(44.4%)</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$2,641,088</a:t>
                      </a:r>
                    </a:p>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(44.0%)</a:t>
                      </a:r>
                    </a:p>
                  </a:txBody>
                  <a:tcPr marL="68580" marR="68580" marT="34290" marB="34290">
                    <a:lnT>
                      <a:noFill/>
                    </a:lnT>
                  </a:tcPr>
                </a:tc>
                <a:extLst>
                  <a:ext uri="{0D108BD9-81ED-4DB2-BD59-A6C34878D82A}">
                    <a16:rowId xmlns:a16="http://schemas.microsoft.com/office/drawing/2014/main" val="3634561679"/>
                  </a:ext>
                </a:extLst>
              </a:tr>
              <a:tr h="654553">
                <a:tc>
                  <a:txBody>
                    <a:bodyPr/>
                    <a:lstStyle/>
                    <a:p>
                      <a:pPr algn="l"/>
                      <a:r>
                        <a:rPr lang="en-US" sz="1800" dirty="0">
                          <a:latin typeface="+mn-lt"/>
                          <a:cs typeface="Calibri" panose="020F0502020204030204" pitchFamily="34" charset="0"/>
                        </a:rPr>
                        <a:t>FY2026 RISE Funds Awarded as of 11/30/2025</a:t>
                      </a:r>
                    </a:p>
                    <a:p>
                      <a:pPr algn="l"/>
                      <a:r>
                        <a:rPr lang="en-US" sz="1400" dirty="0">
                          <a:latin typeface="+mn-lt"/>
                          <a:cs typeface="Calibri" panose="020F0502020204030204" pitchFamily="34" charset="0"/>
                        </a:rPr>
                        <a:t>(% of Projected Total RUTF committed)</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dirty="0">
                          <a:latin typeface="+mn-lt"/>
                          <a:cs typeface="Calibri" panose="020F0502020204030204" pitchFamily="34" charset="0"/>
                        </a:rPr>
                        <a:t>$14,536,728</a:t>
                      </a:r>
                    </a:p>
                    <a:p>
                      <a:pPr algn="ctr"/>
                      <a:r>
                        <a:rPr lang="en-US" sz="1800" dirty="0">
                          <a:latin typeface="+mn-lt"/>
                          <a:cs typeface="Calibri" panose="020F0502020204030204" pitchFamily="34" charset="0"/>
                        </a:rPr>
                        <a:t>(121%)</a:t>
                      </a:r>
                    </a:p>
                  </a:txBody>
                  <a:tcPr marL="68580" marR="68580" marT="34290" marB="34290">
                    <a:solidFill>
                      <a:schemeClr val="accent1">
                        <a:lumMod val="20000"/>
                        <a:lumOff val="80000"/>
                      </a:schemeClr>
                    </a:solidFill>
                  </a:tcPr>
                </a:tc>
                <a:tc>
                  <a:txBody>
                    <a:bodyPr/>
                    <a:lstStyle/>
                    <a:p>
                      <a:pPr algn="ctr"/>
                      <a:r>
                        <a:rPr lang="en-US" sz="1800" b="0" kern="1200" dirty="0">
                          <a:solidFill>
                            <a:schemeClr val="tx1"/>
                          </a:solidFill>
                          <a:latin typeface="+mn-lt"/>
                          <a:ea typeface="PT Sans" panose="020B0503020203090204" pitchFamily="34" charset="0"/>
                          <a:cs typeface="+mn-cs"/>
                        </a:rPr>
                        <a:t>$4,796,168 </a:t>
                      </a:r>
                    </a:p>
                    <a:p>
                      <a:pPr algn="ctr"/>
                      <a:r>
                        <a:rPr lang="en-US" sz="1800" b="0" kern="1200" dirty="0">
                          <a:solidFill>
                            <a:schemeClr val="tx1"/>
                          </a:solidFill>
                          <a:latin typeface="+mn-lt"/>
                          <a:ea typeface="PT Sans" panose="020B0503020203090204" pitchFamily="34" charset="0"/>
                          <a:cs typeface="+mn-cs"/>
                        </a:rPr>
                        <a:t>(79.8%)</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0751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Fund Balance as of 11/30/2025</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Calibri" panose="020F0502020204030204" pitchFamily="34" charset="0"/>
                        </a:rPr>
                        <a:t>$61,794,658</a:t>
                      </a: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$16,809,368</a:t>
                      </a:r>
                    </a:p>
                  </a:txBody>
                  <a:tcPr marL="68580" marR="68580" marT="34290" marB="34290">
                    <a:noFill/>
                  </a:tcPr>
                </a:tc>
                <a:extLst>
                  <a:ext uri="{0D108BD9-81ED-4DB2-BD59-A6C34878D82A}">
                    <a16:rowId xmlns:a16="http://schemas.microsoft.com/office/drawing/2014/main" val="3867944804"/>
                  </a:ext>
                </a:extLst>
              </a:tr>
              <a:tr h="42673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Outstanding Commitments as of 11/30/2025</a:t>
                      </a:r>
                      <a:r>
                        <a:rPr lang="en-US" sz="1800" b="0" baseline="30000" dirty="0">
                          <a:latin typeface="+mn-lt"/>
                        </a:rPr>
                        <a:t>3</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($55,656,785)</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($18,964,448)</a:t>
                      </a:r>
                    </a:p>
                  </a:txBody>
                  <a:tcPr marL="68580" marR="68580" marT="34290" marB="34290"/>
                </a:tc>
                <a:extLst>
                  <a:ext uri="{0D108BD9-81ED-4DB2-BD59-A6C34878D82A}">
                    <a16:rowId xmlns:a16="http://schemas.microsoft.com/office/drawing/2014/main" val="443468655"/>
                  </a:ext>
                </a:extLst>
              </a:tr>
              <a:tr h="36364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Uncommitted Balance as of 11/30/2025</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$6,137,874</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($2,155,080)</a:t>
                      </a:r>
                    </a:p>
                  </a:txBody>
                  <a:tcPr marL="68580" marR="68580" marT="34290" marB="34290"/>
                </a:tc>
                <a:extLst>
                  <a:ext uri="{0D108BD9-81ED-4DB2-BD59-A6C34878D82A}">
                    <a16:rowId xmlns:a16="http://schemas.microsoft.com/office/drawing/2014/main" val="667426394"/>
                  </a:ext>
                </a:extLst>
              </a:tr>
            </a:tbl>
          </a:graphicData>
        </a:graphic>
      </p:graphicFrame>
      <p:sp>
        <p:nvSpPr>
          <p:cNvPr id="3" name="TextBox 2">
            <a:extLst>
              <a:ext uri="{FF2B5EF4-FFF2-40B4-BE49-F238E27FC236}">
                <a16:creationId xmlns:a16="http://schemas.microsoft.com/office/drawing/2014/main" id="{CC4FEDE5-C2E8-B6D1-8E09-6AF05701B096}"/>
              </a:ext>
            </a:extLst>
          </p:cNvPr>
          <p:cNvSpPr txBox="1"/>
          <p:nvPr/>
        </p:nvSpPr>
        <p:spPr>
          <a:xfrm>
            <a:off x="303335" y="5118546"/>
            <a:ext cx="8682169" cy="1384995"/>
          </a:xfrm>
          <a:prstGeom prst="rect">
            <a:avLst/>
          </a:prstGeom>
          <a:noFill/>
        </p:spPr>
        <p:txBody>
          <a:bodyPr wrap="square" rtlCol="0">
            <a:spAutoFit/>
          </a:bodyPr>
          <a:lstStyle/>
          <a:p>
            <a:r>
              <a:rPr lang="en-US" sz="1400" baseline="30000" dirty="0"/>
              <a:t>1</a:t>
            </a:r>
            <a:r>
              <a:rPr lang="en-US" sz="1400" dirty="0"/>
              <a:t> Calculation based on FY2025 average monthly RISE RUTF revenue of $1,001,484 to the city RISE fund and $500,742 to the county RISE fund. As of 11/30/2025, FY2026 is 41.7% complete.</a:t>
            </a:r>
          </a:p>
          <a:p>
            <a:r>
              <a:rPr lang="en-US" sz="1400" baseline="30000" dirty="0"/>
              <a:t>2</a:t>
            </a:r>
            <a:r>
              <a:rPr lang="en-US" sz="1400" dirty="0"/>
              <a:t> Actual RISE revenue includes RUTF revenue, loan repayments, and project settlements. These revenue sources are variable and are not included in projections.</a:t>
            </a:r>
          </a:p>
          <a:p>
            <a:r>
              <a:rPr lang="en-US" sz="1400" baseline="30000" dirty="0"/>
              <a:t>3</a:t>
            </a:r>
            <a:r>
              <a:rPr lang="en-US" sz="1400" dirty="0"/>
              <a:t> Award of $2,721,281 to Altoona ($2,402,703 city RISE fund; $318,578 county RISE fund) in November 2025 is not reflected in the outstanding commitments of 11/30/2025.</a:t>
            </a:r>
          </a:p>
        </p:txBody>
      </p:sp>
    </p:spTree>
    <p:extLst>
      <p:ext uri="{BB962C8B-B14F-4D97-AF65-F5344CB8AC3E}">
        <p14:creationId xmlns:p14="http://schemas.microsoft.com/office/powerpoint/2010/main" val="258830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Project Evaluation Criteria</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4008956366"/>
              </p:ext>
            </p:extLst>
          </p:nvPr>
        </p:nvGraphicFramePr>
        <p:xfrm>
          <a:off x="360485" y="1610485"/>
          <a:ext cx="8394456" cy="2640425"/>
        </p:xfrm>
        <a:graphic>
          <a:graphicData uri="http://schemas.openxmlformats.org/drawingml/2006/table">
            <a:tbl>
              <a:tblPr firstRow="1" bandRow="1">
                <a:tableStyleId>{3B4B98B0-60AC-42C2-AFA5-B58CD77FA1E5}</a:tableStyleId>
              </a:tblPr>
              <a:tblGrid>
                <a:gridCol w="5943132">
                  <a:extLst>
                    <a:ext uri="{9D8B030D-6E8A-4147-A177-3AD203B41FA5}">
                      <a16:colId xmlns:a16="http://schemas.microsoft.com/office/drawing/2014/main" val="72594445"/>
                    </a:ext>
                  </a:extLst>
                </a:gridCol>
                <a:gridCol w="2451324">
                  <a:extLst>
                    <a:ext uri="{9D8B030D-6E8A-4147-A177-3AD203B41FA5}">
                      <a16:colId xmlns:a16="http://schemas.microsoft.com/office/drawing/2014/main" val="1421192905"/>
                    </a:ext>
                  </a:extLst>
                </a:gridCol>
              </a:tblGrid>
              <a:tr h="388177">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418861">
                <a:tc>
                  <a:txBody>
                    <a:bodyPr/>
                    <a:lstStyle/>
                    <a:p>
                      <a:r>
                        <a:rPr lang="en-US" sz="1800" b="0" dirty="0">
                          <a:solidFill>
                            <a:schemeClr val="tx1"/>
                          </a:solidFill>
                          <a:latin typeface="+mn-lt"/>
                          <a:ea typeface="PT Sans" panose="020B0503020203090204" pitchFamily="34" charset="0"/>
                        </a:rPr>
                        <a:t>Development Potential</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35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463463">
                <a:tc>
                  <a:txBody>
                    <a:bodyPr/>
                    <a:lstStyle/>
                    <a:p>
                      <a:pPr marL="0" algn="l" defTabSz="685812" rtl="0" eaLnBrk="1" latinLnBrk="0" hangingPunct="1"/>
                      <a:r>
                        <a:rPr lang="en-US" sz="1800" b="0" dirty="0">
                          <a:latin typeface="+mn-lt"/>
                        </a:rPr>
                        <a:t>Economic Impact and Cost Effectiveness</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20</a:t>
                      </a:r>
                    </a:p>
                  </a:txBody>
                  <a:tcPr marL="68580" marR="68580" marT="34290" marB="34290">
                    <a:lnT>
                      <a:noFill/>
                    </a:lnT>
                  </a:tcPr>
                </a:tc>
                <a:extLst>
                  <a:ext uri="{0D108BD9-81ED-4DB2-BD59-A6C34878D82A}">
                    <a16:rowId xmlns:a16="http://schemas.microsoft.com/office/drawing/2014/main" val="3634561679"/>
                  </a:ext>
                </a:extLst>
              </a:tr>
              <a:tr h="438411">
                <a:tc>
                  <a:txBody>
                    <a:bodyPr/>
                    <a:lstStyle/>
                    <a:p>
                      <a:pPr algn="l"/>
                      <a:r>
                        <a:rPr lang="en-US" sz="1800" dirty="0">
                          <a:latin typeface="+mn-lt"/>
                          <a:cs typeface="Calibri" panose="020F0502020204030204" pitchFamily="34" charset="0"/>
                        </a:rPr>
                        <a:t>Local Commitment and Initiative</a:t>
                      </a:r>
                    </a:p>
                  </a:txBody>
                  <a:tcPr marL="68580" marR="68580" marT="34290" marB="34290">
                    <a:solidFill>
                      <a:schemeClr val="accent1">
                        <a:lumMod val="20000"/>
                        <a:lumOff val="80000"/>
                      </a:schemeClr>
                    </a:solidFill>
                  </a:tcPr>
                </a:tc>
                <a:tc>
                  <a:txBody>
                    <a:bodyPr/>
                    <a:lstStyle/>
                    <a:p>
                      <a:pPr algn="ctr"/>
                      <a:r>
                        <a:rPr lang="en-US" sz="1800" b="1" kern="1200" dirty="0">
                          <a:solidFill>
                            <a:schemeClr val="tx1"/>
                          </a:solidFill>
                          <a:latin typeface="+mn-lt"/>
                          <a:ea typeface="PT Sans" panose="020B0503020203090204" pitchFamily="34" charset="0"/>
                          <a:cs typeface="+mn-cs"/>
                        </a:rPr>
                        <a:t>33</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7598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Transportation Need and Justification</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4</a:t>
                      </a:r>
                    </a:p>
                  </a:txBody>
                  <a:tcPr marL="68580" marR="68580" marT="34290" marB="34290">
                    <a:noFill/>
                  </a:tcPr>
                </a:tc>
                <a:extLst>
                  <a:ext uri="{0D108BD9-81ED-4DB2-BD59-A6C34878D82A}">
                    <a16:rowId xmlns:a16="http://schemas.microsoft.com/office/drawing/2014/main" val="3867944804"/>
                  </a:ext>
                </a:extLst>
              </a:tr>
              <a:tr h="45552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Local Economic Need</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6</a:t>
                      </a:r>
                    </a:p>
                  </a:txBody>
                  <a:tcPr marL="68580" marR="68580" marT="34290" marB="34290"/>
                </a:tc>
                <a:extLst>
                  <a:ext uri="{0D108BD9-81ED-4DB2-BD59-A6C34878D82A}">
                    <a16:rowId xmlns:a16="http://schemas.microsoft.com/office/drawing/2014/main" val="443468655"/>
                  </a:ext>
                </a:extLst>
              </a:tr>
            </a:tbl>
          </a:graphicData>
        </a:graphic>
      </p:graphicFrame>
    </p:spTree>
    <p:extLst>
      <p:ext uri="{BB962C8B-B14F-4D97-AF65-F5344CB8AC3E}">
        <p14:creationId xmlns:p14="http://schemas.microsoft.com/office/powerpoint/2010/main" val="251602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131767397"/>
              </p:ext>
            </p:extLst>
          </p:nvPr>
        </p:nvGraphicFramePr>
        <p:xfrm>
          <a:off x="177696" y="1567496"/>
          <a:ext cx="8788608" cy="306201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Paving of approximately 2,650 feet of 560th Avenue and the construction of 1,500 feet of new roadway and intersection improvements at Iowa 210 and 560th Avenue located on the southeast side of town.</a:t>
                      </a:r>
                    </a:p>
                  </a:txBody>
                  <a:tcPr anchor="ctr">
                    <a:noFill/>
                  </a:tcPr>
                </a:tc>
                <a:tc>
                  <a:txBody>
                    <a:bodyPr/>
                    <a:lstStyle/>
                    <a:p>
                      <a:pPr algn="ctr"/>
                      <a:r>
                        <a:rPr lang="en-US" sz="1400" b="0" dirty="0">
                          <a:solidFill>
                            <a:schemeClr val="tx1"/>
                          </a:solidFill>
                        </a:rPr>
                        <a:t>Huxley</a:t>
                      </a:r>
                    </a:p>
                  </a:txBody>
                  <a:tcPr anchor="ctr">
                    <a:noFill/>
                  </a:tcPr>
                </a:tc>
                <a:tc>
                  <a:txBody>
                    <a:bodyPr/>
                    <a:lstStyle/>
                    <a:p>
                      <a:pPr algn="ctr"/>
                      <a:r>
                        <a:rPr lang="en-US" sz="1400" b="0" dirty="0">
                          <a:solidFill>
                            <a:schemeClr val="tx1"/>
                          </a:solidFill>
                        </a:rPr>
                        <a:t>69</a:t>
                      </a:r>
                    </a:p>
                  </a:txBody>
                  <a:tcPr anchor="ctr">
                    <a:noFill/>
                  </a:tcPr>
                </a:tc>
                <a:tc>
                  <a:txBody>
                    <a:bodyPr/>
                    <a:lstStyle/>
                    <a:p>
                      <a:pPr algn="ctr"/>
                      <a:r>
                        <a:rPr lang="en-US" sz="1400" b="0" dirty="0">
                          <a:solidFill>
                            <a:schemeClr val="tx1"/>
                          </a:solidFill>
                        </a:rPr>
                        <a:t>$4,178,879</a:t>
                      </a:r>
                    </a:p>
                  </a:txBody>
                  <a:tcPr anchor="ctr">
                    <a:noFill/>
                  </a:tcPr>
                </a:tc>
                <a:tc>
                  <a:txBody>
                    <a:bodyPr/>
                    <a:lstStyle/>
                    <a:p>
                      <a:pPr algn="ctr"/>
                      <a:r>
                        <a:rPr lang="en-US" sz="1400" b="0" dirty="0">
                          <a:solidFill>
                            <a:schemeClr val="tx1"/>
                          </a:solidFill>
                        </a:rPr>
                        <a:t>50%</a:t>
                      </a:r>
                    </a:p>
                  </a:txBody>
                  <a:tcPr anchor="ctr">
                    <a:noFill/>
                  </a:tcPr>
                </a:tc>
                <a:tc>
                  <a:txBody>
                    <a:bodyPr/>
                    <a:lstStyle/>
                    <a:p>
                      <a:pPr algn="ctr"/>
                      <a:r>
                        <a:rPr lang="en-US" sz="1400" b="0" dirty="0">
                          <a:solidFill>
                            <a:schemeClr val="tx1"/>
                          </a:solidFill>
                        </a:rPr>
                        <a:t>$2,089,439</a:t>
                      </a:r>
                    </a:p>
                  </a:txBody>
                  <a:tcPr anchor="ctr">
                    <a:noFill/>
                  </a:tcPr>
                </a:tc>
                <a:extLst>
                  <a:ext uri="{0D108BD9-81ED-4DB2-BD59-A6C34878D82A}">
                    <a16:rowId xmlns:a16="http://schemas.microsoft.com/office/drawing/2014/main" val="3927041213"/>
                  </a:ext>
                </a:extLst>
              </a:tr>
              <a:tr h="765470">
                <a:tc>
                  <a:txBody>
                    <a:bodyPr/>
                    <a:lstStyle/>
                    <a:p>
                      <a:pPr algn="l"/>
                      <a:r>
                        <a:rPr lang="en-US" sz="1400" b="0" dirty="0">
                          <a:solidFill>
                            <a:schemeClr val="tx1"/>
                          </a:solidFill>
                        </a:rPr>
                        <a:t>Construction of approximately 560 feet of 3rd Street NW located on the northwest side of town.</a:t>
                      </a:r>
                    </a:p>
                  </a:txBody>
                  <a:tcPr anchor="ctr">
                    <a:solidFill>
                      <a:schemeClr val="accent1">
                        <a:alpha val="20000"/>
                      </a:schemeClr>
                    </a:solidFill>
                  </a:tcPr>
                </a:tc>
                <a:tc>
                  <a:txBody>
                    <a:bodyPr/>
                    <a:lstStyle/>
                    <a:p>
                      <a:pPr algn="ctr"/>
                      <a:r>
                        <a:rPr lang="en-US" sz="1400" b="0" dirty="0">
                          <a:solidFill>
                            <a:schemeClr val="tx1"/>
                          </a:solidFill>
                        </a:rPr>
                        <a:t>Sioux Center</a:t>
                      </a:r>
                    </a:p>
                  </a:txBody>
                  <a:tcPr anchor="ctr">
                    <a:solidFill>
                      <a:schemeClr val="accent1">
                        <a:alpha val="20000"/>
                      </a:schemeClr>
                    </a:solidFill>
                  </a:tcPr>
                </a:tc>
                <a:tc>
                  <a:txBody>
                    <a:bodyPr/>
                    <a:lstStyle/>
                    <a:p>
                      <a:pPr algn="ctr"/>
                      <a:r>
                        <a:rPr lang="en-US" sz="1400" b="0" dirty="0">
                          <a:solidFill>
                            <a:schemeClr val="tx1"/>
                          </a:solidFill>
                        </a:rPr>
                        <a:t>65</a:t>
                      </a:r>
                    </a:p>
                  </a:txBody>
                  <a:tcPr anchor="ctr">
                    <a:solidFill>
                      <a:schemeClr val="accent1">
                        <a:alpha val="20000"/>
                      </a:schemeClr>
                    </a:solidFill>
                  </a:tcPr>
                </a:tc>
                <a:tc>
                  <a:txBody>
                    <a:bodyPr/>
                    <a:lstStyle/>
                    <a:p>
                      <a:pPr algn="ctr"/>
                      <a:r>
                        <a:rPr lang="en-US" sz="1400" b="0" dirty="0">
                          <a:solidFill>
                            <a:schemeClr val="tx1"/>
                          </a:solidFill>
                        </a:rPr>
                        <a:t>$552,940</a:t>
                      </a:r>
                    </a:p>
                  </a:txBody>
                  <a:tcPr anchor="ctr">
                    <a:solidFill>
                      <a:schemeClr val="accent1">
                        <a:alpha val="20000"/>
                      </a:schemeClr>
                    </a:solidFill>
                  </a:tcPr>
                </a:tc>
                <a:tc>
                  <a:txBody>
                    <a:bodyPr/>
                    <a:lstStyle/>
                    <a:p>
                      <a:pPr algn="ctr"/>
                      <a:r>
                        <a:rPr lang="en-US" sz="1400" b="0" dirty="0">
                          <a:solidFill>
                            <a:schemeClr val="tx1"/>
                          </a:solidFill>
                        </a:rPr>
                        <a:t>50%</a:t>
                      </a:r>
                    </a:p>
                  </a:txBody>
                  <a:tcPr anchor="ctr">
                    <a:solidFill>
                      <a:schemeClr val="accent1">
                        <a:alpha val="20000"/>
                      </a:schemeClr>
                    </a:solidFill>
                  </a:tcPr>
                </a:tc>
                <a:tc>
                  <a:txBody>
                    <a:bodyPr/>
                    <a:lstStyle/>
                    <a:p>
                      <a:pPr algn="ctr"/>
                      <a:r>
                        <a:rPr lang="en-US" sz="1400" b="0" dirty="0">
                          <a:solidFill>
                            <a:schemeClr val="tx1"/>
                          </a:solidFill>
                        </a:rPr>
                        <a:t>$276,470</a:t>
                      </a:r>
                    </a:p>
                  </a:txBody>
                  <a:tcPr anchor="ctr">
                    <a:solidFill>
                      <a:schemeClr val="accent1">
                        <a:alpha val="20000"/>
                      </a:schemeClr>
                    </a:solidFill>
                  </a:tcPr>
                </a:tc>
                <a:extLst>
                  <a:ext uri="{0D108BD9-81ED-4DB2-BD59-A6C34878D82A}">
                    <a16:rowId xmlns:a16="http://schemas.microsoft.com/office/drawing/2014/main" val="1006800120"/>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Recommendations</a:t>
            </a: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9803" y="4800278"/>
            <a:ext cx="2423589" cy="162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E381072-E71E-1EBA-BCA8-E70B9AEA9736}"/>
              </a:ext>
            </a:extLst>
          </p:cNvPr>
          <p:cNvSpPr>
            <a:spLocks noChangeAspect="1"/>
          </p:cNvSpPr>
          <p:nvPr/>
        </p:nvSpPr>
        <p:spPr>
          <a:xfrm>
            <a:off x="3562265" y="5028531"/>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a:extLst>
              <a:ext uri="{FF2B5EF4-FFF2-40B4-BE49-F238E27FC236}">
                <a16:creationId xmlns:a16="http://schemas.microsoft.com/office/drawing/2014/main" id="{4CD5EB20-020A-0D3A-7A4E-5D373F819D15}"/>
              </a:ext>
            </a:extLst>
          </p:cNvPr>
          <p:cNvSpPr>
            <a:spLocks noChangeAspect="1"/>
          </p:cNvSpPr>
          <p:nvPr/>
        </p:nvSpPr>
        <p:spPr>
          <a:xfrm>
            <a:off x="4499287" y="5591327"/>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1701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48458173"/>
              </p:ext>
            </p:extLst>
          </p:nvPr>
        </p:nvGraphicFramePr>
        <p:xfrm>
          <a:off x="177696" y="1567496"/>
          <a:ext cx="8788608" cy="186982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Construct approximately 1,700 feet of Wolfe Lane and 610 feet of North Lane l</a:t>
                      </a:r>
                      <a:r>
                        <a:rPr lang="en-US" sz="1400" kern="1200" dirty="0">
                          <a:solidFill>
                            <a:schemeClr val="dk1"/>
                          </a:solidFill>
                          <a:effectLst/>
                          <a:latin typeface="+mn-lt"/>
                          <a:ea typeface="+mn-ea"/>
                          <a:cs typeface="+mn-cs"/>
                        </a:rPr>
                        <a:t>ocated on the southwest side of town </a:t>
                      </a:r>
                      <a:r>
                        <a:rPr lang="en-US" sz="1400" b="0" dirty="0">
                          <a:solidFill>
                            <a:schemeClr val="tx1"/>
                          </a:solidFill>
                        </a:rPr>
                        <a:t>(Certified Site Amendment)</a:t>
                      </a:r>
                    </a:p>
                  </a:txBody>
                  <a:tcPr anchor="ctr">
                    <a:noFill/>
                  </a:tcPr>
                </a:tc>
                <a:tc>
                  <a:txBody>
                    <a:bodyPr/>
                    <a:lstStyle/>
                    <a:p>
                      <a:pPr algn="ctr"/>
                      <a:r>
                        <a:rPr lang="en-US" sz="1400" b="0" dirty="0">
                          <a:solidFill>
                            <a:schemeClr val="tx1"/>
                          </a:solidFill>
                        </a:rPr>
                        <a:t>Waterloo</a:t>
                      </a:r>
                    </a:p>
                  </a:txBody>
                  <a:tcPr anchor="ctr">
                    <a:noFill/>
                  </a:tcPr>
                </a:tc>
                <a:tc>
                  <a:txBody>
                    <a:bodyPr/>
                    <a:lstStyle/>
                    <a:p>
                      <a:pPr algn="ctr"/>
                      <a:r>
                        <a:rPr lang="en-US" sz="1400" b="0" dirty="0">
                          <a:solidFill>
                            <a:schemeClr val="tx1"/>
                          </a:solidFill>
                        </a:rPr>
                        <a:t>66</a:t>
                      </a:r>
                    </a:p>
                  </a:txBody>
                  <a:tcPr anchor="ctr">
                    <a:noFill/>
                  </a:tcPr>
                </a:tc>
                <a:tc>
                  <a:txBody>
                    <a:bodyPr/>
                    <a:lstStyle/>
                    <a:p>
                      <a:pPr algn="ctr"/>
                      <a:r>
                        <a:rPr lang="en-US" sz="1400" b="0" dirty="0">
                          <a:solidFill>
                            <a:schemeClr val="tx1"/>
                          </a:solidFill>
                        </a:rPr>
                        <a:t>$1,162,513</a:t>
                      </a:r>
                    </a:p>
                  </a:txBody>
                  <a:tcPr anchor="ctr">
                    <a:noFill/>
                  </a:tcPr>
                </a:tc>
                <a:tc>
                  <a:txBody>
                    <a:bodyPr/>
                    <a:lstStyle/>
                    <a:p>
                      <a:pPr algn="ctr"/>
                      <a:r>
                        <a:rPr lang="en-US" sz="1400" b="0" dirty="0">
                          <a:solidFill>
                            <a:schemeClr val="tx1"/>
                          </a:solidFill>
                        </a:rPr>
                        <a:t>60%</a:t>
                      </a:r>
                    </a:p>
                  </a:txBody>
                  <a:tcPr anchor="ctr">
                    <a:noFill/>
                  </a:tcPr>
                </a:tc>
                <a:tc>
                  <a:txBody>
                    <a:bodyPr/>
                    <a:lstStyle/>
                    <a:p>
                      <a:pPr algn="ctr"/>
                      <a:r>
                        <a:rPr lang="en-US" sz="1400" b="0" dirty="0">
                          <a:solidFill>
                            <a:schemeClr val="tx1"/>
                          </a:solidFill>
                        </a:rPr>
                        <a:t>$697,508</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Recommendations</a:t>
            </a: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9803" y="4800278"/>
            <a:ext cx="2423589" cy="162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4CD5EB20-020A-0D3A-7A4E-5D373F819D15}"/>
              </a:ext>
            </a:extLst>
          </p:cNvPr>
          <p:cNvSpPr>
            <a:spLocks noChangeAspect="1"/>
          </p:cNvSpPr>
          <p:nvPr/>
        </p:nvSpPr>
        <p:spPr>
          <a:xfrm>
            <a:off x="4928534" y="5348929"/>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8781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1" y="858838"/>
            <a:ext cx="3543300"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830997"/>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Huxley</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58960" y="2255412"/>
            <a:ext cx="315521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Paving of approximately 2,650 feet of 560th Avenue and the construction of 1,500 feet of new roadway and intersection improvements at Iowa 210 and 560th Avenue located on the southeast side of town. This project is necessary to provide access to 55 acres for warehousing and industrial purposes.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$4,178,879</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$2,089,439 (50%)</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68137" y="2087543"/>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DFCF8E-483D-D969-9F9A-DAE10B5892EF}"/>
              </a:ext>
            </a:extLst>
          </p:cNvPr>
          <p:cNvPicPr>
            <a:picLocks noChangeAspect="1"/>
          </p:cNvPicPr>
          <p:nvPr/>
        </p:nvPicPr>
        <p:blipFill>
          <a:blip r:embed="rId2"/>
          <a:stretch>
            <a:fillRect/>
          </a:stretch>
        </p:blipFill>
        <p:spPr>
          <a:xfrm>
            <a:off x="7011624" y="2226589"/>
            <a:ext cx="2125562" cy="1895032"/>
          </a:xfrm>
          <a:prstGeom prst="rect">
            <a:avLst/>
          </a:prstGeom>
          <a:ln>
            <a:solidFill>
              <a:schemeClr val="tx1"/>
            </a:solidFill>
          </a:ln>
        </p:spPr>
      </p:pic>
      <p:sp>
        <p:nvSpPr>
          <p:cNvPr id="14" name="TextBox 13">
            <a:extLst>
              <a:ext uri="{FF2B5EF4-FFF2-40B4-BE49-F238E27FC236}">
                <a16:creationId xmlns:a16="http://schemas.microsoft.com/office/drawing/2014/main" id="{50FE1027-13F4-2ADC-7C1E-FD3960D69AD2}"/>
              </a:ext>
            </a:extLst>
          </p:cNvPr>
          <p:cNvSpPr txBox="1"/>
          <p:nvPr/>
        </p:nvSpPr>
        <p:spPr>
          <a:xfrm>
            <a:off x="7193212" y="1902877"/>
            <a:ext cx="2044791" cy="369332"/>
          </a:xfrm>
          <a:prstGeom prst="rect">
            <a:avLst/>
          </a:prstGeom>
          <a:noFill/>
        </p:spPr>
        <p:txBody>
          <a:bodyPr wrap="none" rtlCol="0">
            <a:spAutoFit/>
          </a:bodyPr>
          <a:lstStyle/>
          <a:p>
            <a:r>
              <a:rPr lang="en-US" dirty="0"/>
              <a:t>Roundabout Option</a:t>
            </a:r>
          </a:p>
        </p:txBody>
      </p:sp>
      <p:sp>
        <p:nvSpPr>
          <p:cNvPr id="15" name="TextBox 14">
            <a:extLst>
              <a:ext uri="{FF2B5EF4-FFF2-40B4-BE49-F238E27FC236}">
                <a16:creationId xmlns:a16="http://schemas.microsoft.com/office/drawing/2014/main" id="{8B7E9AB3-EACE-03DB-C3F4-6FF3C5703D62}"/>
              </a:ext>
            </a:extLst>
          </p:cNvPr>
          <p:cNvSpPr txBox="1"/>
          <p:nvPr/>
        </p:nvSpPr>
        <p:spPr>
          <a:xfrm>
            <a:off x="7431124" y="4240571"/>
            <a:ext cx="1804405" cy="369332"/>
          </a:xfrm>
          <a:prstGeom prst="rect">
            <a:avLst/>
          </a:prstGeom>
          <a:noFill/>
        </p:spPr>
        <p:txBody>
          <a:bodyPr wrap="none" rtlCol="0">
            <a:spAutoFit/>
          </a:bodyPr>
          <a:lstStyle/>
          <a:p>
            <a:r>
              <a:rPr lang="en-US" dirty="0"/>
              <a:t>Turn Lane Option</a:t>
            </a:r>
          </a:p>
        </p:txBody>
      </p:sp>
      <p:pic>
        <p:nvPicPr>
          <p:cNvPr id="5" name="Picture 4">
            <a:extLst>
              <a:ext uri="{FF2B5EF4-FFF2-40B4-BE49-F238E27FC236}">
                <a16:creationId xmlns:a16="http://schemas.microsoft.com/office/drawing/2014/main" id="{F18068BC-A899-754E-1802-D46F29153CE0}"/>
              </a:ext>
            </a:extLst>
          </p:cNvPr>
          <p:cNvPicPr>
            <a:picLocks noChangeAspect="1"/>
          </p:cNvPicPr>
          <p:nvPr/>
        </p:nvPicPr>
        <p:blipFill>
          <a:blip r:embed="rId3"/>
          <a:stretch>
            <a:fillRect/>
          </a:stretch>
        </p:blipFill>
        <p:spPr>
          <a:xfrm>
            <a:off x="3548324" y="870440"/>
            <a:ext cx="3395007" cy="4585998"/>
          </a:xfrm>
          <a:prstGeom prst="rect">
            <a:avLst/>
          </a:prstGeom>
        </p:spPr>
      </p:pic>
      <p:pic>
        <p:nvPicPr>
          <p:cNvPr id="10" name="Picture 9">
            <a:extLst>
              <a:ext uri="{FF2B5EF4-FFF2-40B4-BE49-F238E27FC236}">
                <a16:creationId xmlns:a16="http://schemas.microsoft.com/office/drawing/2014/main" id="{B1358355-7509-762E-3932-6F1595BB4F50}"/>
              </a:ext>
            </a:extLst>
          </p:cNvPr>
          <p:cNvPicPr>
            <a:picLocks noChangeAspect="1"/>
          </p:cNvPicPr>
          <p:nvPr/>
        </p:nvPicPr>
        <p:blipFill>
          <a:blip r:embed="rId4"/>
          <a:stretch>
            <a:fillRect/>
          </a:stretch>
        </p:blipFill>
        <p:spPr>
          <a:xfrm>
            <a:off x="6169770" y="4561214"/>
            <a:ext cx="2969206" cy="1843624"/>
          </a:xfrm>
          <a:prstGeom prst="rect">
            <a:avLst/>
          </a:prstGeom>
          <a:ln>
            <a:solidFill>
              <a:schemeClr val="tx1"/>
            </a:solidFill>
          </a:ln>
        </p:spPr>
      </p:pic>
    </p:spTree>
    <p:extLst>
      <p:ext uri="{BB962C8B-B14F-4D97-AF65-F5344CB8AC3E}">
        <p14:creationId xmlns:p14="http://schemas.microsoft.com/office/powerpoint/2010/main" val="19881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2582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830997"/>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Sioux Center</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319283"/>
            <a:ext cx="339143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approximately 560 feet of 3rd Street NW located on the northwest side of town. This project will provide access to 12 acres for industrial purposes.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$552,940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$276,470 (50%)</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63565" y="2093157"/>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4004DC7-240A-6F5A-55F1-68B30727B0E4}"/>
              </a:ext>
            </a:extLst>
          </p:cNvPr>
          <p:cNvPicPr>
            <a:picLocks noChangeAspect="1"/>
          </p:cNvPicPr>
          <p:nvPr/>
        </p:nvPicPr>
        <p:blipFill>
          <a:blip r:embed="rId2"/>
          <a:stretch>
            <a:fillRect/>
          </a:stretch>
        </p:blipFill>
        <p:spPr>
          <a:xfrm>
            <a:off x="4073686" y="929010"/>
            <a:ext cx="2259299" cy="4080294"/>
          </a:xfrm>
          <a:prstGeom prst="rect">
            <a:avLst/>
          </a:prstGeom>
          <a:ln>
            <a:solidFill>
              <a:schemeClr val="tx1"/>
            </a:solidFill>
          </a:ln>
        </p:spPr>
      </p:pic>
      <p:pic>
        <p:nvPicPr>
          <p:cNvPr id="3" name="Picture 2">
            <a:extLst>
              <a:ext uri="{FF2B5EF4-FFF2-40B4-BE49-F238E27FC236}">
                <a16:creationId xmlns:a16="http://schemas.microsoft.com/office/drawing/2014/main" id="{C9D026FB-DA43-2527-C545-020D14DB458B}"/>
              </a:ext>
            </a:extLst>
          </p:cNvPr>
          <p:cNvPicPr>
            <a:picLocks noChangeAspect="1"/>
          </p:cNvPicPr>
          <p:nvPr/>
        </p:nvPicPr>
        <p:blipFill>
          <a:blip r:embed="rId3"/>
          <a:stretch>
            <a:fillRect/>
          </a:stretch>
        </p:blipFill>
        <p:spPr>
          <a:xfrm>
            <a:off x="5141246" y="3583441"/>
            <a:ext cx="3924632" cy="2740756"/>
          </a:xfrm>
          <a:prstGeom prst="rect">
            <a:avLst/>
          </a:prstGeom>
          <a:ln>
            <a:solidFill>
              <a:schemeClr val="tx1"/>
            </a:solidFill>
          </a:ln>
        </p:spPr>
      </p:pic>
      <p:sp>
        <p:nvSpPr>
          <p:cNvPr id="9" name="Oval 8">
            <a:extLst>
              <a:ext uri="{FF2B5EF4-FFF2-40B4-BE49-F238E27FC236}">
                <a16:creationId xmlns:a16="http://schemas.microsoft.com/office/drawing/2014/main" id="{C3DCC9C1-6D4F-242C-463B-EC654AC8D0EE}"/>
              </a:ext>
            </a:extLst>
          </p:cNvPr>
          <p:cNvSpPr>
            <a:spLocks noChangeAspect="1"/>
          </p:cNvSpPr>
          <p:nvPr/>
        </p:nvSpPr>
        <p:spPr>
          <a:xfrm>
            <a:off x="4420685" y="2467357"/>
            <a:ext cx="302629" cy="285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64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1" y="858838"/>
            <a:ext cx="4195499"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1" y="1036035"/>
            <a:ext cx="4106281" cy="1200329"/>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Waterloo </a:t>
            </a:r>
            <a:r>
              <a:rPr lang="fr-FR" sz="2400" b="1" spc="113" dirty="0" err="1">
                <a:solidFill>
                  <a:schemeClr val="bg1"/>
                </a:solidFill>
                <a:latin typeface="Roboto Slab" pitchFamily="2" charset="0"/>
                <a:ea typeface="Roboto Slab" pitchFamily="2" charset="0"/>
                <a:cs typeface="Montserrat" charset="0"/>
              </a:rPr>
              <a:t>Certified</a:t>
            </a:r>
            <a:r>
              <a:rPr lang="fr-FR" sz="2400" b="1" spc="113" dirty="0">
                <a:solidFill>
                  <a:schemeClr val="bg1"/>
                </a:solidFill>
                <a:latin typeface="Roboto Slab" pitchFamily="2" charset="0"/>
                <a:ea typeface="Roboto Slab" pitchFamily="2" charset="0"/>
                <a:cs typeface="Montserrat" charset="0"/>
              </a:rPr>
              <a:t> Site</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a:t>
            </a:r>
          </a:p>
          <a:p>
            <a:pPr eaLnBrk="1" fontAlgn="auto" hangingPunct="1">
              <a:spcBef>
                <a:spcPts val="0"/>
              </a:spcBef>
              <a:spcAft>
                <a:spcPts val="0"/>
              </a:spcAft>
              <a:defRPr/>
            </a:pPr>
            <a:r>
              <a:rPr lang="fr-FR" sz="2400" b="1" spc="113" dirty="0" err="1">
                <a:solidFill>
                  <a:schemeClr val="bg1"/>
                </a:solidFill>
                <a:latin typeface="Roboto Slab" pitchFamily="2" charset="0"/>
                <a:ea typeface="Roboto Slab" pitchFamily="2" charset="0"/>
                <a:cs typeface="Montserrat" charset="0"/>
              </a:rPr>
              <a:t>Amendment</a:t>
            </a:r>
            <a:endParaRPr lang="fr-FR" sz="2400" spc="113" dirty="0">
              <a:solidFill>
                <a:schemeClr val="bg1"/>
              </a:solidFill>
              <a:latin typeface="Roboto Slab" pitchFamily="2" charset="0"/>
              <a:ea typeface="Roboto Slab" pitchFamily="2" charset="0"/>
              <a:cs typeface="Montserrat" charset="0"/>
            </a:endParaRP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1" y="2461967"/>
            <a:ext cx="387408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A second amendment to the scope and grant award was requested to construct approximately 1,700 feet of Wolfe Lane and 610 feet of North Lane located on the southwest side of town </a:t>
            </a:r>
          </a:p>
          <a:p>
            <a:pPr eaLnBrk="1" hangingPunct="1"/>
            <a:endParaRPr lang="en-US" altLang="en-US" sz="800"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u="sng" dirty="0">
                <a:solidFill>
                  <a:schemeClr val="bg1"/>
                </a:solidFill>
                <a:ea typeface="PT Sans" panose="020B0503020203090204" pitchFamily="34" charset="0"/>
                <a:cs typeface="PT Sans" panose="020B0503020203090204" pitchFamily="34" charset="0"/>
              </a:rPr>
              <a:t>Total Cost</a:t>
            </a:r>
          </a:p>
          <a:p>
            <a:pPr eaLnBrk="1" hangingPunct="1"/>
            <a:r>
              <a:rPr lang="en-US" altLang="en-US" b="1" dirty="0">
                <a:solidFill>
                  <a:schemeClr val="bg1"/>
                </a:solidFill>
                <a:ea typeface="PT Sans" panose="020B0503020203090204" pitchFamily="34" charset="0"/>
                <a:cs typeface="PT Sans" panose="020B0503020203090204" pitchFamily="34" charset="0"/>
              </a:rPr>
              <a:t>Previously: $6,329,663</a:t>
            </a:r>
          </a:p>
          <a:p>
            <a:pPr eaLnBrk="1" hangingPunct="1"/>
            <a:r>
              <a:rPr lang="en-US" altLang="en-US" b="1" dirty="0">
                <a:solidFill>
                  <a:schemeClr val="bg1"/>
                </a:solidFill>
                <a:ea typeface="PT Sans" panose="020B0503020203090204" pitchFamily="34" charset="0"/>
                <a:cs typeface="PT Sans" panose="020B0503020203090204" pitchFamily="34" charset="0"/>
              </a:rPr>
              <a:t>Requested: $1,162,513</a:t>
            </a:r>
          </a:p>
          <a:p>
            <a:pPr eaLnBrk="1" hangingPunct="1"/>
            <a:r>
              <a:rPr lang="en-US" altLang="en-US" b="1" dirty="0">
                <a:solidFill>
                  <a:schemeClr val="bg1"/>
                </a:solidFill>
                <a:ea typeface="PT Sans" panose="020B0503020203090204" pitchFamily="34" charset="0"/>
                <a:cs typeface="PT Sans" panose="020B0503020203090204" pitchFamily="34" charset="0"/>
              </a:rPr>
              <a:t>New Total: $7,492,176</a:t>
            </a:r>
          </a:p>
          <a:p>
            <a:pPr eaLnBrk="1" hangingPunct="1"/>
            <a:endParaRPr lang="en-US" altLang="en-US" b="1" dirty="0">
              <a:solidFill>
                <a:schemeClr val="bg1"/>
              </a:solidFill>
              <a:ea typeface="PT Sans" panose="020B0503020203090204" pitchFamily="34" charset="0"/>
              <a:cs typeface="PT Sans" panose="020B0503020203090204" pitchFamily="34" charset="0"/>
            </a:endParaRPr>
          </a:p>
          <a:p>
            <a:pPr eaLnBrk="1" hangingPunct="1"/>
            <a:r>
              <a:rPr lang="en-US" altLang="en-US" b="1" u="sng" dirty="0">
                <a:solidFill>
                  <a:schemeClr val="bg1"/>
                </a:solidFill>
                <a:ea typeface="PT Sans" panose="020B0503020203090204" pitchFamily="34" charset="0"/>
                <a:cs typeface="PT Sans" panose="020B0503020203090204" pitchFamily="34" charset="0"/>
              </a:rPr>
              <a:t>RISE Funding</a:t>
            </a:r>
          </a:p>
          <a:p>
            <a:pPr eaLnBrk="1" hangingPunct="1"/>
            <a:r>
              <a:rPr lang="en-US" altLang="en-US" b="1" dirty="0">
                <a:solidFill>
                  <a:schemeClr val="bg1"/>
                </a:solidFill>
                <a:ea typeface="PT Sans" panose="020B0503020203090204" pitchFamily="34" charset="0"/>
                <a:cs typeface="PT Sans" panose="020B0503020203090204" pitchFamily="34" charset="0"/>
              </a:rPr>
              <a:t>RISE Previously: $3,797,798 (60%)</a:t>
            </a:r>
          </a:p>
          <a:p>
            <a:pPr eaLnBrk="1" hangingPunct="1"/>
            <a:r>
              <a:rPr lang="en-US" altLang="en-US" b="1" dirty="0">
                <a:solidFill>
                  <a:schemeClr val="bg1"/>
                </a:solidFill>
                <a:ea typeface="PT Sans" panose="020B0503020203090204" pitchFamily="34" charset="0"/>
                <a:cs typeface="PT Sans" panose="020B0503020203090204" pitchFamily="34" charset="0"/>
              </a:rPr>
              <a:t>RISE Requested: $697,508 (60%)</a:t>
            </a:r>
          </a:p>
          <a:p>
            <a:pPr eaLnBrk="1" hangingPunct="1"/>
            <a:r>
              <a:rPr lang="en-US" altLang="en-US" b="1" dirty="0">
                <a:solidFill>
                  <a:schemeClr val="bg1"/>
                </a:solidFill>
                <a:ea typeface="PT Sans" panose="020B0503020203090204" pitchFamily="34" charset="0"/>
                <a:cs typeface="PT Sans" panose="020B0503020203090204" pitchFamily="34" charset="0"/>
              </a:rPr>
              <a:t>New Total RISE: $4,495,306 (60%)</a:t>
            </a:r>
            <a:endParaRPr lang="en-US" altLang="en-US" b="1"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10809" y="2339827"/>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FA7624A-C1FE-AA0D-4423-9A249C2F7927}"/>
              </a:ext>
            </a:extLst>
          </p:cNvPr>
          <p:cNvPicPr>
            <a:picLocks noChangeAspect="1"/>
          </p:cNvPicPr>
          <p:nvPr/>
        </p:nvPicPr>
        <p:blipFill>
          <a:blip r:embed="rId2"/>
          <a:stretch>
            <a:fillRect/>
          </a:stretch>
        </p:blipFill>
        <p:spPr>
          <a:xfrm>
            <a:off x="4262162" y="948544"/>
            <a:ext cx="4795573" cy="3144071"/>
          </a:xfrm>
          <a:prstGeom prst="rect">
            <a:avLst/>
          </a:prstGeom>
          <a:ln>
            <a:solidFill>
              <a:schemeClr val="tx1"/>
            </a:solidFill>
          </a:ln>
        </p:spPr>
      </p:pic>
      <p:pic>
        <p:nvPicPr>
          <p:cNvPr id="12" name="Picture 11">
            <a:extLst>
              <a:ext uri="{FF2B5EF4-FFF2-40B4-BE49-F238E27FC236}">
                <a16:creationId xmlns:a16="http://schemas.microsoft.com/office/drawing/2014/main" id="{4688D5DD-D296-EB78-C12F-EC3F42510A5C}"/>
              </a:ext>
            </a:extLst>
          </p:cNvPr>
          <p:cNvPicPr>
            <a:picLocks noChangeAspect="1"/>
          </p:cNvPicPr>
          <p:nvPr/>
        </p:nvPicPr>
        <p:blipFill>
          <a:blip r:embed="rId3"/>
          <a:stretch>
            <a:fillRect/>
          </a:stretch>
        </p:blipFill>
        <p:spPr>
          <a:xfrm>
            <a:off x="5629476" y="4180113"/>
            <a:ext cx="2186642" cy="2152674"/>
          </a:xfrm>
          <a:prstGeom prst="rect">
            <a:avLst/>
          </a:prstGeom>
          <a:ln>
            <a:solidFill>
              <a:schemeClr val="tx1"/>
            </a:solidFill>
          </a:ln>
        </p:spPr>
      </p:pic>
    </p:spTree>
    <p:extLst>
      <p:ext uri="{BB962C8B-B14F-4D97-AF65-F5344CB8AC3E}">
        <p14:creationId xmlns:p14="http://schemas.microsoft.com/office/powerpoint/2010/main" val="1765361600"/>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1590</TotalTime>
  <Words>647</Words>
  <Application>Microsoft Office PowerPoint</Application>
  <PresentationFormat>On-screen Show (4:3)</PresentationFormat>
  <Paragraphs>139</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43</cp:revision>
  <dcterms:created xsi:type="dcterms:W3CDTF">2023-08-03T14:09:31Z</dcterms:created>
  <dcterms:modified xsi:type="dcterms:W3CDTF">2026-01-07T14:25:00Z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2025-08-27T11:57:16Z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71ee69f7-b1e8-49f2-a211-e43f863513b7</vt:lpwstr>
  </property>
  <property fmtid="{D5CDD505-2E9C-101B-9397-08002B2CF9AE}" pid="8" name="MSIP_Label_0faac733-ded1-41e0-8ea6-961193f81247_ContentBits">
    <vt:lpwstr>0</vt:lpwstr>
  </property>
</Properties>
</file>