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68" r:id="rId6"/>
    <p:sldId id="298" r:id="rId7"/>
    <p:sldId id="285" r:id="rId8"/>
    <p:sldId id="300" r:id="rId9"/>
    <p:sldId id="302" r:id="rId10"/>
    <p:sldId id="320" r:id="rId11"/>
    <p:sldId id="323" r:id="rId12"/>
    <p:sldId id="330" r:id="rId13"/>
    <p:sldId id="331" r:id="rId14"/>
    <p:sldId id="324" r:id="rId15"/>
    <p:sldId id="333" r:id="rId16"/>
    <p:sldId id="334" r:id="rId17"/>
    <p:sldId id="317" r:id="rId18"/>
    <p:sldId id="328" r:id="rId19"/>
    <p:sldId id="315" r:id="rId20"/>
    <p:sldId id="325" r:id="rId21"/>
    <p:sldId id="326" r:id="rId22"/>
    <p:sldId id="318" r:id="rId23"/>
    <p:sldId id="270" r:id="rId24"/>
  </p:sldIdLst>
  <p:sldSz cx="9144000" cy="6858000" type="screen4x3"/>
  <p:notesSz cx="7010400" cy="9296400"/>
  <p:embeddedFontLst>
    <p:embeddedFont>
      <p:font typeface="Eurostar" panose="020B0504020202050204" pitchFamily="34" charset="2"/>
      <p:regular r:id="rId27"/>
    </p:embeddedFont>
    <p:embeddedFont>
      <p:font typeface="PT Sans" panose="020B0503020203020204" pitchFamily="34" charset="0"/>
      <p:regular r:id="rId28"/>
      <p:bold r:id="rId29"/>
      <p:italic r:id="rId30"/>
      <p:boldItalic r:id="rId31"/>
    </p:embeddedFont>
    <p:embeddedFont>
      <p:font typeface="Roboto Slab" pitchFamily="50" charset="0"/>
      <p:regular r:id="rId32"/>
      <p:bold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88" autoAdjust="0"/>
    <p:restoredTop sz="80508" autoAdjust="0"/>
  </p:normalViewPr>
  <p:slideViewPr>
    <p:cSldViewPr snapToGrid="0">
      <p:cViewPr varScale="1">
        <p:scale>
          <a:sx n="83" d="100"/>
          <a:sy n="83" d="100"/>
        </p:scale>
        <p:origin x="72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696" y="105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9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adot-my.sharepoint.com/personal/matthew_haubrich_iowadot_us/Documents/AssetMgmt/I3P-2040/Copy%20of%20Interstate%20Project%20Lis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Project</a:t>
            </a:r>
            <a:r>
              <a:rPr lang="en-US" baseline="0"/>
              <a:t> Total vs Budget</a:t>
            </a:r>
          </a:p>
          <a:p>
            <a:pPr>
              <a:defRPr/>
            </a:pPr>
            <a:r>
              <a:rPr lang="en-US" baseline="0"/>
              <a:t>Through Interstate Plan Year 2040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'Bar Chart'!$D$3</c:f>
              <c:strCache>
                <c:ptCount val="1"/>
                <c:pt idx="0">
                  <c:v>Project Costs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A28-4C28-B9D1-BD751D032CD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A28-4C28-B9D1-BD751D032CD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A28-4C28-B9D1-BD751D032CD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A28-4C28-B9D1-BD751D032CD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A28-4C28-B9D1-BD751D032CD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A28-4C28-B9D1-BD751D032CDD}"/>
              </c:ext>
            </c:extLst>
          </c:dPt>
          <c:cat>
            <c:numRef>
              <c:f>'Bar Chart'!$B$4:$B$36</c:f>
              <c:numCache>
                <c:formatCode>General</c:formatCode>
                <c:ptCount val="3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  <c:pt idx="23">
                  <c:v>2041</c:v>
                </c:pt>
                <c:pt idx="24">
                  <c:v>2042</c:v>
                </c:pt>
                <c:pt idx="25">
                  <c:v>2043</c:v>
                </c:pt>
                <c:pt idx="26">
                  <c:v>2044</c:v>
                </c:pt>
                <c:pt idx="27">
                  <c:v>2045</c:v>
                </c:pt>
                <c:pt idx="28">
                  <c:v>2046</c:v>
                </c:pt>
                <c:pt idx="29">
                  <c:v>2047</c:v>
                </c:pt>
                <c:pt idx="30">
                  <c:v>2048</c:v>
                </c:pt>
                <c:pt idx="31">
                  <c:v>2049</c:v>
                </c:pt>
                <c:pt idx="32">
                  <c:v>2050</c:v>
                </c:pt>
              </c:numCache>
            </c:numRef>
          </c:cat>
          <c:val>
            <c:numRef>
              <c:f>'Bar Chart'!$D$4:$D$26</c:f>
              <c:numCache>
                <c:formatCode>"$"#,##0,_);\("$"#,##0,\)</c:formatCode>
                <c:ptCount val="23"/>
                <c:pt idx="0">
                  <c:v>349000000</c:v>
                </c:pt>
                <c:pt idx="1">
                  <c:v>422400000</c:v>
                </c:pt>
                <c:pt idx="2">
                  <c:v>339600000</c:v>
                </c:pt>
                <c:pt idx="3">
                  <c:v>382400000</c:v>
                </c:pt>
                <c:pt idx="4">
                  <c:v>324900000</c:v>
                </c:pt>
                <c:pt idx="5">
                  <c:v>237300000</c:v>
                </c:pt>
                <c:pt idx="6">
                  <c:v>302875642.77999997</c:v>
                </c:pt>
                <c:pt idx="7">
                  <c:v>376958627.94</c:v>
                </c:pt>
                <c:pt idx="8">
                  <c:v>265924713.74000001</c:v>
                </c:pt>
                <c:pt idx="9">
                  <c:v>286677024.35000002</c:v>
                </c:pt>
                <c:pt idx="10">
                  <c:v>289305467.06999999</c:v>
                </c:pt>
                <c:pt idx="11">
                  <c:v>310762120.44</c:v>
                </c:pt>
                <c:pt idx="12">
                  <c:v>325097533.02999997</c:v>
                </c:pt>
                <c:pt idx="13">
                  <c:v>301760657.05000001</c:v>
                </c:pt>
                <c:pt idx="14">
                  <c:v>496243735.27999997</c:v>
                </c:pt>
                <c:pt idx="15">
                  <c:v>493416351.16000003</c:v>
                </c:pt>
                <c:pt idx="16">
                  <c:v>590095614.30999994</c:v>
                </c:pt>
                <c:pt idx="17">
                  <c:v>494747613.21000004</c:v>
                </c:pt>
                <c:pt idx="18">
                  <c:v>418562355.51999998</c:v>
                </c:pt>
                <c:pt idx="19">
                  <c:v>500749680.48000002</c:v>
                </c:pt>
                <c:pt idx="20">
                  <c:v>227550000</c:v>
                </c:pt>
                <c:pt idx="21">
                  <c:v>423661000</c:v>
                </c:pt>
                <c:pt idx="22">
                  <c:v>140030000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A28-4C28-B9D1-BD751D032C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885354416"/>
        <c:axId val="885358024"/>
      </c:barChart>
      <c:lineChart>
        <c:grouping val="stacked"/>
        <c:varyColors val="0"/>
        <c:ser>
          <c:idx val="1"/>
          <c:order val="1"/>
          <c:tx>
            <c:strRef>
              <c:f>'Bar Chart'!$E$3</c:f>
              <c:strCache>
                <c:ptCount val="1"/>
                <c:pt idx="0">
                  <c:v>Budget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'Bar Chart'!$B$4:$B$26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'Bar Chart'!$E$4:$E$26</c:f>
              <c:numCache>
                <c:formatCode>"$"#,##0,_);\("$"#,##0,\)</c:formatCode>
                <c:ptCount val="23"/>
                <c:pt idx="0">
                  <c:v>330000000</c:v>
                </c:pt>
                <c:pt idx="1">
                  <c:v>330000000</c:v>
                </c:pt>
                <c:pt idx="2">
                  <c:v>330000000</c:v>
                </c:pt>
                <c:pt idx="3">
                  <c:v>330000000</c:v>
                </c:pt>
                <c:pt idx="4">
                  <c:v>330000000</c:v>
                </c:pt>
                <c:pt idx="5">
                  <c:v>330000000</c:v>
                </c:pt>
                <c:pt idx="6">
                  <c:v>330000000</c:v>
                </c:pt>
                <c:pt idx="7">
                  <c:v>330000000</c:v>
                </c:pt>
                <c:pt idx="8">
                  <c:v>330000000</c:v>
                </c:pt>
                <c:pt idx="9">
                  <c:v>330000000</c:v>
                </c:pt>
                <c:pt idx="10">
                  <c:v>330000000</c:v>
                </c:pt>
                <c:pt idx="11">
                  <c:v>330000000</c:v>
                </c:pt>
                <c:pt idx="12">
                  <c:v>330000000</c:v>
                </c:pt>
                <c:pt idx="13">
                  <c:v>330000000</c:v>
                </c:pt>
                <c:pt idx="14">
                  <c:v>330000000</c:v>
                </c:pt>
                <c:pt idx="15">
                  <c:v>330000000</c:v>
                </c:pt>
                <c:pt idx="16">
                  <c:v>330000000</c:v>
                </c:pt>
                <c:pt idx="17">
                  <c:v>330000000</c:v>
                </c:pt>
                <c:pt idx="18">
                  <c:v>330000000</c:v>
                </c:pt>
                <c:pt idx="19">
                  <c:v>330000000</c:v>
                </c:pt>
                <c:pt idx="20">
                  <c:v>330000000</c:v>
                </c:pt>
                <c:pt idx="21">
                  <c:v>330000000</c:v>
                </c:pt>
                <c:pt idx="22">
                  <c:v>330000000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AA28-4C28-B9D1-BD751D032C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5354416"/>
        <c:axId val="885358024"/>
      </c:lineChart>
      <c:catAx>
        <c:axId val="885354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5358024"/>
        <c:crosses val="autoZero"/>
        <c:auto val="1"/>
        <c:lblAlgn val="ctr"/>
        <c:lblOffset val="100"/>
        <c:noMultiLvlLbl val="0"/>
      </c:catAx>
      <c:valAx>
        <c:axId val="885358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Thousands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,_);\(&quot;$&quot;#,##0,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535441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DOT does good job planning for interstate but not fiscally constrained. Why the plan – how the plan developed – what used for?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208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The analysis tells us that traffic operations may be unacceptable sooner than previously thought.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  <a:p>
            <a:r>
              <a:rPr lang="en-US" sz="1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I-80/35 – 86</a:t>
            </a:r>
            <a:r>
              <a:rPr lang="en-US" sz="1400" b="1" baseline="30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St to NEMM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86</a:t>
            </a:r>
            <a:r>
              <a:rPr lang="en-US" sz="1200" baseline="30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to IA 28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Current Plan 2033 – Capacity Need 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IA 28 to IA 415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Current Plan 2033 – Capacity Need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I-80 – West of R22 Booneville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Current Plan 2034 - Capacity Need 2056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Traffic Trends are Increasing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With Construction at I-80/US169 and East at GPP to 60</a:t>
            </a:r>
            <a:r>
              <a:rPr lang="en-US" sz="1400" b="0" baseline="30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400" b="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may make sense to expand capacity sooner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I-235 – SWMM to IA 28 </a:t>
            </a:r>
            <a:r>
              <a:rPr lang="en-US" sz="14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– (Note: Auxiliary Lanes used in calculations – retain in 2031-2035 – continue monitoring)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SWMM to 35</a:t>
            </a:r>
            <a:r>
              <a:rPr lang="en-US" sz="1200" baseline="30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St - Current Plan 2035 – Capacity Need 2056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sz="1200" baseline="30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St to 22</a:t>
            </a:r>
            <a:r>
              <a:rPr lang="en-US" sz="1200" baseline="30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St. - Current Plan 2035 - Capacity Need 2047</a:t>
            </a:r>
            <a:endParaRPr lang="en-US" sz="12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1200" baseline="30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St. to 9th St. - Current Plan 2035 - Capacity Need 2043</a:t>
            </a:r>
            <a:endParaRPr lang="en-US" sz="12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9th St. to IA 28 - Current Plan 2035 - Capacity Need 2066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Traffic Trends are Increasing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6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analysis tells us that traffic operations may be unacceptable sooner than previously thought. </a:t>
            </a:r>
          </a:p>
          <a:p>
            <a:r>
              <a:rPr lang="en-US" dirty="0"/>
              <a:t>I-380/US 30 previously in plan for post 2050 but traffic warrants 2029.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72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analysis tells us that traffic operations may be unacceptable sooner than previously thought.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Current plan has I-80 in the Quad Cities as post 2050.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However, areas around the I-80/US 61 interchange warrant spot improvements. (Potential enhancements to ramp movements and auxiliary lanes between US 61 and I-74 interchange.)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There is a proposal from District staff to do a feasibility study in the area of the I-80/US 61 interchange.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430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Spot Location Improvements</a:t>
            </a:r>
          </a:p>
          <a:p>
            <a:r>
              <a:rPr lang="en-US" dirty="0"/>
              <a:t>Business Case Received for Study around I-80/US 61 interchange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673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Interstate Plan Updates planned for 2026</a:t>
            </a:r>
          </a:p>
          <a:p>
            <a:r>
              <a:rPr lang="en-US" dirty="0"/>
              <a:t>More in-depth update than normal</a:t>
            </a:r>
          </a:p>
          <a:p>
            <a:r>
              <a:rPr lang="en-US" dirty="0"/>
              <a:t>Review Project Budgets/Suggested Treatments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355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Notable Interstate Projects</a:t>
            </a:r>
          </a:p>
          <a:p>
            <a:r>
              <a:rPr lang="en-US" dirty="0"/>
              <a:t>Mention recent amendment to get ROW started.</a:t>
            </a:r>
          </a:p>
          <a:p>
            <a:r>
              <a:rPr lang="en-US" dirty="0"/>
              <a:t>Construction Begins 2027 and Ends 2030.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784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Middle segment I-380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509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SW Mix Construction and Future Phases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619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 Update on I-80 MRB Project in Final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85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Mention Initial Workshop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Rehab vs Capacity Needs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Establish priority of projects to focus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986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Stewardship First</a:t>
            </a:r>
          </a:p>
          <a:p>
            <a:r>
              <a:rPr lang="en-US" dirty="0"/>
              <a:t>Then Consider Technology Options</a:t>
            </a:r>
          </a:p>
          <a:p>
            <a:r>
              <a:rPr lang="en-US" dirty="0"/>
              <a:t>Then Capacity Widening </a:t>
            </a:r>
          </a:p>
          <a:p>
            <a:r>
              <a:rPr lang="en-US" dirty="0"/>
              <a:t>Then Capacity Full Reconstruction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965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 results after initial workshop</a:t>
            </a:r>
          </a:p>
          <a:p>
            <a:r>
              <a:rPr lang="en-US" dirty="0"/>
              <a:t>Mention $330 million annual budget (1/2) program at that point in time.</a:t>
            </a:r>
          </a:p>
          <a:p>
            <a:r>
              <a:rPr lang="en-US" dirty="0"/>
              <a:t>Large bubble in the later years of the plan</a:t>
            </a:r>
          </a:p>
          <a:p>
            <a:r>
              <a:rPr lang="en-US" dirty="0"/>
              <a:t>Explain Tight Budgets to promote right sizing of projects.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185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2025 Results of Interstate Plan</a:t>
            </a:r>
          </a:p>
          <a:p>
            <a:r>
              <a:rPr lang="en-US" dirty="0"/>
              <a:t>Time frame extended to 2050 (after first couple years of plan existence)</a:t>
            </a:r>
          </a:p>
          <a:p>
            <a:r>
              <a:rPr lang="en-US" dirty="0"/>
              <a:t>Interstate is 10% of all lane-miles</a:t>
            </a:r>
          </a:p>
          <a:p>
            <a:r>
              <a:rPr lang="en-US" dirty="0"/>
              <a:t>Shows Stewardship and Capacity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397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and in basic terms explain traffic analysis.</a:t>
            </a:r>
          </a:p>
          <a:p>
            <a:r>
              <a:rPr lang="en-US" dirty="0"/>
              <a:t>First traffic analysis was in 2020.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245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analysis tells us that traffic operations may be acceptable further into the future than previously thought. </a:t>
            </a:r>
          </a:p>
          <a:p>
            <a:r>
              <a:rPr lang="en-US" dirty="0"/>
              <a:t>US 6/65 to Mitchellville Capacity Need in 2043 but current plan has it scheduled for 2032.</a:t>
            </a:r>
          </a:p>
          <a:p>
            <a:r>
              <a:rPr lang="en-US" dirty="0"/>
              <a:t>Mitchellville to Colfax post 2050 so moved to Stewardship category.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80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I-80 West Branch to I-280 capacity need is post 2050 so moved to Stewardship category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341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I-380 North of Cedar Rapids capacity need is post 2050 so moved to Stewardship category.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0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 userDrawn="1"/>
        </p:nvSpPr>
        <p:spPr>
          <a:xfrm rot="16200000">
            <a:off x="4120690" y="1833508"/>
            <a:ext cx="903803" cy="9145186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54380" y="1920240"/>
            <a:ext cx="7610952" cy="3752963"/>
          </a:xfrm>
          <a:prstGeom prst="rect">
            <a:avLst/>
          </a:prstGeom>
        </p:spPr>
        <p:txBody>
          <a:bodyPr/>
          <a:lstStyle>
            <a:lvl1pPr marL="214308" indent="-21430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spc="38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27424" indent="-169065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01251" indent="-173827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3" y="1005840"/>
            <a:ext cx="7610951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spc="38" baseline="0">
                <a:solidFill>
                  <a:schemeClr val="accent1"/>
                </a:solidFill>
                <a:latin typeface="+mj-lt"/>
              </a:defRPr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 userDrawn="1"/>
        </p:nvSpPr>
        <p:spPr>
          <a:xfrm>
            <a:off x="378622" y="631627"/>
            <a:ext cx="8386760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 userDrawn="1"/>
        </p:nvSpPr>
        <p:spPr>
          <a:xfrm>
            <a:off x="377409" y="6444691"/>
            <a:ext cx="4465253" cy="276789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Iowa Interstate Investment Plan – Commission Update 2026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952649-AA3B-C06C-E042-C84208E9F92E}"/>
              </a:ext>
            </a:extLst>
          </p:cNvPr>
          <p:cNvSpPr txBox="1">
            <a:spLocks/>
          </p:cNvSpPr>
          <p:nvPr userDrawn="1"/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1000" spc="113" baseline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z="1000" spc="113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2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or block">
    <p:bg>
      <p:bgPr>
        <a:solidFill>
          <a:schemeClr val="accent6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44BD20-CD77-6297-5667-62E935197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75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322BF-82BA-C699-B774-DC0222F4B15C}"/>
              </a:ext>
            </a:extLst>
          </p:cNvPr>
          <p:cNvSpPr/>
          <p:nvPr userDrawn="1"/>
        </p:nvSpPr>
        <p:spPr>
          <a:xfrm>
            <a:off x="3515710" y="0"/>
            <a:ext cx="562829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E68AD97-B9A7-8FA7-0145-DF72EBC5F9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709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F35FA-4C2D-7DE9-0605-69F5174A88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8BC479-7D9E-D5B0-195B-3338C7ADE0FB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B84F1BA-DF39-6E64-7400-15BE49C7D2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916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A75D3-401A-2409-F7C3-A7F58B4B62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91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98A732-26A8-A525-B413-7C704695F5B9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DA5683-EC86-E73C-75F8-1505F0EE50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916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C1EB37-8D59-DED8-DBB7-CB8BAB82B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7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C1E08E-31F3-0870-CE34-1BE1FD668A98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946A1BC-3827-B021-D2CE-5ED3AD4C7E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709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0B674-D7D1-CC13-680A-E1945A0AF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96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53CF9D-DF5C-B6A2-D308-E8A5E24C7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"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1FBC4E-A834-3A9B-8A81-BDBC0D642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92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67448-4435-D20A-B854-D1F45E34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02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571705-2E20-024A-15CB-E3138EDEC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7410" y="6356355"/>
            <a:ext cx="2191106" cy="365125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600" spc="11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0EE630-9E25-FA1D-173D-B34329DA9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600" spc="113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6DC42EE-F50F-A0F2-4A16-29C98B968EC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10" y="148931"/>
            <a:ext cx="1815614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49" r:id="rId2"/>
    <p:sldLayoutId id="2147483680" r:id="rId3"/>
    <p:sldLayoutId id="2147483681" r:id="rId4"/>
    <p:sldLayoutId id="2147483682" r:id="rId5"/>
    <p:sldLayoutId id="2147483683" r:id="rId6"/>
    <p:sldLayoutId id="2147483655" r:id="rId7"/>
    <p:sldLayoutId id="2147483668" r:id="rId8"/>
    <p:sldLayoutId id="2147483669" r:id="rId9"/>
    <p:sldLayoutId id="2147483670" r:id="rId10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29">
            <a:extLst>
              <a:ext uri="{FF2B5EF4-FFF2-40B4-BE49-F238E27FC236}">
                <a16:creationId xmlns:a16="http://schemas.microsoft.com/office/drawing/2014/main" id="{71399701-353F-22EB-42A6-506D7450D4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511" y="1"/>
            <a:ext cx="9167626" cy="6709612"/>
          </a:xfrm>
          <a:prstGeom prst="rect">
            <a:avLst/>
          </a:prstGeom>
        </p:spPr>
      </p:pic>
      <p:sp>
        <p:nvSpPr>
          <p:cNvPr id="15" name="Graphic 2">
            <a:extLst>
              <a:ext uri="{FF2B5EF4-FFF2-40B4-BE49-F238E27FC236}">
                <a16:creationId xmlns:a16="http://schemas.microsoft.com/office/drawing/2014/main" id="{0843006F-98F3-5378-ADE3-1EFEFEDDA12B}"/>
              </a:ext>
            </a:extLst>
          </p:cNvPr>
          <p:cNvSpPr>
            <a:spLocks/>
          </p:cNvSpPr>
          <p:nvPr/>
        </p:nvSpPr>
        <p:spPr bwMode="auto">
          <a:xfrm>
            <a:off x="-17511" y="4253802"/>
            <a:ext cx="9161510" cy="2455811"/>
          </a:xfrm>
          <a:custGeom>
            <a:avLst/>
            <a:gdLst>
              <a:gd name="T0" fmla="*/ 53211096 w 18294857"/>
              <a:gd name="T1" fmla="*/ 8668539 h 5362670"/>
              <a:gd name="T2" fmla="*/ 53211096 w 18294857"/>
              <a:gd name="T3" fmla="*/ 8726178 h 5362670"/>
              <a:gd name="T4" fmla="*/ 0 w 18294857"/>
              <a:gd name="T5" fmla="*/ 58264 h 5362670"/>
              <a:gd name="T6" fmla="*/ 0 w 18294857"/>
              <a:gd name="T7" fmla="*/ 26801920 h 5362670"/>
              <a:gd name="T8" fmla="*/ 53211096 w 18294857"/>
              <a:gd name="T9" fmla="*/ 35273730 h 5362670"/>
              <a:gd name="T10" fmla="*/ 53211096 w 18294857"/>
              <a:gd name="T11" fmla="*/ 35215464 h 5362670"/>
              <a:gd name="T12" fmla="*/ 106422181 w 18294857"/>
              <a:gd name="T13" fmla="*/ 26743646 h 5362670"/>
              <a:gd name="T14" fmla="*/ 106422181 w 18294857"/>
              <a:gd name="T15" fmla="*/ 0 h 5362670"/>
              <a:gd name="T16" fmla="*/ 53211096 w 18294857"/>
              <a:gd name="T17" fmla="*/ 8668539 h 53626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294857" h="5362670">
                <a:moveTo>
                  <a:pt x="9147429" y="1317879"/>
                </a:moveTo>
                <a:lnTo>
                  <a:pt x="9147429" y="1326642"/>
                </a:lnTo>
                <a:lnTo>
                  <a:pt x="0" y="8858"/>
                </a:lnTo>
                <a:lnTo>
                  <a:pt x="0" y="4074700"/>
                </a:lnTo>
                <a:lnTo>
                  <a:pt x="9147429" y="5362671"/>
                </a:lnTo>
                <a:lnTo>
                  <a:pt x="9147429" y="5353812"/>
                </a:lnTo>
                <a:lnTo>
                  <a:pt x="18294858" y="4065841"/>
                </a:lnTo>
                <a:lnTo>
                  <a:pt x="18294858" y="0"/>
                </a:lnTo>
                <a:lnTo>
                  <a:pt x="9147429" y="1317879"/>
                </a:lnTo>
                <a:close/>
              </a:path>
            </a:pathLst>
          </a:custGeom>
          <a:solidFill>
            <a:srgbClr val="231F20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35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D603461-FEA5-815F-B639-A68B57939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512" y="4947964"/>
            <a:ext cx="9161511" cy="48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3300" b="1" dirty="0">
                <a:solidFill>
                  <a:schemeClr val="bg1"/>
                </a:solidFill>
                <a:latin typeface="+mj-lt"/>
                <a:ea typeface="Roboto Slab" pitchFamily="2" charset="0"/>
                <a:cs typeface="Roboto Slab" pitchFamily="2" charset="0"/>
              </a:rPr>
              <a:t>Iowa Interstate Investment Plan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ECEC6BD-4218-D50A-8F38-D4D2DFD6D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396" y="5490431"/>
            <a:ext cx="9161510" cy="360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500"/>
              </a:spcBef>
            </a:pPr>
            <a:r>
              <a:rPr lang="en-US" altLang="en-US" sz="21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PT Sans" panose="020B0503020203020204" pitchFamily="34" charset="0"/>
              </a:rPr>
              <a:t>Transportation Commission Update January 2026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842182-EE84-12E6-1390-BC1DD14536F0}"/>
              </a:ext>
            </a:extLst>
          </p:cNvPr>
          <p:cNvCxnSpPr/>
          <p:nvPr/>
        </p:nvCxnSpPr>
        <p:spPr>
          <a:xfrm>
            <a:off x="4258958" y="5964416"/>
            <a:ext cx="605815" cy="1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A0B7E08-2A36-D1A7-ED69-6D2568E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7573" y="5551711"/>
            <a:ext cx="642188" cy="15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ts val="1500"/>
              </a:spcBef>
            </a:pPr>
            <a:r>
              <a:rPr lang="en-US" altLang="en-US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  <a:cs typeface="PT Sans" panose="020B0503020203020204" pitchFamily="34" charset="0"/>
              </a:rPr>
              <a:t>3/2/2023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A7719FD-1DC4-C482-4733-0F10D6000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512" y="6099977"/>
            <a:ext cx="9167626" cy="754861"/>
          </a:xfrm>
          <a:prstGeom prst="rect">
            <a:avLst/>
          </a:prstGeom>
        </p:spPr>
      </p:pic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FF21B2-3928-7AEE-415D-1E68508271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612" y="6099552"/>
            <a:ext cx="1764509" cy="441128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1C0747B-1E0F-1C17-3F2A-F9A51F930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725" y="6405797"/>
            <a:ext cx="1491478" cy="30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ts val="1500"/>
              </a:spcBef>
              <a:spcAft>
                <a:spcPts val="450"/>
              </a:spcAft>
            </a:pPr>
            <a:r>
              <a:rPr lang="en-US" altLang="en-US" sz="105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January 13,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714CEC-090C-0269-C46E-EDA517BD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691" y="1261564"/>
            <a:ext cx="6142617" cy="38093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6725D-2BB8-D597-D046-03F34CA6BB96}"/>
              </a:ext>
            </a:extLst>
          </p:cNvPr>
          <p:cNvCxnSpPr/>
          <p:nvPr/>
        </p:nvCxnSpPr>
        <p:spPr>
          <a:xfrm>
            <a:off x="576918" y="1345309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67CD51D-2784-60D8-9FC5-0DEF8815BD4F}"/>
              </a:ext>
            </a:extLst>
          </p:cNvPr>
          <p:cNvSpPr txBox="1"/>
          <p:nvPr/>
        </p:nvSpPr>
        <p:spPr>
          <a:xfrm>
            <a:off x="469392" y="676789"/>
            <a:ext cx="82052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What did new traffic analysis tell us?</a:t>
            </a:r>
          </a:p>
          <a:p>
            <a:r>
              <a:rPr lang="en-US" sz="1400" dirty="0"/>
              <a:t>Need for increased capacity for many interstate sections may happen later in time.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46F24F-D3FE-9B41-7050-9B0398A533B8}"/>
              </a:ext>
            </a:extLst>
          </p:cNvPr>
          <p:cNvSpPr txBox="1"/>
          <p:nvPr/>
        </p:nvSpPr>
        <p:spPr>
          <a:xfrm>
            <a:off x="2023534" y="5255626"/>
            <a:ext cx="4676479" cy="1323439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endParaRPr lang="en-US" sz="14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IA 100 to </a:t>
            </a:r>
            <a:r>
              <a:rPr lang="en-US" sz="1200" dirty="0" err="1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Boyson</a:t>
            </a: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Rd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Current Plan 2045 – Capacity Need 2051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Boyson</a:t>
            </a: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Rd to County Home Rd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Current Plan 2045 – Capacity Need 2068</a:t>
            </a:r>
          </a:p>
          <a:p>
            <a:endParaRPr lang="en-US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0F3620-A8AF-619F-C6E9-58B447772248}"/>
              </a:ext>
            </a:extLst>
          </p:cNvPr>
          <p:cNvSpPr txBox="1"/>
          <p:nvPr/>
        </p:nvSpPr>
        <p:spPr>
          <a:xfrm>
            <a:off x="2023534" y="50709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I-380 – North of Cedar Rapids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0C4083-517E-76D6-5587-69C0154BE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060" y="3781122"/>
            <a:ext cx="896248" cy="128983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766AC5C-406F-8CD7-7657-DC30E5726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255" y="2190546"/>
            <a:ext cx="275307" cy="22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028B6AA-4061-7C76-F7EC-D9A1E94CF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29" y="4121972"/>
            <a:ext cx="275307" cy="22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237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6BB473-9A47-4A09-4807-CDAD4CAFF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39" y="1600292"/>
            <a:ext cx="8061621" cy="384936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6725D-2BB8-D597-D046-03F34CA6BB96}"/>
              </a:ext>
            </a:extLst>
          </p:cNvPr>
          <p:cNvCxnSpPr/>
          <p:nvPr/>
        </p:nvCxnSpPr>
        <p:spPr>
          <a:xfrm>
            <a:off x="602319" y="1309071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67CD51D-2784-60D8-9FC5-0DEF8815BD4F}"/>
              </a:ext>
            </a:extLst>
          </p:cNvPr>
          <p:cNvSpPr txBox="1"/>
          <p:nvPr/>
        </p:nvSpPr>
        <p:spPr>
          <a:xfrm>
            <a:off x="526542" y="681276"/>
            <a:ext cx="82052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What did new traffic analysis tell us?</a:t>
            </a:r>
          </a:p>
          <a:p>
            <a:r>
              <a:rPr lang="en-US" sz="1400" dirty="0"/>
              <a:t>Some interstate segments warrant closer monitoring.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743CAA-E24F-784E-433F-493F108F25B2}"/>
              </a:ext>
            </a:extLst>
          </p:cNvPr>
          <p:cNvSpPr txBox="1"/>
          <p:nvPr/>
        </p:nvSpPr>
        <p:spPr>
          <a:xfrm>
            <a:off x="3377691" y="5557874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I-80/35 – 86</a:t>
            </a:r>
            <a:r>
              <a:rPr lang="en-US" sz="1400" b="1" baseline="30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St to 2</a:t>
            </a:r>
            <a:r>
              <a:rPr lang="en-US" sz="1400" b="1" baseline="30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Ave</a:t>
            </a:r>
          </a:p>
          <a:p>
            <a:r>
              <a:rPr lang="en-US" sz="1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I-80 – West of R22 Booneville</a:t>
            </a:r>
          </a:p>
          <a:p>
            <a:r>
              <a:rPr lang="en-US" sz="1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I-235 – SWMM to IA 28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1AD1AE-9232-78CB-C66A-00AAC97F99F1}"/>
              </a:ext>
            </a:extLst>
          </p:cNvPr>
          <p:cNvSpPr txBox="1"/>
          <p:nvPr/>
        </p:nvSpPr>
        <p:spPr>
          <a:xfrm>
            <a:off x="3535680" y="1228909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 Moines Metro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00CEBA-D18F-DFDB-A6F3-0CEA62971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712" y="4159814"/>
            <a:ext cx="896248" cy="128983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35851DE-EDD9-F6C9-1528-A0FE8BBF4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19" y="4695503"/>
            <a:ext cx="218460" cy="21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2F5A6DE-1356-07AF-5343-EA2C78C32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31" y="2427530"/>
            <a:ext cx="218460" cy="21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07FAEDA-D917-3E89-C517-46D8FDE67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720" y="3713868"/>
            <a:ext cx="283878" cy="22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39C5C1C-E49E-9F63-472C-F04F63698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471" y="1719792"/>
            <a:ext cx="223220" cy="2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332FC52-A2B9-51A7-2CA3-14F9E2B00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605" y="2440863"/>
            <a:ext cx="218460" cy="21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165DD728-7F54-3150-D007-59F9A1D87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211" y="2436103"/>
            <a:ext cx="223220" cy="2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CB34E2FD-37D0-E75A-70DE-E5CC8D53D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691" y="3061807"/>
            <a:ext cx="283878" cy="22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545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E43E69-637F-585C-3147-A6EE04556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09" y="1730671"/>
            <a:ext cx="8019282" cy="356111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6725D-2BB8-D597-D046-03F34CA6BB96}"/>
              </a:ext>
            </a:extLst>
          </p:cNvPr>
          <p:cNvCxnSpPr/>
          <p:nvPr/>
        </p:nvCxnSpPr>
        <p:spPr>
          <a:xfrm>
            <a:off x="644652" y="1512271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67CD51D-2784-60D8-9FC5-0DEF8815BD4F}"/>
              </a:ext>
            </a:extLst>
          </p:cNvPr>
          <p:cNvSpPr txBox="1"/>
          <p:nvPr/>
        </p:nvSpPr>
        <p:spPr>
          <a:xfrm>
            <a:off x="526542" y="806950"/>
            <a:ext cx="82052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What did new traffic analysis tell us?</a:t>
            </a:r>
          </a:p>
          <a:p>
            <a:r>
              <a:rPr lang="en-US" sz="1400" dirty="0"/>
              <a:t>Some interstate segments warrant closer monitoring.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46F24F-D3FE-9B41-7050-9B0398A533B8}"/>
              </a:ext>
            </a:extLst>
          </p:cNvPr>
          <p:cNvSpPr txBox="1"/>
          <p:nvPr/>
        </p:nvSpPr>
        <p:spPr>
          <a:xfrm>
            <a:off x="2726000" y="5291791"/>
            <a:ext cx="4780788" cy="1231106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I-380/US 30 Interchange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Current Plan Post 2050 – Capacity Need 2029</a:t>
            </a:r>
            <a:endParaRPr lang="en-US" sz="14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0D01CE-A4A4-BDFD-8ACA-C7EF15F13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543" y="4001950"/>
            <a:ext cx="896248" cy="12898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A52E539-C3EC-EF2F-1F0D-7F4EBE393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087" y="2715872"/>
            <a:ext cx="275307" cy="22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711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40A409-7145-34A7-853E-1849C22DD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36" y="1388536"/>
            <a:ext cx="8067927" cy="363683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6725D-2BB8-D597-D046-03F34CA6BB96}"/>
              </a:ext>
            </a:extLst>
          </p:cNvPr>
          <p:cNvCxnSpPr/>
          <p:nvPr/>
        </p:nvCxnSpPr>
        <p:spPr>
          <a:xfrm>
            <a:off x="568323" y="1282216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67CD51D-2784-60D8-9FC5-0DEF8815BD4F}"/>
              </a:ext>
            </a:extLst>
          </p:cNvPr>
          <p:cNvSpPr txBox="1"/>
          <p:nvPr/>
        </p:nvSpPr>
        <p:spPr>
          <a:xfrm>
            <a:off x="469392" y="706650"/>
            <a:ext cx="82052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What did new traffic analysis tell us?</a:t>
            </a:r>
          </a:p>
          <a:p>
            <a:r>
              <a:rPr lang="en-US" sz="1400" dirty="0"/>
              <a:t>Some interstate segments warrant closer monitoring.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46F24F-D3FE-9B41-7050-9B0398A533B8}"/>
              </a:ext>
            </a:extLst>
          </p:cNvPr>
          <p:cNvSpPr txBox="1"/>
          <p:nvPr/>
        </p:nvSpPr>
        <p:spPr>
          <a:xfrm>
            <a:off x="1978779" y="4795403"/>
            <a:ext cx="7968996" cy="1969770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I-80 – Scott County – I-280 to Mississippi River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IA 130 to US 61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Current Plan 2050+ - Capacity Need 2042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US 61 to I74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Current Plan 2050+ - Capacity Need 2039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Spot Improvements for Operations near US 61 &amp; I-74 Interchanges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682C30-A142-F4D7-5BBD-D54FF2FAC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715" y="3735528"/>
            <a:ext cx="896248" cy="12898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7DCCE43-B23C-969F-01D5-166FF046FAC6}"/>
              </a:ext>
            </a:extLst>
          </p:cNvPr>
          <p:cNvSpPr/>
          <p:nvPr/>
        </p:nvSpPr>
        <p:spPr>
          <a:xfrm>
            <a:off x="4571999" y="2689412"/>
            <a:ext cx="1215615" cy="50560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54FE1D7-B85A-0338-44EB-2D4B08513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715" y="2809565"/>
            <a:ext cx="218460" cy="21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0B1F23-0F29-3119-4729-F87688B63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53" y="2279628"/>
            <a:ext cx="218460" cy="21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DF6A5353-7912-554D-B02D-319D43911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474" y="3659078"/>
            <a:ext cx="272721" cy="21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4D16E40-F9B9-D87C-F1B8-5AA2BA14E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154" y="3735528"/>
            <a:ext cx="218460" cy="21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117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151" y="656302"/>
            <a:ext cx="7840133" cy="430667"/>
          </a:xfrm>
        </p:spPr>
        <p:txBody>
          <a:bodyPr lIns="0" rIns="0" anchor="b"/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Interstate 80 – </a:t>
            </a:r>
            <a:r>
              <a:rPr lang="en-US" sz="2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Scott</a:t>
            </a:r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County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466151" y="1200893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09A63C-038B-79C4-C20F-E38717262F0F}"/>
              </a:ext>
            </a:extLst>
          </p:cNvPr>
          <p:cNvSpPr txBox="1"/>
          <p:nvPr/>
        </p:nvSpPr>
        <p:spPr>
          <a:xfrm>
            <a:off x="466151" y="1249169"/>
            <a:ext cx="708660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Based on Timing of Capacity Need due to Traffic Volumes – I-80 Scott County corridor widening to 6-lanes are post 2050.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However, there are spot locations that may need to be addressed sooner than 2050.  District has submitted request for feasibility study.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Below is an example of potential interchange improvements at I-80 and US 61 (southbound US 61 to eastbound I-80 flyover)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FBBFB3-24E1-492D-77B5-5E339D1B7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832" y="3038664"/>
            <a:ext cx="6126772" cy="30026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5E7A8D-05A0-E8A2-984F-36CCC2E2D767}"/>
              </a:ext>
            </a:extLst>
          </p:cNvPr>
          <p:cNvSpPr txBox="1"/>
          <p:nvPr/>
        </p:nvSpPr>
        <p:spPr>
          <a:xfrm>
            <a:off x="4997321" y="3612250"/>
            <a:ext cx="9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 61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56E481-E021-ACC6-84D0-E4AE2079C5C5}"/>
              </a:ext>
            </a:extLst>
          </p:cNvPr>
          <p:cNvSpPr txBox="1"/>
          <p:nvPr/>
        </p:nvSpPr>
        <p:spPr>
          <a:xfrm>
            <a:off x="2084788" y="4083919"/>
            <a:ext cx="9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I-80</a:t>
            </a:r>
          </a:p>
        </p:txBody>
      </p:sp>
    </p:spTree>
    <p:extLst>
      <p:ext uri="{BB962C8B-B14F-4D97-AF65-F5344CB8AC3E}">
        <p14:creationId xmlns:p14="http://schemas.microsoft.com/office/powerpoint/2010/main" val="3764220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6725D-2BB8-D597-D046-03F34CA6BB96}"/>
              </a:ext>
            </a:extLst>
          </p:cNvPr>
          <p:cNvCxnSpPr/>
          <p:nvPr/>
        </p:nvCxnSpPr>
        <p:spPr>
          <a:xfrm>
            <a:off x="644652" y="1512271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67CD51D-2784-60D8-9FC5-0DEF8815BD4F}"/>
              </a:ext>
            </a:extLst>
          </p:cNvPr>
          <p:cNvSpPr txBox="1"/>
          <p:nvPr/>
        </p:nvSpPr>
        <p:spPr>
          <a:xfrm>
            <a:off x="526542" y="806950"/>
            <a:ext cx="82052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Steps for 2026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46F24F-D3FE-9B41-7050-9B0398A533B8}"/>
              </a:ext>
            </a:extLst>
          </p:cNvPr>
          <p:cNvSpPr txBox="1"/>
          <p:nvPr/>
        </p:nvSpPr>
        <p:spPr>
          <a:xfrm>
            <a:off x="526542" y="1879039"/>
            <a:ext cx="7968996" cy="2769989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Continue Traffic Volume and Operations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Analyze Construction Project Costs and Compare to Interstate Plan Budgets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Revise Interstate Plan Budgets Where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Coordinate Interstate Needs with District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Identify Suitable Treatments and Timing for Sections being Monitored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(Technology Solutions, Auxiliary Lanes, Widening, Reconstruction)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Report to Commission December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826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AF4587F-19EA-0786-FB99-D1365F9E5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960" y="721532"/>
            <a:ext cx="3380826" cy="529588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9867" y="840579"/>
            <a:ext cx="4849730" cy="1435866"/>
          </a:xfrm>
        </p:spPr>
        <p:txBody>
          <a:bodyPr lIns="0" rIns="0" anchor="b"/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Interstate 35 – Story County</a:t>
            </a:r>
          </a:p>
          <a:p>
            <a:r>
              <a:rPr lang="en-US" sz="16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Reconstruction to 6-lanes</a:t>
            </a:r>
          </a:p>
          <a:p>
            <a:r>
              <a:rPr lang="en-US" sz="1600" b="0" i="0" dirty="0">
                <a:solidFill>
                  <a:srgbClr val="262828"/>
                </a:solidFill>
                <a:effectLst/>
                <a:latin typeface="Eurostar" panose="020B0504020202050204" pitchFamily="34" charset="2"/>
              </a:rPr>
              <a:t>Between Huxley to North of U.S. 30</a:t>
            </a:r>
          </a:p>
          <a:p>
            <a:endParaRPr lang="en-US" sz="1600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459867" y="2087678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24E932-D771-AFC6-EB92-F67E215948F0}"/>
              </a:ext>
            </a:extLst>
          </p:cNvPr>
          <p:cNvSpPr txBox="1"/>
          <p:nvPr/>
        </p:nvSpPr>
        <p:spPr>
          <a:xfrm>
            <a:off x="472792" y="2305483"/>
            <a:ext cx="3350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$100 million total project cost</a:t>
            </a:r>
          </a:p>
          <a:p>
            <a:endParaRPr lang="en-US" sz="1600" dirty="0">
              <a:solidFill>
                <a:srgbClr val="7C2529">
                  <a:lumMod val="50000"/>
                </a:srgbClr>
              </a:solidFill>
            </a:endParaRPr>
          </a:p>
          <a:p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Construction Years 2027 - 2030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226F48-CCB5-EB8E-F46B-D9FFDF31DC2C}"/>
              </a:ext>
            </a:extLst>
          </p:cNvPr>
          <p:cNvSpPr/>
          <p:nvPr/>
        </p:nvSpPr>
        <p:spPr>
          <a:xfrm>
            <a:off x="6130705" y="840579"/>
            <a:ext cx="844611" cy="435758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F87BEA-A3A4-9975-BD41-8207E556D706}"/>
              </a:ext>
            </a:extLst>
          </p:cNvPr>
          <p:cNvSpPr txBox="1"/>
          <p:nvPr/>
        </p:nvSpPr>
        <p:spPr>
          <a:xfrm>
            <a:off x="6255211" y="3151836"/>
            <a:ext cx="816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I-35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381879-F128-12B7-8CB6-4D02AF31775E}"/>
              </a:ext>
            </a:extLst>
          </p:cNvPr>
          <p:cNvSpPr txBox="1"/>
          <p:nvPr/>
        </p:nvSpPr>
        <p:spPr>
          <a:xfrm>
            <a:off x="4825535" y="5443470"/>
            <a:ext cx="901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Huxley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06E551-39FB-0969-831D-201EC715BA10}"/>
              </a:ext>
            </a:extLst>
          </p:cNvPr>
          <p:cNvSpPr txBox="1"/>
          <p:nvPr/>
        </p:nvSpPr>
        <p:spPr>
          <a:xfrm>
            <a:off x="4793995" y="834970"/>
            <a:ext cx="933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Ames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B98C4D-0725-030F-A48C-8697A78FE799}"/>
              </a:ext>
            </a:extLst>
          </p:cNvPr>
          <p:cNvSpPr txBox="1"/>
          <p:nvPr/>
        </p:nvSpPr>
        <p:spPr>
          <a:xfrm>
            <a:off x="6945055" y="1019636"/>
            <a:ext cx="96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 30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B13DDE-6F2D-FCEA-AE8D-961C1913E888}"/>
              </a:ext>
            </a:extLst>
          </p:cNvPr>
          <p:cNvSpPr txBox="1"/>
          <p:nvPr/>
        </p:nvSpPr>
        <p:spPr>
          <a:xfrm>
            <a:off x="1738213" y="144311"/>
            <a:ext cx="4187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Notable Interstate Projects</a:t>
            </a:r>
          </a:p>
        </p:txBody>
      </p:sp>
    </p:spTree>
    <p:extLst>
      <p:ext uri="{BB962C8B-B14F-4D97-AF65-F5344CB8AC3E}">
        <p14:creationId xmlns:p14="http://schemas.microsoft.com/office/powerpoint/2010/main" val="1509991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1309" y="693174"/>
            <a:ext cx="4849730" cy="990878"/>
          </a:xfrm>
        </p:spPr>
        <p:txBody>
          <a:bodyPr lIns="0" rIns="0" anchor="b"/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Interstate 380 – Johnson/</a:t>
            </a:r>
            <a:r>
              <a:rPr lang="en-US" sz="2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Linn</a:t>
            </a:r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County</a:t>
            </a:r>
          </a:p>
          <a:p>
            <a:r>
              <a:rPr lang="en-US" sz="16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Reconstruction to 6-lanes</a:t>
            </a:r>
          </a:p>
          <a:p>
            <a:r>
              <a:rPr lang="en-US" sz="16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North of Swan Lake Rd to North of 120</a:t>
            </a:r>
            <a:r>
              <a:rPr lang="en-US" sz="1600" baseline="30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St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514350" y="1879319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24E932-D771-AFC6-EB92-F67E215948F0}"/>
              </a:ext>
            </a:extLst>
          </p:cNvPr>
          <p:cNvSpPr txBox="1"/>
          <p:nvPr/>
        </p:nvSpPr>
        <p:spPr>
          <a:xfrm>
            <a:off x="419599" y="1945464"/>
            <a:ext cx="3350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2029 - $1.04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2030 - $11.37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2031 - $57.8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2032 - $56.3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2033 - $27.0 million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D38B3-7261-CC85-775D-C2BC79116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" y="3291508"/>
            <a:ext cx="2745588" cy="26252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EBEF2F-A3EF-0528-CEB9-5168339CF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054" y="1182086"/>
            <a:ext cx="3694638" cy="4646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1FFEBB-9878-C0D2-E4C8-26B1527026C4}"/>
              </a:ext>
            </a:extLst>
          </p:cNvPr>
          <p:cNvSpPr txBox="1"/>
          <p:nvPr/>
        </p:nvSpPr>
        <p:spPr>
          <a:xfrm>
            <a:off x="4938054" y="1294396"/>
            <a:ext cx="9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F2BBB4-0049-D6FD-1256-CB2D40A5CA0C}"/>
              </a:ext>
            </a:extLst>
          </p:cNvPr>
          <p:cNvSpPr txBox="1"/>
          <p:nvPr/>
        </p:nvSpPr>
        <p:spPr>
          <a:xfrm>
            <a:off x="4938054" y="5489632"/>
            <a:ext cx="1486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Swan Lake 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ED1586-8828-9CA7-4A7C-C7D4E6AD2535}"/>
              </a:ext>
            </a:extLst>
          </p:cNvPr>
          <p:cNvSpPr txBox="1"/>
          <p:nvPr/>
        </p:nvSpPr>
        <p:spPr>
          <a:xfrm>
            <a:off x="1738213" y="144311"/>
            <a:ext cx="4187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Notable Interstate Projects</a:t>
            </a:r>
          </a:p>
        </p:txBody>
      </p:sp>
    </p:spTree>
    <p:extLst>
      <p:ext uri="{BB962C8B-B14F-4D97-AF65-F5344CB8AC3E}">
        <p14:creationId xmlns:p14="http://schemas.microsoft.com/office/powerpoint/2010/main" val="3472802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1309" y="693174"/>
            <a:ext cx="4849730" cy="605273"/>
          </a:xfrm>
        </p:spPr>
        <p:txBody>
          <a:bodyPr lIns="0" rIns="0" anchor="b"/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Des Moines SW Mixmaster Phases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649460" y="1559279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F2BBB4-0049-D6FD-1256-CB2D40A5CA0C}"/>
              </a:ext>
            </a:extLst>
          </p:cNvPr>
          <p:cNvSpPr txBox="1"/>
          <p:nvPr/>
        </p:nvSpPr>
        <p:spPr>
          <a:xfrm>
            <a:off x="4938054" y="5489632"/>
            <a:ext cx="1486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Swan Lake 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ED1586-8828-9CA7-4A7C-C7D4E6AD2535}"/>
              </a:ext>
            </a:extLst>
          </p:cNvPr>
          <p:cNvSpPr txBox="1"/>
          <p:nvPr/>
        </p:nvSpPr>
        <p:spPr>
          <a:xfrm>
            <a:off x="1738213" y="144311"/>
            <a:ext cx="4187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Notable Interstate Projects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6192A5-A9FF-CBA3-A135-F46DA6CB1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90" y="1852988"/>
            <a:ext cx="4083378" cy="41165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4FB94D-30C7-2507-7E9B-C5160069C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301" y="1820112"/>
            <a:ext cx="3386213" cy="12328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7199D4-830B-701E-FF49-1752D4EABD98}"/>
              </a:ext>
            </a:extLst>
          </p:cNvPr>
          <p:cNvSpPr txBox="1"/>
          <p:nvPr/>
        </p:nvSpPr>
        <p:spPr>
          <a:xfrm>
            <a:off x="5444425" y="3673088"/>
            <a:ext cx="28583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Timing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Phases 1,2,3 – 2027 &amp; 2028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ROW in 2026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Erosion Control in 2029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4 - 2038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5 - 2039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6 - 2040</a:t>
            </a:r>
          </a:p>
        </p:txBody>
      </p:sp>
    </p:spTree>
    <p:extLst>
      <p:ext uri="{BB962C8B-B14F-4D97-AF65-F5344CB8AC3E}">
        <p14:creationId xmlns:p14="http://schemas.microsoft.com/office/powerpoint/2010/main" val="1075494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6195" y="971650"/>
            <a:ext cx="7967456" cy="430667"/>
          </a:xfrm>
        </p:spPr>
        <p:txBody>
          <a:bodyPr lIns="0" rIns="0" anchor="b"/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Interstate 80 – </a:t>
            </a:r>
            <a:r>
              <a:rPr lang="en-US" sz="2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Scott</a:t>
            </a:r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County</a:t>
            </a:r>
          </a:p>
          <a:p>
            <a:r>
              <a:rPr lang="en-US" sz="2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Mississippi River Bridge</a:t>
            </a:r>
            <a:endParaRPr lang="en-US" sz="20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516195" y="1547746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5E7A8D-05A0-E8A2-984F-36CCC2E2D767}"/>
              </a:ext>
            </a:extLst>
          </p:cNvPr>
          <p:cNvSpPr txBox="1"/>
          <p:nvPr/>
        </p:nvSpPr>
        <p:spPr>
          <a:xfrm>
            <a:off x="4997321" y="3612250"/>
            <a:ext cx="9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 61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56E481-E021-ACC6-84D0-E4AE2079C5C5}"/>
              </a:ext>
            </a:extLst>
          </p:cNvPr>
          <p:cNvSpPr txBox="1"/>
          <p:nvPr/>
        </p:nvSpPr>
        <p:spPr>
          <a:xfrm>
            <a:off x="2084788" y="4083919"/>
            <a:ext cx="9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I-80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99358B-6C17-6757-AA66-E72D1DEFC235}"/>
              </a:ext>
            </a:extLst>
          </p:cNvPr>
          <p:cNvSpPr txBox="1"/>
          <p:nvPr/>
        </p:nvSpPr>
        <p:spPr>
          <a:xfrm>
            <a:off x="425322" y="1650696"/>
            <a:ext cx="30479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C2529">
                    <a:lumMod val="50000"/>
                  </a:srgbClr>
                </a:solidFill>
              </a:rPr>
              <a:t>Phase 2 Final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C2529">
                    <a:lumMod val="50000"/>
                  </a:srgbClr>
                </a:solidFill>
              </a:rPr>
              <a:t>Preferred Alternative Chosen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7C2529">
                    <a:lumMod val="50000"/>
                  </a:srgbClr>
                </a:solidFill>
              </a:rPr>
              <a:t>Alt 5 – Companion Bridge West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C2529">
                    <a:lumMod val="50000"/>
                  </a:srgbClr>
                </a:solidFill>
              </a:rPr>
              <a:t>Bike/Ped Facility Added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C2529">
                    <a:lumMod val="50000"/>
                  </a:srgbClr>
                </a:solidFill>
              </a:rPr>
              <a:t>Three Years Programmed 2028/2029/2030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C2529">
                    <a:lumMod val="50000"/>
                  </a:srgbClr>
                </a:solidFill>
              </a:rPr>
              <a:t>Total Iowa Share $210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C2529">
                    <a:lumMod val="50000"/>
                  </a:srgbClr>
                </a:solidFill>
              </a:rPr>
              <a:t>Illinois DOT - lead Agency</a:t>
            </a:r>
            <a:endParaRPr lang="en-US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307187-7AAF-10FA-ACD2-CF5613A91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471" y="1547746"/>
            <a:ext cx="5189207" cy="3800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180E8D-9ED2-BF25-485A-2EDCB14FEB5E}"/>
              </a:ext>
            </a:extLst>
          </p:cNvPr>
          <p:cNvSpPr txBox="1"/>
          <p:nvPr/>
        </p:nvSpPr>
        <p:spPr>
          <a:xfrm>
            <a:off x="2213923" y="16140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Notable Interstate Projects</a:t>
            </a:r>
          </a:p>
        </p:txBody>
      </p:sp>
    </p:spTree>
    <p:extLst>
      <p:ext uri="{BB962C8B-B14F-4D97-AF65-F5344CB8AC3E}">
        <p14:creationId xmlns:p14="http://schemas.microsoft.com/office/powerpoint/2010/main" val="1859005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ECB5261-36D0-BE38-7D9D-31C349081CB2}"/>
              </a:ext>
            </a:extLst>
          </p:cNvPr>
          <p:cNvSpPr/>
          <p:nvPr/>
        </p:nvSpPr>
        <p:spPr>
          <a:xfrm>
            <a:off x="5477932" y="1083733"/>
            <a:ext cx="2836335" cy="2166461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F62795-7690-832B-79CE-33AA0D4BD853}"/>
              </a:ext>
            </a:extLst>
          </p:cNvPr>
          <p:cNvSpPr/>
          <p:nvPr/>
        </p:nvSpPr>
        <p:spPr>
          <a:xfrm>
            <a:off x="528976" y="3804557"/>
            <a:ext cx="8200158" cy="2175808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54380" y="1927529"/>
            <a:ext cx="4276912" cy="78620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Planning Efforts &amp; Project Development Activities Highlight Iowa’s Transportation Needs Exceed Available Funding</a:t>
            </a:r>
            <a:endParaRPr lang="en-US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0" y="1073319"/>
            <a:ext cx="4494953" cy="430667"/>
          </a:xfrm>
        </p:spPr>
        <p:txBody>
          <a:bodyPr lIns="0" rIns="0" anchor="b"/>
          <a:lstStyle/>
          <a:p>
            <a:r>
              <a:rPr lang="en-US" b="1" dirty="0"/>
              <a:t>Background: Why an Interstate Plan?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783454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0B58E2-37C4-F03F-7AAF-FF31ECF15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890" y="1143230"/>
            <a:ext cx="2732418" cy="2047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125702-F3A6-022E-5BF1-2E6082D16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920" y="3901408"/>
            <a:ext cx="2594392" cy="20099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ABF5FA-5CDA-459D-6358-4E70A14CA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311" y="3888876"/>
            <a:ext cx="2110969" cy="576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5641BA-5BC3-D29C-6970-ADAEBF1BEB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6081" y="4527362"/>
            <a:ext cx="2111958" cy="138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F15762-3965-071C-3EAC-1CB59D50F3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1" y="3897465"/>
            <a:ext cx="1467096" cy="2034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7EC555-24B7-6562-5E86-C51678066E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0288" y="3901408"/>
            <a:ext cx="1607863" cy="20345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192F2D-7AB2-47F7-AA26-20034860865F}"/>
              </a:ext>
            </a:extLst>
          </p:cNvPr>
          <p:cNvSpPr txBox="1"/>
          <p:nvPr/>
        </p:nvSpPr>
        <p:spPr>
          <a:xfrm>
            <a:off x="711718" y="2950287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200" dirty="0">
                <a:solidFill>
                  <a:schemeClr val="tx1"/>
                </a:solidFill>
                <a:effectLst/>
                <a:latin typeface="Eurostar" panose="020B0504020202050204"/>
              </a:rPr>
              <a:t>Desired a tool that helps us identify realistic candidates for future programming based on a constrained interstate budget </a:t>
            </a:r>
            <a:endParaRPr lang="en-US" sz="1400" dirty="0">
              <a:latin typeface="Eurostar" panose="020B0504020202050204"/>
            </a:endParaRPr>
          </a:p>
        </p:txBody>
      </p:sp>
    </p:spTree>
    <p:extLst>
      <p:ext uri="{BB962C8B-B14F-4D97-AF65-F5344CB8AC3E}">
        <p14:creationId xmlns:p14="http://schemas.microsoft.com/office/powerpoint/2010/main" val="1355698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A2679D-6071-424D-B3C5-5A49D6B5E46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83668" y="3186029"/>
            <a:ext cx="4936331" cy="134310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spc="150" dirty="0">
                <a:latin typeface="Calibri" panose="020F0502020204030204" pitchFamily="34" charset="0"/>
                <a:cs typeface="Calibri" panose="020F0502020204030204" pitchFamily="34" charset="0"/>
              </a:rPr>
              <a:t>Phil Mescher, AICP, CPM</a:t>
            </a:r>
          </a:p>
          <a:p>
            <a:pPr marL="0" indent="0">
              <a:buNone/>
            </a:pPr>
            <a:r>
              <a:rPr lang="en-US" spc="0" dirty="0">
                <a:latin typeface="Calibri" panose="020F0502020204030204" pitchFamily="34" charset="0"/>
                <a:cs typeface="Calibri" panose="020F0502020204030204" pitchFamily="34" charset="0"/>
              </a:rPr>
              <a:t>515-233-7969</a:t>
            </a:r>
          </a:p>
          <a:p>
            <a:pPr marL="0" indent="0">
              <a:buNone/>
            </a:pPr>
            <a:r>
              <a:rPr lang="en-US" spc="0" dirty="0">
                <a:latin typeface="Calibri" panose="020F0502020204030204" pitchFamily="34" charset="0"/>
                <a:cs typeface="Calibri" panose="020F0502020204030204" pitchFamily="34" charset="0"/>
              </a:rPr>
              <a:t>Phil.Mescher@iowadot.us​</a:t>
            </a:r>
          </a:p>
          <a:p>
            <a:pPr marL="0" indent="0">
              <a:buNone/>
            </a:pPr>
            <a:r>
              <a:rPr lang="en-US" spc="0" dirty="0">
                <a:latin typeface="Calibri" panose="020F0502020204030204" pitchFamily="34" charset="0"/>
                <a:cs typeface="Calibri" panose="020F0502020204030204" pitchFamily="34" charset="0"/>
              </a:rPr>
              <a:t>iowadot.gov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B315FA-D4BE-46EE-F04E-730A253F49F2}"/>
              </a:ext>
            </a:extLst>
          </p:cNvPr>
          <p:cNvSpPr txBox="1">
            <a:spLocks/>
          </p:cNvSpPr>
          <p:nvPr/>
        </p:nvSpPr>
        <p:spPr>
          <a:xfrm>
            <a:off x="1283666" y="2389801"/>
            <a:ext cx="2569702" cy="35837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kern="1200" spc="1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2400" dirty="0"/>
              <a:t>Questions?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76BF94-91AA-0F1D-0CEE-F51BD8940908}"/>
              </a:ext>
            </a:extLst>
          </p:cNvPr>
          <p:cNvCxnSpPr/>
          <p:nvPr/>
        </p:nvCxnSpPr>
        <p:spPr>
          <a:xfrm>
            <a:off x="1350169" y="2962960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334FBEE-3CF1-ACF5-AF89-3913D211AA5A}"/>
              </a:ext>
            </a:extLst>
          </p:cNvPr>
          <p:cNvGrpSpPr/>
          <p:nvPr/>
        </p:nvGrpSpPr>
        <p:grpSpPr>
          <a:xfrm>
            <a:off x="770558" y="0"/>
            <a:ext cx="244954" cy="1094750"/>
            <a:chOff x="770558" y="0"/>
            <a:chExt cx="168795" cy="75438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D9DF08D-DD1D-DA96-F338-7E68C9958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854955" y="0"/>
              <a:ext cx="0" cy="75438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B40BBF4-0A67-7875-6D06-AEF4C69B6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770558" y="0"/>
              <a:ext cx="0" cy="75438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DB7F03F-1D5D-9686-AA9D-8DCB8A424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939353" y="0"/>
              <a:ext cx="0" cy="75438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416378" y="1656386"/>
            <a:ext cx="7051040" cy="786203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Initiated by a 2-day Workshop including 70 Participants in Summer of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Identified Statewide Interstate Needs and Budget Estimates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Rehabilitation Needs vs. Capacity Expansion Needs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5115" y="946250"/>
            <a:ext cx="7908618" cy="430667"/>
          </a:xfrm>
        </p:spPr>
        <p:txBody>
          <a:bodyPr lIns="0" rIns="0" anchor="b"/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Concept of a “fiscally constrained” Plan for Iowa’s Interstate System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783454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EFE4E7-C0C2-4688-6046-C306505DBBBA}"/>
              </a:ext>
            </a:extLst>
          </p:cNvPr>
          <p:cNvSpPr/>
          <p:nvPr/>
        </p:nvSpPr>
        <p:spPr>
          <a:xfrm>
            <a:off x="5013865" y="3110720"/>
            <a:ext cx="3453553" cy="26739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5" descr="C:\Users\dmaifie\AppData\Local\Microsoft\Windows\Temporary Internet Files\Content.IE5\8B94AP4B\Balance_scale_gold_cdn_usd[1].png">
            <a:extLst>
              <a:ext uri="{FF2B5EF4-FFF2-40B4-BE49-F238E27FC236}">
                <a16:creationId xmlns:a16="http://schemas.microsoft.com/office/drawing/2014/main" id="{C56D7330-BA16-6456-9296-6C5010DAF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528" y="3064847"/>
            <a:ext cx="3185887" cy="216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01A8F4-8C65-41ED-717C-95EDC9CB7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429" y="4033189"/>
            <a:ext cx="1424898" cy="724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727AECF-B6CE-861F-49ED-81C35F422DAC}"/>
              </a:ext>
            </a:extLst>
          </p:cNvPr>
          <p:cNvSpPr txBox="1"/>
          <p:nvPr/>
        </p:nvSpPr>
        <p:spPr>
          <a:xfrm>
            <a:off x="5384800" y="5324710"/>
            <a:ext cx="2861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Balancing Design and $$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B155E4-4635-DD02-93F1-4F093F92CB18}"/>
              </a:ext>
            </a:extLst>
          </p:cNvPr>
          <p:cNvSpPr txBox="1"/>
          <p:nvPr/>
        </p:nvSpPr>
        <p:spPr>
          <a:xfrm>
            <a:off x="473853" y="3028890"/>
            <a:ext cx="430845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Interstate Plan Goals:</a:t>
            </a:r>
          </a:p>
          <a:p>
            <a:pPr lvl="1"/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Establish priority of interstate projects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 projects in time for increased affordability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Establish reasonable timeline of projects based on infrastructure and capacity need.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58774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2780" y="2238164"/>
            <a:ext cx="7635240" cy="2814722"/>
          </a:xfrm>
          <a:prstGeom prst="rect">
            <a:avLst/>
          </a:prstGeom>
        </p:spPr>
        <p:txBody>
          <a:bodyPr lIns="0"/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Stewardship</a:t>
            </a:r>
            <a:r>
              <a:rPr lang="en-US" sz="1600" b="1" dirty="0"/>
              <a:t> </a:t>
            </a:r>
            <a:r>
              <a:rPr lang="en-US" sz="1600" dirty="0"/>
              <a:t>- All participants recommended the focus should be on preservation treatments to keep the system in its current state of good repair. 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Consider Technology Options First </a:t>
            </a:r>
            <a:r>
              <a:rPr lang="en-US" sz="1600" dirty="0"/>
              <a:t>- Expansion projects in urban corridors will be limited and focus on technology solutions and other management strategies before adding lanes.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Transportation Systems Management &amp; Operations (TSMO)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Integrated Corridor Management  (ICM)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Widening Options </a:t>
            </a:r>
            <a:r>
              <a:rPr lang="en-US" sz="1600" dirty="0"/>
              <a:t>- Many segments of Interstate have significant pavement life remaining, so adding capacity in those areas will first consider widening the existing pavement rather than a complete rebuild.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6725D-2BB8-D597-D046-03F34CA6BB96}"/>
              </a:ext>
            </a:extLst>
          </p:cNvPr>
          <p:cNvCxnSpPr/>
          <p:nvPr/>
        </p:nvCxnSpPr>
        <p:spPr>
          <a:xfrm>
            <a:off x="754380" y="211577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67CD51D-2784-60D8-9FC5-0DEF8815BD4F}"/>
              </a:ext>
            </a:extLst>
          </p:cNvPr>
          <p:cNvSpPr txBox="1"/>
          <p:nvPr/>
        </p:nvSpPr>
        <p:spPr>
          <a:xfrm>
            <a:off x="248920" y="1126990"/>
            <a:ext cx="8442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Workshop Recommendations We Continue to Embrace Today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0442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CD51D-2784-60D8-9FC5-0DEF8815BD4F}"/>
              </a:ext>
            </a:extLst>
          </p:cNvPr>
          <p:cNvSpPr txBox="1"/>
          <p:nvPr/>
        </p:nvSpPr>
        <p:spPr>
          <a:xfrm>
            <a:off x="2286000" y="91490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Initial Plan Result</a:t>
            </a:r>
            <a:endParaRPr lang="en-US" sz="24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65DBE35-A8E9-19B3-4182-A1C9FA88E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8177059"/>
              </p:ext>
            </p:extLst>
          </p:nvPr>
        </p:nvGraphicFramePr>
        <p:xfrm>
          <a:off x="754380" y="2260600"/>
          <a:ext cx="7407487" cy="2859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906F26B-F300-63C4-06FA-87B6FDBFDB2E}"/>
              </a:ext>
            </a:extLst>
          </p:cNvPr>
          <p:cNvCxnSpPr>
            <a:cxnSpLocks/>
          </p:cNvCxnSpPr>
          <p:nvPr/>
        </p:nvCxnSpPr>
        <p:spPr>
          <a:xfrm>
            <a:off x="7789333" y="2464878"/>
            <a:ext cx="60599" cy="13445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B50246B5-FD74-B0A0-6BC2-AEC52D40201C}"/>
              </a:ext>
            </a:extLst>
          </p:cNvPr>
          <p:cNvSpPr/>
          <p:nvPr/>
        </p:nvSpPr>
        <p:spPr>
          <a:xfrm>
            <a:off x="5240104" y="3176296"/>
            <a:ext cx="2729575" cy="727303"/>
          </a:xfrm>
          <a:prstGeom prst="ellipse">
            <a:avLst/>
          </a:prstGeom>
          <a:noFill/>
          <a:ln w="38100">
            <a:solidFill>
              <a:srgbClr val="B55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41E0B7-C94C-39E5-C119-899E8DAEC184}"/>
              </a:ext>
            </a:extLst>
          </p:cNvPr>
          <p:cNvSpPr txBox="1"/>
          <p:nvPr/>
        </p:nvSpPr>
        <p:spPr>
          <a:xfrm>
            <a:off x="6189134" y="2203268"/>
            <a:ext cx="27177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$330 Million Annual Budget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78816D-B521-F413-90EC-189F43E59DD8}"/>
              </a:ext>
            </a:extLst>
          </p:cNvPr>
          <p:cNvSpPr txBox="1"/>
          <p:nvPr/>
        </p:nvSpPr>
        <p:spPr>
          <a:xfrm>
            <a:off x="1906333" y="5413473"/>
            <a:ext cx="5943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Project Budgets Set Very Tight to Promote Right Sizing</a:t>
            </a:r>
          </a:p>
        </p:txBody>
      </p:sp>
    </p:spTree>
    <p:extLst>
      <p:ext uri="{BB962C8B-B14F-4D97-AF65-F5344CB8AC3E}">
        <p14:creationId xmlns:p14="http://schemas.microsoft.com/office/powerpoint/2010/main" val="341978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Chart bld="category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44B70F-EE62-45C9-97CB-17555FA6D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4" y="1024420"/>
            <a:ext cx="7188225" cy="43554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7CD51D-2784-60D8-9FC5-0DEF8815BD4F}"/>
              </a:ext>
            </a:extLst>
          </p:cNvPr>
          <p:cNvSpPr txBox="1"/>
          <p:nvPr/>
        </p:nvSpPr>
        <p:spPr>
          <a:xfrm>
            <a:off x="2415714" y="67593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2025 Project Totals and Annual Budget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78816D-B521-F413-90EC-189F43E59DD8}"/>
              </a:ext>
            </a:extLst>
          </p:cNvPr>
          <p:cNvSpPr txBox="1"/>
          <p:nvPr/>
        </p:nvSpPr>
        <p:spPr>
          <a:xfrm>
            <a:off x="1893494" y="5810349"/>
            <a:ext cx="5616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Project Budgets Set Very Tight to Promote Right Sizing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3B1A35-4228-4792-FA45-575618C3419F}"/>
              </a:ext>
            </a:extLst>
          </p:cNvPr>
          <p:cNvSpPr txBox="1"/>
          <p:nvPr/>
        </p:nvSpPr>
        <p:spPr>
          <a:xfrm>
            <a:off x="5759705" y="1135046"/>
            <a:ext cx="2456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$330 Million Annual Budget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D0FBB2-C75C-B7E4-4859-99715E3DEE0F}"/>
              </a:ext>
            </a:extLst>
          </p:cNvPr>
          <p:cNvSpPr/>
          <p:nvPr/>
        </p:nvSpPr>
        <p:spPr>
          <a:xfrm>
            <a:off x="1207693" y="1135046"/>
            <a:ext cx="1371599" cy="410446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2FA2EF-7D5F-1384-A365-79C1279A505F}"/>
              </a:ext>
            </a:extLst>
          </p:cNvPr>
          <p:cNvSpPr txBox="1"/>
          <p:nvPr/>
        </p:nvSpPr>
        <p:spPr>
          <a:xfrm>
            <a:off x="1207693" y="5453687"/>
            <a:ext cx="1371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Program Years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DA3B88-5A51-7E3B-8CF1-E9A4789BCB3E}"/>
              </a:ext>
            </a:extLst>
          </p:cNvPr>
          <p:cNvCxnSpPr>
            <a:cxnSpLocks/>
          </p:cNvCxnSpPr>
          <p:nvPr/>
        </p:nvCxnSpPr>
        <p:spPr>
          <a:xfrm>
            <a:off x="7597648" y="1424530"/>
            <a:ext cx="0" cy="99863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764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6725D-2BB8-D597-D046-03F34CA6BB96}"/>
              </a:ext>
            </a:extLst>
          </p:cNvPr>
          <p:cNvCxnSpPr/>
          <p:nvPr/>
        </p:nvCxnSpPr>
        <p:spPr>
          <a:xfrm>
            <a:off x="644652" y="188717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67CD51D-2784-60D8-9FC5-0DEF8815BD4F}"/>
              </a:ext>
            </a:extLst>
          </p:cNvPr>
          <p:cNvSpPr txBox="1"/>
          <p:nvPr/>
        </p:nvSpPr>
        <p:spPr>
          <a:xfrm>
            <a:off x="518160" y="1136134"/>
            <a:ext cx="7254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Focus for 2025 – Update of Traffic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3F4DB5-9BE1-F43A-B40A-4240B59C2A19}"/>
              </a:ext>
            </a:extLst>
          </p:cNvPr>
          <p:cNvSpPr txBox="1"/>
          <p:nvPr/>
        </p:nvSpPr>
        <p:spPr>
          <a:xfrm>
            <a:off x="362711" y="2009425"/>
            <a:ext cx="82531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Traffic Analysis 2025 Method: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Utilized 2050 Traffic Forecast from Systems Planning Bureau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Calculated the annual growth from current traffic counts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Most segments &lt; 2% per 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Determined timing of when traffic levels would start to cause persistent congestion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87E9A9-45EB-7DDB-0E6E-31EA0D199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694" y="3607997"/>
            <a:ext cx="4506832" cy="241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46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D7B667-6622-68D4-BB69-E94CBFC1E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85" y="1509516"/>
            <a:ext cx="7977702" cy="348996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6725D-2BB8-D597-D046-03F34CA6BB96}"/>
              </a:ext>
            </a:extLst>
          </p:cNvPr>
          <p:cNvCxnSpPr/>
          <p:nvPr/>
        </p:nvCxnSpPr>
        <p:spPr>
          <a:xfrm>
            <a:off x="585385" y="1289109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67CD51D-2784-60D8-9FC5-0DEF8815BD4F}"/>
              </a:ext>
            </a:extLst>
          </p:cNvPr>
          <p:cNvSpPr txBox="1"/>
          <p:nvPr/>
        </p:nvSpPr>
        <p:spPr>
          <a:xfrm>
            <a:off x="469392" y="704334"/>
            <a:ext cx="82052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What did new traffic analysis tell us?</a:t>
            </a:r>
          </a:p>
          <a:p>
            <a:r>
              <a:rPr lang="en-US" sz="1400" dirty="0"/>
              <a:t>Need for increased capacity for many interstate sections may happen later in time.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46F24F-D3FE-9B41-7050-9B0398A533B8}"/>
              </a:ext>
            </a:extLst>
          </p:cNvPr>
          <p:cNvSpPr txBox="1"/>
          <p:nvPr/>
        </p:nvSpPr>
        <p:spPr>
          <a:xfrm>
            <a:off x="2381207" y="5339212"/>
            <a:ext cx="4381585" cy="1538883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US 6/65 to Mitchellville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Current Plan 2032 - Capacity Need 2043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Mitchellville to Colfax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Current Plan 2043 - Capacity Need 2057</a:t>
            </a:r>
            <a:endParaRPr lang="en-US" sz="14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00ECC-DA6F-AB8B-73A6-4FA28BA8F095}"/>
              </a:ext>
            </a:extLst>
          </p:cNvPr>
          <p:cNvSpPr txBox="1"/>
          <p:nvPr/>
        </p:nvSpPr>
        <p:spPr>
          <a:xfrm>
            <a:off x="2446867" y="497915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I-80 – East of US 6/65 Interchange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AFCA72-9264-0F50-0593-305B02E15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367" y="3709641"/>
            <a:ext cx="896248" cy="128983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5C0D41-B492-7D39-9C0D-5D95BEB9C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420" y="2916644"/>
            <a:ext cx="218460" cy="21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4CFBF06-604B-A97D-9952-F75AD35FD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367" y="2074263"/>
            <a:ext cx="218460" cy="21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098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2B18C8-DE0A-9D22-5DEB-4E5DCFCFF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92" y="1623011"/>
            <a:ext cx="7938834" cy="294203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6725D-2BB8-D597-D046-03F34CA6BB96}"/>
              </a:ext>
            </a:extLst>
          </p:cNvPr>
          <p:cNvCxnSpPr/>
          <p:nvPr/>
        </p:nvCxnSpPr>
        <p:spPr>
          <a:xfrm>
            <a:off x="623401" y="1540042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67CD51D-2784-60D8-9FC5-0DEF8815BD4F}"/>
              </a:ext>
            </a:extLst>
          </p:cNvPr>
          <p:cNvSpPr txBox="1"/>
          <p:nvPr/>
        </p:nvSpPr>
        <p:spPr>
          <a:xfrm>
            <a:off x="535094" y="843747"/>
            <a:ext cx="82052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What did new traffic analysis tell us?</a:t>
            </a:r>
          </a:p>
          <a:p>
            <a:r>
              <a:rPr lang="en-US" sz="1400" dirty="0"/>
              <a:t>Need for increased capacity for many interstate sections may happen later in time.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46F24F-D3FE-9B41-7050-9B0398A533B8}"/>
              </a:ext>
            </a:extLst>
          </p:cNvPr>
          <p:cNvSpPr txBox="1"/>
          <p:nvPr/>
        </p:nvSpPr>
        <p:spPr>
          <a:xfrm>
            <a:off x="1283099" y="4934375"/>
            <a:ext cx="6896185" cy="1969770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West Branch to Cedar River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Current Plan 2031 – Capacity Need 2051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Cedar River to Durant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Current Plan 2039 – Capacity Need 2057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Durant to Blue Grass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Current Plan 2047 – Capacity Need 2062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Blue Grass to I-280 Interchange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Current Plan 2047 – Capacity Need 2051</a:t>
            </a:r>
          </a:p>
          <a:p>
            <a:endParaRPr lang="en-US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56B30E-A229-6146-FE31-7DAF8DB9AE96}"/>
              </a:ext>
            </a:extLst>
          </p:cNvPr>
          <p:cNvSpPr txBox="1"/>
          <p:nvPr/>
        </p:nvSpPr>
        <p:spPr>
          <a:xfrm>
            <a:off x="2201333" y="456504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I-80 – Cedar/Scott County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728027-630B-F801-1DD2-66BF84959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178" y="1623010"/>
            <a:ext cx="896248" cy="128983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B505BA1-6A6E-9BAC-7EE7-2BA2422E7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4" y="2614107"/>
            <a:ext cx="218460" cy="21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4196AB6-097A-0289-9F3E-23A2765C3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718" y="3107337"/>
            <a:ext cx="218460" cy="21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126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New Iowa Branding">
      <a:dk1>
        <a:sysClr val="windowText" lastClr="000000"/>
      </a:dk1>
      <a:lt1>
        <a:sysClr val="window" lastClr="FFFFFF"/>
      </a:lt1>
      <a:dk2>
        <a:srgbClr val="4D4D4F"/>
      </a:dk2>
      <a:lt2>
        <a:srgbClr val="BFBFBF"/>
      </a:lt2>
      <a:accent1>
        <a:srgbClr val="03617A"/>
      </a:accent1>
      <a:accent2>
        <a:srgbClr val="C6D667"/>
      </a:accent2>
      <a:accent3>
        <a:srgbClr val="E0A624"/>
      </a:accent3>
      <a:accent4>
        <a:srgbClr val="19405B"/>
      </a:accent4>
      <a:accent5>
        <a:srgbClr val="70C8B8"/>
      </a:accent5>
      <a:accent6>
        <a:srgbClr val="2A6357"/>
      </a:accent6>
      <a:hlink>
        <a:srgbClr val="1C5DBA"/>
      </a:hlink>
      <a:folHlink>
        <a:srgbClr val="694B5F"/>
      </a:folHlink>
    </a:clrScheme>
    <a:fontScheme name="Iowa DOT">
      <a:majorFont>
        <a:latin typeface="Neue Haas Grotesk Text Pro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9B3369-3F0F-499C-9EE7-8EC46B6E8A79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230e9df3-be65-4c73-a93b-d1236ebd677e"/>
    <ds:schemaRef ds:uri="http://schemas.openxmlformats.org/package/2006/metadata/core-properties"/>
    <ds:schemaRef ds:uri="http://purl.org/dc/terms/"/>
    <ds:schemaRef ds:uri="16c05727-aa75-4e4a-9b5f-8a80a1165891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Modern conference presentation</Template>
  <TotalTime>4595</TotalTime>
  <Words>1529</Words>
  <Application>Microsoft Office PowerPoint</Application>
  <PresentationFormat>On-screen Show (4:3)</PresentationFormat>
  <Paragraphs>237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Roboto Slab</vt:lpstr>
      <vt:lpstr>PT Sans</vt:lpstr>
      <vt:lpstr>Arial</vt:lpstr>
      <vt:lpstr>Eurostar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Iowa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Meyer, Hillary</dc:creator>
  <cp:lastModifiedBy>Anderson, Stuart</cp:lastModifiedBy>
  <cp:revision>248</cp:revision>
  <cp:lastPrinted>2025-12-04T15:05:04Z</cp:lastPrinted>
  <dcterms:created xsi:type="dcterms:W3CDTF">2023-12-21T16:39:01Z</dcterms:created>
  <dcterms:modified xsi:type="dcterms:W3CDTF">2025-12-29T20:21:28Z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ArticulateGUID">
    <vt:lpwstr>9DFC2674-CBAD-4243-8E3F-A62D1A9F64C9</vt:lpwstr>
  </property>
  <property fmtid="{D5CDD505-2E9C-101B-9397-08002B2CF9AE}" pid="5" name="ArticulatePath">
    <vt:lpwstr>Iowa-DOT-PPT-Template-Standard</vt:lpwstr>
  </property>
  <property fmtid="{D5CDD505-2E9C-101B-9397-08002B2CF9AE}" pid="6" name="MSIP_Label_0faac733-ded1-41e0-8ea6-961193f81247_Enabled">
    <vt:lpwstr>true</vt:lpwstr>
  </property>
  <property fmtid="{D5CDD505-2E9C-101B-9397-08002B2CF9AE}" pid="7" name="MSIP_Label_0faac733-ded1-41e0-8ea6-961193f81247_SetDate">
    <vt:lpwstr>2025-12-29T20:21:15Z</vt:lpwstr>
  </property>
  <property fmtid="{D5CDD505-2E9C-101B-9397-08002B2CF9AE}" pid="8" name="MSIP_Label_0faac733-ded1-41e0-8ea6-961193f81247_Method">
    <vt:lpwstr>Standard</vt:lpwstr>
  </property>
  <property fmtid="{D5CDD505-2E9C-101B-9397-08002B2CF9AE}" pid="9" name="MSIP_Label_0faac733-ded1-41e0-8ea6-961193f81247_Name">
    <vt:lpwstr>defa4170-0d19-0005-0004-bc88714345d2</vt:lpwstr>
  </property>
  <property fmtid="{D5CDD505-2E9C-101B-9397-08002B2CF9AE}" pid="10" name="MSIP_Label_0faac733-ded1-41e0-8ea6-961193f81247_SiteId">
    <vt:lpwstr>a1e65fcc-32fa-4fdd-8692-0cc2eb06676e</vt:lpwstr>
  </property>
  <property fmtid="{D5CDD505-2E9C-101B-9397-08002B2CF9AE}" pid="11" name="MSIP_Label_0faac733-ded1-41e0-8ea6-961193f81247_ActionId">
    <vt:lpwstr>8ab0362e-b7e3-4208-8961-3cac94b28a3a</vt:lpwstr>
  </property>
  <property fmtid="{D5CDD505-2E9C-101B-9397-08002B2CF9AE}" pid="12" name="MSIP_Label_0faac733-ded1-41e0-8ea6-961193f81247_ContentBits">
    <vt:lpwstr>0</vt:lpwstr>
  </property>
</Properties>
</file>