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88" r:id="rId5"/>
  </p:sldMasterIdLst>
  <p:notesMasterIdLst>
    <p:notesMasterId r:id="rId39"/>
  </p:notesMasterIdLst>
  <p:handoutMasterIdLst>
    <p:handoutMasterId r:id="rId40"/>
  </p:handoutMasterIdLst>
  <p:sldIdLst>
    <p:sldId id="1476" r:id="rId6"/>
    <p:sldId id="257" r:id="rId7"/>
    <p:sldId id="1437" r:id="rId8"/>
    <p:sldId id="1443" r:id="rId9"/>
    <p:sldId id="1460" r:id="rId10"/>
    <p:sldId id="1438" r:id="rId11"/>
    <p:sldId id="1472" r:id="rId12"/>
    <p:sldId id="1473" r:id="rId13"/>
    <p:sldId id="1494" r:id="rId14"/>
    <p:sldId id="1495" r:id="rId15"/>
    <p:sldId id="342" r:id="rId16"/>
    <p:sldId id="1452" r:id="rId17"/>
    <p:sldId id="1453" r:id="rId18"/>
    <p:sldId id="1497" r:id="rId19"/>
    <p:sldId id="1499" r:id="rId20"/>
    <p:sldId id="1500" r:id="rId21"/>
    <p:sldId id="1474" r:id="rId22"/>
    <p:sldId id="1498" r:id="rId23"/>
    <p:sldId id="1501" r:id="rId24"/>
    <p:sldId id="1503" r:id="rId25"/>
    <p:sldId id="1475" r:id="rId26"/>
    <p:sldId id="1432" r:id="rId27"/>
    <p:sldId id="1491" r:id="rId28"/>
    <p:sldId id="1493" r:id="rId29"/>
    <p:sldId id="1485" r:id="rId30"/>
    <p:sldId id="1484" r:id="rId31"/>
    <p:sldId id="1487" r:id="rId32"/>
    <p:sldId id="1486" r:id="rId33"/>
    <p:sldId id="1464" r:id="rId34"/>
    <p:sldId id="1480" r:id="rId35"/>
    <p:sldId id="1433" r:id="rId36"/>
    <p:sldId id="1469" r:id="rId37"/>
    <p:sldId id="270" r:id="rId38"/>
  </p:sldIdLst>
  <p:sldSz cx="9144000" cy="6858000" type="screen4x3"/>
  <p:notesSz cx="7010400" cy="9296400"/>
  <p:embeddedFontLst>
    <p:embeddedFont>
      <p:font typeface="Microsoft Sans Serif" panose="020B0604020202020204" pitchFamily="34" charset="0"/>
      <p:regular r:id="rId41"/>
    </p:embeddedFont>
    <p:embeddedFont>
      <p:font typeface="PT Sans" panose="020B0503020203020204" pitchFamily="34" charset="0"/>
      <p:regular r:id="rId42"/>
      <p:bold r:id="rId43"/>
      <p:italic r:id="rId44"/>
      <p:boldItalic r:id="rId45"/>
    </p:embeddedFont>
    <p:embeddedFont>
      <p:font typeface="Roboto Slab" pitchFamily="50" charset="0"/>
      <p:regular r:id="rId46"/>
      <p:bold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17A"/>
    <a:srgbClr val="FFFF00"/>
    <a:srgbClr val="FFFFFF"/>
    <a:srgbClr val="F8F8F9"/>
    <a:srgbClr val="FF9933"/>
    <a:srgbClr val="EBBD18"/>
    <a:srgbClr val="58696B"/>
    <a:srgbClr val="95B8B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33" autoAdjust="0"/>
    <p:restoredTop sz="86285" autoAdjust="0"/>
  </p:normalViewPr>
  <p:slideViewPr>
    <p:cSldViewPr snapToGrid="0">
      <p:cViewPr varScale="1">
        <p:scale>
          <a:sx n="107" d="100"/>
          <a:sy n="107" d="100"/>
        </p:scale>
        <p:origin x="1422" y="-540"/>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p:scale>
          <a:sx n="1" d="2"/>
          <a:sy n="1" d="2"/>
        </p:scale>
        <p:origin x="3696" y="105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20" Type="http://schemas.openxmlformats.org/officeDocument/2006/relationships/slide" Target="slides/slide15.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199C47-6A00-45F4-BA0D-AB428AFBD98A}"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B2F16B7C-88C6-4DEB-807E-AB418553394A}">
      <dgm:prSet phldrT="[Text]" custT="1"/>
      <dgm:spPr/>
      <dgm:t>
        <a:bodyPr/>
        <a:lstStyle/>
        <a:p>
          <a:r>
            <a:rPr lang="en-US" sz="1400" dirty="0"/>
            <a:t>Load (Trucks)</a:t>
          </a:r>
        </a:p>
      </dgm:t>
    </dgm:pt>
    <dgm:pt modelId="{60D6237E-7C5F-472C-9985-CF61A5545A76}" type="parTrans" cxnId="{E4AC68D1-8607-49D9-8776-9A166A3EF968}">
      <dgm:prSet/>
      <dgm:spPr/>
      <dgm:t>
        <a:bodyPr/>
        <a:lstStyle/>
        <a:p>
          <a:endParaRPr lang="en-US" sz="1400"/>
        </a:p>
      </dgm:t>
    </dgm:pt>
    <dgm:pt modelId="{48D568BE-C9AE-42F8-B054-9F97B4ED1683}" type="sibTrans" cxnId="{E4AC68D1-8607-49D9-8776-9A166A3EF968}">
      <dgm:prSet/>
      <dgm:spPr/>
      <dgm:t>
        <a:bodyPr/>
        <a:lstStyle/>
        <a:p>
          <a:endParaRPr lang="en-US" sz="1400"/>
        </a:p>
      </dgm:t>
    </dgm:pt>
    <dgm:pt modelId="{E0501A18-BAF7-4AEE-87A9-AC0AE706FD9B}">
      <dgm:prSet phldrT="[Text]" custT="1"/>
      <dgm:spPr/>
      <dgm:t>
        <a:bodyPr/>
        <a:lstStyle/>
        <a:p>
          <a:r>
            <a:rPr lang="en-US" sz="1400" dirty="0"/>
            <a:t>Material</a:t>
          </a:r>
        </a:p>
      </dgm:t>
    </dgm:pt>
    <dgm:pt modelId="{4A4D94E8-7F6C-4A8E-AE90-7E537183DF31}" type="parTrans" cxnId="{CCC0D730-571D-4157-8B7D-5F2D638F9BC3}">
      <dgm:prSet/>
      <dgm:spPr/>
      <dgm:t>
        <a:bodyPr/>
        <a:lstStyle/>
        <a:p>
          <a:endParaRPr lang="en-US" sz="1400"/>
        </a:p>
      </dgm:t>
    </dgm:pt>
    <dgm:pt modelId="{D283F66B-940B-42E5-8F58-FFD97E69E6D9}" type="sibTrans" cxnId="{CCC0D730-571D-4157-8B7D-5F2D638F9BC3}">
      <dgm:prSet/>
      <dgm:spPr/>
      <dgm:t>
        <a:bodyPr/>
        <a:lstStyle/>
        <a:p>
          <a:endParaRPr lang="en-US" sz="1400"/>
        </a:p>
      </dgm:t>
    </dgm:pt>
    <dgm:pt modelId="{EDC3B203-3114-49DA-A548-48159A6D32E7}">
      <dgm:prSet phldrT="[Text]" custT="1"/>
      <dgm:spPr/>
      <dgm:t>
        <a:bodyPr/>
        <a:lstStyle/>
        <a:p>
          <a:r>
            <a:rPr lang="en-US" sz="1400" dirty="0"/>
            <a:t>Climate</a:t>
          </a:r>
        </a:p>
      </dgm:t>
    </dgm:pt>
    <dgm:pt modelId="{5C44D4F1-F047-42D5-8198-8504EC21F954}" type="parTrans" cxnId="{671311AC-D98B-4169-84EF-B17847FB0C25}">
      <dgm:prSet/>
      <dgm:spPr/>
      <dgm:t>
        <a:bodyPr/>
        <a:lstStyle/>
        <a:p>
          <a:endParaRPr lang="en-US" sz="1400"/>
        </a:p>
      </dgm:t>
    </dgm:pt>
    <dgm:pt modelId="{8202ACB2-4E40-4AE5-AA48-A5CFAEF53005}" type="sibTrans" cxnId="{671311AC-D98B-4169-84EF-B17847FB0C25}">
      <dgm:prSet/>
      <dgm:spPr/>
      <dgm:t>
        <a:bodyPr/>
        <a:lstStyle/>
        <a:p>
          <a:endParaRPr lang="en-US" sz="1400"/>
        </a:p>
      </dgm:t>
    </dgm:pt>
    <dgm:pt modelId="{C8717ED2-D2E4-4FF6-A2F7-25296AE1C81F}">
      <dgm:prSet phldrT="[Text]" custT="1"/>
      <dgm:spPr/>
      <dgm:t>
        <a:bodyPr/>
        <a:lstStyle/>
        <a:p>
          <a:r>
            <a:rPr lang="en-US" sz="1400" dirty="0"/>
            <a:t>Construction</a:t>
          </a:r>
        </a:p>
      </dgm:t>
    </dgm:pt>
    <dgm:pt modelId="{AF790A04-4E55-4725-8E4C-56964982CC10}" type="parTrans" cxnId="{68B35286-BA56-4DA4-985E-00D1E88655F2}">
      <dgm:prSet/>
      <dgm:spPr/>
      <dgm:t>
        <a:bodyPr/>
        <a:lstStyle/>
        <a:p>
          <a:endParaRPr lang="en-US" sz="1400"/>
        </a:p>
      </dgm:t>
    </dgm:pt>
    <dgm:pt modelId="{B85EC7D2-E834-415F-80B1-6BBADBD12518}" type="sibTrans" cxnId="{68B35286-BA56-4DA4-985E-00D1E88655F2}">
      <dgm:prSet/>
      <dgm:spPr/>
      <dgm:t>
        <a:bodyPr/>
        <a:lstStyle/>
        <a:p>
          <a:endParaRPr lang="en-US" sz="1400"/>
        </a:p>
      </dgm:t>
    </dgm:pt>
    <dgm:pt modelId="{CFEF2276-5358-4966-95C1-7999E98B3ABD}" type="pres">
      <dgm:prSet presAssocID="{E4199C47-6A00-45F4-BA0D-AB428AFBD98A}" presName="cycleMatrixDiagram" presStyleCnt="0">
        <dgm:presLayoutVars>
          <dgm:chMax val="1"/>
          <dgm:dir/>
          <dgm:animLvl val="lvl"/>
          <dgm:resizeHandles val="exact"/>
        </dgm:presLayoutVars>
      </dgm:prSet>
      <dgm:spPr/>
    </dgm:pt>
    <dgm:pt modelId="{AD272DA8-A986-4005-A981-ED51E4BFAA8A}" type="pres">
      <dgm:prSet presAssocID="{E4199C47-6A00-45F4-BA0D-AB428AFBD98A}" presName="children" presStyleCnt="0"/>
      <dgm:spPr/>
    </dgm:pt>
    <dgm:pt modelId="{87474C72-3D74-4044-8996-BE1ACD685215}" type="pres">
      <dgm:prSet presAssocID="{E4199C47-6A00-45F4-BA0D-AB428AFBD98A}" presName="childPlaceholder" presStyleCnt="0"/>
      <dgm:spPr/>
    </dgm:pt>
    <dgm:pt modelId="{516ACA43-7963-43DE-89E5-AA409CF156E7}" type="pres">
      <dgm:prSet presAssocID="{E4199C47-6A00-45F4-BA0D-AB428AFBD98A}" presName="circle" presStyleCnt="0"/>
      <dgm:spPr/>
    </dgm:pt>
    <dgm:pt modelId="{21D68F86-E9AE-4A92-BC17-C9F78CF8F44F}" type="pres">
      <dgm:prSet presAssocID="{E4199C47-6A00-45F4-BA0D-AB428AFBD98A}" presName="quadrant1" presStyleLbl="node1" presStyleIdx="0" presStyleCnt="4">
        <dgm:presLayoutVars>
          <dgm:chMax val="1"/>
          <dgm:bulletEnabled val="1"/>
        </dgm:presLayoutVars>
      </dgm:prSet>
      <dgm:spPr/>
    </dgm:pt>
    <dgm:pt modelId="{5D2844D5-D647-4BD5-81E8-E5E35D02CF0E}" type="pres">
      <dgm:prSet presAssocID="{E4199C47-6A00-45F4-BA0D-AB428AFBD98A}" presName="quadrant2" presStyleLbl="node1" presStyleIdx="1" presStyleCnt="4">
        <dgm:presLayoutVars>
          <dgm:chMax val="1"/>
          <dgm:bulletEnabled val="1"/>
        </dgm:presLayoutVars>
      </dgm:prSet>
      <dgm:spPr/>
    </dgm:pt>
    <dgm:pt modelId="{F10E7833-41EE-4A1C-807B-A589D2041673}" type="pres">
      <dgm:prSet presAssocID="{E4199C47-6A00-45F4-BA0D-AB428AFBD98A}" presName="quadrant3" presStyleLbl="node1" presStyleIdx="2" presStyleCnt="4">
        <dgm:presLayoutVars>
          <dgm:chMax val="1"/>
          <dgm:bulletEnabled val="1"/>
        </dgm:presLayoutVars>
      </dgm:prSet>
      <dgm:spPr/>
    </dgm:pt>
    <dgm:pt modelId="{37E6B869-B1C0-43BE-8E96-8E3D4A4EFAB3}" type="pres">
      <dgm:prSet presAssocID="{E4199C47-6A00-45F4-BA0D-AB428AFBD98A}" presName="quadrant4" presStyleLbl="node1" presStyleIdx="3" presStyleCnt="4">
        <dgm:presLayoutVars>
          <dgm:chMax val="1"/>
          <dgm:bulletEnabled val="1"/>
        </dgm:presLayoutVars>
      </dgm:prSet>
      <dgm:spPr/>
    </dgm:pt>
    <dgm:pt modelId="{1D8C6388-0E94-40B9-A8CE-B83000DFAD14}" type="pres">
      <dgm:prSet presAssocID="{E4199C47-6A00-45F4-BA0D-AB428AFBD98A}" presName="quadrantPlaceholder" presStyleCnt="0"/>
      <dgm:spPr/>
    </dgm:pt>
    <dgm:pt modelId="{A00A9115-E01B-4F96-8DEF-F205A9FF47B7}" type="pres">
      <dgm:prSet presAssocID="{E4199C47-6A00-45F4-BA0D-AB428AFBD98A}" presName="center1" presStyleLbl="fgShp" presStyleIdx="0" presStyleCnt="2"/>
      <dgm:spPr/>
    </dgm:pt>
    <dgm:pt modelId="{ABED8E45-B01A-4007-AF7B-3216AD63E878}" type="pres">
      <dgm:prSet presAssocID="{E4199C47-6A00-45F4-BA0D-AB428AFBD98A}" presName="center2" presStyleLbl="fgShp" presStyleIdx="1" presStyleCnt="2"/>
      <dgm:spPr/>
    </dgm:pt>
  </dgm:ptLst>
  <dgm:cxnLst>
    <dgm:cxn modelId="{CCC0D730-571D-4157-8B7D-5F2D638F9BC3}" srcId="{E4199C47-6A00-45F4-BA0D-AB428AFBD98A}" destId="{E0501A18-BAF7-4AEE-87A9-AC0AE706FD9B}" srcOrd="1" destOrd="0" parTransId="{4A4D94E8-7F6C-4A8E-AE90-7E537183DF31}" sibTransId="{D283F66B-940B-42E5-8F58-FFD97E69E6D9}"/>
    <dgm:cxn modelId="{4DB14062-1454-44C0-97E5-640C4029D6B0}" type="presOf" srcId="{E0501A18-BAF7-4AEE-87A9-AC0AE706FD9B}" destId="{5D2844D5-D647-4BD5-81E8-E5E35D02CF0E}" srcOrd="0" destOrd="0" presId="urn:microsoft.com/office/officeart/2005/8/layout/cycle4"/>
    <dgm:cxn modelId="{60D68751-44EF-4A14-AA25-7E5D196C5066}" type="presOf" srcId="{C8717ED2-D2E4-4FF6-A2F7-25296AE1C81F}" destId="{37E6B869-B1C0-43BE-8E96-8E3D4A4EFAB3}" srcOrd="0" destOrd="0" presId="urn:microsoft.com/office/officeart/2005/8/layout/cycle4"/>
    <dgm:cxn modelId="{D92A9B83-C03B-47D7-BF55-18C024B615B0}" type="presOf" srcId="{B2F16B7C-88C6-4DEB-807E-AB418553394A}" destId="{21D68F86-E9AE-4A92-BC17-C9F78CF8F44F}" srcOrd="0" destOrd="0" presId="urn:microsoft.com/office/officeart/2005/8/layout/cycle4"/>
    <dgm:cxn modelId="{68B35286-BA56-4DA4-985E-00D1E88655F2}" srcId="{E4199C47-6A00-45F4-BA0D-AB428AFBD98A}" destId="{C8717ED2-D2E4-4FF6-A2F7-25296AE1C81F}" srcOrd="3" destOrd="0" parTransId="{AF790A04-4E55-4725-8E4C-56964982CC10}" sibTransId="{B85EC7D2-E834-415F-80B1-6BBADBD12518}"/>
    <dgm:cxn modelId="{671311AC-D98B-4169-84EF-B17847FB0C25}" srcId="{E4199C47-6A00-45F4-BA0D-AB428AFBD98A}" destId="{EDC3B203-3114-49DA-A548-48159A6D32E7}" srcOrd="2" destOrd="0" parTransId="{5C44D4F1-F047-42D5-8198-8504EC21F954}" sibTransId="{8202ACB2-4E40-4AE5-AA48-A5CFAEF53005}"/>
    <dgm:cxn modelId="{E4AC68D1-8607-49D9-8776-9A166A3EF968}" srcId="{E4199C47-6A00-45F4-BA0D-AB428AFBD98A}" destId="{B2F16B7C-88C6-4DEB-807E-AB418553394A}" srcOrd="0" destOrd="0" parTransId="{60D6237E-7C5F-472C-9985-CF61A5545A76}" sibTransId="{48D568BE-C9AE-42F8-B054-9F97B4ED1683}"/>
    <dgm:cxn modelId="{5BF770E4-E9AF-46CB-89B5-86476C91475D}" type="presOf" srcId="{E4199C47-6A00-45F4-BA0D-AB428AFBD98A}" destId="{CFEF2276-5358-4966-95C1-7999E98B3ABD}" srcOrd="0" destOrd="0" presId="urn:microsoft.com/office/officeart/2005/8/layout/cycle4"/>
    <dgm:cxn modelId="{542DAAFE-BE07-44DC-B425-48B8836D063E}" type="presOf" srcId="{EDC3B203-3114-49DA-A548-48159A6D32E7}" destId="{F10E7833-41EE-4A1C-807B-A589D2041673}" srcOrd="0" destOrd="0" presId="urn:microsoft.com/office/officeart/2005/8/layout/cycle4"/>
    <dgm:cxn modelId="{173D9473-169F-4227-B66E-7EE1A6A8AF66}" type="presParOf" srcId="{CFEF2276-5358-4966-95C1-7999E98B3ABD}" destId="{AD272DA8-A986-4005-A981-ED51E4BFAA8A}" srcOrd="0" destOrd="0" presId="urn:microsoft.com/office/officeart/2005/8/layout/cycle4"/>
    <dgm:cxn modelId="{D9329C85-8657-4E38-B76F-E8E08D167D2C}" type="presParOf" srcId="{AD272DA8-A986-4005-A981-ED51E4BFAA8A}" destId="{87474C72-3D74-4044-8996-BE1ACD685215}" srcOrd="0" destOrd="0" presId="urn:microsoft.com/office/officeart/2005/8/layout/cycle4"/>
    <dgm:cxn modelId="{08D7F839-832F-4B4A-9D4B-3A3F34CCCFFC}" type="presParOf" srcId="{CFEF2276-5358-4966-95C1-7999E98B3ABD}" destId="{516ACA43-7963-43DE-89E5-AA409CF156E7}" srcOrd="1" destOrd="0" presId="urn:microsoft.com/office/officeart/2005/8/layout/cycle4"/>
    <dgm:cxn modelId="{4A3F8F92-F8DD-42DE-97AC-325958BDC7B6}" type="presParOf" srcId="{516ACA43-7963-43DE-89E5-AA409CF156E7}" destId="{21D68F86-E9AE-4A92-BC17-C9F78CF8F44F}" srcOrd="0" destOrd="0" presId="urn:microsoft.com/office/officeart/2005/8/layout/cycle4"/>
    <dgm:cxn modelId="{C14BF35E-C939-4151-8D28-A934521AEA11}" type="presParOf" srcId="{516ACA43-7963-43DE-89E5-AA409CF156E7}" destId="{5D2844D5-D647-4BD5-81E8-E5E35D02CF0E}" srcOrd="1" destOrd="0" presId="urn:microsoft.com/office/officeart/2005/8/layout/cycle4"/>
    <dgm:cxn modelId="{267856B5-61A1-4BAD-ACF3-F980F19566B7}" type="presParOf" srcId="{516ACA43-7963-43DE-89E5-AA409CF156E7}" destId="{F10E7833-41EE-4A1C-807B-A589D2041673}" srcOrd="2" destOrd="0" presId="urn:microsoft.com/office/officeart/2005/8/layout/cycle4"/>
    <dgm:cxn modelId="{2F13D1C8-6AC6-4D46-8E54-055C0411A9DA}" type="presParOf" srcId="{516ACA43-7963-43DE-89E5-AA409CF156E7}" destId="{37E6B869-B1C0-43BE-8E96-8E3D4A4EFAB3}" srcOrd="3" destOrd="0" presId="urn:microsoft.com/office/officeart/2005/8/layout/cycle4"/>
    <dgm:cxn modelId="{3E9D990E-6798-49B3-825E-DAF8DB1D03CF}" type="presParOf" srcId="{516ACA43-7963-43DE-89E5-AA409CF156E7}" destId="{1D8C6388-0E94-40B9-A8CE-B83000DFAD14}" srcOrd="4" destOrd="0" presId="urn:microsoft.com/office/officeart/2005/8/layout/cycle4"/>
    <dgm:cxn modelId="{B4D8DECD-6294-4AC8-BFF3-5BCFC4272A2F}" type="presParOf" srcId="{CFEF2276-5358-4966-95C1-7999E98B3ABD}" destId="{A00A9115-E01B-4F96-8DEF-F205A9FF47B7}" srcOrd="2" destOrd="0" presId="urn:microsoft.com/office/officeart/2005/8/layout/cycle4"/>
    <dgm:cxn modelId="{940BD90D-3721-46FF-BBDC-01820A4CFB72}" type="presParOf" srcId="{CFEF2276-5358-4966-95C1-7999E98B3ABD}" destId="{ABED8E45-B01A-4007-AF7B-3216AD63E87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199C47-6A00-45F4-BA0D-AB428AFBD98A}"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B2F16B7C-88C6-4DEB-807E-AB418553394A}">
      <dgm:prSet phldrT="[Text]" custT="1"/>
      <dgm:spPr/>
      <dgm:t>
        <a:bodyPr/>
        <a:lstStyle/>
        <a:p>
          <a:r>
            <a:rPr lang="en-US" sz="1400" dirty="0"/>
            <a:t>Load (Trucks)</a:t>
          </a:r>
        </a:p>
      </dgm:t>
    </dgm:pt>
    <dgm:pt modelId="{60D6237E-7C5F-472C-9985-CF61A5545A76}" type="parTrans" cxnId="{E4AC68D1-8607-49D9-8776-9A166A3EF968}">
      <dgm:prSet/>
      <dgm:spPr/>
      <dgm:t>
        <a:bodyPr/>
        <a:lstStyle/>
        <a:p>
          <a:endParaRPr lang="en-US" sz="1400"/>
        </a:p>
      </dgm:t>
    </dgm:pt>
    <dgm:pt modelId="{48D568BE-C9AE-42F8-B054-9F97B4ED1683}" type="sibTrans" cxnId="{E4AC68D1-8607-49D9-8776-9A166A3EF968}">
      <dgm:prSet/>
      <dgm:spPr/>
      <dgm:t>
        <a:bodyPr/>
        <a:lstStyle/>
        <a:p>
          <a:endParaRPr lang="en-US" sz="1400"/>
        </a:p>
      </dgm:t>
    </dgm:pt>
    <dgm:pt modelId="{547E4C40-9F10-4320-9A4C-1AA04270626C}">
      <dgm:prSet phldrT="[Text]" custT="1"/>
      <dgm:spPr/>
      <dgm:t>
        <a:bodyPr/>
        <a:lstStyle/>
        <a:p>
          <a:r>
            <a:rPr lang="en-US" sz="1400" dirty="0"/>
            <a:t>Fatigue Cracking</a:t>
          </a:r>
        </a:p>
      </dgm:t>
    </dgm:pt>
    <dgm:pt modelId="{DE4A2270-1D52-4899-AA79-5FE7C1027380}" type="parTrans" cxnId="{6DF27399-9B6D-453F-8919-2D1174CAFFA9}">
      <dgm:prSet/>
      <dgm:spPr/>
      <dgm:t>
        <a:bodyPr/>
        <a:lstStyle/>
        <a:p>
          <a:endParaRPr lang="en-US" sz="1400"/>
        </a:p>
      </dgm:t>
    </dgm:pt>
    <dgm:pt modelId="{E3AACE58-2F01-4130-9FDB-2BB812156822}" type="sibTrans" cxnId="{6DF27399-9B6D-453F-8919-2D1174CAFFA9}">
      <dgm:prSet/>
      <dgm:spPr/>
      <dgm:t>
        <a:bodyPr/>
        <a:lstStyle/>
        <a:p>
          <a:endParaRPr lang="en-US" sz="1400"/>
        </a:p>
      </dgm:t>
    </dgm:pt>
    <dgm:pt modelId="{E0501A18-BAF7-4AEE-87A9-AC0AE706FD9B}">
      <dgm:prSet phldrT="[Text]" custT="1"/>
      <dgm:spPr/>
      <dgm:t>
        <a:bodyPr/>
        <a:lstStyle/>
        <a:p>
          <a:r>
            <a:rPr lang="en-US" sz="1400" dirty="0"/>
            <a:t>Material</a:t>
          </a:r>
        </a:p>
      </dgm:t>
    </dgm:pt>
    <dgm:pt modelId="{4A4D94E8-7F6C-4A8E-AE90-7E537183DF31}" type="parTrans" cxnId="{CCC0D730-571D-4157-8B7D-5F2D638F9BC3}">
      <dgm:prSet/>
      <dgm:spPr/>
      <dgm:t>
        <a:bodyPr/>
        <a:lstStyle/>
        <a:p>
          <a:endParaRPr lang="en-US" sz="1400"/>
        </a:p>
      </dgm:t>
    </dgm:pt>
    <dgm:pt modelId="{D283F66B-940B-42E5-8F58-FFD97E69E6D9}" type="sibTrans" cxnId="{CCC0D730-571D-4157-8B7D-5F2D638F9BC3}">
      <dgm:prSet/>
      <dgm:spPr/>
      <dgm:t>
        <a:bodyPr/>
        <a:lstStyle/>
        <a:p>
          <a:endParaRPr lang="en-US" sz="1400"/>
        </a:p>
      </dgm:t>
    </dgm:pt>
    <dgm:pt modelId="{00414F53-064E-4D78-9A84-A472888AB381}">
      <dgm:prSet phldrT="[Text]" custT="1"/>
      <dgm:spPr/>
      <dgm:t>
        <a:bodyPr/>
        <a:lstStyle/>
        <a:p>
          <a:r>
            <a:rPr lang="en-US" sz="1400" dirty="0"/>
            <a:t>Stripping</a:t>
          </a:r>
        </a:p>
      </dgm:t>
    </dgm:pt>
    <dgm:pt modelId="{D9D183C4-86C6-4775-9399-A5DAD48AACE6}" type="parTrans" cxnId="{714416BE-DCDC-4BA0-8CEA-5384859B1234}">
      <dgm:prSet/>
      <dgm:spPr/>
      <dgm:t>
        <a:bodyPr/>
        <a:lstStyle/>
        <a:p>
          <a:endParaRPr lang="en-US" sz="1400"/>
        </a:p>
      </dgm:t>
    </dgm:pt>
    <dgm:pt modelId="{79529C2D-A74B-48FE-8CFB-99A5644C4CC8}" type="sibTrans" cxnId="{714416BE-DCDC-4BA0-8CEA-5384859B1234}">
      <dgm:prSet/>
      <dgm:spPr/>
      <dgm:t>
        <a:bodyPr/>
        <a:lstStyle/>
        <a:p>
          <a:endParaRPr lang="en-US" sz="1400"/>
        </a:p>
      </dgm:t>
    </dgm:pt>
    <dgm:pt modelId="{EDC3B203-3114-49DA-A548-48159A6D32E7}">
      <dgm:prSet phldrT="[Text]" custT="1"/>
      <dgm:spPr/>
      <dgm:t>
        <a:bodyPr/>
        <a:lstStyle/>
        <a:p>
          <a:r>
            <a:rPr lang="en-US" sz="1400" dirty="0"/>
            <a:t>Climate</a:t>
          </a:r>
        </a:p>
      </dgm:t>
    </dgm:pt>
    <dgm:pt modelId="{5C44D4F1-F047-42D5-8198-8504EC21F954}" type="parTrans" cxnId="{671311AC-D98B-4169-84EF-B17847FB0C25}">
      <dgm:prSet/>
      <dgm:spPr/>
      <dgm:t>
        <a:bodyPr/>
        <a:lstStyle/>
        <a:p>
          <a:endParaRPr lang="en-US" sz="1400"/>
        </a:p>
      </dgm:t>
    </dgm:pt>
    <dgm:pt modelId="{8202ACB2-4E40-4AE5-AA48-A5CFAEF53005}" type="sibTrans" cxnId="{671311AC-D98B-4169-84EF-B17847FB0C25}">
      <dgm:prSet/>
      <dgm:spPr/>
      <dgm:t>
        <a:bodyPr/>
        <a:lstStyle/>
        <a:p>
          <a:endParaRPr lang="en-US" sz="1400"/>
        </a:p>
      </dgm:t>
    </dgm:pt>
    <dgm:pt modelId="{016A3024-EC5A-4566-9A85-2193A2F2611A}">
      <dgm:prSet phldrT="[Text]" custT="1"/>
      <dgm:spPr/>
      <dgm:t>
        <a:bodyPr/>
        <a:lstStyle/>
        <a:p>
          <a:r>
            <a:rPr lang="en-US" sz="1400" dirty="0"/>
            <a:t>Rutting</a:t>
          </a:r>
        </a:p>
      </dgm:t>
    </dgm:pt>
    <dgm:pt modelId="{0AFF2DB6-B1B0-459D-A24F-B3C9B1756F03}" type="parTrans" cxnId="{772E82D7-60E6-435E-849A-0981F2529AC4}">
      <dgm:prSet/>
      <dgm:spPr/>
      <dgm:t>
        <a:bodyPr/>
        <a:lstStyle/>
        <a:p>
          <a:endParaRPr lang="en-US" sz="1400"/>
        </a:p>
      </dgm:t>
    </dgm:pt>
    <dgm:pt modelId="{D22F6619-BB96-41DA-9292-483C76A4E7F5}" type="sibTrans" cxnId="{772E82D7-60E6-435E-849A-0981F2529AC4}">
      <dgm:prSet/>
      <dgm:spPr/>
      <dgm:t>
        <a:bodyPr/>
        <a:lstStyle/>
        <a:p>
          <a:endParaRPr lang="en-US" sz="1400"/>
        </a:p>
      </dgm:t>
    </dgm:pt>
    <dgm:pt modelId="{C8717ED2-D2E4-4FF6-A2F7-25296AE1C81F}">
      <dgm:prSet phldrT="[Text]" custT="1"/>
      <dgm:spPr/>
      <dgm:t>
        <a:bodyPr/>
        <a:lstStyle/>
        <a:p>
          <a:r>
            <a:rPr lang="en-US" sz="1400" dirty="0"/>
            <a:t>Construction</a:t>
          </a:r>
        </a:p>
      </dgm:t>
    </dgm:pt>
    <dgm:pt modelId="{AF790A04-4E55-4725-8E4C-56964982CC10}" type="parTrans" cxnId="{68B35286-BA56-4DA4-985E-00D1E88655F2}">
      <dgm:prSet/>
      <dgm:spPr/>
      <dgm:t>
        <a:bodyPr/>
        <a:lstStyle/>
        <a:p>
          <a:endParaRPr lang="en-US" sz="1400"/>
        </a:p>
      </dgm:t>
    </dgm:pt>
    <dgm:pt modelId="{B85EC7D2-E834-415F-80B1-6BBADBD12518}" type="sibTrans" cxnId="{68B35286-BA56-4DA4-985E-00D1E88655F2}">
      <dgm:prSet/>
      <dgm:spPr/>
      <dgm:t>
        <a:bodyPr/>
        <a:lstStyle/>
        <a:p>
          <a:endParaRPr lang="en-US" sz="1400"/>
        </a:p>
      </dgm:t>
    </dgm:pt>
    <dgm:pt modelId="{9CFCDB4D-6F5C-4347-B7FE-084E4032249E}">
      <dgm:prSet phldrT="[Text]" custT="1"/>
      <dgm:spPr/>
      <dgm:t>
        <a:bodyPr/>
        <a:lstStyle/>
        <a:p>
          <a:r>
            <a:rPr lang="en-US" sz="1400" dirty="0"/>
            <a:t>Roller marks</a:t>
          </a:r>
        </a:p>
      </dgm:t>
    </dgm:pt>
    <dgm:pt modelId="{2CC9BEDD-2DB5-4D23-BEAD-A61C57854386}" type="parTrans" cxnId="{60DBE64D-B7BB-464A-898A-894B1913EC7F}">
      <dgm:prSet/>
      <dgm:spPr/>
      <dgm:t>
        <a:bodyPr/>
        <a:lstStyle/>
        <a:p>
          <a:endParaRPr lang="en-US" sz="1400"/>
        </a:p>
      </dgm:t>
    </dgm:pt>
    <dgm:pt modelId="{BC1CAB79-5839-47F6-9E2E-244D73626E4C}" type="sibTrans" cxnId="{60DBE64D-B7BB-464A-898A-894B1913EC7F}">
      <dgm:prSet/>
      <dgm:spPr/>
      <dgm:t>
        <a:bodyPr/>
        <a:lstStyle/>
        <a:p>
          <a:endParaRPr lang="en-US" sz="1400"/>
        </a:p>
      </dgm:t>
    </dgm:pt>
    <dgm:pt modelId="{B809DE58-28C5-40B2-B47B-37281944D944}">
      <dgm:prSet phldrT="[Text]" custT="1"/>
      <dgm:spPr/>
      <dgm:t>
        <a:bodyPr/>
        <a:lstStyle/>
        <a:p>
          <a:r>
            <a:rPr lang="en-US" sz="1400" dirty="0"/>
            <a:t>Bleeding</a:t>
          </a:r>
        </a:p>
      </dgm:t>
    </dgm:pt>
    <dgm:pt modelId="{99CFA28B-F783-4711-9C78-415226D88BA2}" type="parTrans" cxnId="{8B8591C9-3796-4D7C-A978-5DA675AAA6EC}">
      <dgm:prSet/>
      <dgm:spPr/>
      <dgm:t>
        <a:bodyPr/>
        <a:lstStyle/>
        <a:p>
          <a:endParaRPr lang="en-US" sz="1400"/>
        </a:p>
      </dgm:t>
    </dgm:pt>
    <dgm:pt modelId="{1D3954FF-ABDC-44C5-8572-E3004E8EF1FF}" type="sibTrans" cxnId="{8B8591C9-3796-4D7C-A978-5DA675AAA6EC}">
      <dgm:prSet/>
      <dgm:spPr/>
      <dgm:t>
        <a:bodyPr/>
        <a:lstStyle/>
        <a:p>
          <a:endParaRPr lang="en-US" sz="1400"/>
        </a:p>
      </dgm:t>
    </dgm:pt>
    <dgm:pt modelId="{8C57A3A6-0405-438E-8565-CB104F1C7ED1}">
      <dgm:prSet phldrT="[Text]" custT="1"/>
      <dgm:spPr/>
      <dgm:t>
        <a:bodyPr/>
        <a:lstStyle/>
        <a:p>
          <a:r>
            <a:rPr lang="en-US" sz="1400" dirty="0"/>
            <a:t>Durability Cracking</a:t>
          </a:r>
        </a:p>
      </dgm:t>
    </dgm:pt>
    <dgm:pt modelId="{00D9BC09-297B-4410-BB22-0E2493930599}" type="parTrans" cxnId="{197CEAE3-78BE-4692-A668-4FCD3FD10799}">
      <dgm:prSet/>
      <dgm:spPr/>
      <dgm:t>
        <a:bodyPr/>
        <a:lstStyle/>
        <a:p>
          <a:endParaRPr lang="en-US" sz="1400"/>
        </a:p>
      </dgm:t>
    </dgm:pt>
    <dgm:pt modelId="{9B2D7FAB-4C2D-405E-B926-97DA1CB5E868}" type="sibTrans" cxnId="{197CEAE3-78BE-4692-A668-4FCD3FD10799}">
      <dgm:prSet/>
      <dgm:spPr/>
      <dgm:t>
        <a:bodyPr/>
        <a:lstStyle/>
        <a:p>
          <a:endParaRPr lang="en-US" sz="1400"/>
        </a:p>
      </dgm:t>
    </dgm:pt>
    <dgm:pt modelId="{4A30F96E-8AAA-4FD7-92C1-7C43983FFD95}">
      <dgm:prSet phldrT="[Text]" custT="1"/>
      <dgm:spPr/>
      <dgm:t>
        <a:bodyPr/>
        <a:lstStyle/>
        <a:p>
          <a:r>
            <a:rPr lang="en-US" sz="1400" dirty="0"/>
            <a:t>Oxidation</a:t>
          </a:r>
        </a:p>
      </dgm:t>
    </dgm:pt>
    <dgm:pt modelId="{ECEC572A-C46C-454A-BC2B-D5389F45BCCE}" type="parTrans" cxnId="{925111A3-3A89-47F5-B49D-B9B316FAF47D}">
      <dgm:prSet/>
      <dgm:spPr/>
      <dgm:t>
        <a:bodyPr/>
        <a:lstStyle/>
        <a:p>
          <a:endParaRPr lang="en-US" sz="1400"/>
        </a:p>
      </dgm:t>
    </dgm:pt>
    <dgm:pt modelId="{80ABB84F-24B8-430B-A6FF-3D6510C72F04}" type="sibTrans" cxnId="{925111A3-3A89-47F5-B49D-B9B316FAF47D}">
      <dgm:prSet/>
      <dgm:spPr/>
      <dgm:t>
        <a:bodyPr/>
        <a:lstStyle/>
        <a:p>
          <a:endParaRPr lang="en-US" sz="1400"/>
        </a:p>
      </dgm:t>
    </dgm:pt>
    <dgm:pt modelId="{F1C20573-91E3-485E-8490-E605E9ECFCA4}">
      <dgm:prSet phldrT="[Text]" custT="1"/>
      <dgm:spPr/>
      <dgm:t>
        <a:bodyPr/>
        <a:lstStyle/>
        <a:p>
          <a:r>
            <a:rPr lang="en-US" sz="1400" dirty="0"/>
            <a:t>Blowups</a:t>
          </a:r>
        </a:p>
      </dgm:t>
    </dgm:pt>
    <dgm:pt modelId="{F742E234-328B-4422-B395-414B4D9AA0B2}" type="parTrans" cxnId="{BBA30390-B214-46D8-8A80-65ED4EC79E97}">
      <dgm:prSet/>
      <dgm:spPr/>
      <dgm:t>
        <a:bodyPr/>
        <a:lstStyle/>
        <a:p>
          <a:endParaRPr lang="en-US" sz="1400"/>
        </a:p>
      </dgm:t>
    </dgm:pt>
    <dgm:pt modelId="{FB40C182-CA91-43C7-AA15-FF1854F03DBD}" type="sibTrans" cxnId="{BBA30390-B214-46D8-8A80-65ED4EC79E97}">
      <dgm:prSet/>
      <dgm:spPr/>
      <dgm:t>
        <a:bodyPr/>
        <a:lstStyle/>
        <a:p>
          <a:endParaRPr lang="en-US" sz="1400"/>
        </a:p>
      </dgm:t>
    </dgm:pt>
    <dgm:pt modelId="{DEABF98B-8623-4AE3-965E-86581A68F3EE}">
      <dgm:prSet phldrT="[Text]" custT="1"/>
      <dgm:spPr/>
      <dgm:t>
        <a:bodyPr/>
        <a:lstStyle/>
        <a:p>
          <a:r>
            <a:rPr lang="en-US" sz="1400" dirty="0"/>
            <a:t>Thermal Cracks</a:t>
          </a:r>
        </a:p>
      </dgm:t>
    </dgm:pt>
    <dgm:pt modelId="{8AE7A1F4-C2CA-49AF-B8AB-AE94EE985A84}" type="parTrans" cxnId="{201DF799-3329-4FF1-9D29-16F56B6FE7E5}">
      <dgm:prSet/>
      <dgm:spPr/>
      <dgm:t>
        <a:bodyPr/>
        <a:lstStyle/>
        <a:p>
          <a:endParaRPr lang="en-US" sz="1400"/>
        </a:p>
      </dgm:t>
    </dgm:pt>
    <dgm:pt modelId="{5EF84DFA-0B5B-4403-B07A-8D5A5C956403}" type="sibTrans" cxnId="{201DF799-3329-4FF1-9D29-16F56B6FE7E5}">
      <dgm:prSet/>
      <dgm:spPr/>
      <dgm:t>
        <a:bodyPr/>
        <a:lstStyle/>
        <a:p>
          <a:endParaRPr lang="en-US" sz="1400"/>
        </a:p>
      </dgm:t>
    </dgm:pt>
    <dgm:pt modelId="{A532A04C-4FFB-4959-8B36-7E6DE3745E51}">
      <dgm:prSet phldrT="[Text]" custT="1"/>
      <dgm:spPr/>
      <dgm:t>
        <a:bodyPr/>
        <a:lstStyle/>
        <a:p>
          <a:r>
            <a:rPr lang="en-US" sz="1400" dirty="0"/>
            <a:t>Pot holes (freeze thaw)</a:t>
          </a:r>
        </a:p>
      </dgm:t>
    </dgm:pt>
    <dgm:pt modelId="{D239B480-AC7B-464A-8D83-94C0EB84BB5E}" type="parTrans" cxnId="{07B20D81-AF52-4F73-9EB4-4C174E62ACA5}">
      <dgm:prSet/>
      <dgm:spPr/>
      <dgm:t>
        <a:bodyPr/>
        <a:lstStyle/>
        <a:p>
          <a:endParaRPr lang="en-US" sz="1400"/>
        </a:p>
      </dgm:t>
    </dgm:pt>
    <dgm:pt modelId="{E21BFB48-8C53-403D-AC87-8F5E975349F4}" type="sibTrans" cxnId="{07B20D81-AF52-4F73-9EB4-4C174E62ACA5}">
      <dgm:prSet/>
      <dgm:spPr/>
      <dgm:t>
        <a:bodyPr/>
        <a:lstStyle/>
        <a:p>
          <a:endParaRPr lang="en-US" sz="1400"/>
        </a:p>
      </dgm:t>
    </dgm:pt>
    <dgm:pt modelId="{5CF32D8D-4CB1-4D87-9BA5-5AA5A54C7CC1}">
      <dgm:prSet phldrT="[Text]" custT="1"/>
      <dgm:spPr/>
      <dgm:t>
        <a:bodyPr/>
        <a:lstStyle/>
        <a:p>
          <a:r>
            <a:rPr lang="en-US" sz="1400" dirty="0"/>
            <a:t>Longitudinal Joint</a:t>
          </a:r>
        </a:p>
      </dgm:t>
    </dgm:pt>
    <dgm:pt modelId="{69DCF452-F480-422D-A567-C9284C388900}" type="parTrans" cxnId="{6119B561-18BB-40BD-80D6-E8DF8264FAB4}">
      <dgm:prSet/>
      <dgm:spPr/>
      <dgm:t>
        <a:bodyPr/>
        <a:lstStyle/>
        <a:p>
          <a:endParaRPr lang="en-US" sz="1400"/>
        </a:p>
      </dgm:t>
    </dgm:pt>
    <dgm:pt modelId="{5A5C8194-25DD-43AE-929F-B16842A25895}" type="sibTrans" cxnId="{6119B561-18BB-40BD-80D6-E8DF8264FAB4}">
      <dgm:prSet/>
      <dgm:spPr/>
      <dgm:t>
        <a:bodyPr/>
        <a:lstStyle/>
        <a:p>
          <a:endParaRPr lang="en-US" sz="1400"/>
        </a:p>
      </dgm:t>
    </dgm:pt>
    <dgm:pt modelId="{0A8D9E74-BA46-4DC4-9215-0D80A5B110EA}">
      <dgm:prSet phldrT="[Text]" custT="1"/>
      <dgm:spPr/>
      <dgm:t>
        <a:bodyPr/>
        <a:lstStyle/>
        <a:p>
          <a:r>
            <a:rPr lang="en-US" sz="1400" dirty="0"/>
            <a:t>Polishing</a:t>
          </a:r>
        </a:p>
      </dgm:t>
    </dgm:pt>
    <dgm:pt modelId="{BD6A5D70-3F29-4B77-9ABB-E44AD534672F}" type="parTrans" cxnId="{FE6A8630-B4F2-47B5-8A6F-5A411F15B6A5}">
      <dgm:prSet/>
      <dgm:spPr/>
      <dgm:t>
        <a:bodyPr/>
        <a:lstStyle/>
        <a:p>
          <a:endParaRPr lang="en-US" sz="1400"/>
        </a:p>
      </dgm:t>
    </dgm:pt>
    <dgm:pt modelId="{5E55B17E-76E1-419C-810A-8B40BC0F007E}" type="sibTrans" cxnId="{FE6A8630-B4F2-47B5-8A6F-5A411F15B6A5}">
      <dgm:prSet/>
      <dgm:spPr/>
      <dgm:t>
        <a:bodyPr/>
        <a:lstStyle/>
        <a:p>
          <a:endParaRPr lang="en-US" sz="1400"/>
        </a:p>
      </dgm:t>
    </dgm:pt>
    <dgm:pt modelId="{F9F04625-CC41-46E8-A600-DDC930965244}">
      <dgm:prSet phldrT="[Text]" custT="1"/>
      <dgm:spPr/>
      <dgm:t>
        <a:bodyPr/>
        <a:lstStyle/>
        <a:p>
          <a:r>
            <a:rPr lang="en-US" sz="1400" dirty="0"/>
            <a:t>Mat Tearing</a:t>
          </a:r>
        </a:p>
      </dgm:t>
    </dgm:pt>
    <dgm:pt modelId="{C4FD8A37-672E-49CC-A28F-4486D505FCE0}" type="parTrans" cxnId="{21D3D783-D905-467D-90BC-6BE65EA258A4}">
      <dgm:prSet/>
      <dgm:spPr/>
      <dgm:t>
        <a:bodyPr/>
        <a:lstStyle/>
        <a:p>
          <a:endParaRPr lang="en-US" sz="1400"/>
        </a:p>
      </dgm:t>
    </dgm:pt>
    <dgm:pt modelId="{D135E69F-5E14-460C-8CD1-D40839DDA652}" type="sibTrans" cxnId="{21D3D783-D905-467D-90BC-6BE65EA258A4}">
      <dgm:prSet/>
      <dgm:spPr/>
      <dgm:t>
        <a:bodyPr/>
        <a:lstStyle/>
        <a:p>
          <a:endParaRPr lang="en-US" sz="1400"/>
        </a:p>
      </dgm:t>
    </dgm:pt>
    <dgm:pt modelId="{86B55B56-CC8F-429D-A268-D6B655444120}">
      <dgm:prSet phldrT="[Text]" custT="1"/>
      <dgm:spPr/>
      <dgm:t>
        <a:bodyPr/>
        <a:lstStyle/>
        <a:p>
          <a:r>
            <a:rPr lang="en-US" sz="1400" dirty="0"/>
            <a:t>Segregation</a:t>
          </a:r>
        </a:p>
      </dgm:t>
    </dgm:pt>
    <dgm:pt modelId="{B007D185-E01C-417D-BABC-E6C75FA804BA}" type="parTrans" cxnId="{AE55C846-9B42-43B1-8F60-0E5C6CD4C0E1}">
      <dgm:prSet/>
      <dgm:spPr/>
      <dgm:t>
        <a:bodyPr/>
        <a:lstStyle/>
        <a:p>
          <a:endParaRPr lang="en-US" sz="1400"/>
        </a:p>
      </dgm:t>
    </dgm:pt>
    <dgm:pt modelId="{2BB1ECA4-D934-4AEE-BAC7-5CAEA00A64F7}" type="sibTrans" cxnId="{AE55C846-9B42-43B1-8F60-0E5C6CD4C0E1}">
      <dgm:prSet/>
      <dgm:spPr/>
      <dgm:t>
        <a:bodyPr/>
        <a:lstStyle/>
        <a:p>
          <a:endParaRPr lang="en-US" sz="1400"/>
        </a:p>
      </dgm:t>
    </dgm:pt>
    <dgm:pt modelId="{5F39074E-C577-4794-8322-B721A7E5887D}">
      <dgm:prSet phldrT="[Text]" custT="1"/>
      <dgm:spPr/>
      <dgm:t>
        <a:bodyPr/>
        <a:lstStyle/>
        <a:p>
          <a:r>
            <a:rPr lang="en-US" sz="1400" dirty="0"/>
            <a:t>Corner Breaks</a:t>
          </a:r>
        </a:p>
      </dgm:t>
    </dgm:pt>
    <dgm:pt modelId="{B1AE669B-D327-4433-93F8-C30791505FD8}" type="parTrans" cxnId="{4398C583-E5BF-46E3-B037-9FE149EE8313}">
      <dgm:prSet/>
      <dgm:spPr/>
      <dgm:t>
        <a:bodyPr/>
        <a:lstStyle/>
        <a:p>
          <a:endParaRPr lang="en-US" sz="1400"/>
        </a:p>
      </dgm:t>
    </dgm:pt>
    <dgm:pt modelId="{D7000B5F-DB1F-4D6B-9CF3-9EB8E388280F}" type="sibTrans" cxnId="{4398C583-E5BF-46E3-B037-9FE149EE8313}">
      <dgm:prSet/>
      <dgm:spPr/>
      <dgm:t>
        <a:bodyPr/>
        <a:lstStyle/>
        <a:p>
          <a:endParaRPr lang="en-US" sz="1400"/>
        </a:p>
      </dgm:t>
    </dgm:pt>
    <dgm:pt modelId="{FB901274-D7DB-4B01-BCFA-5E06036F805E}">
      <dgm:prSet phldrT="[Text]" custT="1"/>
      <dgm:spPr/>
      <dgm:t>
        <a:bodyPr/>
        <a:lstStyle/>
        <a:p>
          <a:r>
            <a:rPr lang="en-US" sz="1400" dirty="0"/>
            <a:t>Faulting</a:t>
          </a:r>
        </a:p>
      </dgm:t>
    </dgm:pt>
    <dgm:pt modelId="{52805FAF-4595-45EF-9A54-1B1829E86726}" type="parTrans" cxnId="{59AE2033-4E18-4782-BC91-DBF5295DA5D7}">
      <dgm:prSet/>
      <dgm:spPr/>
      <dgm:t>
        <a:bodyPr/>
        <a:lstStyle/>
        <a:p>
          <a:endParaRPr lang="en-US" sz="1400"/>
        </a:p>
      </dgm:t>
    </dgm:pt>
    <dgm:pt modelId="{42380EAF-3274-46E1-AEC8-481B1FC90BB0}" type="sibTrans" cxnId="{59AE2033-4E18-4782-BC91-DBF5295DA5D7}">
      <dgm:prSet/>
      <dgm:spPr/>
      <dgm:t>
        <a:bodyPr/>
        <a:lstStyle/>
        <a:p>
          <a:endParaRPr lang="en-US" sz="1400"/>
        </a:p>
      </dgm:t>
    </dgm:pt>
    <dgm:pt modelId="{849F84EB-CDE1-4B4B-AB21-2F05C1484C33}">
      <dgm:prSet phldrT="[Text]" custT="1"/>
      <dgm:spPr/>
      <dgm:t>
        <a:bodyPr/>
        <a:lstStyle/>
        <a:p>
          <a:r>
            <a:rPr lang="en-US" sz="1400" dirty="0"/>
            <a:t>Rutting</a:t>
          </a:r>
        </a:p>
      </dgm:t>
    </dgm:pt>
    <dgm:pt modelId="{E74AE472-D287-4FC3-83AA-1C6C97935660}" type="parTrans" cxnId="{E54AC24A-DC27-4BDC-BDA2-1540DEBC4956}">
      <dgm:prSet/>
      <dgm:spPr/>
      <dgm:t>
        <a:bodyPr/>
        <a:lstStyle/>
        <a:p>
          <a:endParaRPr lang="en-US" sz="1400"/>
        </a:p>
      </dgm:t>
    </dgm:pt>
    <dgm:pt modelId="{E93EAD43-321A-4866-BF34-B18A4BE3BAC8}" type="sibTrans" cxnId="{E54AC24A-DC27-4BDC-BDA2-1540DEBC4956}">
      <dgm:prSet/>
      <dgm:spPr/>
      <dgm:t>
        <a:bodyPr/>
        <a:lstStyle/>
        <a:p>
          <a:endParaRPr lang="en-US" sz="1400"/>
        </a:p>
      </dgm:t>
    </dgm:pt>
    <dgm:pt modelId="{CFEF2276-5358-4966-95C1-7999E98B3ABD}" type="pres">
      <dgm:prSet presAssocID="{E4199C47-6A00-45F4-BA0D-AB428AFBD98A}" presName="cycleMatrixDiagram" presStyleCnt="0">
        <dgm:presLayoutVars>
          <dgm:chMax val="1"/>
          <dgm:dir/>
          <dgm:animLvl val="lvl"/>
          <dgm:resizeHandles val="exact"/>
        </dgm:presLayoutVars>
      </dgm:prSet>
      <dgm:spPr/>
    </dgm:pt>
    <dgm:pt modelId="{AD272DA8-A986-4005-A981-ED51E4BFAA8A}" type="pres">
      <dgm:prSet presAssocID="{E4199C47-6A00-45F4-BA0D-AB428AFBD98A}" presName="children" presStyleCnt="0"/>
      <dgm:spPr/>
    </dgm:pt>
    <dgm:pt modelId="{1B03E8E2-E303-425D-A6B1-74B27A1CDA6F}" type="pres">
      <dgm:prSet presAssocID="{E4199C47-6A00-45F4-BA0D-AB428AFBD98A}" presName="child1group" presStyleCnt="0"/>
      <dgm:spPr/>
    </dgm:pt>
    <dgm:pt modelId="{81A49819-DBB0-440E-A9AD-9F4D7895CACF}" type="pres">
      <dgm:prSet presAssocID="{E4199C47-6A00-45F4-BA0D-AB428AFBD98A}" presName="child1" presStyleLbl="bgAcc1" presStyleIdx="0" presStyleCnt="4" custScaleX="124174" custLinFactNeighborX="3460" custLinFactNeighborY="6143"/>
      <dgm:spPr/>
    </dgm:pt>
    <dgm:pt modelId="{8CB3E8F2-4ACB-485A-A3B8-A12EF0C8C27C}" type="pres">
      <dgm:prSet presAssocID="{E4199C47-6A00-45F4-BA0D-AB428AFBD98A}" presName="child1Text" presStyleLbl="bgAcc1" presStyleIdx="0" presStyleCnt="4">
        <dgm:presLayoutVars>
          <dgm:bulletEnabled val="1"/>
        </dgm:presLayoutVars>
      </dgm:prSet>
      <dgm:spPr/>
    </dgm:pt>
    <dgm:pt modelId="{D34EAE32-6F4D-4283-A0FE-5C4979F427C8}" type="pres">
      <dgm:prSet presAssocID="{E4199C47-6A00-45F4-BA0D-AB428AFBD98A}" presName="child2group" presStyleCnt="0"/>
      <dgm:spPr/>
    </dgm:pt>
    <dgm:pt modelId="{DC2AD678-ED0A-45A0-ADD5-8F5A7BDE5F44}" type="pres">
      <dgm:prSet presAssocID="{E4199C47-6A00-45F4-BA0D-AB428AFBD98A}" presName="child2" presStyleLbl="bgAcc1" presStyleIdx="1" presStyleCnt="4" custScaleX="129568" custLinFactNeighborX="7637" custLinFactNeighborY="4801"/>
      <dgm:spPr/>
    </dgm:pt>
    <dgm:pt modelId="{C1E01272-2949-425F-9815-64F165ACB106}" type="pres">
      <dgm:prSet presAssocID="{E4199C47-6A00-45F4-BA0D-AB428AFBD98A}" presName="child2Text" presStyleLbl="bgAcc1" presStyleIdx="1" presStyleCnt="4">
        <dgm:presLayoutVars>
          <dgm:bulletEnabled val="1"/>
        </dgm:presLayoutVars>
      </dgm:prSet>
      <dgm:spPr/>
    </dgm:pt>
    <dgm:pt modelId="{03A05199-10DA-45EB-A9FE-5DEDEC875BAD}" type="pres">
      <dgm:prSet presAssocID="{E4199C47-6A00-45F4-BA0D-AB428AFBD98A}" presName="child3group" presStyleCnt="0"/>
      <dgm:spPr/>
    </dgm:pt>
    <dgm:pt modelId="{47D31AC6-5094-4ED4-A5CA-0E35F58F5828}" type="pres">
      <dgm:prSet presAssocID="{E4199C47-6A00-45F4-BA0D-AB428AFBD98A}" presName="child3" presStyleLbl="bgAcc1" presStyleIdx="2" presStyleCnt="4" custScaleX="109363" custScaleY="97557" custLinFactNeighborX="23523" custLinFactNeighborY="-28625"/>
      <dgm:spPr/>
    </dgm:pt>
    <dgm:pt modelId="{79E1DFE4-725C-4EC4-B475-818D2ABE11DD}" type="pres">
      <dgm:prSet presAssocID="{E4199C47-6A00-45F4-BA0D-AB428AFBD98A}" presName="child3Text" presStyleLbl="bgAcc1" presStyleIdx="2" presStyleCnt="4">
        <dgm:presLayoutVars>
          <dgm:bulletEnabled val="1"/>
        </dgm:presLayoutVars>
      </dgm:prSet>
      <dgm:spPr/>
    </dgm:pt>
    <dgm:pt modelId="{A2D5C45D-AD46-4D54-BFB9-9CDD84CE189B}" type="pres">
      <dgm:prSet presAssocID="{E4199C47-6A00-45F4-BA0D-AB428AFBD98A}" presName="child4group" presStyleCnt="0"/>
      <dgm:spPr/>
    </dgm:pt>
    <dgm:pt modelId="{45EB1BF8-9FE2-4FA3-8993-3AF8F5BC57EA}" type="pres">
      <dgm:prSet presAssocID="{E4199C47-6A00-45F4-BA0D-AB428AFBD98A}" presName="child4" presStyleLbl="bgAcc1" presStyleIdx="3" presStyleCnt="4" custScaleX="111452" custLinFactNeighborX="-2314" custLinFactNeighborY="-27703"/>
      <dgm:spPr/>
    </dgm:pt>
    <dgm:pt modelId="{84F7EBCF-270E-477C-A3AA-5A3BF3944B75}" type="pres">
      <dgm:prSet presAssocID="{E4199C47-6A00-45F4-BA0D-AB428AFBD98A}" presName="child4Text" presStyleLbl="bgAcc1" presStyleIdx="3" presStyleCnt="4">
        <dgm:presLayoutVars>
          <dgm:bulletEnabled val="1"/>
        </dgm:presLayoutVars>
      </dgm:prSet>
      <dgm:spPr/>
    </dgm:pt>
    <dgm:pt modelId="{87474C72-3D74-4044-8996-BE1ACD685215}" type="pres">
      <dgm:prSet presAssocID="{E4199C47-6A00-45F4-BA0D-AB428AFBD98A}" presName="childPlaceholder" presStyleCnt="0"/>
      <dgm:spPr/>
    </dgm:pt>
    <dgm:pt modelId="{516ACA43-7963-43DE-89E5-AA409CF156E7}" type="pres">
      <dgm:prSet presAssocID="{E4199C47-6A00-45F4-BA0D-AB428AFBD98A}" presName="circle" presStyleCnt="0"/>
      <dgm:spPr/>
    </dgm:pt>
    <dgm:pt modelId="{21D68F86-E9AE-4A92-BC17-C9F78CF8F44F}" type="pres">
      <dgm:prSet presAssocID="{E4199C47-6A00-45F4-BA0D-AB428AFBD98A}" presName="quadrant1" presStyleLbl="node1" presStyleIdx="0" presStyleCnt="4">
        <dgm:presLayoutVars>
          <dgm:chMax val="1"/>
          <dgm:bulletEnabled val="1"/>
        </dgm:presLayoutVars>
      </dgm:prSet>
      <dgm:spPr/>
    </dgm:pt>
    <dgm:pt modelId="{5D2844D5-D647-4BD5-81E8-E5E35D02CF0E}" type="pres">
      <dgm:prSet presAssocID="{E4199C47-6A00-45F4-BA0D-AB428AFBD98A}" presName="quadrant2" presStyleLbl="node1" presStyleIdx="1" presStyleCnt="4">
        <dgm:presLayoutVars>
          <dgm:chMax val="1"/>
          <dgm:bulletEnabled val="1"/>
        </dgm:presLayoutVars>
      </dgm:prSet>
      <dgm:spPr/>
    </dgm:pt>
    <dgm:pt modelId="{F10E7833-41EE-4A1C-807B-A589D2041673}" type="pres">
      <dgm:prSet presAssocID="{E4199C47-6A00-45F4-BA0D-AB428AFBD98A}" presName="quadrant3" presStyleLbl="node1" presStyleIdx="2" presStyleCnt="4">
        <dgm:presLayoutVars>
          <dgm:chMax val="1"/>
          <dgm:bulletEnabled val="1"/>
        </dgm:presLayoutVars>
      </dgm:prSet>
      <dgm:spPr/>
    </dgm:pt>
    <dgm:pt modelId="{37E6B869-B1C0-43BE-8E96-8E3D4A4EFAB3}" type="pres">
      <dgm:prSet presAssocID="{E4199C47-6A00-45F4-BA0D-AB428AFBD98A}" presName="quadrant4" presStyleLbl="node1" presStyleIdx="3" presStyleCnt="4">
        <dgm:presLayoutVars>
          <dgm:chMax val="1"/>
          <dgm:bulletEnabled val="1"/>
        </dgm:presLayoutVars>
      </dgm:prSet>
      <dgm:spPr/>
    </dgm:pt>
    <dgm:pt modelId="{1D8C6388-0E94-40B9-A8CE-B83000DFAD14}" type="pres">
      <dgm:prSet presAssocID="{E4199C47-6A00-45F4-BA0D-AB428AFBD98A}" presName="quadrantPlaceholder" presStyleCnt="0"/>
      <dgm:spPr/>
    </dgm:pt>
    <dgm:pt modelId="{A00A9115-E01B-4F96-8DEF-F205A9FF47B7}" type="pres">
      <dgm:prSet presAssocID="{E4199C47-6A00-45F4-BA0D-AB428AFBD98A}" presName="center1" presStyleLbl="fgShp" presStyleIdx="0" presStyleCnt="2"/>
      <dgm:spPr/>
    </dgm:pt>
    <dgm:pt modelId="{ABED8E45-B01A-4007-AF7B-3216AD63E878}" type="pres">
      <dgm:prSet presAssocID="{E4199C47-6A00-45F4-BA0D-AB428AFBD98A}" presName="center2" presStyleLbl="fgShp" presStyleIdx="1" presStyleCnt="2"/>
      <dgm:spPr/>
    </dgm:pt>
  </dgm:ptLst>
  <dgm:cxnLst>
    <dgm:cxn modelId="{C4AEAD05-20CA-4E77-911B-21DF0A0D4DEC}" type="presOf" srcId="{FB901274-D7DB-4B01-BCFA-5E06036F805E}" destId="{8CB3E8F2-4ACB-485A-A3B8-A12EF0C8C27C}" srcOrd="1" destOrd="2" presId="urn:microsoft.com/office/officeart/2005/8/layout/cycle4"/>
    <dgm:cxn modelId="{16C81F0C-F097-428B-BFC6-11A20F844FAD}" type="presOf" srcId="{547E4C40-9F10-4320-9A4C-1AA04270626C}" destId="{81A49819-DBB0-440E-A9AD-9F4D7895CACF}" srcOrd="0" destOrd="0" presId="urn:microsoft.com/office/officeart/2005/8/layout/cycle4"/>
    <dgm:cxn modelId="{C52E5A0F-F73D-4A66-899B-C944F5B52FC4}" type="presOf" srcId="{86B55B56-CC8F-429D-A268-D6B655444120}" destId="{84F7EBCF-270E-477C-A3AA-5A3BF3944B75}" srcOrd="1" destOrd="3" presId="urn:microsoft.com/office/officeart/2005/8/layout/cycle4"/>
    <dgm:cxn modelId="{1DB4B80F-05AF-489C-8D14-3A2CB72FC094}" type="presOf" srcId="{F9F04625-CC41-46E8-A600-DDC930965244}" destId="{45EB1BF8-9FE2-4FA3-8993-3AF8F5BC57EA}" srcOrd="0" destOrd="2" presId="urn:microsoft.com/office/officeart/2005/8/layout/cycle4"/>
    <dgm:cxn modelId="{CDA54E19-9523-40E3-A6B0-6A58817A50BD}" type="presOf" srcId="{9CFCDB4D-6F5C-4347-B7FE-084E4032249E}" destId="{84F7EBCF-270E-477C-A3AA-5A3BF3944B75}" srcOrd="1" destOrd="0" presId="urn:microsoft.com/office/officeart/2005/8/layout/cycle4"/>
    <dgm:cxn modelId="{2C148227-FB54-48F7-8DF5-8E1B5C9DFD03}" type="presOf" srcId="{016A3024-EC5A-4566-9A85-2193A2F2611A}" destId="{47D31AC6-5094-4ED4-A5CA-0E35F58F5828}" srcOrd="0" destOrd="0" presId="urn:microsoft.com/office/officeart/2005/8/layout/cycle4"/>
    <dgm:cxn modelId="{806A7D28-9373-4130-8E1C-05B20123866B}" type="presOf" srcId="{F1C20573-91E3-485E-8490-E605E9ECFCA4}" destId="{79E1DFE4-725C-4EC4-B475-818D2ABE11DD}" srcOrd="1" destOrd="2" presId="urn:microsoft.com/office/officeart/2005/8/layout/cycle4"/>
    <dgm:cxn modelId="{FE6A8630-B4F2-47B5-8A6F-5A411F15B6A5}" srcId="{E0501A18-BAF7-4AEE-87A9-AC0AE706FD9B}" destId="{0A8D9E74-BA46-4DC4-9215-0D80A5B110EA}" srcOrd="3" destOrd="0" parTransId="{BD6A5D70-3F29-4B77-9ABB-E44AD534672F}" sibTransId="{5E55B17E-76E1-419C-810A-8B40BC0F007E}"/>
    <dgm:cxn modelId="{D82E9A30-D831-4B14-BFA2-8F7E0BAB45CA}" type="presOf" srcId="{DEABF98B-8623-4AE3-965E-86581A68F3EE}" destId="{79E1DFE4-725C-4EC4-B475-818D2ABE11DD}" srcOrd="1" destOrd="3" presId="urn:microsoft.com/office/officeart/2005/8/layout/cycle4"/>
    <dgm:cxn modelId="{CCC0D730-571D-4157-8B7D-5F2D638F9BC3}" srcId="{E4199C47-6A00-45F4-BA0D-AB428AFBD98A}" destId="{E0501A18-BAF7-4AEE-87A9-AC0AE706FD9B}" srcOrd="1" destOrd="0" parTransId="{4A4D94E8-7F6C-4A8E-AE90-7E537183DF31}" sibTransId="{D283F66B-940B-42E5-8F58-FFD97E69E6D9}"/>
    <dgm:cxn modelId="{5E5EF231-5F0A-4F4E-B7E5-C99BF91FCF13}" type="presOf" srcId="{5CF32D8D-4CB1-4D87-9BA5-5AA5A54C7CC1}" destId="{45EB1BF8-9FE2-4FA3-8993-3AF8F5BC57EA}" srcOrd="0" destOrd="1" presId="urn:microsoft.com/office/officeart/2005/8/layout/cycle4"/>
    <dgm:cxn modelId="{59AE2033-4E18-4782-BC91-DBF5295DA5D7}" srcId="{B2F16B7C-88C6-4DEB-807E-AB418553394A}" destId="{FB901274-D7DB-4B01-BCFA-5E06036F805E}" srcOrd="2" destOrd="0" parTransId="{52805FAF-4595-45EF-9A54-1B1829E86726}" sibTransId="{42380EAF-3274-46E1-AEC8-481B1FC90BB0}"/>
    <dgm:cxn modelId="{0D34CC3D-0042-4CE1-8893-697469BD9693}" type="presOf" srcId="{8C57A3A6-0405-438E-8565-CB104F1C7ED1}" destId="{C1E01272-2949-425F-9815-64F165ACB106}" srcOrd="1" destOrd="2" presId="urn:microsoft.com/office/officeart/2005/8/layout/cycle4"/>
    <dgm:cxn modelId="{C8076340-0D26-4EFD-8FAA-6825BE38D9C0}" type="presOf" srcId="{B809DE58-28C5-40B2-B47B-37281944D944}" destId="{DC2AD678-ED0A-45A0-ADD5-8F5A7BDE5F44}" srcOrd="0" destOrd="1" presId="urn:microsoft.com/office/officeart/2005/8/layout/cycle4"/>
    <dgm:cxn modelId="{35B1DB5C-EC45-4D96-AB6B-694F1BAE6192}" type="presOf" srcId="{849F84EB-CDE1-4B4B-AB21-2F05C1484C33}" destId="{81A49819-DBB0-440E-A9AD-9F4D7895CACF}" srcOrd="0" destOrd="3" presId="urn:microsoft.com/office/officeart/2005/8/layout/cycle4"/>
    <dgm:cxn modelId="{D777345E-B955-4337-995A-691C572B36EC}" type="presOf" srcId="{F1C20573-91E3-485E-8490-E605E9ECFCA4}" destId="{47D31AC6-5094-4ED4-A5CA-0E35F58F5828}" srcOrd="0" destOrd="2" presId="urn:microsoft.com/office/officeart/2005/8/layout/cycle4"/>
    <dgm:cxn modelId="{6119B561-18BB-40BD-80D6-E8DF8264FAB4}" srcId="{C8717ED2-D2E4-4FF6-A2F7-25296AE1C81F}" destId="{5CF32D8D-4CB1-4D87-9BA5-5AA5A54C7CC1}" srcOrd="1" destOrd="0" parTransId="{69DCF452-F480-422D-A567-C9284C388900}" sibTransId="{5A5C8194-25DD-43AE-929F-B16842A25895}"/>
    <dgm:cxn modelId="{4DB14062-1454-44C0-97E5-640C4029D6B0}" type="presOf" srcId="{E0501A18-BAF7-4AEE-87A9-AC0AE706FD9B}" destId="{5D2844D5-D647-4BD5-81E8-E5E35D02CF0E}" srcOrd="0" destOrd="0" presId="urn:microsoft.com/office/officeart/2005/8/layout/cycle4"/>
    <dgm:cxn modelId="{49CC4265-54E0-496F-86A4-4E73902AA0D6}" type="presOf" srcId="{DEABF98B-8623-4AE3-965E-86581A68F3EE}" destId="{47D31AC6-5094-4ED4-A5CA-0E35F58F5828}" srcOrd="0" destOrd="3" presId="urn:microsoft.com/office/officeart/2005/8/layout/cycle4"/>
    <dgm:cxn modelId="{032D1846-5D41-4A16-A46D-1E2079804A42}" type="presOf" srcId="{00414F53-064E-4D78-9A84-A472888AB381}" destId="{DC2AD678-ED0A-45A0-ADD5-8F5A7BDE5F44}" srcOrd="0" destOrd="0" presId="urn:microsoft.com/office/officeart/2005/8/layout/cycle4"/>
    <dgm:cxn modelId="{AE55C846-9B42-43B1-8F60-0E5C6CD4C0E1}" srcId="{C8717ED2-D2E4-4FF6-A2F7-25296AE1C81F}" destId="{86B55B56-CC8F-429D-A268-D6B655444120}" srcOrd="3" destOrd="0" parTransId="{B007D185-E01C-417D-BABC-E6C75FA804BA}" sibTransId="{2BB1ECA4-D934-4AEE-BAC7-5CAEA00A64F7}"/>
    <dgm:cxn modelId="{E54AC24A-DC27-4BDC-BDA2-1540DEBC4956}" srcId="{B2F16B7C-88C6-4DEB-807E-AB418553394A}" destId="{849F84EB-CDE1-4B4B-AB21-2F05C1484C33}" srcOrd="3" destOrd="0" parTransId="{E74AE472-D287-4FC3-83AA-1C6C97935660}" sibTransId="{E93EAD43-321A-4866-BF34-B18A4BE3BAC8}"/>
    <dgm:cxn modelId="{60DBE64D-B7BB-464A-898A-894B1913EC7F}" srcId="{C8717ED2-D2E4-4FF6-A2F7-25296AE1C81F}" destId="{9CFCDB4D-6F5C-4347-B7FE-084E4032249E}" srcOrd="0" destOrd="0" parTransId="{2CC9BEDD-2DB5-4D23-BEAD-A61C57854386}" sibTransId="{BC1CAB79-5839-47F6-9E2E-244D73626E4C}"/>
    <dgm:cxn modelId="{60D68751-44EF-4A14-AA25-7E5D196C5066}" type="presOf" srcId="{C8717ED2-D2E4-4FF6-A2F7-25296AE1C81F}" destId="{37E6B869-B1C0-43BE-8E96-8E3D4A4EFAB3}" srcOrd="0" destOrd="0" presId="urn:microsoft.com/office/officeart/2005/8/layout/cycle4"/>
    <dgm:cxn modelId="{28D8C752-4FFA-4936-BD35-858F5E12646F}" type="presOf" srcId="{0A8D9E74-BA46-4DC4-9215-0D80A5B110EA}" destId="{C1E01272-2949-425F-9815-64F165ACB106}" srcOrd="1" destOrd="3" presId="urn:microsoft.com/office/officeart/2005/8/layout/cycle4"/>
    <dgm:cxn modelId="{AD472380-F273-44BB-8E2F-E3EC633DAB46}" type="presOf" srcId="{8C57A3A6-0405-438E-8565-CB104F1C7ED1}" destId="{DC2AD678-ED0A-45A0-ADD5-8F5A7BDE5F44}" srcOrd="0" destOrd="2" presId="urn:microsoft.com/office/officeart/2005/8/layout/cycle4"/>
    <dgm:cxn modelId="{07B20D81-AF52-4F73-9EB4-4C174E62ACA5}" srcId="{EDC3B203-3114-49DA-A548-48159A6D32E7}" destId="{A532A04C-4FFB-4959-8B36-7E6DE3745E51}" srcOrd="4" destOrd="0" parTransId="{D239B480-AC7B-464A-8D83-94C0EB84BB5E}" sibTransId="{E21BFB48-8C53-403D-AC87-8F5E975349F4}"/>
    <dgm:cxn modelId="{D92A9B83-C03B-47D7-BF55-18C024B615B0}" type="presOf" srcId="{B2F16B7C-88C6-4DEB-807E-AB418553394A}" destId="{21D68F86-E9AE-4A92-BC17-C9F78CF8F44F}" srcOrd="0" destOrd="0" presId="urn:microsoft.com/office/officeart/2005/8/layout/cycle4"/>
    <dgm:cxn modelId="{4398C583-E5BF-46E3-B037-9FE149EE8313}" srcId="{B2F16B7C-88C6-4DEB-807E-AB418553394A}" destId="{5F39074E-C577-4794-8322-B721A7E5887D}" srcOrd="1" destOrd="0" parTransId="{B1AE669B-D327-4433-93F8-C30791505FD8}" sibTransId="{D7000B5F-DB1F-4D6B-9CF3-9EB8E388280F}"/>
    <dgm:cxn modelId="{21D3D783-D905-467D-90BC-6BE65EA258A4}" srcId="{C8717ED2-D2E4-4FF6-A2F7-25296AE1C81F}" destId="{F9F04625-CC41-46E8-A600-DDC930965244}" srcOrd="2" destOrd="0" parTransId="{C4FD8A37-672E-49CC-A28F-4486D505FCE0}" sibTransId="{D135E69F-5E14-460C-8CD1-D40839DDA652}"/>
    <dgm:cxn modelId="{68B35286-BA56-4DA4-985E-00D1E88655F2}" srcId="{E4199C47-6A00-45F4-BA0D-AB428AFBD98A}" destId="{C8717ED2-D2E4-4FF6-A2F7-25296AE1C81F}" srcOrd="3" destOrd="0" parTransId="{AF790A04-4E55-4725-8E4C-56964982CC10}" sibTransId="{B85EC7D2-E834-415F-80B1-6BBADBD12518}"/>
    <dgm:cxn modelId="{04D7278B-DDC4-4A65-9D48-AD06BC42FC3E}" type="presOf" srcId="{9CFCDB4D-6F5C-4347-B7FE-084E4032249E}" destId="{45EB1BF8-9FE2-4FA3-8993-3AF8F5BC57EA}" srcOrd="0" destOrd="0" presId="urn:microsoft.com/office/officeart/2005/8/layout/cycle4"/>
    <dgm:cxn modelId="{F910F88B-3FE4-4034-AA08-77188483FA8F}" type="presOf" srcId="{86B55B56-CC8F-429D-A268-D6B655444120}" destId="{45EB1BF8-9FE2-4FA3-8993-3AF8F5BC57EA}" srcOrd="0" destOrd="3" presId="urn:microsoft.com/office/officeart/2005/8/layout/cycle4"/>
    <dgm:cxn modelId="{BBA30390-B214-46D8-8A80-65ED4EC79E97}" srcId="{EDC3B203-3114-49DA-A548-48159A6D32E7}" destId="{F1C20573-91E3-485E-8490-E605E9ECFCA4}" srcOrd="2" destOrd="0" parTransId="{F742E234-328B-4422-B395-414B4D9AA0B2}" sibTransId="{FB40C182-CA91-43C7-AA15-FF1854F03DBD}"/>
    <dgm:cxn modelId="{9D132990-C8A4-4B0F-A2F2-5675E6F6476B}" type="presOf" srcId="{A532A04C-4FFB-4959-8B36-7E6DE3745E51}" destId="{79E1DFE4-725C-4EC4-B475-818D2ABE11DD}" srcOrd="1" destOrd="4" presId="urn:microsoft.com/office/officeart/2005/8/layout/cycle4"/>
    <dgm:cxn modelId="{E7296691-750C-48C5-82AE-913A080A46C0}" type="presOf" srcId="{5CF32D8D-4CB1-4D87-9BA5-5AA5A54C7CC1}" destId="{84F7EBCF-270E-477C-A3AA-5A3BF3944B75}" srcOrd="1" destOrd="1" presId="urn:microsoft.com/office/officeart/2005/8/layout/cycle4"/>
    <dgm:cxn modelId="{D6C6B998-111E-4D19-9F9B-E5612D09068B}" type="presOf" srcId="{016A3024-EC5A-4566-9A85-2193A2F2611A}" destId="{79E1DFE4-725C-4EC4-B475-818D2ABE11DD}" srcOrd="1" destOrd="0" presId="urn:microsoft.com/office/officeart/2005/8/layout/cycle4"/>
    <dgm:cxn modelId="{6DF27399-9B6D-453F-8919-2D1174CAFFA9}" srcId="{B2F16B7C-88C6-4DEB-807E-AB418553394A}" destId="{547E4C40-9F10-4320-9A4C-1AA04270626C}" srcOrd="0" destOrd="0" parTransId="{DE4A2270-1D52-4899-AA79-5FE7C1027380}" sibTransId="{E3AACE58-2F01-4130-9FDB-2BB812156822}"/>
    <dgm:cxn modelId="{201DF799-3329-4FF1-9D29-16F56B6FE7E5}" srcId="{EDC3B203-3114-49DA-A548-48159A6D32E7}" destId="{DEABF98B-8623-4AE3-965E-86581A68F3EE}" srcOrd="3" destOrd="0" parTransId="{8AE7A1F4-C2CA-49AF-B8AB-AE94EE985A84}" sibTransId="{5EF84DFA-0B5B-4403-B07A-8D5A5C956403}"/>
    <dgm:cxn modelId="{925111A3-3A89-47F5-B49D-B9B316FAF47D}" srcId="{EDC3B203-3114-49DA-A548-48159A6D32E7}" destId="{4A30F96E-8AAA-4FD7-92C1-7C43983FFD95}" srcOrd="1" destOrd="0" parTransId="{ECEC572A-C46C-454A-BC2B-D5389F45BCCE}" sibTransId="{80ABB84F-24B8-430B-A6FF-3D6510C72F04}"/>
    <dgm:cxn modelId="{671311AC-D98B-4169-84EF-B17847FB0C25}" srcId="{E4199C47-6A00-45F4-BA0D-AB428AFBD98A}" destId="{EDC3B203-3114-49DA-A548-48159A6D32E7}" srcOrd="2" destOrd="0" parTransId="{5C44D4F1-F047-42D5-8198-8504EC21F954}" sibTransId="{8202ACB2-4E40-4AE5-AA48-A5CFAEF53005}"/>
    <dgm:cxn modelId="{F91BD2AD-D848-46D9-8B32-39F2170824FC}" type="presOf" srcId="{4A30F96E-8AAA-4FD7-92C1-7C43983FFD95}" destId="{79E1DFE4-725C-4EC4-B475-818D2ABE11DD}" srcOrd="1" destOrd="1" presId="urn:microsoft.com/office/officeart/2005/8/layout/cycle4"/>
    <dgm:cxn modelId="{045E9BB5-E14D-41EC-BF78-E81E921E1D99}" type="presOf" srcId="{849F84EB-CDE1-4B4B-AB21-2F05C1484C33}" destId="{8CB3E8F2-4ACB-485A-A3B8-A12EF0C8C27C}" srcOrd="1" destOrd="3" presId="urn:microsoft.com/office/officeart/2005/8/layout/cycle4"/>
    <dgm:cxn modelId="{4C0E91B7-9237-41D0-9835-DA7198653FD7}" type="presOf" srcId="{A532A04C-4FFB-4959-8B36-7E6DE3745E51}" destId="{47D31AC6-5094-4ED4-A5CA-0E35F58F5828}" srcOrd="0" destOrd="4" presId="urn:microsoft.com/office/officeart/2005/8/layout/cycle4"/>
    <dgm:cxn modelId="{714416BE-DCDC-4BA0-8CEA-5384859B1234}" srcId="{E0501A18-BAF7-4AEE-87A9-AC0AE706FD9B}" destId="{00414F53-064E-4D78-9A84-A472888AB381}" srcOrd="0" destOrd="0" parTransId="{D9D183C4-86C6-4775-9399-A5DAD48AACE6}" sibTransId="{79529C2D-A74B-48FE-8CFB-99A5644C4CC8}"/>
    <dgm:cxn modelId="{BC6F76C4-9A11-4735-AE36-0835A33E620E}" type="presOf" srcId="{5F39074E-C577-4794-8322-B721A7E5887D}" destId="{81A49819-DBB0-440E-A9AD-9F4D7895CACF}" srcOrd="0" destOrd="1" presId="urn:microsoft.com/office/officeart/2005/8/layout/cycle4"/>
    <dgm:cxn modelId="{8B8591C9-3796-4D7C-A978-5DA675AAA6EC}" srcId="{E0501A18-BAF7-4AEE-87A9-AC0AE706FD9B}" destId="{B809DE58-28C5-40B2-B47B-37281944D944}" srcOrd="1" destOrd="0" parTransId="{99CFA28B-F783-4711-9C78-415226D88BA2}" sibTransId="{1D3954FF-ABDC-44C5-8572-E3004E8EF1FF}"/>
    <dgm:cxn modelId="{7BF0F8CA-285F-4F57-A4CC-32B3EC75EBEC}" type="presOf" srcId="{00414F53-064E-4D78-9A84-A472888AB381}" destId="{C1E01272-2949-425F-9815-64F165ACB106}" srcOrd="1" destOrd="0" presId="urn:microsoft.com/office/officeart/2005/8/layout/cycle4"/>
    <dgm:cxn modelId="{6CCAD0CE-FB52-462E-9BDF-B7BD6F82FF95}" type="presOf" srcId="{0A8D9E74-BA46-4DC4-9215-0D80A5B110EA}" destId="{DC2AD678-ED0A-45A0-ADD5-8F5A7BDE5F44}" srcOrd="0" destOrd="3" presId="urn:microsoft.com/office/officeart/2005/8/layout/cycle4"/>
    <dgm:cxn modelId="{E4AC68D1-8607-49D9-8776-9A166A3EF968}" srcId="{E4199C47-6A00-45F4-BA0D-AB428AFBD98A}" destId="{B2F16B7C-88C6-4DEB-807E-AB418553394A}" srcOrd="0" destOrd="0" parTransId="{60D6237E-7C5F-472C-9985-CF61A5545A76}" sibTransId="{48D568BE-C9AE-42F8-B054-9F97B4ED1683}"/>
    <dgm:cxn modelId="{73F532D4-E67B-460A-B8B2-8ED9BCAAE358}" type="presOf" srcId="{F9F04625-CC41-46E8-A600-DDC930965244}" destId="{84F7EBCF-270E-477C-A3AA-5A3BF3944B75}" srcOrd="1" destOrd="2" presId="urn:microsoft.com/office/officeart/2005/8/layout/cycle4"/>
    <dgm:cxn modelId="{D74658D5-E466-4726-8DC4-EE097D52908B}" type="presOf" srcId="{5F39074E-C577-4794-8322-B721A7E5887D}" destId="{8CB3E8F2-4ACB-485A-A3B8-A12EF0C8C27C}" srcOrd="1" destOrd="1" presId="urn:microsoft.com/office/officeart/2005/8/layout/cycle4"/>
    <dgm:cxn modelId="{772E82D7-60E6-435E-849A-0981F2529AC4}" srcId="{EDC3B203-3114-49DA-A548-48159A6D32E7}" destId="{016A3024-EC5A-4566-9A85-2193A2F2611A}" srcOrd="0" destOrd="0" parTransId="{0AFF2DB6-B1B0-459D-A24F-B3C9B1756F03}" sibTransId="{D22F6619-BB96-41DA-9292-483C76A4E7F5}"/>
    <dgm:cxn modelId="{AC00A8DC-F837-4806-86CA-B1A971624129}" type="presOf" srcId="{547E4C40-9F10-4320-9A4C-1AA04270626C}" destId="{8CB3E8F2-4ACB-485A-A3B8-A12EF0C8C27C}" srcOrd="1" destOrd="0" presId="urn:microsoft.com/office/officeart/2005/8/layout/cycle4"/>
    <dgm:cxn modelId="{227D64DD-B14E-4A65-8BA3-680C8D1B52F9}" type="presOf" srcId="{B809DE58-28C5-40B2-B47B-37281944D944}" destId="{C1E01272-2949-425F-9815-64F165ACB106}" srcOrd="1" destOrd="1" presId="urn:microsoft.com/office/officeart/2005/8/layout/cycle4"/>
    <dgm:cxn modelId="{6E2A47DD-732A-4F1F-83B1-E2EEF6D072DD}" type="presOf" srcId="{4A30F96E-8AAA-4FD7-92C1-7C43983FFD95}" destId="{47D31AC6-5094-4ED4-A5CA-0E35F58F5828}" srcOrd="0" destOrd="1" presId="urn:microsoft.com/office/officeart/2005/8/layout/cycle4"/>
    <dgm:cxn modelId="{E88F01E0-1E0E-4746-9AE7-17D356A28707}" type="presOf" srcId="{FB901274-D7DB-4B01-BCFA-5E06036F805E}" destId="{81A49819-DBB0-440E-A9AD-9F4D7895CACF}" srcOrd="0" destOrd="2" presId="urn:microsoft.com/office/officeart/2005/8/layout/cycle4"/>
    <dgm:cxn modelId="{197CEAE3-78BE-4692-A668-4FCD3FD10799}" srcId="{E0501A18-BAF7-4AEE-87A9-AC0AE706FD9B}" destId="{8C57A3A6-0405-438E-8565-CB104F1C7ED1}" srcOrd="2" destOrd="0" parTransId="{00D9BC09-297B-4410-BB22-0E2493930599}" sibTransId="{9B2D7FAB-4C2D-405E-B926-97DA1CB5E868}"/>
    <dgm:cxn modelId="{5BF770E4-E9AF-46CB-89B5-86476C91475D}" type="presOf" srcId="{E4199C47-6A00-45F4-BA0D-AB428AFBD98A}" destId="{CFEF2276-5358-4966-95C1-7999E98B3ABD}" srcOrd="0" destOrd="0" presId="urn:microsoft.com/office/officeart/2005/8/layout/cycle4"/>
    <dgm:cxn modelId="{542DAAFE-BE07-44DC-B425-48B8836D063E}" type="presOf" srcId="{EDC3B203-3114-49DA-A548-48159A6D32E7}" destId="{F10E7833-41EE-4A1C-807B-A589D2041673}" srcOrd="0" destOrd="0" presId="urn:microsoft.com/office/officeart/2005/8/layout/cycle4"/>
    <dgm:cxn modelId="{173D9473-169F-4227-B66E-7EE1A6A8AF66}" type="presParOf" srcId="{CFEF2276-5358-4966-95C1-7999E98B3ABD}" destId="{AD272DA8-A986-4005-A981-ED51E4BFAA8A}" srcOrd="0" destOrd="0" presId="urn:microsoft.com/office/officeart/2005/8/layout/cycle4"/>
    <dgm:cxn modelId="{40E6D499-5E70-49F0-851E-8C0A753984DC}" type="presParOf" srcId="{AD272DA8-A986-4005-A981-ED51E4BFAA8A}" destId="{1B03E8E2-E303-425D-A6B1-74B27A1CDA6F}" srcOrd="0" destOrd="0" presId="urn:microsoft.com/office/officeart/2005/8/layout/cycle4"/>
    <dgm:cxn modelId="{C7465487-6B95-406A-B43D-900C59EEC356}" type="presParOf" srcId="{1B03E8E2-E303-425D-A6B1-74B27A1CDA6F}" destId="{81A49819-DBB0-440E-A9AD-9F4D7895CACF}" srcOrd="0" destOrd="0" presId="urn:microsoft.com/office/officeart/2005/8/layout/cycle4"/>
    <dgm:cxn modelId="{EB0731D1-D796-498D-85C4-CAB0AC4A7ABD}" type="presParOf" srcId="{1B03E8E2-E303-425D-A6B1-74B27A1CDA6F}" destId="{8CB3E8F2-4ACB-485A-A3B8-A12EF0C8C27C}" srcOrd="1" destOrd="0" presId="urn:microsoft.com/office/officeart/2005/8/layout/cycle4"/>
    <dgm:cxn modelId="{75DAC430-BCD0-4362-85BC-A46FD1B7E710}" type="presParOf" srcId="{AD272DA8-A986-4005-A981-ED51E4BFAA8A}" destId="{D34EAE32-6F4D-4283-A0FE-5C4979F427C8}" srcOrd="1" destOrd="0" presId="urn:microsoft.com/office/officeart/2005/8/layout/cycle4"/>
    <dgm:cxn modelId="{594A71B6-2D82-48BA-A2DA-33B9EBEA9C25}" type="presParOf" srcId="{D34EAE32-6F4D-4283-A0FE-5C4979F427C8}" destId="{DC2AD678-ED0A-45A0-ADD5-8F5A7BDE5F44}" srcOrd="0" destOrd="0" presId="urn:microsoft.com/office/officeart/2005/8/layout/cycle4"/>
    <dgm:cxn modelId="{70035835-7869-4915-9ABA-E1BF64A6E5B9}" type="presParOf" srcId="{D34EAE32-6F4D-4283-A0FE-5C4979F427C8}" destId="{C1E01272-2949-425F-9815-64F165ACB106}" srcOrd="1" destOrd="0" presId="urn:microsoft.com/office/officeart/2005/8/layout/cycle4"/>
    <dgm:cxn modelId="{E22B7CC2-7F1F-42EB-9C48-F69ABE523EDE}" type="presParOf" srcId="{AD272DA8-A986-4005-A981-ED51E4BFAA8A}" destId="{03A05199-10DA-45EB-A9FE-5DEDEC875BAD}" srcOrd="2" destOrd="0" presId="urn:microsoft.com/office/officeart/2005/8/layout/cycle4"/>
    <dgm:cxn modelId="{320820CB-DE0C-4596-AA19-4C347A01244D}" type="presParOf" srcId="{03A05199-10DA-45EB-A9FE-5DEDEC875BAD}" destId="{47D31AC6-5094-4ED4-A5CA-0E35F58F5828}" srcOrd="0" destOrd="0" presId="urn:microsoft.com/office/officeart/2005/8/layout/cycle4"/>
    <dgm:cxn modelId="{B2345E3E-4128-4019-A1E7-EBC3CAB76DB4}" type="presParOf" srcId="{03A05199-10DA-45EB-A9FE-5DEDEC875BAD}" destId="{79E1DFE4-725C-4EC4-B475-818D2ABE11DD}" srcOrd="1" destOrd="0" presId="urn:microsoft.com/office/officeart/2005/8/layout/cycle4"/>
    <dgm:cxn modelId="{825DA861-054B-4C3C-B121-063032D374A1}" type="presParOf" srcId="{AD272DA8-A986-4005-A981-ED51E4BFAA8A}" destId="{A2D5C45D-AD46-4D54-BFB9-9CDD84CE189B}" srcOrd="3" destOrd="0" presId="urn:microsoft.com/office/officeart/2005/8/layout/cycle4"/>
    <dgm:cxn modelId="{DE56E96D-9CE9-4AB1-B612-5660A4E36F7B}" type="presParOf" srcId="{A2D5C45D-AD46-4D54-BFB9-9CDD84CE189B}" destId="{45EB1BF8-9FE2-4FA3-8993-3AF8F5BC57EA}" srcOrd="0" destOrd="0" presId="urn:microsoft.com/office/officeart/2005/8/layout/cycle4"/>
    <dgm:cxn modelId="{3D58FCAD-0A84-4C49-8BFD-C9EF2D00BAC1}" type="presParOf" srcId="{A2D5C45D-AD46-4D54-BFB9-9CDD84CE189B}" destId="{84F7EBCF-270E-477C-A3AA-5A3BF3944B75}" srcOrd="1" destOrd="0" presId="urn:microsoft.com/office/officeart/2005/8/layout/cycle4"/>
    <dgm:cxn modelId="{D9329C85-8657-4E38-B76F-E8E08D167D2C}" type="presParOf" srcId="{AD272DA8-A986-4005-A981-ED51E4BFAA8A}" destId="{87474C72-3D74-4044-8996-BE1ACD685215}" srcOrd="4" destOrd="0" presId="urn:microsoft.com/office/officeart/2005/8/layout/cycle4"/>
    <dgm:cxn modelId="{08D7F839-832F-4B4A-9D4B-3A3F34CCCFFC}" type="presParOf" srcId="{CFEF2276-5358-4966-95C1-7999E98B3ABD}" destId="{516ACA43-7963-43DE-89E5-AA409CF156E7}" srcOrd="1" destOrd="0" presId="urn:microsoft.com/office/officeart/2005/8/layout/cycle4"/>
    <dgm:cxn modelId="{4A3F8F92-F8DD-42DE-97AC-325958BDC7B6}" type="presParOf" srcId="{516ACA43-7963-43DE-89E5-AA409CF156E7}" destId="{21D68F86-E9AE-4A92-BC17-C9F78CF8F44F}" srcOrd="0" destOrd="0" presId="urn:microsoft.com/office/officeart/2005/8/layout/cycle4"/>
    <dgm:cxn modelId="{C14BF35E-C939-4151-8D28-A934521AEA11}" type="presParOf" srcId="{516ACA43-7963-43DE-89E5-AA409CF156E7}" destId="{5D2844D5-D647-4BD5-81E8-E5E35D02CF0E}" srcOrd="1" destOrd="0" presId="urn:microsoft.com/office/officeart/2005/8/layout/cycle4"/>
    <dgm:cxn modelId="{267856B5-61A1-4BAD-ACF3-F980F19566B7}" type="presParOf" srcId="{516ACA43-7963-43DE-89E5-AA409CF156E7}" destId="{F10E7833-41EE-4A1C-807B-A589D2041673}" srcOrd="2" destOrd="0" presId="urn:microsoft.com/office/officeart/2005/8/layout/cycle4"/>
    <dgm:cxn modelId="{2F13D1C8-6AC6-4D46-8E54-055C0411A9DA}" type="presParOf" srcId="{516ACA43-7963-43DE-89E5-AA409CF156E7}" destId="{37E6B869-B1C0-43BE-8E96-8E3D4A4EFAB3}" srcOrd="3" destOrd="0" presId="urn:microsoft.com/office/officeart/2005/8/layout/cycle4"/>
    <dgm:cxn modelId="{3E9D990E-6798-49B3-825E-DAF8DB1D03CF}" type="presParOf" srcId="{516ACA43-7963-43DE-89E5-AA409CF156E7}" destId="{1D8C6388-0E94-40B9-A8CE-B83000DFAD14}" srcOrd="4" destOrd="0" presId="urn:microsoft.com/office/officeart/2005/8/layout/cycle4"/>
    <dgm:cxn modelId="{B4D8DECD-6294-4AC8-BFF3-5BCFC4272A2F}" type="presParOf" srcId="{CFEF2276-5358-4966-95C1-7999E98B3ABD}" destId="{A00A9115-E01B-4F96-8DEF-F205A9FF47B7}" srcOrd="2" destOrd="0" presId="urn:microsoft.com/office/officeart/2005/8/layout/cycle4"/>
    <dgm:cxn modelId="{940BD90D-3721-46FF-BBDC-01820A4CFB72}" type="presParOf" srcId="{CFEF2276-5358-4966-95C1-7999E98B3ABD}" destId="{ABED8E45-B01A-4007-AF7B-3216AD63E87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81F382-9157-4012-9D6D-D0675C641CC4}"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5775430C-1FF5-4786-8859-1C09DC14CBCB}">
      <dgm:prSet phldrT="[Text]"/>
      <dgm:spPr/>
      <dgm:t>
        <a:bodyPr/>
        <a:lstStyle/>
        <a:p>
          <a:r>
            <a:rPr lang="en-US" dirty="0"/>
            <a:t>Pavement Performance Models</a:t>
          </a:r>
        </a:p>
      </dgm:t>
    </dgm:pt>
    <dgm:pt modelId="{CB017BFF-8013-4C0C-825B-5803B5D5202E}" type="parTrans" cxnId="{03098EBD-F0C3-47C2-BD76-5E547FA904F6}">
      <dgm:prSet/>
      <dgm:spPr/>
      <dgm:t>
        <a:bodyPr/>
        <a:lstStyle/>
        <a:p>
          <a:endParaRPr lang="en-US"/>
        </a:p>
      </dgm:t>
    </dgm:pt>
    <dgm:pt modelId="{B9983C31-8A14-4E05-8F80-983B3C01FF84}" type="sibTrans" cxnId="{03098EBD-F0C3-47C2-BD76-5E547FA904F6}">
      <dgm:prSet/>
      <dgm:spPr/>
      <dgm:t>
        <a:bodyPr/>
        <a:lstStyle/>
        <a:p>
          <a:endParaRPr lang="en-US"/>
        </a:p>
      </dgm:t>
    </dgm:pt>
    <dgm:pt modelId="{50E2052D-8D00-4064-B639-3EFEAFC4ABE3}">
      <dgm:prSet phldrT="[Text]"/>
      <dgm:spPr/>
      <dgm:t>
        <a:bodyPr/>
        <a:lstStyle/>
        <a:p>
          <a:r>
            <a:rPr lang="en-US" dirty="0"/>
            <a:t>Network Structural Testing</a:t>
          </a:r>
        </a:p>
        <a:p>
          <a:r>
            <a:rPr lang="en-US" dirty="0"/>
            <a:t>~20% Annually</a:t>
          </a:r>
        </a:p>
      </dgm:t>
    </dgm:pt>
    <dgm:pt modelId="{95D25145-6EEF-4917-88CB-CBE4430AC64F}" type="parTrans" cxnId="{2F07BD28-7C3D-4580-AD0A-1AFAB41B0D1F}">
      <dgm:prSet/>
      <dgm:spPr/>
      <dgm:t>
        <a:bodyPr/>
        <a:lstStyle/>
        <a:p>
          <a:endParaRPr lang="en-US"/>
        </a:p>
      </dgm:t>
    </dgm:pt>
    <dgm:pt modelId="{C2B1307D-28CF-48AB-9AD7-66A618F27DB0}" type="sibTrans" cxnId="{2F07BD28-7C3D-4580-AD0A-1AFAB41B0D1F}">
      <dgm:prSet/>
      <dgm:spPr/>
      <dgm:t>
        <a:bodyPr/>
        <a:lstStyle/>
        <a:p>
          <a:endParaRPr lang="en-US"/>
        </a:p>
      </dgm:t>
    </dgm:pt>
    <dgm:pt modelId="{11A4D9BD-6A82-48F4-8485-E678349F4B25}">
      <dgm:prSet phldrT="[Text]"/>
      <dgm:spPr/>
      <dgm:t>
        <a:bodyPr/>
        <a:lstStyle/>
        <a:p>
          <a:r>
            <a:rPr lang="en-US" dirty="0"/>
            <a:t>Friction Data Collection</a:t>
          </a:r>
        </a:p>
        <a:p>
          <a:r>
            <a:rPr lang="en-US" dirty="0"/>
            <a:t>20% Annually</a:t>
          </a:r>
        </a:p>
      </dgm:t>
    </dgm:pt>
    <dgm:pt modelId="{8688C318-A22A-4169-B80A-1BD43654B2B7}" type="parTrans" cxnId="{2372AF0E-5D51-47FD-8066-F6728B4F966B}">
      <dgm:prSet/>
      <dgm:spPr/>
      <dgm:t>
        <a:bodyPr/>
        <a:lstStyle/>
        <a:p>
          <a:endParaRPr lang="en-US"/>
        </a:p>
      </dgm:t>
    </dgm:pt>
    <dgm:pt modelId="{91C43CA2-9F92-4B31-B98F-1A2643C3C357}" type="sibTrans" cxnId="{2372AF0E-5D51-47FD-8066-F6728B4F966B}">
      <dgm:prSet/>
      <dgm:spPr/>
      <dgm:t>
        <a:bodyPr/>
        <a:lstStyle/>
        <a:p>
          <a:endParaRPr lang="en-US"/>
        </a:p>
      </dgm:t>
    </dgm:pt>
    <dgm:pt modelId="{27B33665-E980-46A6-885F-8F985DE10E44}">
      <dgm:prSet/>
      <dgm:spPr/>
      <dgm:t>
        <a:bodyPr/>
        <a:lstStyle/>
        <a:p>
          <a:r>
            <a:rPr lang="en-US"/>
            <a:t>Pavement Performance Data</a:t>
          </a:r>
        </a:p>
      </dgm:t>
    </dgm:pt>
    <dgm:pt modelId="{412F6D43-C5B2-4FD2-B3D7-C37724C978AB}" type="parTrans" cxnId="{C9CC6277-D748-4E0B-8129-1BD3CD4EBB92}">
      <dgm:prSet/>
      <dgm:spPr/>
      <dgm:t>
        <a:bodyPr/>
        <a:lstStyle/>
        <a:p>
          <a:endParaRPr lang="en-US"/>
        </a:p>
      </dgm:t>
    </dgm:pt>
    <dgm:pt modelId="{E531BB69-DF51-4950-9208-39882BB8B975}" type="sibTrans" cxnId="{C9CC6277-D748-4E0B-8129-1BD3CD4EBB92}">
      <dgm:prSet/>
      <dgm:spPr/>
      <dgm:t>
        <a:bodyPr/>
        <a:lstStyle/>
        <a:p>
          <a:endParaRPr lang="en-US"/>
        </a:p>
      </dgm:t>
    </dgm:pt>
    <dgm:pt modelId="{207B2925-EB8D-42C5-A8EF-F953713B41C7}" type="pres">
      <dgm:prSet presAssocID="{B481F382-9157-4012-9D6D-D0675C641CC4}" presName="cycle" presStyleCnt="0">
        <dgm:presLayoutVars>
          <dgm:chMax val="1"/>
          <dgm:dir/>
          <dgm:animLvl val="ctr"/>
          <dgm:resizeHandles val="exact"/>
        </dgm:presLayoutVars>
      </dgm:prSet>
      <dgm:spPr/>
    </dgm:pt>
    <dgm:pt modelId="{31C02663-66E0-4490-9452-26AA5FC82555}" type="pres">
      <dgm:prSet presAssocID="{5775430C-1FF5-4786-8859-1C09DC14CBCB}" presName="centerShape" presStyleLbl="node0" presStyleIdx="0" presStyleCnt="1" custLinFactNeighborX="1283" custLinFactNeighborY="-293"/>
      <dgm:spPr/>
    </dgm:pt>
    <dgm:pt modelId="{6DC88EB2-CD10-4664-B10C-06C1D960688D}" type="pres">
      <dgm:prSet presAssocID="{95D25145-6EEF-4917-88CB-CBE4430AC64F}" presName="parTrans" presStyleLbl="bgSibTrans2D1" presStyleIdx="0" presStyleCnt="3"/>
      <dgm:spPr/>
    </dgm:pt>
    <dgm:pt modelId="{B133A84E-B829-4B4B-9926-2BC89DFA0E5F}" type="pres">
      <dgm:prSet presAssocID="{50E2052D-8D00-4064-B639-3EFEAFC4ABE3}" presName="node" presStyleLbl="node1" presStyleIdx="0" presStyleCnt="3">
        <dgm:presLayoutVars>
          <dgm:bulletEnabled val="1"/>
        </dgm:presLayoutVars>
      </dgm:prSet>
      <dgm:spPr/>
    </dgm:pt>
    <dgm:pt modelId="{E170C29B-EA9E-4699-8517-625FC9EC2E6A}" type="pres">
      <dgm:prSet presAssocID="{8688C318-A22A-4169-B80A-1BD43654B2B7}" presName="parTrans" presStyleLbl="bgSibTrans2D1" presStyleIdx="1" presStyleCnt="3"/>
      <dgm:spPr/>
    </dgm:pt>
    <dgm:pt modelId="{17CE625F-AF08-4924-AA7F-78F182D90CA1}" type="pres">
      <dgm:prSet presAssocID="{11A4D9BD-6A82-48F4-8485-E678349F4B25}" presName="node" presStyleLbl="node1" presStyleIdx="1" presStyleCnt="3">
        <dgm:presLayoutVars>
          <dgm:bulletEnabled val="1"/>
        </dgm:presLayoutVars>
      </dgm:prSet>
      <dgm:spPr/>
    </dgm:pt>
    <dgm:pt modelId="{1DA1ADEC-AC95-457A-8428-C4517D4F5F16}" type="pres">
      <dgm:prSet presAssocID="{412F6D43-C5B2-4FD2-B3D7-C37724C978AB}" presName="parTrans" presStyleLbl="bgSibTrans2D1" presStyleIdx="2" presStyleCnt="3"/>
      <dgm:spPr/>
    </dgm:pt>
    <dgm:pt modelId="{B675B690-8D65-4390-B113-1798724116D8}" type="pres">
      <dgm:prSet presAssocID="{27B33665-E980-46A6-885F-8F985DE10E44}" presName="node" presStyleLbl="node1" presStyleIdx="2" presStyleCnt="3">
        <dgm:presLayoutVars>
          <dgm:bulletEnabled val="1"/>
        </dgm:presLayoutVars>
      </dgm:prSet>
      <dgm:spPr/>
    </dgm:pt>
  </dgm:ptLst>
  <dgm:cxnLst>
    <dgm:cxn modelId="{2372AF0E-5D51-47FD-8066-F6728B4F966B}" srcId="{5775430C-1FF5-4786-8859-1C09DC14CBCB}" destId="{11A4D9BD-6A82-48F4-8485-E678349F4B25}" srcOrd="1" destOrd="0" parTransId="{8688C318-A22A-4169-B80A-1BD43654B2B7}" sibTransId="{91C43CA2-9F92-4B31-B98F-1A2643C3C357}"/>
    <dgm:cxn modelId="{C7395313-4283-4275-BAAD-E429A1AAC8A5}" type="presOf" srcId="{50E2052D-8D00-4064-B639-3EFEAFC4ABE3}" destId="{B133A84E-B829-4B4B-9926-2BC89DFA0E5F}" srcOrd="0" destOrd="0" presId="urn:microsoft.com/office/officeart/2005/8/layout/radial4"/>
    <dgm:cxn modelId="{00512127-712C-4084-8042-0EBF46D3820C}" type="presOf" srcId="{95D25145-6EEF-4917-88CB-CBE4430AC64F}" destId="{6DC88EB2-CD10-4664-B10C-06C1D960688D}" srcOrd="0" destOrd="0" presId="urn:microsoft.com/office/officeart/2005/8/layout/radial4"/>
    <dgm:cxn modelId="{2F07BD28-7C3D-4580-AD0A-1AFAB41B0D1F}" srcId="{5775430C-1FF5-4786-8859-1C09DC14CBCB}" destId="{50E2052D-8D00-4064-B639-3EFEAFC4ABE3}" srcOrd="0" destOrd="0" parTransId="{95D25145-6EEF-4917-88CB-CBE4430AC64F}" sibTransId="{C2B1307D-28CF-48AB-9AD7-66A618F27DB0}"/>
    <dgm:cxn modelId="{C9CC6277-D748-4E0B-8129-1BD3CD4EBB92}" srcId="{5775430C-1FF5-4786-8859-1C09DC14CBCB}" destId="{27B33665-E980-46A6-885F-8F985DE10E44}" srcOrd="2" destOrd="0" parTransId="{412F6D43-C5B2-4FD2-B3D7-C37724C978AB}" sibTransId="{E531BB69-DF51-4950-9208-39882BB8B975}"/>
    <dgm:cxn modelId="{0A2FF778-50B1-464E-9909-0295BE1BB497}" type="presOf" srcId="{B481F382-9157-4012-9D6D-D0675C641CC4}" destId="{207B2925-EB8D-42C5-A8EF-F953713B41C7}" srcOrd="0" destOrd="0" presId="urn:microsoft.com/office/officeart/2005/8/layout/radial4"/>
    <dgm:cxn modelId="{DCEB4C86-FBBC-4EB8-A86D-C579AA0BB8D5}" type="presOf" srcId="{11A4D9BD-6A82-48F4-8485-E678349F4B25}" destId="{17CE625F-AF08-4924-AA7F-78F182D90CA1}" srcOrd="0" destOrd="0" presId="urn:microsoft.com/office/officeart/2005/8/layout/radial4"/>
    <dgm:cxn modelId="{01F6B299-80AE-4F71-842F-0E7239C8C7F9}" type="presOf" srcId="{27B33665-E980-46A6-885F-8F985DE10E44}" destId="{B675B690-8D65-4390-B113-1798724116D8}" srcOrd="0" destOrd="0" presId="urn:microsoft.com/office/officeart/2005/8/layout/radial4"/>
    <dgm:cxn modelId="{03098EBD-F0C3-47C2-BD76-5E547FA904F6}" srcId="{B481F382-9157-4012-9D6D-D0675C641CC4}" destId="{5775430C-1FF5-4786-8859-1C09DC14CBCB}" srcOrd="0" destOrd="0" parTransId="{CB017BFF-8013-4C0C-825B-5803B5D5202E}" sibTransId="{B9983C31-8A14-4E05-8F80-983B3C01FF84}"/>
    <dgm:cxn modelId="{76F1C1D9-F8BA-4C10-B642-62AE80D4C205}" type="presOf" srcId="{8688C318-A22A-4169-B80A-1BD43654B2B7}" destId="{E170C29B-EA9E-4699-8517-625FC9EC2E6A}" srcOrd="0" destOrd="0" presId="urn:microsoft.com/office/officeart/2005/8/layout/radial4"/>
    <dgm:cxn modelId="{2EBF21DD-84C3-425D-BFD6-F1E3108BB056}" type="presOf" srcId="{5775430C-1FF5-4786-8859-1C09DC14CBCB}" destId="{31C02663-66E0-4490-9452-26AA5FC82555}" srcOrd="0" destOrd="0" presId="urn:microsoft.com/office/officeart/2005/8/layout/radial4"/>
    <dgm:cxn modelId="{56DC2CEB-D891-4B17-8699-C4AC356AC97B}" type="presOf" srcId="{412F6D43-C5B2-4FD2-B3D7-C37724C978AB}" destId="{1DA1ADEC-AC95-457A-8428-C4517D4F5F16}" srcOrd="0" destOrd="0" presId="urn:microsoft.com/office/officeart/2005/8/layout/radial4"/>
    <dgm:cxn modelId="{C1C2E138-EC6D-44B3-B276-0036C54F29F8}" type="presParOf" srcId="{207B2925-EB8D-42C5-A8EF-F953713B41C7}" destId="{31C02663-66E0-4490-9452-26AA5FC82555}" srcOrd="0" destOrd="0" presId="urn:microsoft.com/office/officeart/2005/8/layout/radial4"/>
    <dgm:cxn modelId="{81D491E1-8BDD-4751-8922-13B9B0F0369E}" type="presParOf" srcId="{207B2925-EB8D-42C5-A8EF-F953713B41C7}" destId="{6DC88EB2-CD10-4664-B10C-06C1D960688D}" srcOrd="1" destOrd="0" presId="urn:microsoft.com/office/officeart/2005/8/layout/radial4"/>
    <dgm:cxn modelId="{F78FAE20-9E17-4F74-9966-234E69476995}" type="presParOf" srcId="{207B2925-EB8D-42C5-A8EF-F953713B41C7}" destId="{B133A84E-B829-4B4B-9926-2BC89DFA0E5F}" srcOrd="2" destOrd="0" presId="urn:microsoft.com/office/officeart/2005/8/layout/radial4"/>
    <dgm:cxn modelId="{84BE5971-0C5B-47DE-987E-BCA5F1F79CF0}" type="presParOf" srcId="{207B2925-EB8D-42C5-A8EF-F953713B41C7}" destId="{E170C29B-EA9E-4699-8517-625FC9EC2E6A}" srcOrd="3" destOrd="0" presId="urn:microsoft.com/office/officeart/2005/8/layout/radial4"/>
    <dgm:cxn modelId="{B832ED90-1FD7-4B30-85BC-E560AF0F115C}" type="presParOf" srcId="{207B2925-EB8D-42C5-A8EF-F953713B41C7}" destId="{17CE625F-AF08-4924-AA7F-78F182D90CA1}" srcOrd="4" destOrd="0" presId="urn:microsoft.com/office/officeart/2005/8/layout/radial4"/>
    <dgm:cxn modelId="{30D552F6-D035-42D8-8B9D-2412CE758F59}" type="presParOf" srcId="{207B2925-EB8D-42C5-A8EF-F953713B41C7}" destId="{1DA1ADEC-AC95-457A-8428-C4517D4F5F16}" srcOrd="5" destOrd="0" presId="urn:microsoft.com/office/officeart/2005/8/layout/radial4"/>
    <dgm:cxn modelId="{68F085C4-6846-4E21-A3CD-CBBA41599A56}" type="presParOf" srcId="{207B2925-EB8D-42C5-A8EF-F953713B41C7}" destId="{B675B690-8D65-4390-B113-1798724116D8}"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597195-3B98-4266-B4F7-80B5A06178E2}" type="doc">
      <dgm:prSet loTypeId="urn:microsoft.com/office/officeart/2005/8/layout/chevron1" loCatId="process" qsTypeId="urn:microsoft.com/office/officeart/2005/8/quickstyle/simple1" qsCatId="simple" csTypeId="urn:microsoft.com/office/officeart/2005/8/colors/accent1_2" csCatId="accent1" phldr="1"/>
      <dgm:spPr/>
    </dgm:pt>
    <dgm:pt modelId="{894F40EB-9FEF-4AE7-9447-98C0ECCF03BA}">
      <dgm:prSet phldrT="[Text]"/>
      <dgm:spPr/>
      <dgm:t>
        <a:bodyPr/>
        <a:lstStyle/>
        <a:p>
          <a:r>
            <a:rPr lang="en-US" dirty="0"/>
            <a:t>Optimization Software Makes Recommendations</a:t>
          </a:r>
        </a:p>
      </dgm:t>
    </dgm:pt>
    <dgm:pt modelId="{9125190C-A46E-403A-96CF-4F741DD0D352}" type="parTrans" cxnId="{39701BFC-2F41-434F-83DD-0B39BECCFFA6}">
      <dgm:prSet/>
      <dgm:spPr/>
      <dgm:t>
        <a:bodyPr/>
        <a:lstStyle/>
        <a:p>
          <a:endParaRPr lang="en-US"/>
        </a:p>
      </dgm:t>
    </dgm:pt>
    <dgm:pt modelId="{01B4B81B-8C0D-42F0-81E9-8741C1E3D28F}" type="sibTrans" cxnId="{39701BFC-2F41-434F-83DD-0B39BECCFFA6}">
      <dgm:prSet/>
      <dgm:spPr/>
      <dgm:t>
        <a:bodyPr/>
        <a:lstStyle/>
        <a:p>
          <a:endParaRPr lang="en-US"/>
        </a:p>
      </dgm:t>
    </dgm:pt>
    <dgm:pt modelId="{86B96D76-0544-44D7-ACF3-5C599157E542}">
      <dgm:prSet phldrT="[Text]" custT="1"/>
      <dgm:spPr/>
      <dgm:t>
        <a:bodyPr/>
        <a:lstStyle/>
        <a:p>
          <a:r>
            <a:rPr lang="en-US" sz="1700" dirty="0"/>
            <a:t>Engineers Make Adjustments</a:t>
          </a:r>
        </a:p>
        <a:p>
          <a:r>
            <a:rPr lang="en-US" sz="1100" dirty="0"/>
            <a:t>Traffic</a:t>
          </a:r>
        </a:p>
        <a:p>
          <a:r>
            <a:rPr lang="en-US" sz="1100" dirty="0"/>
            <a:t>Field Staff Reviews</a:t>
          </a:r>
        </a:p>
        <a:p>
          <a:r>
            <a:rPr lang="en-US" sz="1100" dirty="0"/>
            <a:t>Safety</a:t>
          </a:r>
        </a:p>
      </dgm:t>
    </dgm:pt>
    <dgm:pt modelId="{40278DC7-A6D9-4BA7-9872-2AE96CC523C4}" type="parTrans" cxnId="{D2559DC0-9476-4398-850C-ED76A9AFA09A}">
      <dgm:prSet/>
      <dgm:spPr/>
      <dgm:t>
        <a:bodyPr/>
        <a:lstStyle/>
        <a:p>
          <a:endParaRPr lang="en-US"/>
        </a:p>
      </dgm:t>
    </dgm:pt>
    <dgm:pt modelId="{295467A5-22A0-4713-823A-907FB3DEA140}" type="sibTrans" cxnId="{D2559DC0-9476-4398-850C-ED76A9AFA09A}">
      <dgm:prSet/>
      <dgm:spPr/>
      <dgm:t>
        <a:bodyPr/>
        <a:lstStyle/>
        <a:p>
          <a:endParaRPr lang="en-US"/>
        </a:p>
      </dgm:t>
    </dgm:pt>
    <dgm:pt modelId="{5CD46DFB-0439-4EE3-8901-CE6373DD31B6}">
      <dgm:prSet phldrT="[Text]"/>
      <dgm:spPr/>
      <dgm:t>
        <a:bodyPr/>
        <a:lstStyle/>
        <a:p>
          <a:r>
            <a:rPr lang="en-US" dirty="0"/>
            <a:t>Compare and Finalize</a:t>
          </a:r>
        </a:p>
      </dgm:t>
    </dgm:pt>
    <dgm:pt modelId="{E2A667DB-5A5B-4DC3-8D75-782B1AA7A719}" type="parTrans" cxnId="{397AF7E1-D56E-4218-BA22-163D10B1ECB5}">
      <dgm:prSet/>
      <dgm:spPr/>
      <dgm:t>
        <a:bodyPr/>
        <a:lstStyle/>
        <a:p>
          <a:endParaRPr lang="en-US"/>
        </a:p>
      </dgm:t>
    </dgm:pt>
    <dgm:pt modelId="{42B93E01-0C72-429A-8DFE-120F734EDEAB}" type="sibTrans" cxnId="{397AF7E1-D56E-4218-BA22-163D10B1ECB5}">
      <dgm:prSet/>
      <dgm:spPr/>
      <dgm:t>
        <a:bodyPr/>
        <a:lstStyle/>
        <a:p>
          <a:endParaRPr lang="en-US"/>
        </a:p>
      </dgm:t>
    </dgm:pt>
    <dgm:pt modelId="{8AC681D0-116D-4AA7-9004-CA60656A8562}" type="pres">
      <dgm:prSet presAssocID="{43597195-3B98-4266-B4F7-80B5A06178E2}" presName="Name0" presStyleCnt="0">
        <dgm:presLayoutVars>
          <dgm:dir/>
          <dgm:animLvl val="lvl"/>
          <dgm:resizeHandles val="exact"/>
        </dgm:presLayoutVars>
      </dgm:prSet>
      <dgm:spPr/>
    </dgm:pt>
    <dgm:pt modelId="{2C618F02-BDEC-4FFC-B1FA-990460825659}" type="pres">
      <dgm:prSet presAssocID="{894F40EB-9FEF-4AE7-9447-98C0ECCF03BA}" presName="parTxOnly" presStyleLbl="node1" presStyleIdx="0" presStyleCnt="3">
        <dgm:presLayoutVars>
          <dgm:chMax val="0"/>
          <dgm:chPref val="0"/>
          <dgm:bulletEnabled val="1"/>
        </dgm:presLayoutVars>
      </dgm:prSet>
      <dgm:spPr/>
    </dgm:pt>
    <dgm:pt modelId="{61D4E99D-4330-45A7-A274-F567180CC336}" type="pres">
      <dgm:prSet presAssocID="{01B4B81B-8C0D-42F0-81E9-8741C1E3D28F}" presName="parTxOnlySpace" presStyleCnt="0"/>
      <dgm:spPr/>
    </dgm:pt>
    <dgm:pt modelId="{315CBF23-7ADF-415F-A1D2-F5CE99FC5B1E}" type="pres">
      <dgm:prSet presAssocID="{86B96D76-0544-44D7-ACF3-5C599157E542}" presName="parTxOnly" presStyleLbl="node1" presStyleIdx="1" presStyleCnt="3">
        <dgm:presLayoutVars>
          <dgm:chMax val="0"/>
          <dgm:chPref val="0"/>
          <dgm:bulletEnabled val="1"/>
        </dgm:presLayoutVars>
      </dgm:prSet>
      <dgm:spPr/>
    </dgm:pt>
    <dgm:pt modelId="{77B8F2A8-0B4F-4530-B764-A5CB279FA33F}" type="pres">
      <dgm:prSet presAssocID="{295467A5-22A0-4713-823A-907FB3DEA140}" presName="parTxOnlySpace" presStyleCnt="0"/>
      <dgm:spPr/>
    </dgm:pt>
    <dgm:pt modelId="{41A84A62-563D-4635-92B7-98A2FE1BA53C}" type="pres">
      <dgm:prSet presAssocID="{5CD46DFB-0439-4EE3-8901-CE6373DD31B6}" presName="parTxOnly" presStyleLbl="node1" presStyleIdx="2" presStyleCnt="3">
        <dgm:presLayoutVars>
          <dgm:chMax val="0"/>
          <dgm:chPref val="0"/>
          <dgm:bulletEnabled val="1"/>
        </dgm:presLayoutVars>
      </dgm:prSet>
      <dgm:spPr/>
    </dgm:pt>
  </dgm:ptLst>
  <dgm:cxnLst>
    <dgm:cxn modelId="{FFD8571A-7204-4BF6-B834-111A107D6A53}" type="presOf" srcId="{5CD46DFB-0439-4EE3-8901-CE6373DD31B6}" destId="{41A84A62-563D-4635-92B7-98A2FE1BA53C}" srcOrd="0" destOrd="0" presId="urn:microsoft.com/office/officeart/2005/8/layout/chevron1"/>
    <dgm:cxn modelId="{D5720E76-A1BF-47D9-B99C-D8F3D0BB0527}" type="presOf" srcId="{894F40EB-9FEF-4AE7-9447-98C0ECCF03BA}" destId="{2C618F02-BDEC-4FFC-B1FA-990460825659}" srcOrd="0" destOrd="0" presId="urn:microsoft.com/office/officeart/2005/8/layout/chevron1"/>
    <dgm:cxn modelId="{405AA098-8976-4451-ADD9-FB0643988CDF}" type="presOf" srcId="{43597195-3B98-4266-B4F7-80B5A06178E2}" destId="{8AC681D0-116D-4AA7-9004-CA60656A8562}" srcOrd="0" destOrd="0" presId="urn:microsoft.com/office/officeart/2005/8/layout/chevron1"/>
    <dgm:cxn modelId="{D2559DC0-9476-4398-850C-ED76A9AFA09A}" srcId="{43597195-3B98-4266-B4F7-80B5A06178E2}" destId="{86B96D76-0544-44D7-ACF3-5C599157E542}" srcOrd="1" destOrd="0" parTransId="{40278DC7-A6D9-4BA7-9872-2AE96CC523C4}" sibTransId="{295467A5-22A0-4713-823A-907FB3DEA140}"/>
    <dgm:cxn modelId="{397AF7E1-D56E-4218-BA22-163D10B1ECB5}" srcId="{43597195-3B98-4266-B4F7-80B5A06178E2}" destId="{5CD46DFB-0439-4EE3-8901-CE6373DD31B6}" srcOrd="2" destOrd="0" parTransId="{E2A667DB-5A5B-4DC3-8D75-782B1AA7A719}" sibTransId="{42B93E01-0C72-429A-8DFE-120F734EDEAB}"/>
    <dgm:cxn modelId="{39701BFC-2F41-434F-83DD-0B39BECCFFA6}" srcId="{43597195-3B98-4266-B4F7-80B5A06178E2}" destId="{894F40EB-9FEF-4AE7-9447-98C0ECCF03BA}" srcOrd="0" destOrd="0" parTransId="{9125190C-A46E-403A-96CF-4F741DD0D352}" sibTransId="{01B4B81B-8C0D-42F0-81E9-8741C1E3D28F}"/>
    <dgm:cxn modelId="{BDACF0FD-55B0-43A1-8C4B-9A409DAEEE91}" type="presOf" srcId="{86B96D76-0544-44D7-ACF3-5C599157E542}" destId="{315CBF23-7ADF-415F-A1D2-F5CE99FC5B1E}" srcOrd="0" destOrd="0" presId="urn:microsoft.com/office/officeart/2005/8/layout/chevron1"/>
    <dgm:cxn modelId="{E86C189D-9A86-4C01-BA60-D6F930C81C21}" type="presParOf" srcId="{8AC681D0-116D-4AA7-9004-CA60656A8562}" destId="{2C618F02-BDEC-4FFC-B1FA-990460825659}" srcOrd="0" destOrd="0" presId="urn:microsoft.com/office/officeart/2005/8/layout/chevron1"/>
    <dgm:cxn modelId="{06903DC6-6535-4D30-9139-6DC997B4DD17}" type="presParOf" srcId="{8AC681D0-116D-4AA7-9004-CA60656A8562}" destId="{61D4E99D-4330-45A7-A274-F567180CC336}" srcOrd="1" destOrd="0" presId="urn:microsoft.com/office/officeart/2005/8/layout/chevron1"/>
    <dgm:cxn modelId="{F99001F1-09A0-4DC5-8B7D-FBEFE0B6A902}" type="presParOf" srcId="{8AC681D0-116D-4AA7-9004-CA60656A8562}" destId="{315CBF23-7ADF-415F-A1D2-F5CE99FC5B1E}" srcOrd="2" destOrd="0" presId="urn:microsoft.com/office/officeart/2005/8/layout/chevron1"/>
    <dgm:cxn modelId="{79055503-5083-4E25-BB7D-B057CF771397}" type="presParOf" srcId="{8AC681D0-116D-4AA7-9004-CA60656A8562}" destId="{77B8F2A8-0B4F-4530-B764-A5CB279FA33F}" srcOrd="3" destOrd="0" presId="urn:microsoft.com/office/officeart/2005/8/layout/chevron1"/>
    <dgm:cxn modelId="{BC66A406-B737-4A6D-AA24-F08610B85C40}" type="presParOf" srcId="{8AC681D0-116D-4AA7-9004-CA60656A8562}" destId="{41A84A62-563D-4635-92B7-98A2FE1BA53C}"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68F86-E9AE-4A92-BC17-C9F78CF8F44F}">
      <dsp:nvSpPr>
        <dsp:cNvPr id="0" name=""/>
        <dsp:cNvSpPr/>
      </dsp:nvSpPr>
      <dsp:spPr>
        <a:xfrm>
          <a:off x="1429801" y="311023"/>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Load (Trucks)</a:t>
          </a:r>
        </a:p>
      </dsp:txBody>
      <dsp:txXfrm>
        <a:off x="2121817" y="1003039"/>
        <a:ext cx="1670673" cy="1670673"/>
      </dsp:txXfrm>
    </dsp:sp>
    <dsp:sp modelId="{5D2844D5-D647-4BD5-81E8-E5E35D02CF0E}">
      <dsp:nvSpPr>
        <dsp:cNvPr id="0" name=""/>
        <dsp:cNvSpPr/>
      </dsp:nvSpPr>
      <dsp:spPr>
        <a:xfrm rot="5400000">
          <a:off x="3901622" y="311023"/>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Material</a:t>
          </a:r>
        </a:p>
      </dsp:txBody>
      <dsp:txXfrm rot="-5400000">
        <a:off x="3901622" y="1003039"/>
        <a:ext cx="1670673" cy="1670673"/>
      </dsp:txXfrm>
    </dsp:sp>
    <dsp:sp modelId="{F10E7833-41EE-4A1C-807B-A589D2041673}">
      <dsp:nvSpPr>
        <dsp:cNvPr id="0" name=""/>
        <dsp:cNvSpPr/>
      </dsp:nvSpPr>
      <dsp:spPr>
        <a:xfrm rot="10800000">
          <a:off x="3901622" y="2782844"/>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Climate</a:t>
          </a:r>
        </a:p>
      </dsp:txBody>
      <dsp:txXfrm rot="10800000">
        <a:off x="3901622" y="2782844"/>
        <a:ext cx="1670673" cy="1670673"/>
      </dsp:txXfrm>
    </dsp:sp>
    <dsp:sp modelId="{37E6B869-B1C0-43BE-8E96-8E3D4A4EFAB3}">
      <dsp:nvSpPr>
        <dsp:cNvPr id="0" name=""/>
        <dsp:cNvSpPr/>
      </dsp:nvSpPr>
      <dsp:spPr>
        <a:xfrm rot="16200000">
          <a:off x="1429801" y="2782844"/>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a:t>
          </a:r>
        </a:p>
      </dsp:txBody>
      <dsp:txXfrm rot="5400000">
        <a:off x="2121817" y="2782844"/>
        <a:ext cx="1670673" cy="1670673"/>
      </dsp:txXfrm>
    </dsp:sp>
    <dsp:sp modelId="{A00A9115-E01B-4F96-8DEF-F205A9FF47B7}">
      <dsp:nvSpPr>
        <dsp:cNvPr id="0" name=""/>
        <dsp:cNvSpPr/>
      </dsp:nvSpPr>
      <dsp:spPr>
        <a:xfrm>
          <a:off x="3439178" y="2237188"/>
          <a:ext cx="815755" cy="709352"/>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D8E45-B01A-4007-AF7B-3216AD63E878}">
      <dsp:nvSpPr>
        <dsp:cNvPr id="0" name=""/>
        <dsp:cNvSpPr/>
      </dsp:nvSpPr>
      <dsp:spPr>
        <a:xfrm rot="10800000">
          <a:off x="3439178" y="2510016"/>
          <a:ext cx="815755" cy="709352"/>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31AC6-5094-4ED4-A5CA-0E35F58F5828}">
      <dsp:nvSpPr>
        <dsp:cNvPr id="0" name=""/>
        <dsp:cNvSpPr/>
      </dsp:nvSpPr>
      <dsp:spPr>
        <a:xfrm>
          <a:off x="5583494" y="3231966"/>
          <a:ext cx="2947922" cy="170344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Rutting</a:t>
          </a:r>
        </a:p>
        <a:p>
          <a:pPr marL="114300" lvl="1" indent="-114300" algn="l" defTabSz="622300">
            <a:lnSpc>
              <a:spcPct val="90000"/>
            </a:lnSpc>
            <a:spcBef>
              <a:spcPct val="0"/>
            </a:spcBef>
            <a:spcAft>
              <a:spcPct val="15000"/>
            </a:spcAft>
            <a:buChar char="•"/>
          </a:pPr>
          <a:r>
            <a:rPr lang="en-US" sz="1400" kern="1200" dirty="0"/>
            <a:t>Oxidation</a:t>
          </a:r>
        </a:p>
        <a:p>
          <a:pPr marL="114300" lvl="1" indent="-114300" algn="l" defTabSz="622300">
            <a:lnSpc>
              <a:spcPct val="90000"/>
            </a:lnSpc>
            <a:spcBef>
              <a:spcPct val="0"/>
            </a:spcBef>
            <a:spcAft>
              <a:spcPct val="15000"/>
            </a:spcAft>
            <a:buChar char="•"/>
          </a:pPr>
          <a:r>
            <a:rPr lang="en-US" sz="1400" kern="1200" dirty="0"/>
            <a:t>Blowups</a:t>
          </a:r>
        </a:p>
        <a:p>
          <a:pPr marL="114300" lvl="1" indent="-114300" algn="l" defTabSz="622300">
            <a:lnSpc>
              <a:spcPct val="90000"/>
            </a:lnSpc>
            <a:spcBef>
              <a:spcPct val="0"/>
            </a:spcBef>
            <a:spcAft>
              <a:spcPct val="15000"/>
            </a:spcAft>
            <a:buChar char="•"/>
          </a:pPr>
          <a:r>
            <a:rPr lang="en-US" sz="1400" kern="1200" dirty="0"/>
            <a:t>Thermal Cracks</a:t>
          </a:r>
        </a:p>
        <a:p>
          <a:pPr marL="114300" lvl="1" indent="-114300" algn="l" defTabSz="622300">
            <a:lnSpc>
              <a:spcPct val="90000"/>
            </a:lnSpc>
            <a:spcBef>
              <a:spcPct val="0"/>
            </a:spcBef>
            <a:spcAft>
              <a:spcPct val="15000"/>
            </a:spcAft>
            <a:buChar char="•"/>
          </a:pPr>
          <a:r>
            <a:rPr lang="en-US" sz="1400" kern="1200" dirty="0"/>
            <a:t>Pot holes (freeze thaw)</a:t>
          </a:r>
        </a:p>
      </dsp:txBody>
      <dsp:txXfrm>
        <a:off x="6505290" y="3695245"/>
        <a:ext cx="1988707" cy="1202742"/>
      </dsp:txXfrm>
    </dsp:sp>
    <dsp:sp modelId="{45EB1BF8-9FE2-4FA3-8993-3AF8F5BC57EA}">
      <dsp:nvSpPr>
        <dsp:cNvPr id="0" name=""/>
        <dsp:cNvSpPr/>
      </dsp:nvSpPr>
      <dsp:spPr>
        <a:xfrm>
          <a:off x="465875" y="3226737"/>
          <a:ext cx="3004232" cy="17460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Roller marks</a:t>
          </a:r>
        </a:p>
        <a:p>
          <a:pPr marL="114300" lvl="1" indent="-114300" algn="l" defTabSz="622300">
            <a:lnSpc>
              <a:spcPct val="90000"/>
            </a:lnSpc>
            <a:spcBef>
              <a:spcPct val="0"/>
            </a:spcBef>
            <a:spcAft>
              <a:spcPct val="15000"/>
            </a:spcAft>
            <a:buChar char="•"/>
          </a:pPr>
          <a:r>
            <a:rPr lang="en-US" sz="1400" kern="1200" dirty="0"/>
            <a:t>Longitudinal Joint</a:t>
          </a:r>
        </a:p>
        <a:p>
          <a:pPr marL="114300" lvl="1" indent="-114300" algn="l" defTabSz="622300">
            <a:lnSpc>
              <a:spcPct val="90000"/>
            </a:lnSpc>
            <a:spcBef>
              <a:spcPct val="0"/>
            </a:spcBef>
            <a:spcAft>
              <a:spcPct val="15000"/>
            </a:spcAft>
            <a:buChar char="•"/>
          </a:pPr>
          <a:r>
            <a:rPr lang="en-US" sz="1400" kern="1200" dirty="0"/>
            <a:t>Mat Tearing</a:t>
          </a:r>
        </a:p>
        <a:p>
          <a:pPr marL="114300" lvl="1" indent="-114300" algn="l" defTabSz="622300">
            <a:lnSpc>
              <a:spcPct val="90000"/>
            </a:lnSpc>
            <a:spcBef>
              <a:spcPct val="0"/>
            </a:spcBef>
            <a:spcAft>
              <a:spcPct val="15000"/>
            </a:spcAft>
            <a:buChar char="•"/>
          </a:pPr>
          <a:r>
            <a:rPr lang="en-US" sz="1400" kern="1200" dirty="0"/>
            <a:t>Segregation</a:t>
          </a:r>
        </a:p>
      </dsp:txBody>
      <dsp:txXfrm>
        <a:off x="504231" y="3701617"/>
        <a:ext cx="2026250" cy="1232861"/>
      </dsp:txXfrm>
    </dsp:sp>
    <dsp:sp modelId="{DC2AD678-ED0A-45A0-ADD5-8F5A7BDE5F44}">
      <dsp:nvSpPr>
        <dsp:cNvPr id="0" name=""/>
        <dsp:cNvSpPr/>
      </dsp:nvSpPr>
      <dsp:spPr>
        <a:xfrm>
          <a:off x="4887931" y="83830"/>
          <a:ext cx="3492556" cy="17460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Stripping</a:t>
          </a:r>
        </a:p>
        <a:p>
          <a:pPr marL="114300" lvl="1" indent="-114300" algn="l" defTabSz="622300">
            <a:lnSpc>
              <a:spcPct val="90000"/>
            </a:lnSpc>
            <a:spcBef>
              <a:spcPct val="0"/>
            </a:spcBef>
            <a:spcAft>
              <a:spcPct val="15000"/>
            </a:spcAft>
            <a:buChar char="•"/>
          </a:pPr>
          <a:r>
            <a:rPr lang="en-US" sz="1400" kern="1200" dirty="0"/>
            <a:t>Bleeding</a:t>
          </a:r>
        </a:p>
        <a:p>
          <a:pPr marL="114300" lvl="1" indent="-114300" algn="l" defTabSz="622300">
            <a:lnSpc>
              <a:spcPct val="90000"/>
            </a:lnSpc>
            <a:spcBef>
              <a:spcPct val="0"/>
            </a:spcBef>
            <a:spcAft>
              <a:spcPct val="15000"/>
            </a:spcAft>
            <a:buChar char="•"/>
          </a:pPr>
          <a:r>
            <a:rPr lang="en-US" sz="1400" kern="1200" dirty="0"/>
            <a:t>Durability Cracking</a:t>
          </a:r>
        </a:p>
        <a:p>
          <a:pPr marL="114300" lvl="1" indent="-114300" algn="l" defTabSz="622300">
            <a:lnSpc>
              <a:spcPct val="90000"/>
            </a:lnSpc>
            <a:spcBef>
              <a:spcPct val="0"/>
            </a:spcBef>
            <a:spcAft>
              <a:spcPct val="15000"/>
            </a:spcAft>
            <a:buChar char="•"/>
          </a:pPr>
          <a:r>
            <a:rPr lang="en-US" sz="1400" kern="1200" dirty="0"/>
            <a:t>Polishing</a:t>
          </a:r>
        </a:p>
      </dsp:txBody>
      <dsp:txXfrm>
        <a:off x="5974054" y="122186"/>
        <a:ext cx="2368077" cy="1232861"/>
      </dsp:txXfrm>
    </dsp:sp>
    <dsp:sp modelId="{81A49819-DBB0-440E-A9AD-9F4D7895CACF}">
      <dsp:nvSpPr>
        <dsp:cNvPr id="0" name=""/>
        <dsp:cNvSpPr/>
      </dsp:nvSpPr>
      <dsp:spPr>
        <a:xfrm>
          <a:off x="450052" y="107262"/>
          <a:ext cx="3347158" cy="17460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Fatigue Cracking</a:t>
          </a:r>
        </a:p>
        <a:p>
          <a:pPr marL="114300" lvl="1" indent="-114300" algn="l" defTabSz="622300">
            <a:lnSpc>
              <a:spcPct val="90000"/>
            </a:lnSpc>
            <a:spcBef>
              <a:spcPct val="0"/>
            </a:spcBef>
            <a:spcAft>
              <a:spcPct val="15000"/>
            </a:spcAft>
            <a:buChar char="•"/>
          </a:pPr>
          <a:r>
            <a:rPr lang="en-US" sz="1400" kern="1200" dirty="0"/>
            <a:t>Corner Breaks</a:t>
          </a:r>
        </a:p>
        <a:p>
          <a:pPr marL="114300" lvl="1" indent="-114300" algn="l" defTabSz="622300">
            <a:lnSpc>
              <a:spcPct val="90000"/>
            </a:lnSpc>
            <a:spcBef>
              <a:spcPct val="0"/>
            </a:spcBef>
            <a:spcAft>
              <a:spcPct val="15000"/>
            </a:spcAft>
            <a:buChar char="•"/>
          </a:pPr>
          <a:r>
            <a:rPr lang="en-US" sz="1400" kern="1200" dirty="0"/>
            <a:t>Faulting</a:t>
          </a:r>
        </a:p>
        <a:p>
          <a:pPr marL="114300" lvl="1" indent="-114300" algn="l" defTabSz="622300">
            <a:lnSpc>
              <a:spcPct val="90000"/>
            </a:lnSpc>
            <a:spcBef>
              <a:spcPct val="0"/>
            </a:spcBef>
            <a:spcAft>
              <a:spcPct val="15000"/>
            </a:spcAft>
            <a:buChar char="•"/>
          </a:pPr>
          <a:r>
            <a:rPr lang="en-US" sz="1400" kern="1200" dirty="0"/>
            <a:t>Rutting</a:t>
          </a:r>
        </a:p>
      </dsp:txBody>
      <dsp:txXfrm>
        <a:off x="488408" y="145618"/>
        <a:ext cx="2266299" cy="1232861"/>
      </dsp:txXfrm>
    </dsp:sp>
    <dsp:sp modelId="{21D68F86-E9AE-4A92-BC17-C9F78CF8F44F}">
      <dsp:nvSpPr>
        <dsp:cNvPr id="0" name=""/>
        <dsp:cNvSpPr/>
      </dsp:nvSpPr>
      <dsp:spPr>
        <a:xfrm>
          <a:off x="1848453" y="311023"/>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Load (Trucks)</a:t>
          </a:r>
        </a:p>
      </dsp:txBody>
      <dsp:txXfrm>
        <a:off x="2540469" y="1003039"/>
        <a:ext cx="1670673" cy="1670673"/>
      </dsp:txXfrm>
    </dsp:sp>
    <dsp:sp modelId="{5D2844D5-D647-4BD5-81E8-E5E35D02CF0E}">
      <dsp:nvSpPr>
        <dsp:cNvPr id="0" name=""/>
        <dsp:cNvSpPr/>
      </dsp:nvSpPr>
      <dsp:spPr>
        <a:xfrm rot="5400000">
          <a:off x="4320274" y="311023"/>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Material</a:t>
          </a:r>
        </a:p>
      </dsp:txBody>
      <dsp:txXfrm rot="-5400000">
        <a:off x="4320274" y="1003039"/>
        <a:ext cx="1670673" cy="1670673"/>
      </dsp:txXfrm>
    </dsp:sp>
    <dsp:sp modelId="{F10E7833-41EE-4A1C-807B-A589D2041673}">
      <dsp:nvSpPr>
        <dsp:cNvPr id="0" name=""/>
        <dsp:cNvSpPr/>
      </dsp:nvSpPr>
      <dsp:spPr>
        <a:xfrm rot="10800000">
          <a:off x="4320274" y="2782844"/>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Climate</a:t>
          </a:r>
        </a:p>
      </dsp:txBody>
      <dsp:txXfrm rot="10800000">
        <a:off x="4320274" y="2782844"/>
        <a:ext cx="1670673" cy="1670673"/>
      </dsp:txXfrm>
    </dsp:sp>
    <dsp:sp modelId="{37E6B869-B1C0-43BE-8E96-8E3D4A4EFAB3}">
      <dsp:nvSpPr>
        <dsp:cNvPr id="0" name=""/>
        <dsp:cNvSpPr/>
      </dsp:nvSpPr>
      <dsp:spPr>
        <a:xfrm rot="16200000">
          <a:off x="1848453" y="2782844"/>
          <a:ext cx="2362689" cy="2362689"/>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a:t>
          </a:r>
        </a:p>
      </dsp:txBody>
      <dsp:txXfrm rot="5400000">
        <a:off x="2540469" y="2782844"/>
        <a:ext cx="1670673" cy="1670673"/>
      </dsp:txXfrm>
    </dsp:sp>
    <dsp:sp modelId="{A00A9115-E01B-4F96-8DEF-F205A9FF47B7}">
      <dsp:nvSpPr>
        <dsp:cNvPr id="0" name=""/>
        <dsp:cNvSpPr/>
      </dsp:nvSpPr>
      <dsp:spPr>
        <a:xfrm>
          <a:off x="3857830" y="2237188"/>
          <a:ext cx="815755" cy="709352"/>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ED8E45-B01A-4007-AF7B-3216AD63E878}">
      <dsp:nvSpPr>
        <dsp:cNvPr id="0" name=""/>
        <dsp:cNvSpPr/>
      </dsp:nvSpPr>
      <dsp:spPr>
        <a:xfrm rot="10800000">
          <a:off x="3857830" y="2510016"/>
          <a:ext cx="815755" cy="709352"/>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02663-66E0-4490-9452-26AA5FC82555}">
      <dsp:nvSpPr>
        <dsp:cNvPr id="0" name=""/>
        <dsp:cNvSpPr/>
      </dsp:nvSpPr>
      <dsp:spPr>
        <a:xfrm>
          <a:off x="2707724" y="2480741"/>
          <a:ext cx="1951144" cy="195114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Pavement Performance Models</a:t>
          </a:r>
        </a:p>
      </dsp:txBody>
      <dsp:txXfrm>
        <a:off x="2993462" y="2766479"/>
        <a:ext cx="1379668" cy="1379668"/>
      </dsp:txXfrm>
    </dsp:sp>
    <dsp:sp modelId="{6DC88EB2-CD10-4664-B10C-06C1D960688D}">
      <dsp:nvSpPr>
        <dsp:cNvPr id="0" name=""/>
        <dsp:cNvSpPr/>
      </dsp:nvSpPr>
      <dsp:spPr>
        <a:xfrm rot="12834074">
          <a:off x="1231611" y="2103450"/>
          <a:ext cx="1704503" cy="556076"/>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33A84E-B829-4B4B-9926-2BC89DFA0E5F}">
      <dsp:nvSpPr>
        <dsp:cNvPr id="0" name=""/>
        <dsp:cNvSpPr/>
      </dsp:nvSpPr>
      <dsp:spPr>
        <a:xfrm>
          <a:off x="449699" y="1164699"/>
          <a:ext cx="1853587" cy="148286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Network Structural Testing</a:t>
          </a:r>
        </a:p>
        <a:p>
          <a:pPr marL="0" lvl="0" indent="0" algn="ctr" defTabSz="889000">
            <a:lnSpc>
              <a:spcPct val="90000"/>
            </a:lnSpc>
            <a:spcBef>
              <a:spcPct val="0"/>
            </a:spcBef>
            <a:spcAft>
              <a:spcPct val="35000"/>
            </a:spcAft>
            <a:buNone/>
          </a:pPr>
          <a:r>
            <a:rPr lang="en-US" sz="2000" kern="1200" dirty="0"/>
            <a:t>~20% Annually</a:t>
          </a:r>
        </a:p>
      </dsp:txBody>
      <dsp:txXfrm>
        <a:off x="493131" y="1208131"/>
        <a:ext cx="1766723" cy="1396005"/>
      </dsp:txXfrm>
    </dsp:sp>
    <dsp:sp modelId="{E170C29B-EA9E-4699-8517-625FC9EC2E6A}">
      <dsp:nvSpPr>
        <dsp:cNvPr id="0" name=""/>
        <dsp:cNvSpPr/>
      </dsp:nvSpPr>
      <dsp:spPr>
        <a:xfrm rot="16111287">
          <a:off x="2812348" y="1285545"/>
          <a:ext cx="1644188" cy="556076"/>
        </a:xfrm>
        <a:prstGeom prst="leftArrow">
          <a:avLst>
            <a:gd name="adj1" fmla="val 60000"/>
            <a:gd name="adj2" fmla="val 50000"/>
          </a:avLst>
        </a:prstGeom>
        <a:solidFill>
          <a:schemeClr val="accent5">
            <a:hueOff val="-51599"/>
            <a:satOff val="-2008"/>
            <a:lumOff val="-16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CE625F-AF08-4924-AA7F-78F182D90CA1}">
      <dsp:nvSpPr>
        <dsp:cNvPr id="0" name=""/>
        <dsp:cNvSpPr/>
      </dsp:nvSpPr>
      <dsp:spPr>
        <a:xfrm>
          <a:off x="2686436" y="328"/>
          <a:ext cx="1853587" cy="1482869"/>
        </a:xfrm>
        <a:prstGeom prst="roundRect">
          <a:avLst>
            <a:gd name="adj" fmla="val 10000"/>
          </a:avLst>
        </a:prstGeom>
        <a:solidFill>
          <a:schemeClr val="accent5">
            <a:hueOff val="-51599"/>
            <a:satOff val="-2008"/>
            <a:lumOff val="-16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Friction Data Collection</a:t>
          </a:r>
        </a:p>
        <a:p>
          <a:pPr marL="0" lvl="0" indent="0" algn="ctr" defTabSz="889000">
            <a:lnSpc>
              <a:spcPct val="90000"/>
            </a:lnSpc>
            <a:spcBef>
              <a:spcPct val="0"/>
            </a:spcBef>
            <a:spcAft>
              <a:spcPct val="35000"/>
            </a:spcAft>
            <a:buNone/>
          </a:pPr>
          <a:r>
            <a:rPr lang="en-US" sz="2000" kern="1200" dirty="0"/>
            <a:t>20% Annually</a:t>
          </a:r>
        </a:p>
      </dsp:txBody>
      <dsp:txXfrm>
        <a:off x="2729868" y="43760"/>
        <a:ext cx="1766723" cy="1396005"/>
      </dsp:txXfrm>
    </dsp:sp>
    <dsp:sp modelId="{1DA1ADEC-AC95-457A-8428-C4517D4F5F16}">
      <dsp:nvSpPr>
        <dsp:cNvPr id="0" name=""/>
        <dsp:cNvSpPr/>
      </dsp:nvSpPr>
      <dsp:spPr>
        <a:xfrm rot="19465055">
          <a:off x="4403265" y="2092336"/>
          <a:ext cx="1595674" cy="556076"/>
        </a:xfrm>
        <a:prstGeom prst="leftArrow">
          <a:avLst>
            <a:gd name="adj1" fmla="val 60000"/>
            <a:gd name="adj2" fmla="val 50000"/>
          </a:avLst>
        </a:prstGeom>
        <a:solidFill>
          <a:schemeClr val="accent5">
            <a:hueOff val="-103197"/>
            <a:satOff val="-4015"/>
            <a:lumOff val="-335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75B690-8D65-4390-B113-1798724116D8}">
      <dsp:nvSpPr>
        <dsp:cNvPr id="0" name=""/>
        <dsp:cNvSpPr/>
      </dsp:nvSpPr>
      <dsp:spPr>
        <a:xfrm>
          <a:off x="4923173" y="1164699"/>
          <a:ext cx="1853587" cy="1482869"/>
        </a:xfrm>
        <a:prstGeom prst="roundRect">
          <a:avLst>
            <a:gd name="adj" fmla="val 10000"/>
          </a:avLst>
        </a:prstGeom>
        <a:solidFill>
          <a:schemeClr val="accent5">
            <a:hueOff val="-103197"/>
            <a:satOff val="-4015"/>
            <a:lumOff val="-3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Pavement Performance Data</a:t>
          </a:r>
        </a:p>
      </dsp:txBody>
      <dsp:txXfrm>
        <a:off x="4966605" y="1208131"/>
        <a:ext cx="1766723" cy="13960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18F02-BDEC-4FFC-B1FA-990460825659}">
      <dsp:nvSpPr>
        <dsp:cNvPr id="0" name=""/>
        <dsp:cNvSpPr/>
      </dsp:nvSpPr>
      <dsp:spPr>
        <a:xfrm>
          <a:off x="2676" y="309232"/>
          <a:ext cx="3260900" cy="13043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Optimization Software Makes Recommendations</a:t>
          </a:r>
        </a:p>
      </dsp:txBody>
      <dsp:txXfrm>
        <a:off x="654856" y="309232"/>
        <a:ext cx="1956540" cy="1304360"/>
      </dsp:txXfrm>
    </dsp:sp>
    <dsp:sp modelId="{315CBF23-7ADF-415F-A1D2-F5CE99FC5B1E}">
      <dsp:nvSpPr>
        <dsp:cNvPr id="0" name=""/>
        <dsp:cNvSpPr/>
      </dsp:nvSpPr>
      <dsp:spPr>
        <a:xfrm>
          <a:off x="2937486" y="309232"/>
          <a:ext cx="3260900" cy="13043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Engineers Make Adjustments</a:t>
          </a:r>
        </a:p>
        <a:p>
          <a:pPr marL="0" lvl="0" indent="0" algn="ctr" defTabSz="755650">
            <a:lnSpc>
              <a:spcPct val="90000"/>
            </a:lnSpc>
            <a:spcBef>
              <a:spcPct val="0"/>
            </a:spcBef>
            <a:spcAft>
              <a:spcPct val="35000"/>
            </a:spcAft>
            <a:buNone/>
          </a:pPr>
          <a:r>
            <a:rPr lang="en-US" sz="1100" kern="1200" dirty="0"/>
            <a:t>Traffic</a:t>
          </a:r>
        </a:p>
        <a:p>
          <a:pPr marL="0" lvl="0" indent="0" algn="ctr" defTabSz="755650">
            <a:lnSpc>
              <a:spcPct val="90000"/>
            </a:lnSpc>
            <a:spcBef>
              <a:spcPct val="0"/>
            </a:spcBef>
            <a:spcAft>
              <a:spcPct val="35000"/>
            </a:spcAft>
            <a:buNone/>
          </a:pPr>
          <a:r>
            <a:rPr lang="en-US" sz="1100" kern="1200" dirty="0"/>
            <a:t>Field Staff Reviews</a:t>
          </a:r>
        </a:p>
        <a:p>
          <a:pPr marL="0" lvl="0" indent="0" algn="ctr" defTabSz="755650">
            <a:lnSpc>
              <a:spcPct val="90000"/>
            </a:lnSpc>
            <a:spcBef>
              <a:spcPct val="0"/>
            </a:spcBef>
            <a:spcAft>
              <a:spcPct val="35000"/>
            </a:spcAft>
            <a:buNone/>
          </a:pPr>
          <a:r>
            <a:rPr lang="en-US" sz="1100" kern="1200" dirty="0"/>
            <a:t>Safety</a:t>
          </a:r>
        </a:p>
      </dsp:txBody>
      <dsp:txXfrm>
        <a:off x="3589666" y="309232"/>
        <a:ext cx="1956540" cy="1304360"/>
      </dsp:txXfrm>
    </dsp:sp>
    <dsp:sp modelId="{41A84A62-563D-4635-92B7-98A2FE1BA53C}">
      <dsp:nvSpPr>
        <dsp:cNvPr id="0" name=""/>
        <dsp:cNvSpPr/>
      </dsp:nvSpPr>
      <dsp:spPr>
        <a:xfrm>
          <a:off x="5872297" y="309232"/>
          <a:ext cx="3260900" cy="130436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Compare and Finalize</a:t>
          </a:r>
        </a:p>
      </dsp:txBody>
      <dsp:txXfrm>
        <a:off x="6524477" y="309232"/>
        <a:ext cx="1956540" cy="1304360"/>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BE6205E-B305-4B90-9534-3C5E99A0275E}" type="datetimeFigureOut">
              <a:rPr lang="en-US" smtClean="0"/>
              <a:t>1/6/2026</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33722F1-E430-42A1-A473-1759336AECCE}" type="datetimeFigureOut">
              <a:rPr lang="en-US" smtClean="0"/>
              <a:t>1/6/2026</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“Today, we’ll explore how strategic pavement management enhances safety, efficiency, and cost-effectiveness across Iowa’s road network.”</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dirty="0"/>
          </a:p>
        </p:txBody>
      </p:sp>
    </p:spTree>
    <p:extLst>
      <p:ext uri="{BB962C8B-B14F-4D97-AF65-F5344CB8AC3E}">
        <p14:creationId xmlns:p14="http://schemas.microsoft.com/office/powerpoint/2010/main" val="65726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“The scales shown represent generalized pavement condition categories. While PCI (Pavement Condition Index) isn’t a perfect measure of every performance factor, it provides a reliable, standardized indicator for assessing overall network health. From a system-level perspective, PCI helps us prioritize investments and track long-term trends effectively. Our target is to maintain an average PCI of 80 on interstates and 75 on non-interstate primary routes—striking a balance between performance goals and available funding.”</a:t>
            </a:r>
          </a:p>
          <a:p>
            <a:endParaRPr lang="en-US" dirty="0"/>
          </a:p>
          <a:p>
            <a:pPr defTabSz="931774">
              <a:defRPr/>
            </a:pPr>
            <a:r>
              <a:rPr lang="en-US" dirty="0"/>
              <a:t>“Our goal is to maintain PCI 80 for interstates and 75 for non-interstates—balancing performance and budget constraints.”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3023096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PCI stands for pavement condition index. Iowa DOT uses a numerical scale to assess the condition of a roadway’s surface, ranging from 0 to 100 (excellent). It is based on the severity and extent of cracking, roughness, and rutting for HMA) or faulting for PCC. The condition index is used to guide maintenance and repair decisions. Over time, PCI is not generally a steady decline. Cracking in the roadway causes significant increases in roughness and the combination of issues leads to an accelerated decrease in the condition index. </a:t>
            </a:r>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3129042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“Preservation is like sealing your deck—cost-effective early, but eventually full rehab is inevitable.”</a:t>
            </a:r>
          </a:p>
          <a:p>
            <a:endParaRPr lang="en-US" dirty="0"/>
          </a:p>
          <a:p>
            <a:endParaRPr lang="en-US" dirty="0"/>
          </a:p>
          <a:p>
            <a:endParaRPr lang="en-US" dirty="0"/>
          </a:p>
          <a:p>
            <a:r>
              <a:rPr lang="en-US" dirty="0"/>
              <a:t>The Pavement management strategic plan and the programmatic plan are our guiding documents that shaped the vision for creating the team. </a:t>
            </a:r>
          </a:p>
          <a:p>
            <a:endParaRPr lang="en-US" dirty="0"/>
          </a:p>
          <a:p>
            <a:r>
              <a:rPr lang="en-US" dirty="0"/>
              <a:t>Link investment decisions to this slide – Investing when we are still in the “good” condition </a:t>
            </a:r>
          </a:p>
          <a:p>
            <a:endParaRPr lang="en-US" dirty="0"/>
          </a:p>
          <a:p>
            <a:pPr defTabSz="931774">
              <a:defRPr/>
            </a:pPr>
            <a:r>
              <a:rPr lang="en-US" b="1" dirty="0">
                <a:solidFill>
                  <a:schemeClr val="accent1"/>
                </a:solidFill>
                <a:latin typeface="+mj-lt"/>
              </a:rPr>
              <a:t>Slowing down the deterioration</a:t>
            </a:r>
          </a:p>
          <a:p>
            <a:endParaRPr lang="en-US" dirty="0"/>
          </a:p>
          <a:p>
            <a:r>
              <a:rPr lang="en-US" sz="2400" dirty="0">
                <a:latin typeface="Microsoft Sans Serif"/>
                <a:ea typeface="Microsoft Sans Serif"/>
                <a:cs typeface="Microsoft Sans Serif"/>
              </a:rPr>
              <a:t>Preventive Maintenance/Preservation</a:t>
            </a:r>
          </a:p>
          <a:p>
            <a:endParaRPr lang="en-US" sz="24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Treatments applied to pavements in relatively good condition to extend pavement life and/or improve performance.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Begin early in pavement life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Very cost effective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Treatments may be repeated on a schedule</a:t>
            </a:r>
          </a:p>
          <a:p>
            <a:pPr lvl="1"/>
            <a:endParaRPr lang="en-US" sz="2100" dirty="0">
              <a:latin typeface="Microsoft Sans Serif"/>
              <a:ea typeface="Microsoft Sans Serif"/>
              <a:cs typeface="Microsoft Sans Serif"/>
            </a:endParaRPr>
          </a:p>
          <a:p>
            <a:pPr lvl="1"/>
            <a:r>
              <a:rPr lang="en-US" sz="2400" b="1" dirty="0">
                <a:latin typeface="Microsoft Sans Serif" panose="020B0604020202020204" pitchFamily="34" charset="0"/>
                <a:ea typeface="Microsoft Sans Serif" panose="020B0604020202020204" pitchFamily="34" charset="0"/>
                <a:cs typeface="Microsoft Sans Serif" panose="020B0604020202020204" pitchFamily="34" charset="0"/>
              </a:rPr>
              <a:t>Maintaining Good Condition Costs Less</a:t>
            </a:r>
          </a:p>
          <a:p>
            <a:pPr lvl="1"/>
            <a:endParaRPr lang="en-US" sz="2100" b="1" dirty="0">
              <a:latin typeface="Microsoft Sans Serif"/>
              <a:ea typeface="Microsoft Sans Serif"/>
              <a:cs typeface="Microsoft Sans Serif"/>
            </a:endParaRPr>
          </a:p>
          <a:p>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Just like your car or home, routine and preventative maintenance can help extend the life.</a:t>
            </a:r>
          </a:p>
          <a:p>
            <a:pPr lvl="1"/>
            <a:r>
              <a:rPr lang="en-US" sz="20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Eventually things wear out and more extensive rehabilitation or replacement is required.</a:t>
            </a:r>
          </a:p>
          <a:p>
            <a:pPr lvl="1"/>
            <a:endPar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Over the life of a pavement, preservation treatments are like sealing the deck on your house – it can help extend the life, but eventually it will need rehabilitation or replacement.</a:t>
            </a:r>
          </a:p>
          <a:p>
            <a:endPar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We use pavement management data and tools to help us determine the </a:t>
            </a:r>
            <a:r>
              <a:rPr lang="en-US" sz="2400" b="1"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optimal mix of treatments </a:t>
            </a:r>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to get the most life at the least cost</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lvl="1"/>
            <a:endParaRPr lang="en-US" sz="2100" dirty="0">
              <a:latin typeface="Microsoft Sans Serif"/>
              <a:ea typeface="Microsoft Sans Serif"/>
              <a:cs typeface="Microsoft Sans Serif"/>
            </a:endParaRPr>
          </a:p>
          <a:p>
            <a:endParaRPr lang="en-US" dirty="0"/>
          </a:p>
        </p:txBody>
      </p:sp>
      <p:sp>
        <p:nvSpPr>
          <p:cNvPr id="4" name="Slide Number Placeholder 3"/>
          <p:cNvSpPr>
            <a:spLocks noGrp="1"/>
          </p:cNvSpPr>
          <p:nvPr>
            <p:ph type="sldNum" sz="quarter" idx="5"/>
          </p:nvPr>
        </p:nvSpPr>
        <p:spPr/>
        <p:txBody>
          <a:bodyPr/>
          <a:lstStyle/>
          <a:p>
            <a:pPr defTabSz="931774">
              <a:defRPr/>
            </a:pPr>
            <a:fld id="{C37D7554-D10C-4E29-B8E6-BB7111FA614F}" type="slidenum">
              <a:rPr lang="en-US">
                <a:solidFill>
                  <a:prstClr val="black"/>
                </a:solidFill>
                <a:latin typeface="Calibri" panose="020F0502020204030204"/>
              </a:rPr>
              <a:pPr defTabSz="931774">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2088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chemeClr val="accent1"/>
                </a:solidFill>
                <a:latin typeface="+mj-lt"/>
              </a:rPr>
              <a:t>Slowing down the deterioration</a:t>
            </a:r>
          </a:p>
          <a:p>
            <a:endParaRPr lang="en-US" dirty="0"/>
          </a:p>
          <a:p>
            <a:r>
              <a:rPr lang="en-US" sz="2400" dirty="0">
                <a:latin typeface="Microsoft Sans Serif"/>
                <a:ea typeface="Microsoft Sans Serif"/>
                <a:cs typeface="Microsoft Sans Serif"/>
              </a:rPr>
              <a:t>Preventive Maintenance/Preservation</a:t>
            </a:r>
          </a:p>
          <a:p>
            <a:endParaRPr lang="en-US" sz="24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Treatments applied to pavements in relatively good condition to extend pavement life and/or improve performance.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Begin early in pavement life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Very cost effective</a:t>
            </a:r>
          </a:p>
          <a:p>
            <a:pPr lvl="1"/>
            <a:endParaRPr lang="en-US" sz="2100" dirty="0">
              <a:latin typeface="Microsoft Sans Serif"/>
              <a:ea typeface="Microsoft Sans Serif"/>
              <a:cs typeface="Microsoft Sans Serif"/>
            </a:endParaRPr>
          </a:p>
          <a:p>
            <a:pPr lvl="1"/>
            <a:r>
              <a:rPr lang="en-US" sz="2100" dirty="0">
                <a:latin typeface="Microsoft Sans Serif"/>
                <a:ea typeface="Microsoft Sans Serif"/>
                <a:cs typeface="Microsoft Sans Serif"/>
              </a:rPr>
              <a:t>Treatments may be repeated on a schedule</a:t>
            </a:r>
          </a:p>
          <a:p>
            <a:pPr lvl="1"/>
            <a:endParaRPr lang="en-US" sz="2100" dirty="0">
              <a:latin typeface="Microsoft Sans Serif"/>
              <a:ea typeface="Microsoft Sans Serif"/>
              <a:cs typeface="Microsoft Sans Serif"/>
            </a:endParaRPr>
          </a:p>
          <a:p>
            <a:pPr lvl="1"/>
            <a:r>
              <a:rPr lang="en-US" sz="2400" b="1" dirty="0">
                <a:latin typeface="Microsoft Sans Serif" panose="020B0604020202020204" pitchFamily="34" charset="0"/>
                <a:ea typeface="Microsoft Sans Serif" panose="020B0604020202020204" pitchFamily="34" charset="0"/>
                <a:cs typeface="Microsoft Sans Serif" panose="020B0604020202020204" pitchFamily="34" charset="0"/>
              </a:rPr>
              <a:t>Maintaining Good Condition Costs Less</a:t>
            </a:r>
          </a:p>
          <a:p>
            <a:pPr lvl="1"/>
            <a:endParaRPr lang="en-US" sz="2100" b="1" dirty="0">
              <a:latin typeface="Microsoft Sans Serif"/>
              <a:ea typeface="Microsoft Sans Serif"/>
              <a:cs typeface="Microsoft Sans Serif"/>
            </a:endParaRPr>
          </a:p>
          <a:p>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Just like your car or home, routine and preventative maintenance can help extend the life.</a:t>
            </a:r>
          </a:p>
          <a:p>
            <a:pPr lvl="1"/>
            <a:r>
              <a:rPr lang="en-US" sz="20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Eventually things wear out and more extensive rehabilitation or replacement is required.</a:t>
            </a:r>
          </a:p>
          <a:p>
            <a:pPr lvl="1"/>
            <a:endPar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Over the life of a pavement, preservation treatments are like sealing the deck on your house – it can help extend the life, but eventually it will need rehabilitation or replacement.</a:t>
            </a:r>
          </a:p>
          <a:p>
            <a:endPar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We use pavement management data and tools to help us determine the </a:t>
            </a:r>
            <a:r>
              <a:rPr lang="en-US" sz="2400" b="1"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optimal mix of treatments </a:t>
            </a:r>
            <a:r>
              <a:rPr lang="en-US" sz="2400" dirty="0">
                <a:highlight>
                  <a:srgbClr val="FFFF00"/>
                </a:highlight>
                <a:latin typeface="Microsoft Sans Serif" panose="020B0604020202020204" pitchFamily="34" charset="0"/>
                <a:ea typeface="Microsoft Sans Serif" panose="020B0604020202020204" pitchFamily="34" charset="0"/>
                <a:cs typeface="Microsoft Sans Serif" panose="020B0604020202020204" pitchFamily="34" charset="0"/>
              </a:rPr>
              <a:t>to get the most life at the least cost</a:t>
            </a:r>
            <a:r>
              <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rPr>
              <a:t>.</a:t>
            </a:r>
          </a:p>
          <a:p>
            <a:pPr lvl="1"/>
            <a:endParaRPr lang="en-US" sz="2100" dirty="0">
              <a:latin typeface="Microsoft Sans Serif"/>
              <a:ea typeface="Microsoft Sans Serif"/>
              <a:cs typeface="Microsoft Sans Serif"/>
            </a:endParaRP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13</a:t>
            </a:fld>
            <a:endParaRPr lang="en-US" dirty="0"/>
          </a:p>
        </p:txBody>
      </p:sp>
    </p:spTree>
    <p:extLst>
      <p:ext uri="{BB962C8B-B14F-4D97-AF65-F5344CB8AC3E}">
        <p14:creationId xmlns:p14="http://schemas.microsoft.com/office/powerpoint/2010/main" val="657102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9ACE5-2819-B9B4-9968-2786D1E42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4D839-B8E3-5486-A57E-D435BF156E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782A3F-5CBD-EB5D-71AD-C5E2B2AD9D2F}"/>
              </a:ext>
            </a:extLst>
          </p:cNvPr>
          <p:cNvSpPr>
            <a:spLocks noGrp="1"/>
          </p:cNvSpPr>
          <p:nvPr>
            <p:ph type="body" idx="1"/>
          </p:nvPr>
        </p:nvSpPr>
        <p:spPr/>
        <p:txBody>
          <a:bodyPr/>
          <a:lstStyle/>
          <a:p>
            <a:pPr defTabSz="931774">
              <a:defRPr/>
            </a:pPr>
            <a:r>
              <a:rPr lang="en-US" dirty="0"/>
              <a:t>“Notice how PCI improved with higher investments and dipped when funding lagged—budget directly influences pavement life.”</a:t>
            </a:r>
          </a:p>
          <a:p>
            <a:endParaRPr lang="en-US" dirty="0"/>
          </a:p>
        </p:txBody>
      </p:sp>
      <p:sp>
        <p:nvSpPr>
          <p:cNvPr id="4" name="Slide Number Placeholder 3">
            <a:extLst>
              <a:ext uri="{FF2B5EF4-FFF2-40B4-BE49-F238E27FC236}">
                <a16:creationId xmlns:a16="http://schemas.microsoft.com/office/drawing/2014/main" id="{4DAF8C50-6E03-137F-1B53-BEEFC4A32AB5}"/>
              </a:ext>
            </a:extLst>
          </p:cNvPr>
          <p:cNvSpPr>
            <a:spLocks noGrp="1"/>
          </p:cNvSpPr>
          <p:nvPr>
            <p:ph type="sldNum" sz="quarter" idx="5"/>
          </p:nvPr>
        </p:nvSpPr>
        <p:spPr/>
        <p:txBody>
          <a:bodyPr/>
          <a:lstStyle/>
          <a:p>
            <a:fld id="{C37D7554-D10C-4E29-B8E6-BB7111FA614F}" type="slidenum">
              <a:rPr lang="en-US" smtClean="0"/>
              <a:t>14</a:t>
            </a:fld>
            <a:endParaRPr lang="en-US" dirty="0"/>
          </a:p>
        </p:txBody>
      </p:sp>
    </p:spTree>
    <p:extLst>
      <p:ext uri="{BB962C8B-B14F-4D97-AF65-F5344CB8AC3E}">
        <p14:creationId xmlns:p14="http://schemas.microsoft.com/office/powerpoint/2010/main" val="3510031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E090E-E225-328A-8D93-EDC711F83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F73ED-1AFF-3F2D-7641-A51E0084C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A12A4-9FD0-8C38-64F9-D915ACA97C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A2E62F-155D-B6D8-F6B8-2FFD23531F40}"/>
              </a:ext>
            </a:extLst>
          </p:cNvPr>
          <p:cNvSpPr>
            <a:spLocks noGrp="1"/>
          </p:cNvSpPr>
          <p:nvPr>
            <p:ph type="sldNum" sz="quarter" idx="5"/>
          </p:nvPr>
        </p:nvSpPr>
        <p:spPr/>
        <p:txBody>
          <a:bodyPr/>
          <a:lstStyle/>
          <a:p>
            <a:fld id="{C37D7554-D10C-4E29-B8E6-BB7111FA614F}" type="slidenum">
              <a:rPr lang="en-US" smtClean="0"/>
              <a:t>15</a:t>
            </a:fld>
            <a:endParaRPr lang="en-US" dirty="0"/>
          </a:p>
        </p:txBody>
      </p:sp>
    </p:spTree>
    <p:extLst>
      <p:ext uri="{BB962C8B-B14F-4D97-AF65-F5344CB8AC3E}">
        <p14:creationId xmlns:p14="http://schemas.microsoft.com/office/powerpoint/2010/main" val="851140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29DC5-C943-DEBC-2493-CCC3AD92A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EE360-5E92-5EAB-1E28-7409CD7F8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039BF2-EA05-B5BE-BF8A-3EFE36B588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FC264C-3805-971A-D543-29143DA06B72}"/>
              </a:ext>
            </a:extLst>
          </p:cNvPr>
          <p:cNvSpPr>
            <a:spLocks noGrp="1"/>
          </p:cNvSpPr>
          <p:nvPr>
            <p:ph type="sldNum" sz="quarter" idx="5"/>
          </p:nvPr>
        </p:nvSpPr>
        <p:spPr/>
        <p:txBody>
          <a:bodyPr/>
          <a:lstStyle/>
          <a:p>
            <a:fld id="{C37D7554-D10C-4E29-B8E6-BB7111FA614F}" type="slidenum">
              <a:rPr lang="en-US" smtClean="0"/>
              <a:t>16</a:t>
            </a:fld>
            <a:endParaRPr lang="en-US" dirty="0"/>
          </a:p>
        </p:txBody>
      </p:sp>
    </p:spTree>
    <p:extLst>
      <p:ext uri="{BB962C8B-B14F-4D97-AF65-F5344CB8AC3E}">
        <p14:creationId xmlns:p14="http://schemas.microsoft.com/office/powerpoint/2010/main" val="2812319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8D01F-8FBB-3F49-5CCE-A6422C736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D0D2D-E6E3-7063-5FFB-CAC71CE336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02E7B-D4CA-26BF-A881-91FB8D286462}"/>
              </a:ext>
            </a:extLst>
          </p:cNvPr>
          <p:cNvSpPr>
            <a:spLocks noGrp="1"/>
          </p:cNvSpPr>
          <p:nvPr>
            <p:ph type="body" idx="1"/>
          </p:nvPr>
        </p:nvSpPr>
        <p:spPr/>
        <p:txBody>
          <a:bodyPr/>
          <a:lstStyle/>
          <a:p>
            <a:r>
              <a:rPr lang="en-US" dirty="0"/>
              <a:t>(2024 PMIS Data)</a:t>
            </a:r>
          </a:p>
        </p:txBody>
      </p:sp>
      <p:sp>
        <p:nvSpPr>
          <p:cNvPr id="4" name="Slide Number Placeholder 3">
            <a:extLst>
              <a:ext uri="{FF2B5EF4-FFF2-40B4-BE49-F238E27FC236}">
                <a16:creationId xmlns:a16="http://schemas.microsoft.com/office/drawing/2014/main" id="{F6196C5C-2843-84D5-A088-F6D5C9E72262}"/>
              </a:ext>
            </a:extLst>
          </p:cNvPr>
          <p:cNvSpPr>
            <a:spLocks noGrp="1"/>
          </p:cNvSpPr>
          <p:nvPr>
            <p:ph type="sldNum" sz="quarter" idx="5"/>
          </p:nvPr>
        </p:nvSpPr>
        <p:spPr/>
        <p:txBody>
          <a:bodyPr/>
          <a:lstStyle/>
          <a:p>
            <a:fld id="{C37D7554-D10C-4E29-B8E6-BB7111FA614F}" type="slidenum">
              <a:rPr lang="en-US" smtClean="0"/>
              <a:t>17</a:t>
            </a:fld>
            <a:endParaRPr lang="en-US" dirty="0"/>
          </a:p>
        </p:txBody>
      </p:sp>
    </p:spTree>
    <p:extLst>
      <p:ext uri="{BB962C8B-B14F-4D97-AF65-F5344CB8AC3E}">
        <p14:creationId xmlns:p14="http://schemas.microsoft.com/office/powerpoint/2010/main" val="1149603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123FA-1E3A-92A7-B532-2FF5CAE98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C95E9B-9C5C-F27F-45B3-33CFF5756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2FE913-8C4B-BEB0-9DA9-5B753D9766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0C0433-2FAD-2C62-E304-BDD9194BB48F}"/>
              </a:ext>
            </a:extLst>
          </p:cNvPr>
          <p:cNvSpPr>
            <a:spLocks noGrp="1"/>
          </p:cNvSpPr>
          <p:nvPr>
            <p:ph type="sldNum" sz="quarter" idx="5"/>
          </p:nvPr>
        </p:nvSpPr>
        <p:spPr/>
        <p:txBody>
          <a:bodyPr/>
          <a:lstStyle/>
          <a:p>
            <a:fld id="{C37D7554-D10C-4E29-B8E6-BB7111FA614F}" type="slidenum">
              <a:rPr lang="en-US" smtClean="0"/>
              <a:t>18</a:t>
            </a:fld>
            <a:endParaRPr lang="en-US" dirty="0"/>
          </a:p>
        </p:txBody>
      </p:sp>
    </p:spTree>
    <p:extLst>
      <p:ext uri="{BB962C8B-B14F-4D97-AF65-F5344CB8AC3E}">
        <p14:creationId xmlns:p14="http://schemas.microsoft.com/office/powerpoint/2010/main" val="714583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C2006-125D-75F6-E1F1-E9DDAFBA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07AE8-AB00-48D9-4B17-A22CB791C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F1EA6-E765-CA7B-7BA2-4A94FB9293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9927CF-28F4-BF3B-08CC-4583B21C1EE6}"/>
              </a:ext>
            </a:extLst>
          </p:cNvPr>
          <p:cNvSpPr>
            <a:spLocks noGrp="1"/>
          </p:cNvSpPr>
          <p:nvPr>
            <p:ph type="sldNum" sz="quarter" idx="5"/>
          </p:nvPr>
        </p:nvSpPr>
        <p:spPr/>
        <p:txBody>
          <a:bodyPr/>
          <a:lstStyle/>
          <a:p>
            <a:fld id="{C37D7554-D10C-4E29-B8E6-BB7111FA614F}" type="slidenum">
              <a:rPr lang="en-US" smtClean="0"/>
              <a:t>19</a:t>
            </a:fld>
            <a:endParaRPr lang="en-US" dirty="0"/>
          </a:p>
        </p:txBody>
      </p:sp>
    </p:spTree>
    <p:extLst>
      <p:ext uri="{BB962C8B-B14F-4D97-AF65-F5344CB8AC3E}">
        <p14:creationId xmlns:p14="http://schemas.microsoft.com/office/powerpoint/2010/main" val="341458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“We’ll start with team introductions, review inventory and conditions, examine distress examples, and conclude with strategic project selection and key takeaways.”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dirty="0"/>
          </a:p>
        </p:txBody>
      </p:sp>
    </p:spTree>
    <p:extLst>
      <p:ext uri="{BB962C8B-B14F-4D97-AF65-F5344CB8AC3E}">
        <p14:creationId xmlns:p14="http://schemas.microsoft.com/office/powerpoint/2010/main" val="3760489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F883E-80B6-A021-84F6-E31F79AD9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27CFC-48C7-5392-CDC2-159165E363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B3559F-3DF3-661D-0791-61A904FB99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1B27FD-3BC6-C03D-A634-526F98F4A917}"/>
              </a:ext>
            </a:extLst>
          </p:cNvPr>
          <p:cNvSpPr>
            <a:spLocks noGrp="1"/>
          </p:cNvSpPr>
          <p:nvPr>
            <p:ph type="sldNum" sz="quarter" idx="5"/>
          </p:nvPr>
        </p:nvSpPr>
        <p:spPr/>
        <p:txBody>
          <a:bodyPr/>
          <a:lstStyle/>
          <a:p>
            <a:fld id="{C37D7554-D10C-4E29-B8E6-BB7111FA614F}" type="slidenum">
              <a:rPr lang="en-US" smtClean="0"/>
              <a:t>20</a:t>
            </a:fld>
            <a:endParaRPr lang="en-US" dirty="0"/>
          </a:p>
        </p:txBody>
      </p:sp>
    </p:spTree>
    <p:extLst>
      <p:ext uri="{BB962C8B-B14F-4D97-AF65-F5344CB8AC3E}">
        <p14:creationId xmlns:p14="http://schemas.microsoft.com/office/powerpoint/2010/main" val="4225239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51278-8BD7-5BDC-20E7-1A45D595E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CDE98-7B51-E05E-9715-86A2B3CE6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4FD2E-945B-3E1E-17E2-7157B57C24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369575-2D08-2C6C-1087-9C2F44B59136}"/>
              </a:ext>
            </a:extLst>
          </p:cNvPr>
          <p:cNvSpPr>
            <a:spLocks noGrp="1"/>
          </p:cNvSpPr>
          <p:nvPr>
            <p:ph type="sldNum" sz="quarter" idx="5"/>
          </p:nvPr>
        </p:nvSpPr>
        <p:spPr/>
        <p:txBody>
          <a:bodyPr/>
          <a:lstStyle/>
          <a:p>
            <a:fld id="{C37D7554-D10C-4E29-B8E6-BB7111FA614F}" type="slidenum">
              <a:rPr lang="en-US" smtClean="0"/>
              <a:t>21</a:t>
            </a:fld>
            <a:endParaRPr lang="en-US" dirty="0"/>
          </a:p>
        </p:txBody>
      </p:sp>
    </p:spTree>
    <p:extLst>
      <p:ext uri="{BB962C8B-B14F-4D97-AF65-F5344CB8AC3E}">
        <p14:creationId xmlns:p14="http://schemas.microsoft.com/office/powerpoint/2010/main" val="2810949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22</a:t>
            </a:fld>
            <a:endParaRPr lang="en-US" dirty="0"/>
          </a:p>
        </p:txBody>
      </p:sp>
    </p:spTree>
    <p:extLst>
      <p:ext uri="{BB962C8B-B14F-4D97-AF65-F5344CB8AC3E}">
        <p14:creationId xmlns:p14="http://schemas.microsoft.com/office/powerpoint/2010/main" val="2681303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23</a:t>
            </a:fld>
            <a:endParaRPr lang="en-US" dirty="0"/>
          </a:p>
        </p:txBody>
      </p:sp>
    </p:spTree>
    <p:extLst>
      <p:ext uri="{BB962C8B-B14F-4D97-AF65-F5344CB8AC3E}">
        <p14:creationId xmlns:p14="http://schemas.microsoft.com/office/powerpoint/2010/main" val="3196707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B7B67-765C-5758-B217-8F494350B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AAE6E-7191-1B8A-29CA-1A25F2ABF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AFB124-1138-4347-8FD4-4717D12F4F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A02101-C608-6464-64F3-32AA1F6C83E7}"/>
              </a:ext>
            </a:extLst>
          </p:cNvPr>
          <p:cNvSpPr>
            <a:spLocks noGrp="1"/>
          </p:cNvSpPr>
          <p:nvPr>
            <p:ph type="sldNum" sz="quarter" idx="5"/>
          </p:nvPr>
        </p:nvSpPr>
        <p:spPr/>
        <p:txBody>
          <a:bodyPr/>
          <a:lstStyle/>
          <a:p>
            <a:fld id="{C37D7554-D10C-4E29-B8E6-BB7111FA614F}" type="slidenum">
              <a:rPr lang="en-US" smtClean="0"/>
              <a:t>24</a:t>
            </a:fld>
            <a:endParaRPr lang="en-US" dirty="0"/>
          </a:p>
        </p:txBody>
      </p:sp>
    </p:spTree>
    <p:extLst>
      <p:ext uri="{BB962C8B-B14F-4D97-AF65-F5344CB8AC3E}">
        <p14:creationId xmlns:p14="http://schemas.microsoft.com/office/powerpoint/2010/main" val="2504233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25</a:t>
            </a:fld>
            <a:endParaRPr lang="en-US" dirty="0"/>
          </a:p>
        </p:txBody>
      </p:sp>
    </p:spTree>
    <p:extLst>
      <p:ext uri="{BB962C8B-B14F-4D97-AF65-F5344CB8AC3E}">
        <p14:creationId xmlns:p14="http://schemas.microsoft.com/office/powerpoint/2010/main" val="1920306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=HYPERLINK("http://rams.iowadot.gov/</a:t>
            </a:r>
            <a:r>
              <a:rPr lang="en-US" dirty="0" err="1"/>
              <a:t>pathweb</a:t>
            </a:r>
            <a:r>
              <a:rPr lang="en-US" dirty="0"/>
              <a:t>/?cycle='Current'&amp;</a:t>
            </a:r>
            <a:r>
              <a:rPr lang="en-US" dirty="0" err="1"/>
              <a:t>nlfid</a:t>
            </a:r>
            <a:r>
              <a:rPr lang="en-US" dirty="0"/>
              <a:t>=S001930330N&amp;logpoint=19.95","Pathweb")</a:t>
            </a:r>
          </a:p>
          <a:p>
            <a:endParaRPr lang="en-US" dirty="0"/>
          </a:p>
          <a:p>
            <a:r>
              <a:rPr lang="en-US" dirty="0"/>
              <a:t>Final turn-in estimate: $4,690,197</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26</a:t>
            </a:fld>
            <a:endParaRPr lang="en-US" dirty="0"/>
          </a:p>
        </p:txBody>
      </p:sp>
    </p:spTree>
    <p:extLst>
      <p:ext uri="{BB962C8B-B14F-4D97-AF65-F5344CB8AC3E}">
        <p14:creationId xmlns:p14="http://schemas.microsoft.com/office/powerpoint/2010/main" val="2670651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27</a:t>
            </a:fld>
            <a:endParaRPr lang="en-US" dirty="0"/>
          </a:p>
        </p:txBody>
      </p:sp>
    </p:spTree>
    <p:extLst>
      <p:ext uri="{BB962C8B-B14F-4D97-AF65-F5344CB8AC3E}">
        <p14:creationId xmlns:p14="http://schemas.microsoft.com/office/powerpoint/2010/main" val="3293631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28</a:t>
            </a:fld>
            <a:endParaRPr lang="en-US" dirty="0"/>
          </a:p>
        </p:txBody>
      </p:sp>
    </p:spTree>
    <p:extLst>
      <p:ext uri="{BB962C8B-B14F-4D97-AF65-F5344CB8AC3E}">
        <p14:creationId xmlns:p14="http://schemas.microsoft.com/office/powerpoint/2010/main" val="2532284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29</a:t>
            </a:fld>
            <a:endParaRPr lang="en-US" dirty="0"/>
          </a:p>
        </p:txBody>
      </p:sp>
    </p:spTree>
    <p:extLst>
      <p:ext uri="{BB962C8B-B14F-4D97-AF65-F5344CB8AC3E}">
        <p14:creationId xmlns:p14="http://schemas.microsoft.com/office/powerpoint/2010/main" val="3897790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works closely with all the districts, construction and materials, program management, project management, design, research and analytics, and systems planning. </a:t>
            </a:r>
          </a:p>
          <a:p>
            <a:endParaRPr lang="en-US" dirty="0"/>
          </a:p>
          <a:p>
            <a:pPr defTabSz="931774">
              <a:defRPr/>
            </a:pPr>
            <a:r>
              <a:rPr lang="en-US" dirty="0"/>
              <a:t>“Our multidisciplinary team works closely with districts, design, research, and analytics to optimize pavement performance statewide.”</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4032128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00E93-6F70-E0E3-D65A-AEB05D1D5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E9569-F93F-403F-51BC-2E5115FB5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37D24-3962-1299-6959-FE81AC84BF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2F3692-2792-687B-6A73-C807615EEFF1}"/>
              </a:ext>
            </a:extLst>
          </p:cNvPr>
          <p:cNvSpPr>
            <a:spLocks noGrp="1"/>
          </p:cNvSpPr>
          <p:nvPr>
            <p:ph type="sldNum" sz="quarter" idx="5"/>
          </p:nvPr>
        </p:nvSpPr>
        <p:spPr/>
        <p:txBody>
          <a:bodyPr/>
          <a:lstStyle/>
          <a:p>
            <a:fld id="{C37D7554-D10C-4E29-B8E6-BB7111FA614F}" type="slidenum">
              <a:rPr lang="en-US" smtClean="0"/>
              <a:t>30</a:t>
            </a:fld>
            <a:endParaRPr lang="en-US" dirty="0"/>
          </a:p>
        </p:txBody>
      </p:sp>
    </p:spTree>
    <p:extLst>
      <p:ext uri="{BB962C8B-B14F-4D97-AF65-F5344CB8AC3E}">
        <p14:creationId xmlns:p14="http://schemas.microsoft.com/office/powerpoint/2010/main" val="2698177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“Optimization tools guide decisions, but engineers balance local needs and safety considerations.”</a:t>
            </a:r>
          </a:p>
          <a:p>
            <a:endParaRPr lang="en-US" dirty="0"/>
          </a:p>
          <a:p>
            <a:endParaRPr lang="en-US" dirty="0"/>
          </a:p>
          <a:p>
            <a:r>
              <a:rPr lang="en-US" dirty="0"/>
              <a:t>We have tools that tell us the most economical way to invest. Engineers take these recommendations and make adjustments based on local feedback and other non-pavement considerations (</a:t>
            </a:r>
            <a:r>
              <a:rPr lang="en-US" dirty="0" err="1"/>
              <a:t>ie</a:t>
            </a:r>
            <a:r>
              <a:rPr lang="en-US" dirty="0"/>
              <a:t> safety). We quantify the impacts of the Engineer’s decisions compared to the optimization tools so we can balance the trade-offs. We make sure we put as much life back as we take out each year through normal deterioration. We make sure our selections offer a similar impact to PCI as the optimization’s recommendations do. </a:t>
            </a:r>
          </a:p>
        </p:txBody>
      </p:sp>
      <p:sp>
        <p:nvSpPr>
          <p:cNvPr id="4" name="Slide Number Placeholder 3"/>
          <p:cNvSpPr>
            <a:spLocks noGrp="1"/>
          </p:cNvSpPr>
          <p:nvPr>
            <p:ph type="sldNum" sz="quarter" idx="5"/>
          </p:nvPr>
        </p:nvSpPr>
        <p:spPr/>
        <p:txBody>
          <a:bodyPr/>
          <a:lstStyle/>
          <a:p>
            <a:fld id="{C37D7554-D10C-4E29-B8E6-BB7111FA614F}" type="slidenum">
              <a:rPr lang="en-US" smtClean="0"/>
              <a:t>31</a:t>
            </a:fld>
            <a:endParaRPr lang="en-US" dirty="0"/>
          </a:p>
        </p:txBody>
      </p:sp>
    </p:spTree>
    <p:extLst>
      <p:ext uri="{BB962C8B-B14F-4D97-AF65-F5344CB8AC3E}">
        <p14:creationId xmlns:p14="http://schemas.microsoft.com/office/powerpoint/2010/main" val="2230032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b="1" dirty="0"/>
              <a:t>Data-Driven Decisions:</a:t>
            </a:r>
            <a:r>
              <a:rPr lang="en-US" dirty="0"/>
              <a:t> Analytics and models guide investment priorities for maximum impact. </a:t>
            </a:r>
          </a:p>
          <a:p>
            <a:pPr fontAlgn="t"/>
            <a:r>
              <a:rPr lang="en-US" b="1" dirty="0"/>
              <a:t>Preservation Pays Off:</a:t>
            </a:r>
            <a:r>
              <a:rPr lang="en-US" dirty="0"/>
              <a:t> Timely pavement preservation extends life and reduces long-term costs. </a:t>
            </a:r>
          </a:p>
          <a:p>
            <a:pPr fontAlgn="t"/>
            <a:r>
              <a:rPr lang="en-US" b="1" dirty="0"/>
              <a:t>Interstate System:</a:t>
            </a:r>
            <a:r>
              <a:rPr lang="en-US" dirty="0"/>
              <a:t> Currently operating just above the PCI target of 80. </a:t>
            </a:r>
          </a:p>
          <a:p>
            <a:pPr fontAlgn="t"/>
            <a:r>
              <a:rPr lang="en-US" b="1" dirty="0"/>
              <a:t>Non-Interstate System:</a:t>
            </a:r>
            <a:r>
              <a:rPr lang="en-US" dirty="0"/>
              <a:t> Operating below the PCI target of 75, signaling higher risk. </a:t>
            </a:r>
          </a:p>
          <a:p>
            <a:pPr fontAlgn="t"/>
            <a:r>
              <a:rPr lang="en-US" dirty="0"/>
              <a:t>	</a:t>
            </a:r>
            <a:r>
              <a:rPr lang="en-US" b="1" dirty="0"/>
              <a:t>Trend Alert:</a:t>
            </a:r>
            <a:r>
              <a:rPr lang="en-US" dirty="0"/>
              <a:t> PCI decline is expected to continue under current funding levels. </a:t>
            </a:r>
          </a:p>
          <a:p>
            <a:pPr fontAlgn="t"/>
            <a:r>
              <a:rPr lang="en-US" dirty="0"/>
              <a:t>	</a:t>
            </a:r>
            <a:r>
              <a:rPr lang="en-US" b="1" dirty="0"/>
              <a:t>Cost of Delay:</a:t>
            </a:r>
            <a:r>
              <a:rPr lang="en-US" dirty="0"/>
              <a:t> Postponing treatments significantly increases rehabilitation costs.</a:t>
            </a:r>
          </a:p>
        </p:txBody>
      </p:sp>
      <p:sp>
        <p:nvSpPr>
          <p:cNvPr id="4" name="Slide Number Placeholder 3"/>
          <p:cNvSpPr>
            <a:spLocks noGrp="1"/>
          </p:cNvSpPr>
          <p:nvPr>
            <p:ph type="sldNum" sz="quarter" idx="5"/>
          </p:nvPr>
        </p:nvSpPr>
        <p:spPr/>
        <p:txBody>
          <a:bodyPr/>
          <a:lstStyle/>
          <a:p>
            <a:fld id="{C37D7554-D10C-4E29-B8E6-BB7111FA614F}" type="slidenum">
              <a:rPr lang="en-US" smtClean="0"/>
              <a:t>32</a:t>
            </a:fld>
            <a:endParaRPr lang="en-US" dirty="0"/>
          </a:p>
        </p:txBody>
      </p:sp>
    </p:spTree>
    <p:extLst>
      <p:ext uri="{BB962C8B-B14F-4D97-AF65-F5344CB8AC3E}">
        <p14:creationId xmlns:p14="http://schemas.microsoft.com/office/powerpoint/2010/main" val="1609130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33</a:t>
            </a:fld>
            <a:endParaRPr lang="en-US" dirty="0"/>
          </a:p>
        </p:txBody>
      </p:sp>
    </p:spTree>
    <p:extLst>
      <p:ext uri="{BB962C8B-B14F-4D97-AF65-F5344CB8AC3E}">
        <p14:creationId xmlns:p14="http://schemas.microsoft.com/office/powerpoint/2010/main" val="2777731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Pavement management strategic plan and the programmatic plan are our guiding documents that shaped the vision for creating the team. </a:t>
            </a:r>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393387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goals and objectives link to the Transportation Commission’s State Long-Range Transportation Plan. – particularly the emphasis on stewardship.</a:t>
            </a:r>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3165337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“Replacing all pavements today would exceed $30 billion—underscoring why proactive management is critical.”</a:t>
            </a:r>
          </a:p>
          <a:p>
            <a:pPr defTabSz="931774">
              <a:defRPr/>
            </a:pPr>
            <a:endParaRPr lang="en-US" baseline="0" dirty="0"/>
          </a:p>
          <a:p>
            <a:pPr defTabSz="931774">
              <a:defRPr/>
            </a:pPr>
            <a:endParaRPr lang="en-US" baseline="0" dirty="0"/>
          </a:p>
          <a:p>
            <a:pPr defTabSz="931774">
              <a:defRPr/>
            </a:pPr>
            <a:r>
              <a:rPr lang="en-US" baseline="0" dirty="0"/>
              <a:t>One mile of four-lane roadway is four lane-miles. </a:t>
            </a:r>
          </a:p>
          <a:p>
            <a:pPr defTabSz="931774">
              <a:defRPr/>
            </a:pPr>
            <a:endParaRPr lang="en-US" baseline="0" dirty="0"/>
          </a:p>
          <a:p>
            <a:pPr defTabSz="931774">
              <a:defRPr/>
            </a:pPr>
            <a:r>
              <a:rPr lang="en-US" baseline="0" dirty="0"/>
              <a:t>These mileages are based on the LRS data, not PMIS.</a:t>
            </a:r>
          </a:p>
          <a:p>
            <a:pPr defTabSz="931774">
              <a:defRPr/>
            </a:pPr>
            <a:endParaRPr lang="en-US" baseline="0" dirty="0"/>
          </a:p>
          <a:p>
            <a:pPr defTabSz="931774">
              <a:defRPr/>
            </a:pPr>
            <a:r>
              <a:rPr lang="en-US" dirty="0"/>
              <a:t>(Documentation: Research &amp; Analytics Bureau report generated 5/22/25. )</a:t>
            </a:r>
          </a:p>
          <a:p>
            <a:pPr defTabSz="931774">
              <a:defRPr/>
            </a:pPr>
            <a:endParaRPr lang="en-US" dirty="0"/>
          </a:p>
          <a:p>
            <a:pPr defTabSz="931774">
              <a:defRPr/>
            </a:pPr>
            <a:r>
              <a:rPr lang="en-US" dirty="0"/>
              <a:t>Estimated range is between $29 Billion to $36 Billion</a:t>
            </a:r>
          </a:p>
          <a:p>
            <a:pPr defTabSz="931774">
              <a:defRPr/>
            </a:pP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2016008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Aggregate Durability Classification started in 1971. </a:t>
            </a:r>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2176748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A44C9-31D4-1805-D26B-8CBF51678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2118A-F3B4-674C-82BD-2EB15D9E71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FCA02-4B96-9F8D-4600-A7000F742A9B}"/>
              </a:ext>
            </a:extLst>
          </p:cNvPr>
          <p:cNvSpPr>
            <a:spLocks noGrp="1"/>
          </p:cNvSpPr>
          <p:nvPr>
            <p:ph type="body" idx="1"/>
          </p:nvPr>
        </p:nvSpPr>
        <p:spPr/>
        <p:txBody>
          <a:bodyPr/>
          <a:lstStyle/>
          <a:p>
            <a:pPr defTabSz="931774">
              <a:defRPr/>
            </a:pPr>
            <a:r>
              <a:rPr lang="en-US" dirty="0"/>
              <a:t>“Over 5,000 lane miles have reached or exceeded design age—these aren’t failing yet, but they carry higher risk.”</a:t>
            </a:r>
          </a:p>
          <a:p>
            <a:endParaRPr lang="en-US" dirty="0"/>
          </a:p>
          <a:p>
            <a:endParaRPr lang="en-US" dirty="0"/>
          </a:p>
        </p:txBody>
      </p:sp>
      <p:sp>
        <p:nvSpPr>
          <p:cNvPr id="4" name="Slide Number Placeholder 3">
            <a:extLst>
              <a:ext uri="{FF2B5EF4-FFF2-40B4-BE49-F238E27FC236}">
                <a16:creationId xmlns:a16="http://schemas.microsoft.com/office/drawing/2014/main" id="{DAA7334A-72B9-A323-B3EB-29E67F18C562}"/>
              </a:ext>
            </a:extLst>
          </p:cNvPr>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1533917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“Our goal is to maintain PCI 80 for interstates and 75 for non-interstates—balancing performance and budget constraints.”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3347121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e">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4120690" y="1833508"/>
            <a:ext cx="903803" cy="9145186"/>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 name="Content Placeholder 15">
            <a:extLst>
              <a:ext uri="{FF2B5EF4-FFF2-40B4-BE49-F238E27FC236}">
                <a16:creationId xmlns:a16="http://schemas.microsoft.com/office/drawing/2014/main" id="{A25AFECF-0C52-4AD9-7A75-9BDCD4CDC9EB}"/>
              </a:ext>
            </a:extLst>
          </p:cNvPr>
          <p:cNvSpPr>
            <a:spLocks noGrp="1"/>
          </p:cNvSpPr>
          <p:nvPr>
            <p:ph sz="quarter" idx="16" hasCustomPrompt="1"/>
          </p:nvPr>
        </p:nvSpPr>
        <p:spPr>
          <a:xfrm>
            <a:off x="754380" y="1920240"/>
            <a:ext cx="7610952" cy="3752963"/>
          </a:xfrm>
          <a:prstGeom prst="rect">
            <a:avLst/>
          </a:prstGeom>
        </p:spPr>
        <p:txBody>
          <a:bodyPr/>
          <a:lstStyle>
            <a:lvl1pPr marL="214308" indent="-214308">
              <a:lnSpc>
                <a:spcPct val="100000"/>
              </a:lnSpc>
              <a:spcBef>
                <a:spcPts val="900"/>
              </a:spcBef>
              <a:spcAft>
                <a:spcPts val="0"/>
              </a:spcAft>
              <a:buFont typeface="Arial" panose="020B0604020202020204" pitchFamily="34" charset="0"/>
              <a:buChar char="•"/>
              <a:defRPr sz="1800" spc="38" baseline="0">
                <a:solidFill>
                  <a:schemeClr val="tx1"/>
                </a:solidFill>
                <a:latin typeface="Calibri" panose="020F0502020204030204" pitchFamily="34" charset="0"/>
                <a:cs typeface="Calibri" panose="020F0502020204030204" pitchFamily="34" charset="0"/>
              </a:defRPr>
            </a:lvl1pPr>
            <a:lvl2pPr marL="427424" indent="-169065">
              <a:spcBef>
                <a:spcPts val="450"/>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2pPr>
            <a:lvl3pPr marL="601251" indent="-173827">
              <a:spcBef>
                <a:spcPts val="450"/>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3pPr>
          </a:lstStyle>
          <a:p>
            <a:pPr lvl="0"/>
            <a:r>
              <a:rPr lang="en-US" dirty="0"/>
              <a:t>Click to add text</a:t>
            </a:r>
          </a:p>
          <a:p>
            <a:pPr lvl="1"/>
            <a:r>
              <a:rPr lang="en-US" dirty="0"/>
              <a:t>Click to add text</a:t>
            </a:r>
          </a:p>
          <a:p>
            <a:pPr lvl="2"/>
            <a:r>
              <a:rPr lang="en-US" dirty="0"/>
              <a:t>Click to add text</a:t>
            </a:r>
          </a:p>
        </p:txBody>
      </p:sp>
      <p:sp>
        <p:nvSpPr>
          <p:cNvPr id="4" name="Text Placeholder 3">
            <a:extLst>
              <a:ext uri="{FF2B5EF4-FFF2-40B4-BE49-F238E27FC236}">
                <a16:creationId xmlns:a16="http://schemas.microsoft.com/office/drawing/2014/main" id="{399BF6E8-FE26-DC6A-E66C-C899DECCA75A}"/>
              </a:ext>
            </a:extLst>
          </p:cNvPr>
          <p:cNvSpPr>
            <a:spLocks noGrp="1"/>
          </p:cNvSpPr>
          <p:nvPr>
            <p:ph type="body" sz="quarter" idx="18" hasCustomPrompt="1"/>
          </p:nvPr>
        </p:nvSpPr>
        <p:spPr>
          <a:xfrm>
            <a:off x="754383" y="1005840"/>
            <a:ext cx="7610951" cy="574222"/>
          </a:xfrm>
          <a:prstGeom prst="rect">
            <a:avLst/>
          </a:prstGeom>
        </p:spPr>
        <p:txBody>
          <a:bodyPr anchor="b"/>
          <a:lstStyle>
            <a:lvl1pPr marL="0" indent="0">
              <a:buNone/>
              <a:defRPr sz="2400" b="1" spc="38" baseline="0">
                <a:solidFill>
                  <a:schemeClr val="accent1"/>
                </a:solidFill>
                <a:latin typeface="+mj-lt"/>
              </a:defRPr>
            </a:lvl1pPr>
            <a:lvl2pPr marL="342892" indent="0">
              <a:buNone/>
              <a:defRPr/>
            </a:lvl2pPr>
            <a:lvl3pPr marL="685783" indent="0">
              <a:buNone/>
              <a:defRPr/>
            </a:lvl3pPr>
            <a:lvl4pPr marL="1028675" indent="0">
              <a:buNone/>
              <a:defRPr/>
            </a:lvl4pPr>
            <a:lvl5pPr marL="1371566" indent="0">
              <a:buNone/>
              <a:defRPr/>
            </a:lvl5pPr>
          </a:lstStyle>
          <a:p>
            <a:pPr lvl="0"/>
            <a:r>
              <a:rPr lang="en-US" dirty="0"/>
              <a:t>Headline Here</a:t>
            </a:r>
          </a:p>
        </p:txBody>
      </p:sp>
      <p:sp>
        <p:nvSpPr>
          <p:cNvPr id="9" name="Footer Placeholder 4">
            <a:extLst>
              <a:ext uri="{FF2B5EF4-FFF2-40B4-BE49-F238E27FC236}">
                <a16:creationId xmlns:a16="http://schemas.microsoft.com/office/drawing/2014/main" id="{B33F4350-BDB8-F442-158E-E9948ECD25BB}"/>
              </a:ext>
            </a:extLst>
          </p:cNvPr>
          <p:cNvSpPr txBox="1">
            <a:spLocks/>
          </p:cNvSpPr>
          <p:nvPr userDrawn="1"/>
        </p:nvSpPr>
        <p:spPr>
          <a:xfrm>
            <a:off x="377410" y="6356355"/>
            <a:ext cx="3400960" cy="365125"/>
          </a:xfrm>
          <a:prstGeom prst="rect">
            <a:avLst/>
          </a:prstGeom>
        </p:spPr>
        <p:txBody>
          <a:bodyPr lIns="0" rIns="0" anchor="b"/>
          <a:lstStyle>
            <a:defPPr>
              <a:defRPr lang="en-US"/>
            </a:defPPr>
            <a:lvl1pPr marL="0" algn="l"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spc="113" baseline="0" dirty="0">
                <a:latin typeface="Calibri" panose="020F0502020204030204" pitchFamily="34" charset="0"/>
                <a:cs typeface="Calibri" panose="020F0502020204030204" pitchFamily="34" charset="0"/>
              </a:rPr>
              <a:t>Pavement Management</a:t>
            </a:r>
          </a:p>
        </p:txBody>
      </p:sp>
      <p:sp>
        <p:nvSpPr>
          <p:cNvPr id="12" name="Slide Number Placeholder 5">
            <a:extLst>
              <a:ext uri="{FF2B5EF4-FFF2-40B4-BE49-F238E27FC236}">
                <a16:creationId xmlns:a16="http://schemas.microsoft.com/office/drawing/2014/main" id="{1F952649-AA3B-C06C-E042-C84208E9F92E}"/>
              </a:ext>
            </a:extLst>
          </p:cNvPr>
          <p:cNvSpPr txBox="1">
            <a:spLocks/>
          </p:cNvSpPr>
          <p:nvPr userDrawn="1"/>
        </p:nvSpPr>
        <p:spPr>
          <a:xfrm>
            <a:off x="7882759" y="6356355"/>
            <a:ext cx="883814" cy="365125"/>
          </a:xfrm>
          <a:prstGeom prst="rect">
            <a:avLst/>
          </a:prstGeom>
        </p:spPr>
        <p:txBody>
          <a:bodyPr lIns="0" rIns="0" anchor="b"/>
          <a:lstStyle>
            <a:defPPr>
              <a:defRPr lang="en-US"/>
            </a:defPPr>
            <a:lvl1pPr marL="0" algn="r"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D65601-5AE2-46FC-B138-694DDD2B510D}" type="slidenum">
              <a:rPr lang="en-US" sz="1800" spc="113" baseline="0" smtClean="0">
                <a:latin typeface="Calibri" panose="020F0502020204030204" pitchFamily="34" charset="0"/>
                <a:cs typeface="Calibri" panose="020F0502020204030204" pitchFamily="34" charset="0"/>
              </a:rPr>
              <a:pPr/>
              <a:t>‹#›</a:t>
            </a:fld>
            <a:endParaRPr lang="en-US" sz="900" spc="113"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42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or block">
    <p:bg>
      <p:bgPr>
        <a:solidFill>
          <a:schemeClr val="accent6">
            <a:lumMod val="20000"/>
            <a:lumOff val="80000"/>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0344BD20-CD77-6297-5667-62E9351976FD}"/>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301752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5D288-A16D-4725-828E-6BECD18D3E23}" type="datetime1">
              <a:rPr lang="en-US" smtClean="0"/>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4EC4E4-9DE0-41F4-BF4B-2176B0C8B996}" type="slidenum">
              <a:rPr lang="en-US" smtClean="0"/>
              <a:t>‹#›</a:t>
            </a:fld>
            <a:endParaRPr lang="en-US"/>
          </a:p>
        </p:txBody>
      </p:sp>
    </p:spTree>
    <p:extLst>
      <p:ext uri="{BB962C8B-B14F-4D97-AF65-F5344CB8AC3E}">
        <p14:creationId xmlns:p14="http://schemas.microsoft.com/office/powerpoint/2010/main" val="1355250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r>
              <a:rPr lang="en-US" sz="1350" kern="0">
                <a:solidFill>
                  <a:sysClr val="windowText" lastClr="000000"/>
                </a:solidFill>
              </a:rPr>
              <a:t>05-May-17</a:t>
            </a:r>
          </a:p>
        </p:txBody>
      </p:sp>
      <p:sp>
        <p:nvSpPr>
          <p:cNvPr id="5" name="Footer Placeholder 4"/>
          <p:cNvSpPr>
            <a:spLocks noGrp="1"/>
          </p:cNvSpPr>
          <p:nvPr>
            <p:ph type="ftr" sz="quarter" idx="11"/>
          </p:nvPr>
        </p:nvSpPr>
        <p:spPr/>
        <p:txBody>
          <a:bodyPr/>
          <a:lstStyle/>
          <a:p>
            <a:pPr defTabSz="685800"/>
            <a:endParaRPr lang="en-US" sz="1350" kern="0">
              <a:solidFill>
                <a:sysClr val="windowText" lastClr="000000"/>
              </a:solidFill>
            </a:endParaRPr>
          </a:p>
        </p:txBody>
      </p:sp>
      <p:sp>
        <p:nvSpPr>
          <p:cNvPr id="6" name="Slide Number Placeholder 5"/>
          <p:cNvSpPr>
            <a:spLocks noGrp="1"/>
          </p:cNvSpPr>
          <p:nvPr>
            <p:ph type="sldNum" sz="quarter" idx="12"/>
          </p:nvPr>
        </p:nvSpPr>
        <p:spPr/>
        <p:txBody>
          <a:bodyPr/>
          <a:lstStyle/>
          <a:p>
            <a:pPr defTabSz="685800"/>
            <a:fld id="{2B5A6398-5B92-4880-B42C-2D0285FB01C7}" type="slidenum">
              <a:rPr lang="en-US" sz="1350" kern="0" smtClean="0">
                <a:solidFill>
                  <a:sysClr val="windowText" lastClr="000000"/>
                </a:solidFill>
              </a:rPr>
              <a:pPr defTabSz="685800"/>
              <a:t>‹#›</a:t>
            </a:fld>
            <a:endParaRPr lang="en-US" sz="1350" kern="0">
              <a:solidFill>
                <a:sysClr val="windowText" lastClr="000000"/>
              </a:solidFill>
            </a:endParaRPr>
          </a:p>
        </p:txBody>
      </p:sp>
    </p:spTree>
    <p:extLst>
      <p:ext uri="{BB962C8B-B14F-4D97-AF65-F5344CB8AC3E}">
        <p14:creationId xmlns:p14="http://schemas.microsoft.com/office/powerpoint/2010/main" val="1771776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FF8A7B-0E4C-4796-AB21-F798B9811061}" type="datetimeFigureOut">
              <a:rPr lang="en-US" smtClean="0"/>
              <a:t>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827FB1-D260-40EE-9882-1B475E730012}" type="slidenum">
              <a:rPr lang="en-US" smtClean="0"/>
              <a:t>‹#›</a:t>
            </a:fld>
            <a:endParaRPr lang="en-US"/>
          </a:p>
        </p:txBody>
      </p:sp>
    </p:spTree>
    <p:extLst>
      <p:ext uri="{BB962C8B-B14F-4D97-AF65-F5344CB8AC3E}">
        <p14:creationId xmlns:p14="http://schemas.microsoft.com/office/powerpoint/2010/main" val="1781211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5D288-A16D-4725-828E-6BECD18D3E23}" type="datetime1">
              <a:rPr lang="en-US" smtClean="0"/>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4EC4E4-9DE0-41F4-BF4B-2176B0C8B996}" type="slidenum">
              <a:rPr lang="en-US" smtClean="0"/>
              <a:t>‹#›</a:t>
            </a:fld>
            <a:endParaRPr lang="en-US"/>
          </a:p>
        </p:txBody>
      </p:sp>
    </p:spTree>
    <p:extLst>
      <p:ext uri="{BB962C8B-B14F-4D97-AF65-F5344CB8AC3E}">
        <p14:creationId xmlns:p14="http://schemas.microsoft.com/office/powerpoint/2010/main" val="407865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5803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_1">
    <p:bg>
      <p:bgPr>
        <a:solidFill>
          <a:schemeClr val="accent3">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322BF-82BA-C699-B774-DC0222F4B15C}"/>
              </a:ext>
            </a:extLst>
          </p:cNvPr>
          <p:cNvSpPr/>
          <p:nvPr userDrawn="1"/>
        </p:nvSpPr>
        <p:spPr>
          <a:xfrm>
            <a:off x="3515710" y="0"/>
            <a:ext cx="562829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5E68AD97-B9A7-8FA7-0145-DF72EBC5F92D}"/>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8" name="Picture 7">
            <a:extLst>
              <a:ext uri="{FF2B5EF4-FFF2-40B4-BE49-F238E27FC236}">
                <a16:creationId xmlns:a16="http://schemas.microsoft.com/office/drawing/2014/main" id="{BE0F35FA-4C2D-7DE9-0605-69F5174A887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694730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accent5">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BC479-7D9E-D5B0-195B-3338C7ADE0FB}"/>
              </a:ext>
            </a:extLst>
          </p:cNvPr>
          <p:cNvSpPr/>
          <p:nvPr userDrawn="1"/>
        </p:nvSpPr>
        <p:spPr>
          <a:xfrm>
            <a:off x="3515710" y="0"/>
            <a:ext cx="5628084"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6B84F1BA-DF39-6E64-7400-15BE49C7D29B}"/>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72DA75D3-401A-2409-F7C3-A7F58B4B624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619391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_3">
    <p:bg>
      <p:bgPr>
        <a:solidFill>
          <a:schemeClr val="accent2">
            <a:alpha val="1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98A732-26A8-A525-B413-7C704695F5B9}"/>
              </a:ext>
            </a:extLst>
          </p:cNvPr>
          <p:cNvSpPr/>
          <p:nvPr userDrawn="1"/>
        </p:nvSpPr>
        <p:spPr>
          <a:xfrm>
            <a:off x="3515710" y="0"/>
            <a:ext cx="5628084"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4" name="Picture Placeholder 3">
            <a:extLst>
              <a:ext uri="{FF2B5EF4-FFF2-40B4-BE49-F238E27FC236}">
                <a16:creationId xmlns:a16="http://schemas.microsoft.com/office/drawing/2014/main" id="{C6DA5683-EC86-E73C-75F8-1505F0EE507F}"/>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96C1EB37-8D59-DED8-DBB7-CB8BAB82B1C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1058470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4">
    <p:bg>
      <p:bgPr>
        <a:solidFill>
          <a:schemeClr val="accent6">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1E08E-31F3-0870-CE34-1BE1FD668A98}"/>
              </a:ext>
            </a:extLst>
          </p:cNvPr>
          <p:cNvSpPr/>
          <p:nvPr userDrawn="1"/>
        </p:nvSpPr>
        <p:spPr>
          <a:xfrm>
            <a:off x="3515710" y="0"/>
            <a:ext cx="5628084"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0946A1BC-3827-B021-D2CE-5ED3AD4C7E22}"/>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C9E0B674-D7D1-CC13-680A-E1945A0AFFA7}"/>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1096096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block">
    <p:bg>
      <p:bgPr>
        <a:solidFill>
          <a:schemeClr val="accent5">
            <a:alpha val="1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6353CF9D-DF5C-B6A2-D308-E8A5E24C7822}"/>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bg1"/>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627448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lor block">
    <p:bg>
      <p:bgPr>
        <a:solidFill>
          <a:schemeClr val="accent2">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361FBC4E-A834-3A9B-8A81-BDBC0D6422BC}"/>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209192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lor block">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Slide Number Placeholder 5">
            <a:extLst>
              <a:ext uri="{FF2B5EF4-FFF2-40B4-BE49-F238E27FC236}">
                <a16:creationId xmlns:a16="http://schemas.microsoft.com/office/drawing/2014/main" id="{5DA67448-4435-D20A-B854-D1F45E345579}"/>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74102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44571705-2E20-024A-15CB-E3138EDEC61B}"/>
              </a:ext>
            </a:extLst>
          </p:cNvPr>
          <p:cNvSpPr>
            <a:spLocks noGrp="1"/>
          </p:cNvSpPr>
          <p:nvPr>
            <p:ph type="ftr" sz="quarter" idx="3"/>
          </p:nvPr>
        </p:nvSpPr>
        <p:spPr>
          <a:xfrm>
            <a:off x="377410" y="6356355"/>
            <a:ext cx="2191106" cy="365125"/>
          </a:xfrm>
          <a:prstGeom prst="rect">
            <a:avLst/>
          </a:prstGeom>
        </p:spPr>
        <p:txBody>
          <a:bodyPr lIns="0" rIns="0" anchor="ctr"/>
          <a:lstStyle>
            <a:lvl1pPr algn="l">
              <a:defRPr sz="600" spc="113" baseline="0">
                <a:solidFill>
                  <a:schemeClr val="bg1"/>
                </a:solidFill>
              </a:defRPr>
            </a:lvl1pPr>
          </a:lstStyle>
          <a:p>
            <a:r>
              <a:rPr lang="en-US" dirty="0"/>
              <a:t>Presentation title</a:t>
            </a:r>
          </a:p>
        </p:txBody>
      </p:sp>
      <p:sp>
        <p:nvSpPr>
          <p:cNvPr id="10" name="Slide Number Placeholder 5">
            <a:extLst>
              <a:ext uri="{FF2B5EF4-FFF2-40B4-BE49-F238E27FC236}">
                <a16:creationId xmlns:a16="http://schemas.microsoft.com/office/drawing/2014/main" id="{C30EE630-9E25-FA1D-173D-B34329DA9536}"/>
              </a:ext>
            </a:extLst>
          </p:cNvPr>
          <p:cNvSpPr>
            <a:spLocks noGrp="1"/>
          </p:cNvSpPr>
          <p:nvPr>
            <p:ph type="sldNum" sz="quarter" idx="4"/>
          </p:nvPr>
        </p:nvSpPr>
        <p:spPr>
          <a:xfrm>
            <a:off x="7882759" y="6356355"/>
            <a:ext cx="883814" cy="365125"/>
          </a:xfrm>
          <a:prstGeom prst="rect">
            <a:avLst/>
          </a:prstGeom>
        </p:spPr>
        <p:txBody>
          <a:bodyPr lIns="0" rIns="0" anchor="ctr"/>
          <a:lstStyle>
            <a:lvl1pPr algn="r">
              <a:defRPr sz="600" spc="113" baseline="0">
                <a:solidFill>
                  <a:schemeClr val="bg1"/>
                </a:solidFill>
              </a:defRPr>
            </a:lvl1pPr>
          </a:lstStyle>
          <a:p>
            <a:fld id="{18D65601-5AE2-46FC-B138-694DDD2B510D}"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C6DC42EE-F50F-A0F2-4A16-29C98B968ECC}"/>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7077810" y="148931"/>
            <a:ext cx="1815614" cy="455416"/>
          </a:xfrm>
          <a:prstGeom prst="rect">
            <a:avLst/>
          </a:prstGeom>
        </p:spPr>
      </p:pic>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86" r:id="rId1"/>
    <p:sldLayoutId id="2147483649" r:id="rId2"/>
    <p:sldLayoutId id="2147483680" r:id="rId3"/>
    <p:sldLayoutId id="2147483681" r:id="rId4"/>
    <p:sldLayoutId id="2147483682" r:id="rId5"/>
    <p:sldLayoutId id="2147483683" r:id="rId6"/>
    <p:sldLayoutId id="2147483655" r:id="rId7"/>
    <p:sldLayoutId id="2147483668" r:id="rId8"/>
    <p:sldLayoutId id="2147483669" r:id="rId9"/>
    <p:sldLayoutId id="2147483670" r:id="rId10"/>
    <p:sldLayoutId id="2147483692" r:id="rId11"/>
  </p:sldLayoutIdLst>
  <p:hf hdr="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05-May-17</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B5A6398-5B92-4880-B42C-2D0285FB01C7}" type="slidenum">
              <a:rPr lang="en-US" smtClean="0"/>
              <a:t>‹#›</a:t>
            </a:fld>
            <a:endParaRPr lang="en-US"/>
          </a:p>
        </p:txBody>
      </p:sp>
    </p:spTree>
    <p:extLst>
      <p:ext uri="{BB962C8B-B14F-4D97-AF65-F5344CB8AC3E}">
        <p14:creationId xmlns:p14="http://schemas.microsoft.com/office/powerpoint/2010/main" val="11783643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notesSlide" Target="../notesSlides/notesSlide22.xml"/><Relationship Id="rId16"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46.png"/><Relationship Id="rId5" Type="http://schemas.openxmlformats.org/officeDocument/2006/relationships/diagramQuickStyle" Target="../diagrams/quickStyle1.xml"/><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diagramLayout" Target="../diagrams/layout1.xml"/><Relationship Id="rId9" Type="http://schemas.openxmlformats.org/officeDocument/2006/relationships/image" Target="../media/image44.svg"/><Relationship Id="rId1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0.png"/><Relationship Id="rId7" Type="http://schemas.openxmlformats.org/officeDocument/2006/relationships/diagramColors" Target="../diagrams/colors3.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2.png"/><Relationship Id="rId7" Type="http://schemas.openxmlformats.org/officeDocument/2006/relationships/diagramQuickStyle" Target="../diagrams/quickStyle4.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73.png"/><Relationship Id="rId9" Type="http://schemas.microsoft.com/office/2007/relationships/diagramDrawing" Target="../diagrams/drawing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22C48-FF6F-31D2-2CB2-0EF79B8A5F29}"/>
            </a:ext>
          </a:extLst>
        </p:cNvPr>
        <p:cNvGrpSpPr/>
        <p:nvPr/>
      </p:nvGrpSpPr>
      <p:grpSpPr>
        <a:xfrm>
          <a:off x="0" y="0"/>
          <a:ext cx="0" cy="0"/>
          <a:chOff x="0" y="0"/>
          <a:chExt cx="0" cy="0"/>
        </a:xfrm>
      </p:grpSpPr>
      <p:sp>
        <p:nvSpPr>
          <p:cNvPr id="15" name="Graphic 2">
            <a:extLst>
              <a:ext uri="{FF2B5EF4-FFF2-40B4-BE49-F238E27FC236}">
                <a16:creationId xmlns:a16="http://schemas.microsoft.com/office/drawing/2014/main" id="{EA886D96-2BD7-ED52-7B88-4634E4C1E458}"/>
              </a:ext>
            </a:extLst>
          </p:cNvPr>
          <p:cNvSpPr>
            <a:spLocks/>
          </p:cNvSpPr>
          <p:nvPr/>
        </p:nvSpPr>
        <p:spPr bwMode="auto">
          <a:xfrm>
            <a:off x="-17511" y="4253802"/>
            <a:ext cx="9161510" cy="2455811"/>
          </a:xfrm>
          <a:custGeom>
            <a:avLst/>
            <a:gdLst>
              <a:gd name="T0" fmla="*/ 53211096 w 18294857"/>
              <a:gd name="T1" fmla="*/ 8668539 h 5362670"/>
              <a:gd name="T2" fmla="*/ 53211096 w 18294857"/>
              <a:gd name="T3" fmla="*/ 8726178 h 5362670"/>
              <a:gd name="T4" fmla="*/ 0 w 18294857"/>
              <a:gd name="T5" fmla="*/ 58264 h 5362670"/>
              <a:gd name="T6" fmla="*/ 0 w 18294857"/>
              <a:gd name="T7" fmla="*/ 26801920 h 5362670"/>
              <a:gd name="T8" fmla="*/ 53211096 w 18294857"/>
              <a:gd name="T9" fmla="*/ 35273730 h 5362670"/>
              <a:gd name="T10" fmla="*/ 53211096 w 18294857"/>
              <a:gd name="T11" fmla="*/ 35215464 h 5362670"/>
              <a:gd name="T12" fmla="*/ 106422181 w 18294857"/>
              <a:gd name="T13" fmla="*/ 26743646 h 5362670"/>
              <a:gd name="T14" fmla="*/ 106422181 w 18294857"/>
              <a:gd name="T15" fmla="*/ 0 h 5362670"/>
              <a:gd name="T16" fmla="*/ 53211096 w 18294857"/>
              <a:gd name="T17" fmla="*/ 8668539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sz="1350"/>
          </a:p>
        </p:txBody>
      </p:sp>
      <p:sp>
        <p:nvSpPr>
          <p:cNvPr id="17" name="Title Placeholder 1">
            <a:extLst>
              <a:ext uri="{FF2B5EF4-FFF2-40B4-BE49-F238E27FC236}">
                <a16:creationId xmlns:a16="http://schemas.microsoft.com/office/drawing/2014/main" id="{D8B3E9E7-913E-6696-2034-0B0FEA059877}"/>
              </a:ext>
            </a:extLst>
          </p:cNvPr>
          <p:cNvSpPr txBox="1">
            <a:spLocks noChangeArrowheads="1"/>
          </p:cNvSpPr>
          <p:nvPr/>
        </p:nvSpPr>
        <p:spPr bwMode="auto">
          <a:xfrm>
            <a:off x="-17511" y="5001684"/>
            <a:ext cx="9161511" cy="48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3300" b="1" dirty="0">
                <a:solidFill>
                  <a:schemeClr val="bg1"/>
                </a:solidFill>
                <a:latin typeface="+mj-lt"/>
                <a:ea typeface="Roboto Slab" pitchFamily="2" charset="0"/>
                <a:cs typeface="Roboto Slab" pitchFamily="2" charset="0"/>
              </a:rPr>
              <a:t>Pavement Management</a:t>
            </a:r>
          </a:p>
        </p:txBody>
      </p:sp>
      <p:sp>
        <p:nvSpPr>
          <p:cNvPr id="19" name="Text Placeholder 2">
            <a:extLst>
              <a:ext uri="{FF2B5EF4-FFF2-40B4-BE49-F238E27FC236}">
                <a16:creationId xmlns:a16="http://schemas.microsoft.com/office/drawing/2014/main" id="{6A19CC02-2C83-B651-F7B9-57C6EAB4EE99}"/>
              </a:ext>
            </a:extLst>
          </p:cNvPr>
          <p:cNvSpPr txBox="1">
            <a:spLocks noChangeArrowheads="1"/>
          </p:cNvSpPr>
          <p:nvPr/>
        </p:nvSpPr>
        <p:spPr bwMode="auto">
          <a:xfrm>
            <a:off x="-17513" y="5535688"/>
            <a:ext cx="9161511" cy="36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spcBef>
                <a:spcPts val="1500"/>
              </a:spcBef>
            </a:pPr>
            <a:r>
              <a:rPr lang="en-US" altLang="en-US" sz="2100" b="1" dirty="0">
                <a:solidFill>
                  <a:schemeClr val="bg1"/>
                </a:solidFill>
                <a:latin typeface="Roboto Slab" pitchFamily="2" charset="0"/>
                <a:ea typeface="Roboto Slab" pitchFamily="2" charset="0"/>
                <a:cs typeface="PT Sans" panose="020B0503020203020204" pitchFamily="34" charset="0"/>
              </a:rPr>
              <a:t>Iowa Transportation Commission Workshop – January 13, 2026</a:t>
            </a:r>
          </a:p>
        </p:txBody>
      </p:sp>
      <p:cxnSp>
        <p:nvCxnSpPr>
          <p:cNvPr id="20" name="Straight Connector 19">
            <a:extLst>
              <a:ext uri="{FF2B5EF4-FFF2-40B4-BE49-F238E27FC236}">
                <a16:creationId xmlns:a16="http://schemas.microsoft.com/office/drawing/2014/main" id="{4EFE8240-05F3-AA37-95CF-BBCB39098705}"/>
              </a:ext>
            </a:extLst>
          </p:cNvPr>
          <p:cNvCxnSpPr/>
          <p:nvPr/>
        </p:nvCxnSpPr>
        <p:spPr>
          <a:xfrm>
            <a:off x="4258958" y="6206428"/>
            <a:ext cx="605815"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C1DE3E4E-9CD8-7786-CC1B-E510D6FA2F1A}"/>
              </a:ext>
            </a:extLst>
          </p:cNvPr>
          <p:cNvSpPr txBox="1">
            <a:spLocks noChangeArrowheads="1"/>
          </p:cNvSpPr>
          <p:nvPr/>
        </p:nvSpPr>
        <p:spPr bwMode="auto">
          <a:xfrm>
            <a:off x="16767573" y="5551711"/>
            <a:ext cx="642188" cy="15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a:lnSpc>
                <a:spcPct val="90000"/>
              </a:lnSpc>
              <a:spcBef>
                <a:spcPts val="1500"/>
              </a:spcBef>
            </a:pPr>
            <a:r>
              <a:rPr lang="en-US" altLang="en-US">
                <a:solidFill>
                  <a:schemeClr val="bg1"/>
                </a:solidFill>
                <a:latin typeface="PT Sans" panose="020B0503020203020204" pitchFamily="34" charset="0"/>
                <a:ea typeface="PT Sans" panose="020B0503020203020204" pitchFamily="34" charset="0"/>
                <a:cs typeface="PT Sans" panose="020B0503020203020204" pitchFamily="34" charset="0"/>
              </a:rPr>
              <a:t>3/2/2023</a:t>
            </a:r>
          </a:p>
        </p:txBody>
      </p:sp>
      <p:pic>
        <p:nvPicPr>
          <p:cNvPr id="27" name="Graphic 26">
            <a:extLst>
              <a:ext uri="{FF2B5EF4-FFF2-40B4-BE49-F238E27FC236}">
                <a16:creationId xmlns:a16="http://schemas.microsoft.com/office/drawing/2014/main" id="{B8CE6B9F-89E6-9F35-E07C-F2501F6AE8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12" y="6099977"/>
            <a:ext cx="9167626" cy="754861"/>
          </a:xfrm>
          <a:prstGeom prst="rect">
            <a:avLst/>
          </a:prstGeom>
        </p:spPr>
      </p:pic>
      <p:pic>
        <p:nvPicPr>
          <p:cNvPr id="29" name="Picture 28" descr="A picture containing text, clipart&#10;&#10;Description automatically generated">
            <a:extLst>
              <a:ext uri="{FF2B5EF4-FFF2-40B4-BE49-F238E27FC236}">
                <a16:creationId xmlns:a16="http://schemas.microsoft.com/office/drawing/2014/main" id="{D3B57CF5-4BA1-1D17-A7D2-D18A0F30AD0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79612" y="6206429"/>
            <a:ext cx="1764509" cy="441128"/>
          </a:xfrm>
          <a:prstGeom prst="rect">
            <a:avLst/>
          </a:prstGeom>
        </p:spPr>
      </p:pic>
      <p:pic>
        <p:nvPicPr>
          <p:cNvPr id="7" name="Picture 6">
            <a:extLst>
              <a:ext uri="{FF2B5EF4-FFF2-40B4-BE49-F238E27FC236}">
                <a16:creationId xmlns:a16="http://schemas.microsoft.com/office/drawing/2014/main" id="{93554B90-DF51-9245-9FAB-2FD6F8971AD1}"/>
              </a:ext>
            </a:extLst>
          </p:cNvPr>
          <p:cNvPicPr>
            <a:picLocks noChangeAspect="1"/>
          </p:cNvPicPr>
          <p:nvPr/>
        </p:nvPicPr>
        <p:blipFill>
          <a:blip r:embed="rId7" cstate="screen">
            <a:duotone>
              <a:prstClr val="black"/>
              <a:srgbClr val="03617A">
                <a:tint val="45000"/>
                <a:satMod val="400000"/>
              </a:srgbClr>
            </a:duotone>
            <a:extLst>
              <a:ext uri="{28A0092B-C50C-407E-A947-70E740481C1C}">
                <a14:useLocalDpi xmlns:a14="http://schemas.microsoft.com/office/drawing/2010/main" val="0"/>
              </a:ext>
            </a:extLst>
          </a:blip>
          <a:stretch>
            <a:fillRect/>
          </a:stretch>
        </p:blipFill>
        <p:spPr>
          <a:xfrm>
            <a:off x="1034722" y="1118228"/>
            <a:ext cx="7074555" cy="2971940"/>
          </a:xfrm>
          <a:prstGeom prst="rect">
            <a:avLst/>
          </a:prstGeom>
        </p:spPr>
      </p:pic>
    </p:spTree>
    <p:custDataLst>
      <p:tags r:id="rId1"/>
    </p:custDataLst>
    <p:extLst>
      <p:ext uri="{BB962C8B-B14F-4D97-AF65-F5344CB8AC3E}">
        <p14:creationId xmlns:p14="http://schemas.microsoft.com/office/powerpoint/2010/main" val="3758982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7AF4E-4EC6-FA0E-19B1-7EDFB460C84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29C2D45-A0B0-F7F6-9D45-D3F24F053D13}"/>
              </a:ext>
            </a:extLst>
          </p:cNvPr>
          <p:cNvSpPr>
            <a:spLocks noGrp="1"/>
          </p:cNvSpPr>
          <p:nvPr>
            <p:ph type="body" sz="quarter" idx="18"/>
          </p:nvPr>
        </p:nvSpPr>
        <p:spPr>
          <a:xfrm>
            <a:off x="696422" y="899301"/>
            <a:ext cx="6633971" cy="574222"/>
          </a:xfrm>
        </p:spPr>
        <p:txBody>
          <a:bodyPr/>
          <a:lstStyle/>
          <a:p>
            <a:r>
              <a:rPr lang="en-US" dirty="0"/>
              <a:t>Pavement Network Condition Targets</a:t>
            </a:r>
          </a:p>
          <a:p>
            <a:r>
              <a:rPr lang="en-US" dirty="0"/>
              <a:t>Iowa’s Pavement Condition Index (PCI)  </a:t>
            </a:r>
          </a:p>
        </p:txBody>
      </p:sp>
      <p:sp>
        <p:nvSpPr>
          <p:cNvPr id="6" name="TextBox 5">
            <a:extLst>
              <a:ext uri="{FF2B5EF4-FFF2-40B4-BE49-F238E27FC236}">
                <a16:creationId xmlns:a16="http://schemas.microsoft.com/office/drawing/2014/main" id="{9D40DAD6-FBD8-8683-F465-D586EEA32F21}"/>
              </a:ext>
            </a:extLst>
          </p:cNvPr>
          <p:cNvSpPr txBox="1"/>
          <p:nvPr/>
        </p:nvSpPr>
        <p:spPr>
          <a:xfrm>
            <a:off x="918354" y="1616999"/>
            <a:ext cx="2956259"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Interstate Network </a:t>
            </a:r>
          </a:p>
        </p:txBody>
      </p:sp>
      <p:sp>
        <p:nvSpPr>
          <p:cNvPr id="7" name="TextBox 6">
            <a:extLst>
              <a:ext uri="{FF2B5EF4-FFF2-40B4-BE49-F238E27FC236}">
                <a16:creationId xmlns:a16="http://schemas.microsoft.com/office/drawing/2014/main" id="{9EB23621-DB71-0B39-0BD7-12D47312FA28}"/>
              </a:ext>
            </a:extLst>
          </p:cNvPr>
          <p:cNvSpPr txBox="1"/>
          <p:nvPr/>
        </p:nvSpPr>
        <p:spPr>
          <a:xfrm>
            <a:off x="4789870" y="1607856"/>
            <a:ext cx="3504486"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Non-Interstate Primary</a:t>
            </a:r>
          </a:p>
        </p:txBody>
      </p:sp>
      <p:graphicFrame>
        <p:nvGraphicFramePr>
          <p:cNvPr id="10" name="Table 9">
            <a:extLst>
              <a:ext uri="{FF2B5EF4-FFF2-40B4-BE49-F238E27FC236}">
                <a16:creationId xmlns:a16="http://schemas.microsoft.com/office/drawing/2014/main" id="{8D698F9F-55FB-5507-675F-5F33F80CA717}"/>
              </a:ext>
            </a:extLst>
          </p:cNvPr>
          <p:cNvGraphicFramePr>
            <a:graphicFrameLocks noGrp="1"/>
          </p:cNvGraphicFramePr>
          <p:nvPr>
            <p:extLst>
              <p:ext uri="{D42A27DB-BD31-4B8C-83A1-F6EECF244321}">
                <p14:modId xmlns:p14="http://schemas.microsoft.com/office/powerpoint/2010/main" val="2520674391"/>
              </p:ext>
            </p:extLst>
          </p:nvPr>
        </p:nvGraphicFramePr>
        <p:xfrm>
          <a:off x="1438594" y="2132005"/>
          <a:ext cx="2057353" cy="3959810"/>
        </p:xfrm>
        <a:graphic>
          <a:graphicData uri="http://schemas.openxmlformats.org/drawingml/2006/table">
            <a:tbl>
              <a:tblPr firstRow="1" bandRow="1"/>
              <a:tblGrid>
                <a:gridCol w="437844">
                  <a:extLst>
                    <a:ext uri="{9D8B030D-6E8A-4147-A177-3AD203B41FA5}">
                      <a16:colId xmlns:a16="http://schemas.microsoft.com/office/drawing/2014/main" val="2534256418"/>
                    </a:ext>
                  </a:extLst>
                </a:gridCol>
                <a:gridCol w="1619509">
                  <a:extLst>
                    <a:ext uri="{9D8B030D-6E8A-4147-A177-3AD203B41FA5}">
                      <a16:colId xmlns:a16="http://schemas.microsoft.com/office/drawing/2014/main" val="3524385052"/>
                    </a:ext>
                  </a:extLst>
                </a:gridCol>
              </a:tblGrid>
              <a:tr h="791962">
                <a:tc>
                  <a:txBody>
                    <a:bodyPr/>
                    <a:lstStyle>
                      <a:lvl1pPr marL="0" algn="l" defTabSz="685783" rtl="0" eaLnBrk="1" latinLnBrk="0" hangingPunct="1">
                        <a:defRPr sz="1350" b="1" kern="1200">
                          <a:solidFill>
                            <a:schemeClr val="lt1"/>
                          </a:solidFill>
                          <a:latin typeface="Calibri" panose="020F0502020204030204"/>
                        </a:defRPr>
                      </a:lvl1pPr>
                      <a:lvl2pPr marL="342892" algn="l" defTabSz="685783" rtl="0" eaLnBrk="1" latinLnBrk="0" hangingPunct="1">
                        <a:defRPr sz="1350" b="1" kern="1200">
                          <a:solidFill>
                            <a:schemeClr val="lt1"/>
                          </a:solidFill>
                          <a:latin typeface="Calibri" panose="020F0502020204030204"/>
                        </a:defRPr>
                      </a:lvl2pPr>
                      <a:lvl3pPr marL="685783" algn="l" defTabSz="685783" rtl="0" eaLnBrk="1" latinLnBrk="0" hangingPunct="1">
                        <a:defRPr sz="1350" b="1" kern="1200">
                          <a:solidFill>
                            <a:schemeClr val="lt1"/>
                          </a:solidFill>
                          <a:latin typeface="Calibri" panose="020F0502020204030204"/>
                        </a:defRPr>
                      </a:lvl3pPr>
                      <a:lvl4pPr marL="1028675" algn="l" defTabSz="685783" rtl="0" eaLnBrk="1" latinLnBrk="0" hangingPunct="1">
                        <a:defRPr sz="1350" b="1" kern="1200">
                          <a:solidFill>
                            <a:schemeClr val="lt1"/>
                          </a:solidFill>
                          <a:latin typeface="Calibri" panose="020F0502020204030204"/>
                        </a:defRPr>
                      </a:lvl4pPr>
                      <a:lvl5pPr marL="1371566" algn="l" defTabSz="685783" rtl="0" eaLnBrk="1" latinLnBrk="0" hangingPunct="1">
                        <a:defRPr sz="1350" b="1" kern="1200">
                          <a:solidFill>
                            <a:schemeClr val="lt1"/>
                          </a:solidFill>
                          <a:latin typeface="Calibri" panose="020F0502020204030204"/>
                        </a:defRPr>
                      </a:lvl5pPr>
                      <a:lvl6pPr marL="1714457" algn="l" defTabSz="685783" rtl="0" eaLnBrk="1" latinLnBrk="0" hangingPunct="1">
                        <a:defRPr sz="1350" b="1" kern="1200">
                          <a:solidFill>
                            <a:schemeClr val="lt1"/>
                          </a:solidFill>
                          <a:latin typeface="Calibri" panose="020F0502020204030204"/>
                        </a:defRPr>
                      </a:lvl6pPr>
                      <a:lvl7pPr marL="2057348" algn="l" defTabSz="685783" rtl="0" eaLnBrk="1" latinLnBrk="0" hangingPunct="1">
                        <a:defRPr sz="1350" b="1" kern="1200">
                          <a:solidFill>
                            <a:schemeClr val="lt1"/>
                          </a:solidFill>
                          <a:latin typeface="Calibri" panose="020F0502020204030204"/>
                        </a:defRPr>
                      </a:lvl7pPr>
                      <a:lvl8pPr marL="2400240" algn="l" defTabSz="685783" rtl="0" eaLnBrk="1" latinLnBrk="0" hangingPunct="1">
                        <a:defRPr sz="1350" b="1" kern="1200">
                          <a:solidFill>
                            <a:schemeClr val="lt1"/>
                          </a:solidFill>
                          <a:latin typeface="Calibri" panose="020F0502020204030204"/>
                        </a:defRPr>
                      </a:lvl8pPr>
                      <a:lvl9pPr marL="2743132" algn="l" defTabSz="685783" rtl="0" eaLnBrk="1" latinLnBrk="0" hangingPunct="1">
                        <a:defRPr sz="1350" b="1" kern="1200">
                          <a:solidFill>
                            <a:schemeClr val="lt1"/>
                          </a:solidFill>
                          <a:latin typeface="Calibri" panose="020F0502020204030204"/>
                        </a:defRPr>
                      </a:lvl9pPr>
                    </a:lstStyle>
                    <a:p>
                      <a:pPr algn="r"/>
                      <a:r>
                        <a:rPr lang="en-US" sz="1200" b="0" dirty="0">
                          <a:solidFill>
                            <a:schemeClr val="tx1"/>
                          </a:solidFill>
                          <a:latin typeface="Arial" panose="020B0604020202020204" pitchFamily="34" charset="0"/>
                          <a:cs typeface="Arial" panose="020B0604020202020204" pitchFamily="34" charset="0"/>
                        </a:rPr>
                        <a:t>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783" rtl="0" eaLnBrk="1" latinLnBrk="0" hangingPunct="1">
                        <a:defRPr sz="1350" b="1" kern="1200">
                          <a:solidFill>
                            <a:schemeClr val="lt1"/>
                          </a:solidFill>
                          <a:latin typeface="Calibri" panose="020F0502020204030204"/>
                        </a:defRPr>
                      </a:lvl1pPr>
                      <a:lvl2pPr marL="342892" algn="l" defTabSz="685783" rtl="0" eaLnBrk="1" latinLnBrk="0" hangingPunct="1">
                        <a:defRPr sz="1350" b="1" kern="1200">
                          <a:solidFill>
                            <a:schemeClr val="lt1"/>
                          </a:solidFill>
                          <a:latin typeface="Calibri" panose="020F0502020204030204"/>
                        </a:defRPr>
                      </a:lvl2pPr>
                      <a:lvl3pPr marL="685783" algn="l" defTabSz="685783" rtl="0" eaLnBrk="1" latinLnBrk="0" hangingPunct="1">
                        <a:defRPr sz="1350" b="1" kern="1200">
                          <a:solidFill>
                            <a:schemeClr val="lt1"/>
                          </a:solidFill>
                          <a:latin typeface="Calibri" panose="020F0502020204030204"/>
                        </a:defRPr>
                      </a:lvl3pPr>
                      <a:lvl4pPr marL="1028675" algn="l" defTabSz="685783" rtl="0" eaLnBrk="1" latinLnBrk="0" hangingPunct="1">
                        <a:defRPr sz="1350" b="1" kern="1200">
                          <a:solidFill>
                            <a:schemeClr val="lt1"/>
                          </a:solidFill>
                          <a:latin typeface="Calibri" panose="020F0502020204030204"/>
                        </a:defRPr>
                      </a:lvl4pPr>
                      <a:lvl5pPr marL="1371566" algn="l" defTabSz="685783" rtl="0" eaLnBrk="1" latinLnBrk="0" hangingPunct="1">
                        <a:defRPr sz="1350" b="1" kern="1200">
                          <a:solidFill>
                            <a:schemeClr val="lt1"/>
                          </a:solidFill>
                          <a:latin typeface="Calibri" panose="020F0502020204030204"/>
                        </a:defRPr>
                      </a:lvl5pPr>
                      <a:lvl6pPr marL="1714457" algn="l" defTabSz="685783" rtl="0" eaLnBrk="1" latinLnBrk="0" hangingPunct="1">
                        <a:defRPr sz="1350" b="1" kern="1200">
                          <a:solidFill>
                            <a:schemeClr val="lt1"/>
                          </a:solidFill>
                          <a:latin typeface="Calibri" panose="020F0502020204030204"/>
                        </a:defRPr>
                      </a:lvl6pPr>
                      <a:lvl7pPr marL="2057348" algn="l" defTabSz="685783" rtl="0" eaLnBrk="1" latinLnBrk="0" hangingPunct="1">
                        <a:defRPr sz="1350" b="1" kern="1200">
                          <a:solidFill>
                            <a:schemeClr val="lt1"/>
                          </a:solidFill>
                          <a:latin typeface="Calibri" panose="020F0502020204030204"/>
                        </a:defRPr>
                      </a:lvl7pPr>
                      <a:lvl8pPr marL="2400240" algn="l" defTabSz="685783" rtl="0" eaLnBrk="1" latinLnBrk="0" hangingPunct="1">
                        <a:defRPr sz="1350" b="1" kern="1200">
                          <a:solidFill>
                            <a:schemeClr val="lt1"/>
                          </a:solidFill>
                          <a:latin typeface="Calibri" panose="020F0502020204030204"/>
                        </a:defRPr>
                      </a:lvl8pPr>
                      <a:lvl9pPr marL="2743132" algn="l" defTabSz="685783" rtl="0" eaLnBrk="1" latinLnBrk="0" hangingPunct="1">
                        <a:defRPr sz="1350" b="1" kern="1200">
                          <a:solidFill>
                            <a:schemeClr val="lt1"/>
                          </a:solidFill>
                          <a:latin typeface="Calibri" panose="020F0502020204030204"/>
                        </a:defRPr>
                      </a:lvl9pPr>
                    </a:lstStyle>
                    <a:p>
                      <a:pPr algn="ctr"/>
                      <a:r>
                        <a:rPr lang="en-US" b="0" dirty="0">
                          <a:solidFill>
                            <a:schemeClr val="tx1"/>
                          </a:solidFill>
                          <a:latin typeface="Arial" panose="020B0604020202020204" pitchFamily="34" charset="0"/>
                          <a:cs typeface="Arial" panose="020B0604020202020204" pitchFamily="34" charset="0"/>
                        </a:rPr>
                        <a:t>Excellent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75000"/>
                      </a:srgbClr>
                    </a:solidFill>
                  </a:tcPr>
                </a:tc>
                <a:extLst>
                  <a:ext uri="{0D108BD9-81ED-4DB2-BD59-A6C34878D82A}">
                    <a16:rowId xmlns:a16="http://schemas.microsoft.com/office/drawing/2014/main" val="436314430"/>
                  </a:ext>
                </a:extLst>
              </a:tr>
              <a:tr h="791962">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r"/>
                      <a:r>
                        <a:rPr lang="en-US" sz="1200" dirty="0">
                          <a:solidFill>
                            <a:schemeClr val="tx1"/>
                          </a:solidFill>
                          <a:latin typeface="Arial" panose="020B0604020202020204" pitchFamily="34" charset="0"/>
                          <a:cs typeface="Arial" panose="020B0604020202020204" pitchFamily="34" charset="0"/>
                        </a:rPr>
                        <a:t>85</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ctr"/>
                      <a:r>
                        <a:rPr lang="en-US" b="0" dirty="0">
                          <a:solidFill>
                            <a:schemeClr val="tx1"/>
                          </a:solidFill>
                          <a:latin typeface="Arial" panose="020B0604020202020204" pitchFamily="34" charset="0"/>
                          <a:cs typeface="Arial" panose="020B0604020202020204" pitchFamily="34" charset="0"/>
                        </a:rPr>
                        <a:t>Good</a:t>
                      </a: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149350364"/>
                  </a:ext>
                </a:extLst>
              </a:tr>
              <a:tr h="791962">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r"/>
                      <a:r>
                        <a:rPr lang="en-US" sz="1200" dirty="0">
                          <a:solidFill>
                            <a:schemeClr val="tx1"/>
                          </a:solidFill>
                          <a:latin typeface="Arial" panose="020B0604020202020204" pitchFamily="34" charset="0"/>
                          <a:cs typeface="Arial" panose="020B0604020202020204" pitchFamily="34" charset="0"/>
                        </a:rPr>
                        <a:t>75</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ctr"/>
                      <a:r>
                        <a:rPr lang="en-US" b="0" dirty="0">
                          <a:solidFill>
                            <a:schemeClr val="tx1"/>
                          </a:solidFill>
                          <a:latin typeface="Arial" panose="020B0604020202020204" pitchFamily="34" charset="0"/>
                          <a:cs typeface="Arial" panose="020B0604020202020204" pitchFamily="34" charset="0"/>
                        </a:rPr>
                        <a:t>Fair</a:t>
                      </a: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488065103"/>
                  </a:ext>
                </a:extLst>
              </a:tr>
              <a:tr h="791962">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r"/>
                      <a:r>
                        <a:rPr lang="en-US" sz="1200" dirty="0">
                          <a:solidFill>
                            <a:schemeClr val="tx1"/>
                          </a:solidFill>
                          <a:latin typeface="Arial" panose="020B0604020202020204" pitchFamily="34" charset="0"/>
                          <a:cs typeface="Arial" panose="020B0604020202020204" pitchFamily="34" charset="0"/>
                        </a:rPr>
                        <a:t>60</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ctr"/>
                      <a:r>
                        <a:rPr lang="en-US" b="0" dirty="0">
                          <a:solidFill>
                            <a:schemeClr val="tx1"/>
                          </a:solidFill>
                          <a:latin typeface="Arial" panose="020B0604020202020204" pitchFamily="34" charset="0"/>
                          <a:cs typeface="Arial" panose="020B0604020202020204" pitchFamily="34" charset="0"/>
                        </a:rPr>
                        <a:t>Poor</a:t>
                      </a: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extLst>
                  <a:ext uri="{0D108BD9-81ED-4DB2-BD59-A6C34878D82A}">
                    <a16:rowId xmlns:a16="http://schemas.microsoft.com/office/drawing/2014/main" val="4149076822"/>
                  </a:ext>
                </a:extLst>
              </a:tr>
              <a:tr h="791962">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r"/>
                      <a:r>
                        <a:rPr lang="en-US" sz="1200" dirty="0">
                          <a:solidFill>
                            <a:schemeClr val="tx1"/>
                          </a:solidFill>
                          <a:latin typeface="Arial" panose="020B0604020202020204" pitchFamily="34" charset="0"/>
                          <a:cs typeface="Arial" panose="020B0604020202020204" pitchFamily="34" charset="0"/>
                        </a:rPr>
                        <a:t>50</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ctr"/>
                      <a:r>
                        <a:rPr lang="en-US" b="0" dirty="0">
                          <a:solidFill>
                            <a:schemeClr val="tx1"/>
                          </a:solidFill>
                          <a:latin typeface="Arial" panose="020B0604020202020204" pitchFamily="34" charset="0"/>
                          <a:cs typeface="Arial" panose="020B0604020202020204" pitchFamily="34" charset="0"/>
                        </a:rPr>
                        <a:t>Very Poor</a:t>
                      </a: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280311486"/>
                  </a:ext>
                </a:extLst>
              </a:tr>
            </a:tbl>
          </a:graphicData>
        </a:graphic>
      </p:graphicFrame>
      <p:graphicFrame>
        <p:nvGraphicFramePr>
          <p:cNvPr id="12" name="Table 11">
            <a:extLst>
              <a:ext uri="{FF2B5EF4-FFF2-40B4-BE49-F238E27FC236}">
                <a16:creationId xmlns:a16="http://schemas.microsoft.com/office/drawing/2014/main" id="{3B864C69-CC25-1A29-6103-27492AB3563D}"/>
              </a:ext>
            </a:extLst>
          </p:cNvPr>
          <p:cNvGraphicFramePr>
            <a:graphicFrameLocks noGrp="1"/>
          </p:cNvGraphicFramePr>
          <p:nvPr>
            <p:extLst>
              <p:ext uri="{D42A27DB-BD31-4B8C-83A1-F6EECF244321}">
                <p14:modId xmlns:p14="http://schemas.microsoft.com/office/powerpoint/2010/main" val="2982529327"/>
              </p:ext>
            </p:extLst>
          </p:nvPr>
        </p:nvGraphicFramePr>
        <p:xfrm>
          <a:off x="5396422" y="2132005"/>
          <a:ext cx="2057353" cy="3959810"/>
        </p:xfrm>
        <a:graphic>
          <a:graphicData uri="http://schemas.openxmlformats.org/drawingml/2006/table">
            <a:tbl>
              <a:tblPr firstRow="1" bandRow="1"/>
              <a:tblGrid>
                <a:gridCol w="437844">
                  <a:extLst>
                    <a:ext uri="{9D8B030D-6E8A-4147-A177-3AD203B41FA5}">
                      <a16:colId xmlns:a16="http://schemas.microsoft.com/office/drawing/2014/main" val="2534256418"/>
                    </a:ext>
                  </a:extLst>
                </a:gridCol>
                <a:gridCol w="1619509">
                  <a:extLst>
                    <a:ext uri="{9D8B030D-6E8A-4147-A177-3AD203B41FA5}">
                      <a16:colId xmlns:a16="http://schemas.microsoft.com/office/drawing/2014/main" val="3524385052"/>
                    </a:ext>
                  </a:extLst>
                </a:gridCol>
              </a:tblGrid>
              <a:tr h="791962">
                <a:tc>
                  <a:txBody>
                    <a:bodyPr/>
                    <a:lstStyle>
                      <a:lvl1pPr marL="0" algn="l" defTabSz="685783" rtl="0" eaLnBrk="1" latinLnBrk="0" hangingPunct="1">
                        <a:defRPr sz="1350" b="1" kern="1200">
                          <a:solidFill>
                            <a:schemeClr val="lt1"/>
                          </a:solidFill>
                          <a:latin typeface="Calibri" panose="020F0502020204030204"/>
                        </a:defRPr>
                      </a:lvl1pPr>
                      <a:lvl2pPr marL="342892" algn="l" defTabSz="685783" rtl="0" eaLnBrk="1" latinLnBrk="0" hangingPunct="1">
                        <a:defRPr sz="1350" b="1" kern="1200">
                          <a:solidFill>
                            <a:schemeClr val="lt1"/>
                          </a:solidFill>
                          <a:latin typeface="Calibri" panose="020F0502020204030204"/>
                        </a:defRPr>
                      </a:lvl2pPr>
                      <a:lvl3pPr marL="685783" algn="l" defTabSz="685783" rtl="0" eaLnBrk="1" latinLnBrk="0" hangingPunct="1">
                        <a:defRPr sz="1350" b="1" kern="1200">
                          <a:solidFill>
                            <a:schemeClr val="lt1"/>
                          </a:solidFill>
                          <a:latin typeface="Calibri" panose="020F0502020204030204"/>
                        </a:defRPr>
                      </a:lvl3pPr>
                      <a:lvl4pPr marL="1028675" algn="l" defTabSz="685783" rtl="0" eaLnBrk="1" latinLnBrk="0" hangingPunct="1">
                        <a:defRPr sz="1350" b="1" kern="1200">
                          <a:solidFill>
                            <a:schemeClr val="lt1"/>
                          </a:solidFill>
                          <a:latin typeface="Calibri" panose="020F0502020204030204"/>
                        </a:defRPr>
                      </a:lvl4pPr>
                      <a:lvl5pPr marL="1371566" algn="l" defTabSz="685783" rtl="0" eaLnBrk="1" latinLnBrk="0" hangingPunct="1">
                        <a:defRPr sz="1350" b="1" kern="1200">
                          <a:solidFill>
                            <a:schemeClr val="lt1"/>
                          </a:solidFill>
                          <a:latin typeface="Calibri" panose="020F0502020204030204"/>
                        </a:defRPr>
                      </a:lvl5pPr>
                      <a:lvl6pPr marL="1714457" algn="l" defTabSz="685783" rtl="0" eaLnBrk="1" latinLnBrk="0" hangingPunct="1">
                        <a:defRPr sz="1350" b="1" kern="1200">
                          <a:solidFill>
                            <a:schemeClr val="lt1"/>
                          </a:solidFill>
                          <a:latin typeface="Calibri" panose="020F0502020204030204"/>
                        </a:defRPr>
                      </a:lvl6pPr>
                      <a:lvl7pPr marL="2057348" algn="l" defTabSz="685783" rtl="0" eaLnBrk="1" latinLnBrk="0" hangingPunct="1">
                        <a:defRPr sz="1350" b="1" kern="1200">
                          <a:solidFill>
                            <a:schemeClr val="lt1"/>
                          </a:solidFill>
                          <a:latin typeface="Calibri" panose="020F0502020204030204"/>
                        </a:defRPr>
                      </a:lvl7pPr>
                      <a:lvl8pPr marL="2400240" algn="l" defTabSz="685783" rtl="0" eaLnBrk="1" latinLnBrk="0" hangingPunct="1">
                        <a:defRPr sz="1350" b="1" kern="1200">
                          <a:solidFill>
                            <a:schemeClr val="lt1"/>
                          </a:solidFill>
                          <a:latin typeface="Calibri" panose="020F0502020204030204"/>
                        </a:defRPr>
                      </a:lvl8pPr>
                      <a:lvl9pPr marL="2743132" algn="l" defTabSz="685783" rtl="0" eaLnBrk="1" latinLnBrk="0" hangingPunct="1">
                        <a:defRPr sz="1350" b="1" kern="1200">
                          <a:solidFill>
                            <a:schemeClr val="lt1"/>
                          </a:solidFill>
                          <a:latin typeface="Calibri" panose="020F0502020204030204"/>
                        </a:defRPr>
                      </a:lvl9pPr>
                    </a:lstStyle>
                    <a:p>
                      <a:pPr algn="r"/>
                      <a:r>
                        <a:rPr lang="en-US" sz="1200" b="0" dirty="0">
                          <a:solidFill>
                            <a:schemeClr val="tx1"/>
                          </a:solidFill>
                          <a:latin typeface="Arial" panose="020B0604020202020204" pitchFamily="34" charset="0"/>
                          <a:cs typeface="Arial" panose="020B0604020202020204" pitchFamily="34" charset="0"/>
                        </a:rPr>
                        <a:t>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783" rtl="0" eaLnBrk="1" latinLnBrk="0" hangingPunct="1">
                        <a:defRPr sz="1350" b="1" kern="1200">
                          <a:solidFill>
                            <a:schemeClr val="lt1"/>
                          </a:solidFill>
                          <a:latin typeface="Calibri" panose="020F0502020204030204"/>
                        </a:defRPr>
                      </a:lvl1pPr>
                      <a:lvl2pPr marL="342892" algn="l" defTabSz="685783" rtl="0" eaLnBrk="1" latinLnBrk="0" hangingPunct="1">
                        <a:defRPr sz="1350" b="1" kern="1200">
                          <a:solidFill>
                            <a:schemeClr val="lt1"/>
                          </a:solidFill>
                          <a:latin typeface="Calibri" panose="020F0502020204030204"/>
                        </a:defRPr>
                      </a:lvl2pPr>
                      <a:lvl3pPr marL="685783" algn="l" defTabSz="685783" rtl="0" eaLnBrk="1" latinLnBrk="0" hangingPunct="1">
                        <a:defRPr sz="1350" b="1" kern="1200">
                          <a:solidFill>
                            <a:schemeClr val="lt1"/>
                          </a:solidFill>
                          <a:latin typeface="Calibri" panose="020F0502020204030204"/>
                        </a:defRPr>
                      </a:lvl3pPr>
                      <a:lvl4pPr marL="1028675" algn="l" defTabSz="685783" rtl="0" eaLnBrk="1" latinLnBrk="0" hangingPunct="1">
                        <a:defRPr sz="1350" b="1" kern="1200">
                          <a:solidFill>
                            <a:schemeClr val="lt1"/>
                          </a:solidFill>
                          <a:latin typeface="Calibri" panose="020F0502020204030204"/>
                        </a:defRPr>
                      </a:lvl4pPr>
                      <a:lvl5pPr marL="1371566" algn="l" defTabSz="685783" rtl="0" eaLnBrk="1" latinLnBrk="0" hangingPunct="1">
                        <a:defRPr sz="1350" b="1" kern="1200">
                          <a:solidFill>
                            <a:schemeClr val="lt1"/>
                          </a:solidFill>
                          <a:latin typeface="Calibri" panose="020F0502020204030204"/>
                        </a:defRPr>
                      </a:lvl5pPr>
                      <a:lvl6pPr marL="1714457" algn="l" defTabSz="685783" rtl="0" eaLnBrk="1" latinLnBrk="0" hangingPunct="1">
                        <a:defRPr sz="1350" b="1" kern="1200">
                          <a:solidFill>
                            <a:schemeClr val="lt1"/>
                          </a:solidFill>
                          <a:latin typeface="Calibri" panose="020F0502020204030204"/>
                        </a:defRPr>
                      </a:lvl6pPr>
                      <a:lvl7pPr marL="2057348" algn="l" defTabSz="685783" rtl="0" eaLnBrk="1" latinLnBrk="0" hangingPunct="1">
                        <a:defRPr sz="1350" b="1" kern="1200">
                          <a:solidFill>
                            <a:schemeClr val="lt1"/>
                          </a:solidFill>
                          <a:latin typeface="Calibri" panose="020F0502020204030204"/>
                        </a:defRPr>
                      </a:lvl7pPr>
                      <a:lvl8pPr marL="2400240" algn="l" defTabSz="685783" rtl="0" eaLnBrk="1" latinLnBrk="0" hangingPunct="1">
                        <a:defRPr sz="1350" b="1" kern="1200">
                          <a:solidFill>
                            <a:schemeClr val="lt1"/>
                          </a:solidFill>
                          <a:latin typeface="Calibri" panose="020F0502020204030204"/>
                        </a:defRPr>
                      </a:lvl8pPr>
                      <a:lvl9pPr marL="2743132" algn="l" defTabSz="685783" rtl="0" eaLnBrk="1" latinLnBrk="0" hangingPunct="1">
                        <a:defRPr sz="1350" b="1" kern="1200">
                          <a:solidFill>
                            <a:schemeClr val="lt1"/>
                          </a:solidFill>
                          <a:latin typeface="Calibri" panose="020F0502020204030204"/>
                        </a:defRPr>
                      </a:lvl9pPr>
                    </a:lstStyle>
                    <a:p>
                      <a:pPr algn="ctr"/>
                      <a:r>
                        <a:rPr lang="en-US" b="0" dirty="0">
                          <a:solidFill>
                            <a:schemeClr val="tx1"/>
                          </a:solidFill>
                          <a:latin typeface="Arial" panose="020B0604020202020204" pitchFamily="34" charset="0"/>
                          <a:cs typeface="Arial" panose="020B0604020202020204" pitchFamily="34" charset="0"/>
                        </a:rPr>
                        <a:t>Excellent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0AD47">
                        <a:lumMod val="75000"/>
                      </a:srgbClr>
                    </a:solidFill>
                  </a:tcPr>
                </a:tc>
                <a:extLst>
                  <a:ext uri="{0D108BD9-81ED-4DB2-BD59-A6C34878D82A}">
                    <a16:rowId xmlns:a16="http://schemas.microsoft.com/office/drawing/2014/main" val="436314430"/>
                  </a:ext>
                </a:extLst>
              </a:tr>
              <a:tr h="791962">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r"/>
                      <a:r>
                        <a:rPr lang="en-US" sz="1200" dirty="0">
                          <a:solidFill>
                            <a:schemeClr val="tx1"/>
                          </a:solidFill>
                          <a:latin typeface="Arial" panose="020B0604020202020204" pitchFamily="34" charset="0"/>
                          <a:cs typeface="Arial" panose="020B0604020202020204" pitchFamily="34" charset="0"/>
                        </a:rPr>
                        <a:t>85</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ctr"/>
                      <a:r>
                        <a:rPr lang="en-US" b="0" dirty="0">
                          <a:solidFill>
                            <a:schemeClr val="tx1"/>
                          </a:solidFill>
                          <a:latin typeface="Arial" panose="020B0604020202020204" pitchFamily="34" charset="0"/>
                          <a:cs typeface="Arial" panose="020B0604020202020204" pitchFamily="34" charset="0"/>
                        </a:rPr>
                        <a:t>Good</a:t>
                      </a: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149350364"/>
                  </a:ext>
                </a:extLst>
              </a:tr>
              <a:tr h="791962">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r"/>
                      <a:r>
                        <a:rPr lang="en-US" sz="1200" dirty="0">
                          <a:solidFill>
                            <a:schemeClr val="tx1"/>
                          </a:solidFill>
                          <a:latin typeface="Arial" panose="020B0604020202020204" pitchFamily="34" charset="0"/>
                          <a:cs typeface="Arial" panose="020B0604020202020204" pitchFamily="34" charset="0"/>
                        </a:rPr>
                        <a:t>70</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ctr"/>
                      <a:r>
                        <a:rPr lang="en-US" b="0" dirty="0">
                          <a:solidFill>
                            <a:schemeClr val="tx1"/>
                          </a:solidFill>
                          <a:latin typeface="Arial" panose="020B0604020202020204" pitchFamily="34" charset="0"/>
                          <a:cs typeface="Arial" panose="020B0604020202020204" pitchFamily="34" charset="0"/>
                        </a:rPr>
                        <a:t>Fair</a:t>
                      </a: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488065103"/>
                  </a:ext>
                </a:extLst>
              </a:tr>
              <a:tr h="791962">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r"/>
                      <a:r>
                        <a:rPr lang="en-US" sz="1200" dirty="0">
                          <a:solidFill>
                            <a:schemeClr val="tx1"/>
                          </a:solidFill>
                          <a:latin typeface="Arial" panose="020B0604020202020204" pitchFamily="34" charset="0"/>
                          <a:cs typeface="Arial" panose="020B0604020202020204" pitchFamily="34" charset="0"/>
                        </a:rPr>
                        <a:t>55</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ctr"/>
                      <a:r>
                        <a:rPr lang="en-US" b="0" dirty="0">
                          <a:solidFill>
                            <a:schemeClr val="tx1"/>
                          </a:solidFill>
                          <a:latin typeface="Arial" panose="020B0604020202020204" pitchFamily="34" charset="0"/>
                          <a:cs typeface="Arial" panose="020B0604020202020204" pitchFamily="34" charset="0"/>
                        </a:rPr>
                        <a:t>Poor</a:t>
                      </a: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9933"/>
                    </a:solidFill>
                  </a:tcPr>
                </a:tc>
                <a:extLst>
                  <a:ext uri="{0D108BD9-81ED-4DB2-BD59-A6C34878D82A}">
                    <a16:rowId xmlns:a16="http://schemas.microsoft.com/office/drawing/2014/main" val="4149076822"/>
                  </a:ext>
                </a:extLst>
              </a:tr>
              <a:tr h="791962">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r"/>
                      <a:r>
                        <a:rPr lang="en-US" sz="1200" dirty="0">
                          <a:solidFill>
                            <a:schemeClr val="tx1"/>
                          </a:solidFill>
                          <a:latin typeface="Arial" panose="020B0604020202020204" pitchFamily="34" charset="0"/>
                          <a:cs typeface="Arial" panose="020B0604020202020204" pitchFamily="34" charset="0"/>
                        </a:rPr>
                        <a:t>40</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685783" rtl="0" eaLnBrk="1" latinLnBrk="0" hangingPunct="1">
                        <a:defRPr sz="1350" kern="1200">
                          <a:solidFill>
                            <a:schemeClr val="dk1"/>
                          </a:solidFill>
                          <a:latin typeface="Calibri" panose="020F0502020204030204"/>
                        </a:defRPr>
                      </a:lvl1pPr>
                      <a:lvl2pPr marL="342892" algn="l" defTabSz="685783" rtl="0" eaLnBrk="1" latinLnBrk="0" hangingPunct="1">
                        <a:defRPr sz="1350" kern="1200">
                          <a:solidFill>
                            <a:schemeClr val="dk1"/>
                          </a:solidFill>
                          <a:latin typeface="Calibri" panose="020F0502020204030204"/>
                        </a:defRPr>
                      </a:lvl2pPr>
                      <a:lvl3pPr marL="685783" algn="l" defTabSz="685783" rtl="0" eaLnBrk="1" latinLnBrk="0" hangingPunct="1">
                        <a:defRPr sz="1350" kern="1200">
                          <a:solidFill>
                            <a:schemeClr val="dk1"/>
                          </a:solidFill>
                          <a:latin typeface="Calibri" panose="020F0502020204030204"/>
                        </a:defRPr>
                      </a:lvl3pPr>
                      <a:lvl4pPr marL="1028675" algn="l" defTabSz="685783" rtl="0" eaLnBrk="1" latinLnBrk="0" hangingPunct="1">
                        <a:defRPr sz="1350" kern="1200">
                          <a:solidFill>
                            <a:schemeClr val="dk1"/>
                          </a:solidFill>
                          <a:latin typeface="Calibri" panose="020F0502020204030204"/>
                        </a:defRPr>
                      </a:lvl4pPr>
                      <a:lvl5pPr marL="1371566" algn="l" defTabSz="685783" rtl="0" eaLnBrk="1" latinLnBrk="0" hangingPunct="1">
                        <a:defRPr sz="1350" kern="1200">
                          <a:solidFill>
                            <a:schemeClr val="dk1"/>
                          </a:solidFill>
                          <a:latin typeface="Calibri" panose="020F0502020204030204"/>
                        </a:defRPr>
                      </a:lvl5pPr>
                      <a:lvl6pPr marL="1714457" algn="l" defTabSz="685783" rtl="0" eaLnBrk="1" latinLnBrk="0" hangingPunct="1">
                        <a:defRPr sz="1350" kern="1200">
                          <a:solidFill>
                            <a:schemeClr val="dk1"/>
                          </a:solidFill>
                          <a:latin typeface="Calibri" panose="020F0502020204030204"/>
                        </a:defRPr>
                      </a:lvl6pPr>
                      <a:lvl7pPr marL="2057348" algn="l" defTabSz="685783" rtl="0" eaLnBrk="1" latinLnBrk="0" hangingPunct="1">
                        <a:defRPr sz="1350" kern="1200">
                          <a:solidFill>
                            <a:schemeClr val="dk1"/>
                          </a:solidFill>
                          <a:latin typeface="Calibri" panose="020F0502020204030204"/>
                        </a:defRPr>
                      </a:lvl7pPr>
                      <a:lvl8pPr marL="2400240" algn="l" defTabSz="685783" rtl="0" eaLnBrk="1" latinLnBrk="0" hangingPunct="1">
                        <a:defRPr sz="1350" kern="1200">
                          <a:solidFill>
                            <a:schemeClr val="dk1"/>
                          </a:solidFill>
                          <a:latin typeface="Calibri" panose="020F0502020204030204"/>
                        </a:defRPr>
                      </a:lvl8pPr>
                      <a:lvl9pPr marL="2743132" algn="l" defTabSz="685783" rtl="0" eaLnBrk="1" latinLnBrk="0" hangingPunct="1">
                        <a:defRPr sz="1350" kern="1200">
                          <a:solidFill>
                            <a:schemeClr val="dk1"/>
                          </a:solidFill>
                          <a:latin typeface="Calibri" panose="020F0502020204030204"/>
                        </a:defRPr>
                      </a:lvl9pPr>
                    </a:lstStyle>
                    <a:p>
                      <a:pPr algn="ctr"/>
                      <a:r>
                        <a:rPr lang="en-US" b="0" dirty="0">
                          <a:solidFill>
                            <a:schemeClr val="tx1"/>
                          </a:solidFill>
                          <a:latin typeface="Arial" panose="020B0604020202020204" pitchFamily="34" charset="0"/>
                          <a:cs typeface="Arial" panose="020B0604020202020204" pitchFamily="34" charset="0"/>
                        </a:rPr>
                        <a:t>Very Poor</a:t>
                      </a: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280311486"/>
                  </a:ext>
                </a:extLst>
              </a:tr>
            </a:tbl>
          </a:graphicData>
        </a:graphic>
      </p:graphicFrame>
      <p:sp>
        <p:nvSpPr>
          <p:cNvPr id="13" name="Arrow: Right 12">
            <a:extLst>
              <a:ext uri="{FF2B5EF4-FFF2-40B4-BE49-F238E27FC236}">
                <a16:creationId xmlns:a16="http://schemas.microsoft.com/office/drawing/2014/main" id="{A02155E8-BB8A-745D-F3B3-7F00D5F432D9}"/>
              </a:ext>
            </a:extLst>
          </p:cNvPr>
          <p:cNvSpPr/>
          <p:nvPr/>
        </p:nvSpPr>
        <p:spPr>
          <a:xfrm>
            <a:off x="240730" y="3214676"/>
            <a:ext cx="1545336" cy="484632"/>
          </a:xfrm>
          <a:prstGeom prst="right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Target = 80</a:t>
            </a:r>
          </a:p>
        </p:txBody>
      </p:sp>
      <p:sp>
        <p:nvSpPr>
          <p:cNvPr id="14" name="Arrow: Right 13">
            <a:extLst>
              <a:ext uri="{FF2B5EF4-FFF2-40B4-BE49-F238E27FC236}">
                <a16:creationId xmlns:a16="http://schemas.microsoft.com/office/drawing/2014/main" id="{503D8927-9E71-C0E9-FEA0-593C8946C38C}"/>
              </a:ext>
            </a:extLst>
          </p:cNvPr>
          <p:cNvSpPr/>
          <p:nvPr/>
        </p:nvSpPr>
        <p:spPr>
          <a:xfrm>
            <a:off x="3980626" y="3251252"/>
            <a:ext cx="1722846" cy="484632"/>
          </a:xfrm>
          <a:prstGeom prst="right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Target = 75</a:t>
            </a:r>
          </a:p>
        </p:txBody>
      </p:sp>
    </p:spTree>
    <p:extLst>
      <p:ext uri="{BB962C8B-B14F-4D97-AF65-F5344CB8AC3E}">
        <p14:creationId xmlns:p14="http://schemas.microsoft.com/office/powerpoint/2010/main" val="3510364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73D18489-01E8-4210-B219-637579AF6EF9}"/>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EB827FB1-D260-40EE-9882-1B475E730012}" type="slidenum">
              <a:rPr kumimoji="0" lang="en-US" sz="9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11</a:t>
            </a:fld>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4">
            <a:extLst>
              <a:ext uri="{FF2B5EF4-FFF2-40B4-BE49-F238E27FC236}">
                <a16:creationId xmlns:a16="http://schemas.microsoft.com/office/drawing/2014/main" id="{789D05E3-13FB-4718-B5F5-82FBD196C663}"/>
              </a:ext>
            </a:extLst>
          </p:cNvPr>
          <p:cNvPicPr>
            <a:picLocks noChangeAspect="1"/>
          </p:cNvPicPr>
          <p:nvPr/>
        </p:nvPicPr>
        <p:blipFill rotWithShape="1">
          <a:blip r:embed="rId3"/>
          <a:srcRect r="8534" b="-2"/>
          <a:stretch/>
        </p:blipFill>
        <p:spPr>
          <a:xfrm>
            <a:off x="476510" y="653303"/>
            <a:ext cx="3008122" cy="2705099"/>
          </a:xfrm>
          <a:prstGeom prst="rect">
            <a:avLst/>
          </a:prstGeom>
        </p:spPr>
      </p:pic>
      <p:pic>
        <p:nvPicPr>
          <p:cNvPr id="10" name="Picture 9">
            <a:extLst>
              <a:ext uri="{FF2B5EF4-FFF2-40B4-BE49-F238E27FC236}">
                <a16:creationId xmlns:a16="http://schemas.microsoft.com/office/drawing/2014/main" id="{94CE82E9-91CB-426E-9AEC-D056D4B169C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609474" y="643467"/>
            <a:ext cx="5051925" cy="5571066"/>
          </a:xfrm>
          <a:prstGeom prst="rect">
            <a:avLst/>
          </a:prstGeom>
        </p:spPr>
      </p:pic>
      <p:sp>
        <p:nvSpPr>
          <p:cNvPr id="6" name="TextBox 5">
            <a:extLst>
              <a:ext uri="{FF2B5EF4-FFF2-40B4-BE49-F238E27FC236}">
                <a16:creationId xmlns:a16="http://schemas.microsoft.com/office/drawing/2014/main" id="{8DA0F80B-1853-4AC4-889D-CE65D29537E2}"/>
              </a:ext>
            </a:extLst>
          </p:cNvPr>
          <p:cNvSpPr txBox="1"/>
          <p:nvPr/>
        </p:nvSpPr>
        <p:spPr>
          <a:xfrm>
            <a:off x="6217920" y="3467911"/>
            <a:ext cx="2347973"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PCI = 75</a:t>
            </a:r>
          </a:p>
        </p:txBody>
      </p:sp>
      <p:sp>
        <p:nvSpPr>
          <p:cNvPr id="7" name="TextBox 6">
            <a:extLst>
              <a:ext uri="{FF2B5EF4-FFF2-40B4-BE49-F238E27FC236}">
                <a16:creationId xmlns:a16="http://schemas.microsoft.com/office/drawing/2014/main" id="{A16F8879-30B6-41C7-9059-0B30F803A628}"/>
              </a:ext>
            </a:extLst>
          </p:cNvPr>
          <p:cNvSpPr txBox="1"/>
          <p:nvPr/>
        </p:nvSpPr>
        <p:spPr>
          <a:xfrm>
            <a:off x="577228" y="643467"/>
            <a:ext cx="161313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PCI = 33</a:t>
            </a:r>
          </a:p>
        </p:txBody>
      </p:sp>
      <p:pic>
        <p:nvPicPr>
          <p:cNvPr id="11" name="Picture 10" descr="A picture containing text, grass, sky, outdoor&#10;&#10;Description automatically generated">
            <a:extLst>
              <a:ext uri="{FF2B5EF4-FFF2-40B4-BE49-F238E27FC236}">
                <a16:creationId xmlns:a16="http://schemas.microsoft.com/office/drawing/2014/main" id="{7ACF8BA1-E11F-490F-8642-4147CE9014F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76510" y="3531646"/>
            <a:ext cx="3008376" cy="2668809"/>
          </a:xfrm>
          <a:prstGeom prst="rect">
            <a:avLst/>
          </a:prstGeom>
        </p:spPr>
      </p:pic>
      <p:sp>
        <p:nvSpPr>
          <p:cNvPr id="12" name="TextBox 11">
            <a:extLst>
              <a:ext uri="{FF2B5EF4-FFF2-40B4-BE49-F238E27FC236}">
                <a16:creationId xmlns:a16="http://schemas.microsoft.com/office/drawing/2014/main" id="{A6EC0E67-5FFA-4D0F-9A25-84091152DF5D}"/>
              </a:ext>
            </a:extLst>
          </p:cNvPr>
          <p:cNvSpPr txBox="1"/>
          <p:nvPr/>
        </p:nvSpPr>
        <p:spPr>
          <a:xfrm>
            <a:off x="487923" y="3576852"/>
            <a:ext cx="149569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PCI = 50</a:t>
            </a:r>
          </a:p>
        </p:txBody>
      </p:sp>
    </p:spTree>
    <p:extLst>
      <p:ext uri="{BB962C8B-B14F-4D97-AF65-F5344CB8AC3E}">
        <p14:creationId xmlns:p14="http://schemas.microsoft.com/office/powerpoint/2010/main" val="272600369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F0A12C-EBF3-6C22-E9EA-8A59699F5C46}"/>
              </a:ext>
            </a:extLst>
          </p:cNvPr>
          <p:cNvPicPr>
            <a:picLocks noChangeAspect="1"/>
          </p:cNvPicPr>
          <p:nvPr/>
        </p:nvPicPr>
        <p:blipFill>
          <a:blip r:embed="rId3" cstate="screen">
            <a:extLst>
              <a:ext uri="{28A0092B-C50C-407E-A947-70E740481C1C}">
                <a14:useLocalDpi xmlns:a14="http://schemas.microsoft.com/office/drawing/2010/main" val="0"/>
              </a:ext>
            </a:extLst>
          </a:blip>
          <a:srcRect l="715" r="715"/>
          <a:stretch>
            <a:fillRect/>
          </a:stretch>
        </p:blipFill>
        <p:spPr bwMode="auto">
          <a:xfrm>
            <a:off x="212763" y="919163"/>
            <a:ext cx="8718473" cy="5233157"/>
          </a:xfrm>
          <a:prstGeom prst="rect">
            <a:avLst/>
          </a:prstGeom>
          <a:ln>
            <a:noFill/>
          </a:ln>
          <a:extLst>
            <a:ext uri="{53640926-AAD7-44D8-BBD7-CCE9431645EC}">
              <a14:shadowObscured xmlns:a14="http://schemas.microsoft.com/office/drawing/2010/main"/>
            </a:ext>
          </a:extLst>
        </p:spPr>
      </p:pic>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88125" y="424578"/>
            <a:ext cx="8252428" cy="1094911"/>
          </a:xfrm>
          <a:prstGeom prst="rect">
            <a:avLst/>
          </a:prstGeom>
        </p:spPr>
        <p:txBody>
          <a:bodyPr lIns="0"/>
          <a:lstStyle/>
          <a:p>
            <a:pPr marL="0" indent="0">
              <a:spcAft>
                <a:spcPts val="1800"/>
              </a:spcAft>
              <a:buFont typeface="Arial" panose="020B0604020202020204" pitchFamily="34" charset="0"/>
              <a:buNone/>
            </a:pPr>
            <a:r>
              <a:rPr lang="en-US" sz="3200" b="1" dirty="0">
                <a:solidFill>
                  <a:schemeClr val="accent1"/>
                </a:solidFill>
                <a:latin typeface="+mj-lt"/>
              </a:rPr>
              <a:t>Pavement </a:t>
            </a:r>
          </a:p>
        </p:txBody>
      </p:sp>
      <p:cxnSp>
        <p:nvCxnSpPr>
          <p:cNvPr id="3" name="Straight Connector 2">
            <a:extLst>
              <a:ext uri="{FF2B5EF4-FFF2-40B4-BE49-F238E27FC236}">
                <a16:creationId xmlns:a16="http://schemas.microsoft.com/office/drawing/2014/main" id="{79296048-1279-DB60-EAF4-697595764C2E}"/>
              </a:ext>
            </a:extLst>
          </p:cNvPr>
          <p:cNvCxnSpPr/>
          <p:nvPr/>
        </p:nvCxnSpPr>
        <p:spPr>
          <a:xfrm>
            <a:off x="588125" y="1056997"/>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5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F0A12C-EBF3-6C22-E9EA-8A59699F5C46}"/>
              </a:ext>
            </a:extLst>
          </p:cNvPr>
          <p:cNvPicPr>
            <a:picLocks noChangeAspect="1"/>
          </p:cNvPicPr>
          <p:nvPr/>
        </p:nvPicPr>
        <p:blipFill>
          <a:blip r:embed="rId3" cstate="screen">
            <a:extLst>
              <a:ext uri="{28A0092B-C50C-407E-A947-70E740481C1C}">
                <a14:useLocalDpi xmlns:a14="http://schemas.microsoft.com/office/drawing/2010/main" val="0"/>
              </a:ext>
            </a:extLst>
          </a:blip>
          <a:srcRect l="715" r="715"/>
          <a:stretch>
            <a:fillRect/>
          </a:stretch>
        </p:blipFill>
        <p:spPr bwMode="auto">
          <a:xfrm>
            <a:off x="212763" y="919163"/>
            <a:ext cx="8718473" cy="5233157"/>
          </a:xfrm>
          <a:prstGeom prst="rect">
            <a:avLst/>
          </a:prstGeom>
          <a:ln>
            <a:noFill/>
          </a:ln>
          <a:extLst>
            <a:ext uri="{53640926-AAD7-44D8-BBD7-CCE9431645EC}">
              <a14:shadowObscured xmlns:a14="http://schemas.microsoft.com/office/drawing/2010/main"/>
            </a:ext>
          </a:extLst>
        </p:spPr>
      </p:pic>
      <p:sp>
        <p:nvSpPr>
          <p:cNvPr id="5" name="Oval 4">
            <a:extLst>
              <a:ext uri="{FF2B5EF4-FFF2-40B4-BE49-F238E27FC236}">
                <a16:creationId xmlns:a16="http://schemas.microsoft.com/office/drawing/2014/main" id="{0DA8292A-1AED-BE84-9CC3-337DB862623F}"/>
              </a:ext>
            </a:extLst>
          </p:cNvPr>
          <p:cNvSpPr/>
          <p:nvPr/>
        </p:nvSpPr>
        <p:spPr>
          <a:xfrm>
            <a:off x="5337313" y="2584174"/>
            <a:ext cx="3220278" cy="101379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88125" y="424578"/>
            <a:ext cx="8252428" cy="1094911"/>
          </a:xfrm>
          <a:prstGeom prst="rect">
            <a:avLst/>
          </a:prstGeom>
        </p:spPr>
        <p:txBody>
          <a:bodyPr lIns="0"/>
          <a:lstStyle/>
          <a:p>
            <a:pPr marL="0" indent="0">
              <a:spcAft>
                <a:spcPts val="1800"/>
              </a:spcAft>
              <a:buFont typeface="Arial" panose="020B0604020202020204" pitchFamily="34" charset="0"/>
              <a:buNone/>
            </a:pPr>
            <a:r>
              <a:rPr lang="en-US" sz="3200" b="1" dirty="0">
                <a:solidFill>
                  <a:schemeClr val="accent1"/>
                </a:solidFill>
                <a:latin typeface="+mj-lt"/>
              </a:rPr>
              <a:t>Pavement </a:t>
            </a:r>
          </a:p>
        </p:txBody>
      </p:sp>
      <p:cxnSp>
        <p:nvCxnSpPr>
          <p:cNvPr id="3" name="Straight Connector 2">
            <a:extLst>
              <a:ext uri="{FF2B5EF4-FFF2-40B4-BE49-F238E27FC236}">
                <a16:creationId xmlns:a16="http://schemas.microsoft.com/office/drawing/2014/main" id="{79296048-1279-DB60-EAF4-697595764C2E}"/>
              </a:ext>
            </a:extLst>
          </p:cNvPr>
          <p:cNvCxnSpPr/>
          <p:nvPr/>
        </p:nvCxnSpPr>
        <p:spPr>
          <a:xfrm>
            <a:off x="588125" y="1056997"/>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21BDF8D-26A0-8FB5-C4CF-C8080DFF41BA}"/>
              </a:ext>
            </a:extLst>
          </p:cNvPr>
          <p:cNvPicPr>
            <a:picLocks noChangeAspect="1"/>
          </p:cNvPicPr>
          <p:nvPr/>
        </p:nvPicPr>
        <p:blipFill>
          <a:blip r:embed="rId4"/>
          <a:stretch>
            <a:fillRect/>
          </a:stretch>
        </p:blipFill>
        <p:spPr>
          <a:xfrm>
            <a:off x="885825" y="2043098"/>
            <a:ext cx="6634164" cy="3676650"/>
          </a:xfrm>
          <a:prstGeom prst="rect">
            <a:avLst/>
          </a:prstGeom>
        </p:spPr>
      </p:pic>
      <p:sp>
        <p:nvSpPr>
          <p:cNvPr id="6" name="TextBox 5">
            <a:extLst>
              <a:ext uri="{FF2B5EF4-FFF2-40B4-BE49-F238E27FC236}">
                <a16:creationId xmlns:a16="http://schemas.microsoft.com/office/drawing/2014/main" id="{A6FE5CCB-AD2E-E907-4438-742A38A9C8E6}"/>
              </a:ext>
            </a:extLst>
          </p:cNvPr>
          <p:cNvSpPr txBox="1"/>
          <p:nvPr/>
        </p:nvSpPr>
        <p:spPr>
          <a:xfrm>
            <a:off x="6555011" y="705680"/>
            <a:ext cx="2660904"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Good Pavements Cost Less To Rehabilitate</a:t>
            </a:r>
          </a:p>
        </p:txBody>
      </p:sp>
      <p:sp>
        <p:nvSpPr>
          <p:cNvPr id="7" name="TextBox 6">
            <a:extLst>
              <a:ext uri="{FF2B5EF4-FFF2-40B4-BE49-F238E27FC236}">
                <a16:creationId xmlns:a16="http://schemas.microsoft.com/office/drawing/2014/main" id="{1A09D14E-388C-6350-08CB-29B5250FF6E0}"/>
              </a:ext>
            </a:extLst>
          </p:cNvPr>
          <p:cNvSpPr txBox="1"/>
          <p:nvPr/>
        </p:nvSpPr>
        <p:spPr>
          <a:xfrm>
            <a:off x="212763" y="6289409"/>
            <a:ext cx="1739579" cy="230832"/>
          </a:xfrm>
          <a:prstGeom prst="rect">
            <a:avLst/>
          </a:prstGeom>
          <a:noFill/>
        </p:spPr>
        <p:txBody>
          <a:bodyPr wrap="none" rtlCol="0">
            <a:spAutoFit/>
          </a:bodyPr>
          <a:lstStyle/>
          <a:p>
            <a:r>
              <a:rPr lang="en-US" sz="900" dirty="0">
                <a:solidFill>
                  <a:schemeClr val="bg1"/>
                </a:solidFill>
              </a:rPr>
              <a:t>Graphic from RoadResource.org</a:t>
            </a:r>
          </a:p>
        </p:txBody>
      </p:sp>
    </p:spTree>
    <p:extLst>
      <p:ext uri="{BB962C8B-B14F-4D97-AF65-F5344CB8AC3E}">
        <p14:creationId xmlns:p14="http://schemas.microsoft.com/office/powerpoint/2010/main" val="2174835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87A41-E0B2-A72B-AA14-B19572F2F670}"/>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70DE0178-DFC8-03AD-4BC9-8BFC79B964FB}"/>
              </a:ext>
            </a:extLst>
          </p:cNvPr>
          <p:cNvSpPr/>
          <p:nvPr/>
        </p:nvSpPr>
        <p:spPr>
          <a:xfrm>
            <a:off x="276619" y="6305003"/>
            <a:ext cx="7822789" cy="196442"/>
          </a:xfrm>
          <a:prstGeom prst="rect">
            <a:avLst/>
          </a:prstGeom>
          <a:solidFill>
            <a:srgbClr val="F8F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677591D-AAF7-FFCC-17A2-67D845DC2A88}"/>
              </a:ext>
            </a:extLst>
          </p:cNvPr>
          <p:cNvSpPr>
            <a:spLocks noGrp="1"/>
          </p:cNvSpPr>
          <p:nvPr>
            <p:ph type="body" sz="quarter" idx="18"/>
          </p:nvPr>
        </p:nvSpPr>
        <p:spPr>
          <a:xfrm>
            <a:off x="276619" y="90509"/>
            <a:ext cx="6763718" cy="574222"/>
          </a:xfrm>
        </p:spPr>
        <p:txBody>
          <a:bodyPr/>
          <a:lstStyle/>
          <a:p>
            <a:r>
              <a:rPr lang="en-US" dirty="0"/>
              <a:t>Historical PCI and Added Life Each Year</a:t>
            </a:r>
          </a:p>
        </p:txBody>
      </p:sp>
      <p:cxnSp>
        <p:nvCxnSpPr>
          <p:cNvPr id="2" name="Straight Connector 1">
            <a:extLst>
              <a:ext uri="{FF2B5EF4-FFF2-40B4-BE49-F238E27FC236}">
                <a16:creationId xmlns:a16="http://schemas.microsoft.com/office/drawing/2014/main" id="{ED778EAC-E8D3-E5E8-5481-91CB0DD78B7C}"/>
              </a:ext>
            </a:extLst>
          </p:cNvPr>
          <p:cNvCxnSpPr/>
          <p:nvPr/>
        </p:nvCxnSpPr>
        <p:spPr>
          <a:xfrm>
            <a:off x="377202" y="828561"/>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7" name="Picture 16" descr="Chart, waterfall chart&#10;&#10;AI-generated content may be incorrect.">
            <a:extLst>
              <a:ext uri="{FF2B5EF4-FFF2-40B4-BE49-F238E27FC236}">
                <a16:creationId xmlns:a16="http://schemas.microsoft.com/office/drawing/2014/main" id="{466AA196-9635-B16C-0085-517DBE26FAAC}"/>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17491" y="6063668"/>
            <a:ext cx="538842" cy="196442"/>
          </a:xfrm>
          <a:prstGeom prst="rect">
            <a:avLst/>
          </a:prstGeom>
        </p:spPr>
      </p:pic>
      <p:pic>
        <p:nvPicPr>
          <p:cNvPr id="15" name="Picture 14" descr="Chart, waterfall chart&#10;&#10;AI-generated content may be incorrect.">
            <a:extLst>
              <a:ext uri="{FF2B5EF4-FFF2-40B4-BE49-F238E27FC236}">
                <a16:creationId xmlns:a16="http://schemas.microsoft.com/office/drawing/2014/main" id="{374BCAAA-1A03-C400-0337-10B9CE7E6505}"/>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576847" y="972095"/>
            <a:ext cx="7522561" cy="5332908"/>
          </a:xfrm>
          <a:prstGeom prst="rect">
            <a:avLst/>
          </a:prstGeom>
        </p:spPr>
      </p:pic>
      <p:pic>
        <p:nvPicPr>
          <p:cNvPr id="16" name="Picture 15" descr="Chart, waterfall chart&#10;&#10;AI-generated content may be incorrect.">
            <a:extLst>
              <a:ext uri="{FF2B5EF4-FFF2-40B4-BE49-F238E27FC236}">
                <a16:creationId xmlns:a16="http://schemas.microsoft.com/office/drawing/2014/main" id="{3CCBD6A9-89F1-417C-D850-56472367F1C9}"/>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7498954" y="828561"/>
            <a:ext cx="1518558" cy="824593"/>
          </a:xfrm>
          <a:prstGeom prst="rect">
            <a:avLst/>
          </a:prstGeom>
        </p:spPr>
      </p:pic>
      <p:sp>
        <p:nvSpPr>
          <p:cNvPr id="20" name="Rectangle 19">
            <a:extLst>
              <a:ext uri="{FF2B5EF4-FFF2-40B4-BE49-F238E27FC236}">
                <a16:creationId xmlns:a16="http://schemas.microsoft.com/office/drawing/2014/main" id="{596CFA55-CF80-3A20-0EB5-7BB880A514DC}"/>
              </a:ext>
            </a:extLst>
          </p:cNvPr>
          <p:cNvSpPr/>
          <p:nvPr/>
        </p:nvSpPr>
        <p:spPr>
          <a:xfrm>
            <a:off x="276619" y="5470070"/>
            <a:ext cx="350398" cy="879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4D855E1-165D-0C68-98B9-2A0DD4C6FD70}"/>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276619" y="6305003"/>
            <a:ext cx="6905341" cy="184966"/>
          </a:xfrm>
          <a:prstGeom prst="rect">
            <a:avLst/>
          </a:prstGeom>
        </p:spPr>
      </p:pic>
      <p:cxnSp>
        <p:nvCxnSpPr>
          <p:cNvPr id="22" name="Straight Connector 21">
            <a:extLst>
              <a:ext uri="{FF2B5EF4-FFF2-40B4-BE49-F238E27FC236}">
                <a16:creationId xmlns:a16="http://schemas.microsoft.com/office/drawing/2014/main" id="{72E9E541-628D-12AE-02B4-9D7345ACA9C7}"/>
              </a:ext>
            </a:extLst>
          </p:cNvPr>
          <p:cNvCxnSpPr/>
          <p:nvPr/>
        </p:nvCxnSpPr>
        <p:spPr>
          <a:xfrm>
            <a:off x="1256333" y="1796143"/>
            <a:ext cx="6320124" cy="0"/>
          </a:xfrm>
          <a:prstGeom prst="line">
            <a:avLst/>
          </a:prstGeom>
          <a:ln w="5715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Arrow: Right 22">
            <a:extLst>
              <a:ext uri="{FF2B5EF4-FFF2-40B4-BE49-F238E27FC236}">
                <a16:creationId xmlns:a16="http://schemas.microsoft.com/office/drawing/2014/main" id="{1B944B72-EC2A-DC65-BB47-237D5E01D904}"/>
              </a:ext>
            </a:extLst>
          </p:cNvPr>
          <p:cNvSpPr/>
          <p:nvPr/>
        </p:nvSpPr>
        <p:spPr>
          <a:xfrm flipH="1">
            <a:off x="7233558" y="1553827"/>
            <a:ext cx="1545336" cy="484632"/>
          </a:xfrm>
          <a:prstGeom prst="right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Target = 80</a:t>
            </a:r>
          </a:p>
        </p:txBody>
      </p:sp>
    </p:spTree>
    <p:extLst>
      <p:ext uri="{BB962C8B-B14F-4D97-AF65-F5344CB8AC3E}">
        <p14:creationId xmlns:p14="http://schemas.microsoft.com/office/powerpoint/2010/main" val="162804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8F8CE-EF06-C227-0F62-FF59D9F1A2FE}"/>
            </a:ext>
          </a:extLst>
        </p:cNvPr>
        <p:cNvGrpSpPr/>
        <p:nvPr/>
      </p:nvGrpSpPr>
      <p:grpSpPr>
        <a:xfrm>
          <a:off x="0" y="0"/>
          <a:ext cx="0" cy="0"/>
          <a:chOff x="0" y="0"/>
          <a:chExt cx="0" cy="0"/>
        </a:xfrm>
      </p:grpSpPr>
      <p:pic>
        <p:nvPicPr>
          <p:cNvPr id="5" name="Picture 4" descr="Chart, line chart&#10;&#10;AI-generated content may be incorrect.">
            <a:extLst>
              <a:ext uri="{FF2B5EF4-FFF2-40B4-BE49-F238E27FC236}">
                <a16:creationId xmlns:a16="http://schemas.microsoft.com/office/drawing/2014/main" id="{750C7BE2-E9DD-01D9-48B0-425A81B4467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98182" y="1338943"/>
            <a:ext cx="7457680" cy="4673451"/>
          </a:xfrm>
          <a:prstGeom prst="rect">
            <a:avLst/>
          </a:prstGeom>
        </p:spPr>
      </p:pic>
      <p:sp>
        <p:nvSpPr>
          <p:cNvPr id="4" name="Text Placeholder 3">
            <a:extLst>
              <a:ext uri="{FF2B5EF4-FFF2-40B4-BE49-F238E27FC236}">
                <a16:creationId xmlns:a16="http://schemas.microsoft.com/office/drawing/2014/main" id="{15D84AC5-3AB3-E905-6C09-8B1FA5D6D320}"/>
              </a:ext>
            </a:extLst>
          </p:cNvPr>
          <p:cNvSpPr>
            <a:spLocks noGrp="1"/>
          </p:cNvSpPr>
          <p:nvPr>
            <p:ph type="body" sz="quarter" idx="18"/>
          </p:nvPr>
        </p:nvSpPr>
        <p:spPr>
          <a:xfrm>
            <a:off x="276619" y="90509"/>
            <a:ext cx="6763718" cy="574222"/>
          </a:xfrm>
        </p:spPr>
        <p:txBody>
          <a:bodyPr/>
          <a:lstStyle/>
          <a:p>
            <a:r>
              <a:rPr lang="en-US" dirty="0"/>
              <a:t>Historical PCI and Added Life Each Year</a:t>
            </a:r>
          </a:p>
        </p:txBody>
      </p:sp>
      <p:cxnSp>
        <p:nvCxnSpPr>
          <p:cNvPr id="2" name="Straight Connector 1">
            <a:extLst>
              <a:ext uri="{FF2B5EF4-FFF2-40B4-BE49-F238E27FC236}">
                <a16:creationId xmlns:a16="http://schemas.microsoft.com/office/drawing/2014/main" id="{6A763272-CC0E-9C80-4B6C-08ED6656E4A8}"/>
              </a:ext>
            </a:extLst>
          </p:cNvPr>
          <p:cNvCxnSpPr/>
          <p:nvPr/>
        </p:nvCxnSpPr>
        <p:spPr>
          <a:xfrm>
            <a:off x="444755" y="983683"/>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7" name="Picture 16" descr="Chart, waterfall chart&#10;&#10;AI-generated content may be incorrect.">
            <a:extLst>
              <a:ext uri="{FF2B5EF4-FFF2-40B4-BE49-F238E27FC236}">
                <a16:creationId xmlns:a16="http://schemas.microsoft.com/office/drawing/2014/main" id="{6D662799-5052-1360-D180-8419FE2FC82D}"/>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141859" y="5815952"/>
            <a:ext cx="538842" cy="196442"/>
          </a:xfrm>
          <a:prstGeom prst="rect">
            <a:avLst/>
          </a:prstGeom>
        </p:spPr>
      </p:pic>
      <p:cxnSp>
        <p:nvCxnSpPr>
          <p:cNvPr id="22" name="Straight Connector 21">
            <a:extLst>
              <a:ext uri="{FF2B5EF4-FFF2-40B4-BE49-F238E27FC236}">
                <a16:creationId xmlns:a16="http://schemas.microsoft.com/office/drawing/2014/main" id="{87F95CF6-464E-8D29-D12C-67DD2A2FC31C}"/>
              </a:ext>
            </a:extLst>
          </p:cNvPr>
          <p:cNvCxnSpPr>
            <a:cxnSpLocks/>
            <a:endCxn id="23" idx="3"/>
          </p:cNvCxnSpPr>
          <p:nvPr/>
        </p:nvCxnSpPr>
        <p:spPr>
          <a:xfrm>
            <a:off x="720213" y="4245428"/>
            <a:ext cx="6766437" cy="8164"/>
          </a:xfrm>
          <a:prstGeom prst="line">
            <a:avLst/>
          </a:prstGeom>
          <a:ln w="5715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Arrow: Right 22">
            <a:extLst>
              <a:ext uri="{FF2B5EF4-FFF2-40B4-BE49-F238E27FC236}">
                <a16:creationId xmlns:a16="http://schemas.microsoft.com/office/drawing/2014/main" id="{3B4F329B-AB5C-944C-99D1-1CD66B77A0F2}"/>
              </a:ext>
            </a:extLst>
          </p:cNvPr>
          <p:cNvSpPr/>
          <p:nvPr/>
        </p:nvSpPr>
        <p:spPr>
          <a:xfrm flipH="1">
            <a:off x="7486650" y="4011276"/>
            <a:ext cx="1545336" cy="484632"/>
          </a:xfrm>
          <a:prstGeom prst="right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Target = 80</a:t>
            </a:r>
          </a:p>
        </p:txBody>
      </p:sp>
      <p:sp>
        <p:nvSpPr>
          <p:cNvPr id="6" name="TextBox 5">
            <a:extLst>
              <a:ext uri="{FF2B5EF4-FFF2-40B4-BE49-F238E27FC236}">
                <a16:creationId xmlns:a16="http://schemas.microsoft.com/office/drawing/2014/main" id="{7D7F36FF-9569-374F-CEF5-A9296300B9F0}"/>
              </a:ext>
            </a:extLst>
          </p:cNvPr>
          <p:cNvSpPr txBox="1"/>
          <p:nvPr/>
        </p:nvSpPr>
        <p:spPr>
          <a:xfrm>
            <a:off x="115384" y="1937612"/>
            <a:ext cx="449606" cy="276999"/>
          </a:xfrm>
          <a:prstGeom prst="rect">
            <a:avLst/>
          </a:prstGeom>
          <a:solidFill>
            <a:schemeClr val="bg1"/>
          </a:solidFill>
        </p:spPr>
        <p:txBody>
          <a:bodyPr wrap="square" rtlCol="0">
            <a:spAutoFit/>
          </a:bodyPr>
          <a:lstStyle/>
          <a:p>
            <a:r>
              <a:rPr lang="en-US" sz="1200" dirty="0">
                <a:latin typeface="Arial" panose="020B0604020202020204" pitchFamily="34" charset="0"/>
                <a:cs typeface="Arial" panose="020B0604020202020204" pitchFamily="34" charset="0"/>
              </a:rPr>
              <a:t>85</a:t>
            </a:r>
          </a:p>
        </p:txBody>
      </p:sp>
      <p:sp>
        <p:nvSpPr>
          <p:cNvPr id="7" name="TextBox 6">
            <a:extLst>
              <a:ext uri="{FF2B5EF4-FFF2-40B4-BE49-F238E27FC236}">
                <a16:creationId xmlns:a16="http://schemas.microsoft.com/office/drawing/2014/main" id="{3F3EAF49-29AE-9223-79F8-A882319BA8B6}"/>
              </a:ext>
            </a:extLst>
          </p:cNvPr>
          <p:cNvSpPr txBox="1"/>
          <p:nvPr/>
        </p:nvSpPr>
        <p:spPr>
          <a:xfrm>
            <a:off x="147214" y="4123257"/>
            <a:ext cx="449606" cy="276999"/>
          </a:xfrm>
          <a:prstGeom prst="rect">
            <a:avLst/>
          </a:prstGeom>
          <a:solidFill>
            <a:schemeClr val="bg1"/>
          </a:solidFill>
        </p:spPr>
        <p:txBody>
          <a:bodyPr wrap="square" rtlCol="0">
            <a:spAutoFit/>
          </a:bodyPr>
          <a:lstStyle/>
          <a:p>
            <a:r>
              <a:rPr lang="en-US" sz="1200" dirty="0">
                <a:latin typeface="Arial" panose="020B0604020202020204" pitchFamily="34" charset="0"/>
                <a:cs typeface="Arial" panose="020B0604020202020204" pitchFamily="34" charset="0"/>
              </a:rPr>
              <a:t>80</a:t>
            </a:r>
          </a:p>
        </p:txBody>
      </p:sp>
      <p:pic>
        <p:nvPicPr>
          <p:cNvPr id="8" name="Picture 7" descr="Chart, line chart&#10;&#10;AI-generated content may be incorrect.">
            <a:extLst>
              <a:ext uri="{FF2B5EF4-FFF2-40B4-BE49-F238E27FC236}">
                <a16:creationId xmlns:a16="http://schemas.microsoft.com/office/drawing/2014/main" id="{3BA90670-139E-A6C5-1309-537DBA61E950}"/>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5862944" y="1019990"/>
            <a:ext cx="3247413" cy="616556"/>
          </a:xfrm>
          <a:prstGeom prst="rect">
            <a:avLst/>
          </a:prstGeom>
        </p:spPr>
      </p:pic>
      <p:pic>
        <p:nvPicPr>
          <p:cNvPr id="9" name="Picture 8" descr="Chart, line chart&#10;&#10;AI-generated content may be incorrect.">
            <a:extLst>
              <a:ext uri="{FF2B5EF4-FFF2-40B4-BE49-F238E27FC236}">
                <a16:creationId xmlns:a16="http://schemas.microsoft.com/office/drawing/2014/main" id="{2E699252-5853-CFC1-4FB9-9B70A5896BEF}"/>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28971" y="649179"/>
            <a:ext cx="7457680" cy="276640"/>
          </a:xfrm>
          <a:prstGeom prst="rect">
            <a:avLst/>
          </a:prstGeom>
        </p:spPr>
      </p:pic>
      <p:sp>
        <p:nvSpPr>
          <p:cNvPr id="12" name="Oval 11">
            <a:extLst>
              <a:ext uri="{FF2B5EF4-FFF2-40B4-BE49-F238E27FC236}">
                <a16:creationId xmlns:a16="http://schemas.microsoft.com/office/drawing/2014/main" id="{194006B1-E523-D63F-0380-C584DFC70E6C}"/>
              </a:ext>
            </a:extLst>
          </p:cNvPr>
          <p:cNvSpPr/>
          <p:nvPr/>
        </p:nvSpPr>
        <p:spPr>
          <a:xfrm>
            <a:off x="7175758" y="3778911"/>
            <a:ext cx="203673" cy="2036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7BE4189-D3F4-542C-D928-13CAC5D47179}"/>
              </a:ext>
            </a:extLst>
          </p:cNvPr>
          <p:cNvSpPr/>
          <p:nvPr/>
        </p:nvSpPr>
        <p:spPr>
          <a:xfrm>
            <a:off x="6772987" y="3327163"/>
            <a:ext cx="203673" cy="2036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0783B8D-B084-E03D-9106-3E161C1B7C1C}"/>
              </a:ext>
            </a:extLst>
          </p:cNvPr>
          <p:cNvSpPr/>
          <p:nvPr/>
        </p:nvSpPr>
        <p:spPr>
          <a:xfrm>
            <a:off x="7424251" y="1306354"/>
            <a:ext cx="203673" cy="2036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68876BD-96DB-1E4F-BCB3-69438709F2F2}"/>
              </a:ext>
            </a:extLst>
          </p:cNvPr>
          <p:cNvSpPr/>
          <p:nvPr/>
        </p:nvSpPr>
        <p:spPr>
          <a:xfrm>
            <a:off x="6384665" y="2952818"/>
            <a:ext cx="203673" cy="2036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F8DC25A-EEEB-BFB8-DB3D-1EB9772955D7}"/>
              </a:ext>
            </a:extLst>
          </p:cNvPr>
          <p:cNvSpPr/>
          <p:nvPr/>
        </p:nvSpPr>
        <p:spPr>
          <a:xfrm>
            <a:off x="5973730" y="2528306"/>
            <a:ext cx="203673" cy="2036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73D9C6A-7B29-9758-6493-BE286D8FA12D}"/>
              </a:ext>
            </a:extLst>
          </p:cNvPr>
          <p:cNvSpPr/>
          <p:nvPr/>
        </p:nvSpPr>
        <p:spPr>
          <a:xfrm>
            <a:off x="5585795" y="2151853"/>
            <a:ext cx="203673" cy="2036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EBF5607-009A-6B47-46B4-142A7D8AFBA2}"/>
              </a:ext>
            </a:extLst>
          </p:cNvPr>
          <p:cNvSpPr/>
          <p:nvPr/>
        </p:nvSpPr>
        <p:spPr>
          <a:xfrm>
            <a:off x="5183023" y="1911098"/>
            <a:ext cx="203673" cy="2036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39915BE-886D-30C4-AF68-1A921DC2AE31}"/>
              </a:ext>
            </a:extLst>
          </p:cNvPr>
          <p:cNvSpPr/>
          <p:nvPr/>
        </p:nvSpPr>
        <p:spPr>
          <a:xfrm>
            <a:off x="7175758" y="2628900"/>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785EDF7-243D-ACFD-7930-EF781C1927B2}"/>
              </a:ext>
            </a:extLst>
          </p:cNvPr>
          <p:cNvSpPr/>
          <p:nvPr/>
        </p:nvSpPr>
        <p:spPr>
          <a:xfrm>
            <a:off x="7167594" y="3183207"/>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6F6D3B5-35D5-A339-56A3-4FB48B0049C5}"/>
              </a:ext>
            </a:extLst>
          </p:cNvPr>
          <p:cNvSpPr/>
          <p:nvPr/>
        </p:nvSpPr>
        <p:spPr>
          <a:xfrm>
            <a:off x="7163091" y="4472994"/>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AA00596-6F2E-1516-F52F-6EE4121928DC}"/>
              </a:ext>
            </a:extLst>
          </p:cNvPr>
          <p:cNvSpPr/>
          <p:nvPr/>
        </p:nvSpPr>
        <p:spPr>
          <a:xfrm>
            <a:off x="7158347" y="4582753"/>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200DB5E-0D4E-9013-2237-D4B973DFC2D3}"/>
              </a:ext>
            </a:extLst>
          </p:cNvPr>
          <p:cNvSpPr/>
          <p:nvPr/>
        </p:nvSpPr>
        <p:spPr>
          <a:xfrm>
            <a:off x="7163091" y="5586633"/>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26F6E01-1F1C-6294-4448-A9129D5785EE}"/>
              </a:ext>
            </a:extLst>
          </p:cNvPr>
          <p:cNvSpPr/>
          <p:nvPr/>
        </p:nvSpPr>
        <p:spPr>
          <a:xfrm>
            <a:off x="7175757" y="3767203"/>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D6A6DCC-F97C-2261-76B6-017E786DB91C}"/>
              </a:ext>
            </a:extLst>
          </p:cNvPr>
          <p:cNvSpPr/>
          <p:nvPr/>
        </p:nvSpPr>
        <p:spPr>
          <a:xfrm>
            <a:off x="7180507" y="2455068"/>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7" grpId="0" animBg="1"/>
      <p:bldP spid="28" grpId="0" animBg="1"/>
      <p:bldP spid="29"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80B20-8E7A-AB83-8067-8AA7F5D90737}"/>
            </a:ext>
          </a:extLst>
        </p:cNvPr>
        <p:cNvGrpSpPr/>
        <p:nvPr/>
      </p:nvGrpSpPr>
      <p:grpSpPr>
        <a:xfrm>
          <a:off x="0" y="0"/>
          <a:ext cx="0" cy="0"/>
          <a:chOff x="0" y="0"/>
          <a:chExt cx="0" cy="0"/>
        </a:xfrm>
      </p:grpSpPr>
      <p:pic>
        <p:nvPicPr>
          <p:cNvPr id="35" name="Picture 34" descr="Chart, scatter chart&#10;&#10;AI-generated content may be incorrect.">
            <a:extLst>
              <a:ext uri="{FF2B5EF4-FFF2-40B4-BE49-F238E27FC236}">
                <a16:creationId xmlns:a16="http://schemas.microsoft.com/office/drawing/2014/main" id="{0B1A24E9-0800-6510-A0A8-E94648F3A4A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47214" y="1052537"/>
            <a:ext cx="8849572" cy="5639137"/>
          </a:xfrm>
          <a:prstGeom prst="rect">
            <a:avLst/>
          </a:prstGeom>
        </p:spPr>
      </p:pic>
      <p:sp>
        <p:nvSpPr>
          <p:cNvPr id="4" name="Text Placeholder 3">
            <a:extLst>
              <a:ext uri="{FF2B5EF4-FFF2-40B4-BE49-F238E27FC236}">
                <a16:creationId xmlns:a16="http://schemas.microsoft.com/office/drawing/2014/main" id="{08C8C2C3-D99F-FBC7-CAFE-AEF0653B80F7}"/>
              </a:ext>
            </a:extLst>
          </p:cNvPr>
          <p:cNvSpPr>
            <a:spLocks noGrp="1"/>
          </p:cNvSpPr>
          <p:nvPr>
            <p:ph type="body" sz="quarter" idx="18"/>
          </p:nvPr>
        </p:nvSpPr>
        <p:spPr>
          <a:xfrm>
            <a:off x="276619" y="90509"/>
            <a:ext cx="6763718" cy="574222"/>
          </a:xfrm>
        </p:spPr>
        <p:txBody>
          <a:bodyPr/>
          <a:lstStyle/>
          <a:p>
            <a:r>
              <a:rPr lang="en-US" dirty="0"/>
              <a:t>Historical PCI and Added Life Each Year</a:t>
            </a:r>
          </a:p>
        </p:txBody>
      </p:sp>
      <p:cxnSp>
        <p:nvCxnSpPr>
          <p:cNvPr id="2" name="Straight Connector 1">
            <a:extLst>
              <a:ext uri="{FF2B5EF4-FFF2-40B4-BE49-F238E27FC236}">
                <a16:creationId xmlns:a16="http://schemas.microsoft.com/office/drawing/2014/main" id="{B7C1DFEB-2E2F-A5B1-761D-17A5BAF5081F}"/>
              </a:ext>
            </a:extLst>
          </p:cNvPr>
          <p:cNvCxnSpPr/>
          <p:nvPr/>
        </p:nvCxnSpPr>
        <p:spPr>
          <a:xfrm>
            <a:off x="444755" y="983683"/>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descr="Chart, scatter chart&#10;&#10;AI-generated content may be incorrect.">
            <a:extLst>
              <a:ext uri="{FF2B5EF4-FFF2-40B4-BE49-F238E27FC236}">
                <a16:creationId xmlns:a16="http://schemas.microsoft.com/office/drawing/2014/main" id="{20B649F0-F55B-0E2E-4318-0D6A6B6BD1F1}"/>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0" y="669818"/>
            <a:ext cx="7254208" cy="245012"/>
          </a:xfrm>
          <a:prstGeom prst="rect">
            <a:avLst/>
          </a:prstGeom>
        </p:spPr>
      </p:pic>
      <p:cxnSp>
        <p:nvCxnSpPr>
          <p:cNvPr id="22" name="Straight Connector 21">
            <a:extLst>
              <a:ext uri="{FF2B5EF4-FFF2-40B4-BE49-F238E27FC236}">
                <a16:creationId xmlns:a16="http://schemas.microsoft.com/office/drawing/2014/main" id="{20156B89-2410-75A0-BE24-8637DE934CDC}"/>
              </a:ext>
            </a:extLst>
          </p:cNvPr>
          <p:cNvCxnSpPr>
            <a:cxnSpLocks/>
          </p:cNvCxnSpPr>
          <p:nvPr/>
        </p:nvCxnSpPr>
        <p:spPr>
          <a:xfrm>
            <a:off x="743225" y="3872105"/>
            <a:ext cx="6766437" cy="8164"/>
          </a:xfrm>
          <a:prstGeom prst="line">
            <a:avLst/>
          </a:prstGeom>
          <a:ln w="5715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Arrow: Right 22">
            <a:extLst>
              <a:ext uri="{FF2B5EF4-FFF2-40B4-BE49-F238E27FC236}">
                <a16:creationId xmlns:a16="http://schemas.microsoft.com/office/drawing/2014/main" id="{51D56BD2-42A3-992A-B6F2-21412D6E9998}"/>
              </a:ext>
            </a:extLst>
          </p:cNvPr>
          <p:cNvSpPr/>
          <p:nvPr/>
        </p:nvSpPr>
        <p:spPr>
          <a:xfrm flipH="1">
            <a:off x="7454985" y="3629789"/>
            <a:ext cx="1545336" cy="484632"/>
          </a:xfrm>
          <a:prstGeom prst="right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Target = 80</a:t>
            </a:r>
          </a:p>
        </p:txBody>
      </p:sp>
      <p:cxnSp>
        <p:nvCxnSpPr>
          <p:cNvPr id="37" name="Straight Connector 36">
            <a:extLst>
              <a:ext uri="{FF2B5EF4-FFF2-40B4-BE49-F238E27FC236}">
                <a16:creationId xmlns:a16="http://schemas.microsoft.com/office/drawing/2014/main" id="{63CE8C9E-88A2-4615-A59D-936C536931E0}"/>
              </a:ext>
            </a:extLst>
          </p:cNvPr>
          <p:cNvCxnSpPr>
            <a:cxnSpLocks/>
          </p:cNvCxnSpPr>
          <p:nvPr/>
        </p:nvCxnSpPr>
        <p:spPr>
          <a:xfrm flipV="1">
            <a:off x="4126443" y="3329940"/>
            <a:ext cx="1565697" cy="105156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33089FB-57E1-96AA-9551-323792232A1E}"/>
              </a:ext>
            </a:extLst>
          </p:cNvPr>
          <p:cNvCxnSpPr>
            <a:cxnSpLocks/>
          </p:cNvCxnSpPr>
          <p:nvPr/>
        </p:nvCxnSpPr>
        <p:spPr>
          <a:xfrm flipV="1">
            <a:off x="4848331" y="3938095"/>
            <a:ext cx="0" cy="1868345"/>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A1FAAC64-D2BB-29C9-5A11-F9426F61654B}"/>
              </a:ext>
            </a:extLst>
          </p:cNvPr>
          <p:cNvSpPr txBox="1"/>
          <p:nvPr/>
        </p:nvSpPr>
        <p:spPr>
          <a:xfrm>
            <a:off x="4467457" y="5805463"/>
            <a:ext cx="89639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~$47M</a:t>
            </a:r>
          </a:p>
        </p:txBody>
      </p:sp>
      <p:sp>
        <p:nvSpPr>
          <p:cNvPr id="48" name="TextBox 47">
            <a:extLst>
              <a:ext uri="{FF2B5EF4-FFF2-40B4-BE49-F238E27FC236}">
                <a16:creationId xmlns:a16="http://schemas.microsoft.com/office/drawing/2014/main" id="{65C459E2-97A0-2BE9-C497-58A61524A58C}"/>
              </a:ext>
            </a:extLst>
          </p:cNvPr>
          <p:cNvSpPr txBox="1"/>
          <p:nvPr/>
        </p:nvSpPr>
        <p:spPr>
          <a:xfrm>
            <a:off x="6220089" y="4196834"/>
            <a:ext cx="2794355" cy="646331"/>
          </a:xfrm>
          <a:prstGeom prst="rect">
            <a:avLst/>
          </a:prstGeom>
          <a:solidFill>
            <a:schemeClr val="bg1"/>
          </a:solidFill>
        </p:spPr>
        <p:txBody>
          <a:bodyPr wrap="none" rtlCol="0">
            <a:spAutoFit/>
          </a:bodyPr>
          <a:lstStyle/>
          <a:p>
            <a:pPr algn="r"/>
            <a:r>
              <a:rPr lang="en-US" dirty="0">
                <a:latin typeface="Arial" panose="020B0604020202020204" pitchFamily="34" charset="0"/>
                <a:cs typeface="Arial" panose="020B0604020202020204" pitchFamily="34" charset="0"/>
              </a:rPr>
              <a:t>~$18 M to increase 1 PCI</a:t>
            </a:r>
          </a:p>
          <a:p>
            <a:pPr algn="r"/>
            <a:r>
              <a:rPr lang="en-US" dirty="0">
                <a:latin typeface="Arial" panose="020B0604020202020204" pitchFamily="34" charset="0"/>
                <a:cs typeface="Arial" panose="020B0604020202020204" pitchFamily="34" charset="0"/>
              </a:rPr>
              <a:t>3,895 Lane Miles </a:t>
            </a:r>
          </a:p>
        </p:txBody>
      </p:sp>
    </p:spTree>
    <p:extLst>
      <p:ext uri="{BB962C8B-B14F-4D97-AF65-F5344CB8AC3E}">
        <p14:creationId xmlns:p14="http://schemas.microsoft.com/office/powerpoint/2010/main" val="268690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circle(out)">
                                      <p:cBhvr>
                                        <p:cTn id="13" dur="20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anim calcmode="lin" valueType="num">
                                      <p:cBhvr>
                                        <p:cTn id="19" dur="1000" fill="hold"/>
                                        <p:tgtEl>
                                          <p:spTgt spid="44"/>
                                        </p:tgtEl>
                                        <p:attrNameLst>
                                          <p:attrName>ppt_x</p:attrName>
                                        </p:attrNameLst>
                                      </p:cBhvr>
                                      <p:tavLst>
                                        <p:tav tm="0">
                                          <p:val>
                                            <p:strVal val="#ppt_x"/>
                                          </p:val>
                                        </p:tav>
                                        <p:tav tm="100000">
                                          <p:val>
                                            <p:strVal val="#ppt_x"/>
                                          </p:val>
                                        </p:tav>
                                      </p:tavLst>
                                    </p:anim>
                                    <p:anim calcmode="lin" valueType="num">
                                      <p:cBhvr>
                                        <p:cTn id="20" dur="1000" fill="hold"/>
                                        <p:tgtEl>
                                          <p:spTgt spid="4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6" grpId="0"/>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551F0-54FB-461B-C13F-1B9417F9840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A25C20-93D7-F628-F8BD-FC6890F600BA}"/>
              </a:ext>
            </a:extLst>
          </p:cNvPr>
          <p:cNvSpPr>
            <a:spLocks noGrp="1"/>
          </p:cNvSpPr>
          <p:nvPr>
            <p:ph type="body" sz="quarter" idx="18"/>
          </p:nvPr>
        </p:nvSpPr>
        <p:spPr>
          <a:xfrm>
            <a:off x="388623" y="495300"/>
            <a:ext cx="7610951" cy="574222"/>
          </a:xfrm>
        </p:spPr>
        <p:txBody>
          <a:bodyPr/>
          <a:lstStyle/>
          <a:p>
            <a:r>
              <a:rPr lang="en-US" dirty="0"/>
              <a:t>Interstate Pavement Condition and Future Performance Estimates (Federal Reporting)</a:t>
            </a:r>
          </a:p>
        </p:txBody>
      </p:sp>
      <p:cxnSp>
        <p:nvCxnSpPr>
          <p:cNvPr id="2" name="Straight Connector 1">
            <a:extLst>
              <a:ext uri="{FF2B5EF4-FFF2-40B4-BE49-F238E27FC236}">
                <a16:creationId xmlns:a16="http://schemas.microsoft.com/office/drawing/2014/main" id="{1CE6F6D7-A37C-A26D-0D5F-B3A150DFFA3A}"/>
              </a:ext>
            </a:extLst>
          </p:cNvPr>
          <p:cNvCxnSpPr/>
          <p:nvPr/>
        </p:nvCxnSpPr>
        <p:spPr>
          <a:xfrm>
            <a:off x="458518" y="1095086"/>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Picture 4" descr="Chart, bar chart&#10;&#10;AI-generated content may be incorrect.">
            <a:extLst>
              <a:ext uri="{FF2B5EF4-FFF2-40B4-BE49-F238E27FC236}">
                <a16:creationId xmlns:a16="http://schemas.microsoft.com/office/drawing/2014/main" id="{1A250081-8367-84ED-6785-190E75525D7C}"/>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37322" y="1181243"/>
            <a:ext cx="9069355" cy="5181457"/>
          </a:xfrm>
          <a:prstGeom prst="rect">
            <a:avLst/>
          </a:prstGeom>
        </p:spPr>
      </p:pic>
    </p:spTree>
    <p:extLst>
      <p:ext uri="{BB962C8B-B14F-4D97-AF65-F5344CB8AC3E}">
        <p14:creationId xmlns:p14="http://schemas.microsoft.com/office/powerpoint/2010/main" val="1573868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E07B3-D1B8-A509-7D20-6C96E96CF706}"/>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A2FA13F-8428-25CC-D907-8EF4D596F3DC}"/>
              </a:ext>
            </a:extLst>
          </p:cNvPr>
          <p:cNvSpPr/>
          <p:nvPr/>
        </p:nvSpPr>
        <p:spPr>
          <a:xfrm>
            <a:off x="1" y="6443123"/>
            <a:ext cx="9144000" cy="354804"/>
          </a:xfrm>
          <a:prstGeom prst="rect">
            <a:avLst/>
          </a:prstGeom>
          <a:solidFill>
            <a:srgbClr val="F8F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C006240-B33B-5C1F-9A18-AD1223AA657B}"/>
              </a:ext>
            </a:extLst>
          </p:cNvPr>
          <p:cNvSpPr>
            <a:spLocks noGrp="1"/>
          </p:cNvSpPr>
          <p:nvPr>
            <p:ph type="body" sz="quarter" idx="18"/>
          </p:nvPr>
        </p:nvSpPr>
        <p:spPr>
          <a:xfrm>
            <a:off x="276619" y="-59079"/>
            <a:ext cx="6763718" cy="574222"/>
          </a:xfrm>
        </p:spPr>
        <p:txBody>
          <a:bodyPr/>
          <a:lstStyle/>
          <a:p>
            <a:r>
              <a:rPr lang="en-US" dirty="0"/>
              <a:t>Historical PCI and Added Life Each Year</a:t>
            </a:r>
          </a:p>
        </p:txBody>
      </p:sp>
      <p:sp>
        <p:nvSpPr>
          <p:cNvPr id="20" name="Rectangle 19">
            <a:extLst>
              <a:ext uri="{FF2B5EF4-FFF2-40B4-BE49-F238E27FC236}">
                <a16:creationId xmlns:a16="http://schemas.microsoft.com/office/drawing/2014/main" id="{AF810C2E-5E68-0ADC-92BD-8CB22CB3DA55}"/>
              </a:ext>
            </a:extLst>
          </p:cNvPr>
          <p:cNvSpPr/>
          <p:nvPr/>
        </p:nvSpPr>
        <p:spPr>
          <a:xfrm>
            <a:off x="-1" y="5570246"/>
            <a:ext cx="8180509" cy="879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art, waterfall chart&#10;&#10;AI-generated content may be incorrect.">
            <a:extLst>
              <a:ext uri="{FF2B5EF4-FFF2-40B4-BE49-F238E27FC236}">
                <a16:creationId xmlns:a16="http://schemas.microsoft.com/office/drawing/2014/main" id="{AC4AC612-6F57-F1C9-B9D8-45F9CE5DD19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23169" y="480122"/>
            <a:ext cx="8720831" cy="6010806"/>
          </a:xfrm>
          <a:prstGeom prst="rect">
            <a:avLst/>
          </a:prstGeom>
        </p:spPr>
      </p:pic>
      <p:pic>
        <p:nvPicPr>
          <p:cNvPr id="17" name="Picture 16" descr="Chart, waterfall chart&#10;&#10;AI-generated content may be incorrect.">
            <a:extLst>
              <a:ext uri="{FF2B5EF4-FFF2-40B4-BE49-F238E27FC236}">
                <a16:creationId xmlns:a16="http://schemas.microsoft.com/office/drawing/2014/main" id="{35249E47-78A0-0977-DBBE-7E2630C1DE31}"/>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759282" y="6020058"/>
            <a:ext cx="538842" cy="196442"/>
          </a:xfrm>
          <a:prstGeom prst="rect">
            <a:avLst/>
          </a:prstGeom>
        </p:spPr>
      </p:pic>
      <p:pic>
        <p:nvPicPr>
          <p:cNvPr id="12" name="Picture 11" descr="Text&#10;&#10;AI-generated content may be incorrect.">
            <a:extLst>
              <a:ext uri="{FF2B5EF4-FFF2-40B4-BE49-F238E27FC236}">
                <a16:creationId xmlns:a16="http://schemas.microsoft.com/office/drawing/2014/main" id="{C91BC440-0671-9CCD-2F51-7743C62CE7F7}"/>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55812" y="6443123"/>
            <a:ext cx="7814559" cy="231613"/>
          </a:xfrm>
          <a:prstGeom prst="rect">
            <a:avLst/>
          </a:prstGeom>
        </p:spPr>
      </p:pic>
      <p:pic>
        <p:nvPicPr>
          <p:cNvPr id="16" name="Picture 15" descr="Chart, waterfall chart&#10;&#10;AI-generated content may be incorrect.">
            <a:extLst>
              <a:ext uri="{FF2B5EF4-FFF2-40B4-BE49-F238E27FC236}">
                <a16:creationId xmlns:a16="http://schemas.microsoft.com/office/drawing/2014/main" id="{95FA44DD-FBCA-B518-9432-9004A1F9A9A8}"/>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6561364" y="4704796"/>
            <a:ext cx="1518558" cy="824593"/>
          </a:xfrm>
          <a:prstGeom prst="rect">
            <a:avLst/>
          </a:prstGeom>
        </p:spPr>
      </p:pic>
      <p:cxnSp>
        <p:nvCxnSpPr>
          <p:cNvPr id="22" name="Straight Connector 21">
            <a:extLst>
              <a:ext uri="{FF2B5EF4-FFF2-40B4-BE49-F238E27FC236}">
                <a16:creationId xmlns:a16="http://schemas.microsoft.com/office/drawing/2014/main" id="{DD3D28A3-9A1B-8592-5F49-1912CEF56422}"/>
              </a:ext>
            </a:extLst>
          </p:cNvPr>
          <p:cNvCxnSpPr/>
          <p:nvPr/>
        </p:nvCxnSpPr>
        <p:spPr>
          <a:xfrm>
            <a:off x="1097432" y="1118507"/>
            <a:ext cx="6320124" cy="0"/>
          </a:xfrm>
          <a:prstGeom prst="line">
            <a:avLst/>
          </a:prstGeom>
          <a:ln w="5715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Arrow: Right 22">
            <a:extLst>
              <a:ext uri="{FF2B5EF4-FFF2-40B4-BE49-F238E27FC236}">
                <a16:creationId xmlns:a16="http://schemas.microsoft.com/office/drawing/2014/main" id="{CBFCF61B-84C7-737B-B728-D8EA967CDF88}"/>
              </a:ext>
            </a:extLst>
          </p:cNvPr>
          <p:cNvSpPr/>
          <p:nvPr/>
        </p:nvSpPr>
        <p:spPr>
          <a:xfrm flipH="1">
            <a:off x="6635173" y="876191"/>
            <a:ext cx="1545336" cy="484632"/>
          </a:xfrm>
          <a:prstGeom prst="right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Target = 75</a:t>
            </a:r>
          </a:p>
        </p:txBody>
      </p:sp>
      <p:cxnSp>
        <p:nvCxnSpPr>
          <p:cNvPr id="2" name="Straight Connector 1">
            <a:extLst>
              <a:ext uri="{FF2B5EF4-FFF2-40B4-BE49-F238E27FC236}">
                <a16:creationId xmlns:a16="http://schemas.microsoft.com/office/drawing/2014/main" id="{0B6A58B4-F3D6-A5C7-B83F-88C12F850EC1}"/>
              </a:ext>
            </a:extLst>
          </p:cNvPr>
          <p:cNvCxnSpPr/>
          <p:nvPr/>
        </p:nvCxnSpPr>
        <p:spPr>
          <a:xfrm>
            <a:off x="366019" y="515143"/>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21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2C929-9512-1748-FAC3-050EFA5ADA00}"/>
            </a:ext>
          </a:extLst>
        </p:cNvPr>
        <p:cNvGrpSpPr/>
        <p:nvPr/>
      </p:nvGrpSpPr>
      <p:grpSpPr>
        <a:xfrm>
          <a:off x="0" y="0"/>
          <a:ext cx="0" cy="0"/>
          <a:chOff x="0" y="0"/>
          <a:chExt cx="0" cy="0"/>
        </a:xfrm>
      </p:grpSpPr>
      <p:pic>
        <p:nvPicPr>
          <p:cNvPr id="10" name="Picture 9" descr="Chart, line chart&#10;&#10;AI-generated content may be incorrect.">
            <a:extLst>
              <a:ext uri="{FF2B5EF4-FFF2-40B4-BE49-F238E27FC236}">
                <a16:creationId xmlns:a16="http://schemas.microsoft.com/office/drawing/2014/main" id="{F95EC071-B73B-3971-8C97-4F761B73D64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85799"/>
            <a:ext cx="9144000" cy="5486400"/>
          </a:xfrm>
          <a:prstGeom prst="rect">
            <a:avLst/>
          </a:prstGeom>
        </p:spPr>
      </p:pic>
      <p:sp>
        <p:nvSpPr>
          <p:cNvPr id="4" name="Text Placeholder 3">
            <a:extLst>
              <a:ext uri="{FF2B5EF4-FFF2-40B4-BE49-F238E27FC236}">
                <a16:creationId xmlns:a16="http://schemas.microsoft.com/office/drawing/2014/main" id="{48900B53-A52B-255E-8932-3BA8628EA727}"/>
              </a:ext>
            </a:extLst>
          </p:cNvPr>
          <p:cNvSpPr>
            <a:spLocks noGrp="1"/>
          </p:cNvSpPr>
          <p:nvPr>
            <p:ph type="body" sz="quarter" idx="18"/>
          </p:nvPr>
        </p:nvSpPr>
        <p:spPr>
          <a:xfrm>
            <a:off x="276619" y="90509"/>
            <a:ext cx="6763718" cy="574222"/>
          </a:xfrm>
        </p:spPr>
        <p:txBody>
          <a:bodyPr/>
          <a:lstStyle/>
          <a:p>
            <a:r>
              <a:rPr lang="en-US" dirty="0"/>
              <a:t>Historical PCI and Added Life Each Year</a:t>
            </a:r>
          </a:p>
        </p:txBody>
      </p:sp>
      <p:cxnSp>
        <p:nvCxnSpPr>
          <p:cNvPr id="2" name="Straight Connector 1">
            <a:extLst>
              <a:ext uri="{FF2B5EF4-FFF2-40B4-BE49-F238E27FC236}">
                <a16:creationId xmlns:a16="http://schemas.microsoft.com/office/drawing/2014/main" id="{8F18E71D-8086-F614-ADD7-7EE680ED58E4}"/>
              </a:ext>
            </a:extLst>
          </p:cNvPr>
          <p:cNvCxnSpPr/>
          <p:nvPr/>
        </p:nvCxnSpPr>
        <p:spPr>
          <a:xfrm>
            <a:off x="355553" y="685799"/>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7" name="Picture 16" descr="Chart, waterfall chart&#10;&#10;AI-generated content may be incorrect.">
            <a:extLst>
              <a:ext uri="{FF2B5EF4-FFF2-40B4-BE49-F238E27FC236}">
                <a16:creationId xmlns:a16="http://schemas.microsoft.com/office/drawing/2014/main" id="{0AA9A602-9A02-609E-6608-3C46DACB982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141859" y="5815952"/>
            <a:ext cx="538842" cy="196442"/>
          </a:xfrm>
          <a:prstGeom prst="rect">
            <a:avLst/>
          </a:prstGeom>
        </p:spPr>
      </p:pic>
      <p:cxnSp>
        <p:nvCxnSpPr>
          <p:cNvPr id="22" name="Straight Connector 21">
            <a:extLst>
              <a:ext uri="{FF2B5EF4-FFF2-40B4-BE49-F238E27FC236}">
                <a16:creationId xmlns:a16="http://schemas.microsoft.com/office/drawing/2014/main" id="{987439CC-EB25-166A-7C35-AD9CB5D648F9}"/>
              </a:ext>
            </a:extLst>
          </p:cNvPr>
          <p:cNvCxnSpPr>
            <a:cxnSpLocks/>
          </p:cNvCxnSpPr>
          <p:nvPr/>
        </p:nvCxnSpPr>
        <p:spPr>
          <a:xfrm>
            <a:off x="595583" y="1585214"/>
            <a:ext cx="8304577" cy="4082"/>
          </a:xfrm>
          <a:prstGeom prst="line">
            <a:avLst/>
          </a:prstGeom>
          <a:ln w="5715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Arrow: Right 22">
            <a:extLst>
              <a:ext uri="{FF2B5EF4-FFF2-40B4-BE49-F238E27FC236}">
                <a16:creationId xmlns:a16="http://schemas.microsoft.com/office/drawing/2014/main" id="{AD036CB7-3F0C-5425-63E3-2489EA3C92DF}"/>
              </a:ext>
            </a:extLst>
          </p:cNvPr>
          <p:cNvSpPr/>
          <p:nvPr/>
        </p:nvSpPr>
        <p:spPr>
          <a:xfrm>
            <a:off x="743408" y="1357142"/>
            <a:ext cx="1545336" cy="484632"/>
          </a:xfrm>
          <a:prstGeom prst="right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Target = 75</a:t>
            </a:r>
          </a:p>
        </p:txBody>
      </p:sp>
      <p:sp>
        <p:nvSpPr>
          <p:cNvPr id="12" name="Oval 11">
            <a:extLst>
              <a:ext uri="{FF2B5EF4-FFF2-40B4-BE49-F238E27FC236}">
                <a16:creationId xmlns:a16="http://schemas.microsoft.com/office/drawing/2014/main" id="{A474EB73-59D5-4D68-ED04-EBCBB1DD7B94}"/>
              </a:ext>
            </a:extLst>
          </p:cNvPr>
          <p:cNvSpPr/>
          <p:nvPr/>
        </p:nvSpPr>
        <p:spPr>
          <a:xfrm>
            <a:off x="7276505" y="2971265"/>
            <a:ext cx="203673" cy="2036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4F6414B-FEEC-5996-4E81-9BFC4C3FFA85}"/>
              </a:ext>
            </a:extLst>
          </p:cNvPr>
          <p:cNvSpPr/>
          <p:nvPr/>
        </p:nvSpPr>
        <p:spPr>
          <a:xfrm>
            <a:off x="6848262" y="2918592"/>
            <a:ext cx="203673" cy="2036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7772EA8-8C0F-64F3-5409-FC1F83B456BF}"/>
              </a:ext>
            </a:extLst>
          </p:cNvPr>
          <p:cNvSpPr/>
          <p:nvPr/>
        </p:nvSpPr>
        <p:spPr>
          <a:xfrm>
            <a:off x="5991776" y="2870210"/>
            <a:ext cx="203673" cy="2036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0E48B7C-B8B1-1F56-2978-698B85F90920}"/>
              </a:ext>
            </a:extLst>
          </p:cNvPr>
          <p:cNvSpPr/>
          <p:nvPr/>
        </p:nvSpPr>
        <p:spPr>
          <a:xfrm>
            <a:off x="6420019" y="2898100"/>
            <a:ext cx="203673" cy="2036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B81120-9F93-1CE6-0BC7-E619898D52D5}"/>
              </a:ext>
            </a:extLst>
          </p:cNvPr>
          <p:cNvSpPr/>
          <p:nvPr/>
        </p:nvSpPr>
        <p:spPr>
          <a:xfrm>
            <a:off x="8142520" y="3053508"/>
            <a:ext cx="203673" cy="2036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7227889-DEB2-1B96-CBC0-F3FFEEDB50A5}"/>
              </a:ext>
            </a:extLst>
          </p:cNvPr>
          <p:cNvSpPr/>
          <p:nvPr/>
        </p:nvSpPr>
        <p:spPr>
          <a:xfrm>
            <a:off x="7704693" y="2998712"/>
            <a:ext cx="203673" cy="2036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08656AE-B127-4EEA-5030-CCE30E29D4EE}"/>
              </a:ext>
            </a:extLst>
          </p:cNvPr>
          <p:cNvSpPr/>
          <p:nvPr/>
        </p:nvSpPr>
        <p:spPr>
          <a:xfrm>
            <a:off x="8577836" y="3150935"/>
            <a:ext cx="203673" cy="2036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28C8F84-6037-BE4A-8A32-E9B2FA17B2AF}"/>
              </a:ext>
            </a:extLst>
          </p:cNvPr>
          <p:cNvSpPr/>
          <p:nvPr/>
        </p:nvSpPr>
        <p:spPr>
          <a:xfrm>
            <a:off x="8585458" y="983683"/>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9C28737-D20B-936C-D562-6AB2DB5D044A}"/>
              </a:ext>
            </a:extLst>
          </p:cNvPr>
          <p:cNvSpPr/>
          <p:nvPr/>
        </p:nvSpPr>
        <p:spPr>
          <a:xfrm>
            <a:off x="8570709" y="2754440"/>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5925D2E-F86C-9C43-AD89-D77484C079F0}"/>
              </a:ext>
            </a:extLst>
          </p:cNvPr>
          <p:cNvSpPr/>
          <p:nvPr/>
        </p:nvSpPr>
        <p:spPr>
          <a:xfrm>
            <a:off x="8570710" y="1984934"/>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CB960E1-DEEF-58F7-8985-7670970EC964}"/>
              </a:ext>
            </a:extLst>
          </p:cNvPr>
          <p:cNvSpPr/>
          <p:nvPr/>
        </p:nvSpPr>
        <p:spPr>
          <a:xfrm>
            <a:off x="8570709" y="2352500"/>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B4C8243-98D1-95ED-5244-21E921B7C97B}"/>
              </a:ext>
            </a:extLst>
          </p:cNvPr>
          <p:cNvSpPr/>
          <p:nvPr/>
        </p:nvSpPr>
        <p:spPr>
          <a:xfrm>
            <a:off x="8585457" y="1628041"/>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2A68D0F-B5DA-5591-E47A-613B58F5A4B7}"/>
              </a:ext>
            </a:extLst>
          </p:cNvPr>
          <p:cNvSpPr/>
          <p:nvPr/>
        </p:nvSpPr>
        <p:spPr>
          <a:xfrm>
            <a:off x="8570708" y="3150936"/>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404F646-7B88-5279-600C-FEA8075F5F86}"/>
              </a:ext>
            </a:extLst>
          </p:cNvPr>
          <p:cNvSpPr/>
          <p:nvPr/>
        </p:nvSpPr>
        <p:spPr>
          <a:xfrm>
            <a:off x="8570707" y="3555865"/>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34841AD-5FBC-5F3C-91DC-43EF06F5AD15}"/>
              </a:ext>
            </a:extLst>
          </p:cNvPr>
          <p:cNvSpPr/>
          <p:nvPr/>
        </p:nvSpPr>
        <p:spPr>
          <a:xfrm>
            <a:off x="8570706" y="4014639"/>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3819D65-2111-28BB-9427-6D8156A1ED5C}"/>
              </a:ext>
            </a:extLst>
          </p:cNvPr>
          <p:cNvSpPr/>
          <p:nvPr/>
        </p:nvSpPr>
        <p:spPr>
          <a:xfrm>
            <a:off x="8570705" y="4456021"/>
            <a:ext cx="203673" cy="2036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096C26A-B9DD-3DC1-82E7-634F3F3843EA}"/>
              </a:ext>
            </a:extLst>
          </p:cNvPr>
          <p:cNvSpPr/>
          <p:nvPr/>
        </p:nvSpPr>
        <p:spPr>
          <a:xfrm>
            <a:off x="4477783" y="5781958"/>
            <a:ext cx="203673" cy="2036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7" grpId="0" animBg="1"/>
      <p:bldP spid="28" grpId="0" animBg="1"/>
      <p:bldP spid="29" grpId="0" animBg="1"/>
      <p:bldP spid="30" grpId="0" animBg="1"/>
      <p:bldP spid="31" grpId="0" animBg="1"/>
      <p:bldP spid="15" grpId="0" animBg="1"/>
      <p:bldP spid="16"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8624-EDCB-99A3-79CC-B5F643FEC78B}"/>
              </a:ext>
            </a:extLst>
          </p:cNvPr>
          <p:cNvPicPr>
            <a:picLocks noChangeAspect="1"/>
          </p:cNvPicPr>
          <p:nvPr/>
        </p:nvPicPr>
        <p:blipFill>
          <a:blip r:embed="rId3"/>
          <a:stretch>
            <a:fillRect/>
          </a:stretch>
        </p:blipFill>
        <p:spPr>
          <a:xfrm>
            <a:off x="6185212" y="1349747"/>
            <a:ext cx="2585663" cy="3737000"/>
          </a:xfrm>
          <a:prstGeom prst="rect">
            <a:avLst/>
          </a:prstGeom>
        </p:spPr>
      </p:pic>
      <p:sp>
        <p:nvSpPr>
          <p:cNvPr id="7" name="Isosceles Triangle 30">
            <a:extLst>
              <a:ext uri="{FF2B5EF4-FFF2-40B4-BE49-F238E27FC236}">
                <a16:creationId xmlns:a16="http://schemas.microsoft.com/office/drawing/2014/main" id="{3251883D-8093-7D23-FBB7-9A00F1C3AF24}"/>
              </a:ext>
            </a:extLst>
          </p:cNvPr>
          <p:cNvSpPr>
            <a:spLocks noGrp="1" noRot="1" noMove="1" noResize="1" noEditPoints="1" noAdjustHandles="1" noChangeArrowheads="1" noChangeShapeType="1"/>
          </p:cNvSpPr>
          <p:nvPr/>
        </p:nvSpPr>
        <p:spPr>
          <a:xfrm rot="16200000">
            <a:off x="6382858" y="3789119"/>
            <a:ext cx="661793" cy="4869295"/>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8">
            <a:extLst>
              <a:ext uri="{FF2B5EF4-FFF2-40B4-BE49-F238E27FC236}">
                <a16:creationId xmlns:a16="http://schemas.microsoft.com/office/drawing/2014/main" id="{13015B8A-E089-6AD5-DF58-B83BBF55027A}"/>
              </a:ext>
            </a:extLst>
          </p:cNvPr>
          <p:cNvSpPr>
            <a:spLocks noGrp="1"/>
          </p:cNvSpPr>
          <p:nvPr>
            <p:ph type="body" sz="quarter" idx="18"/>
          </p:nvPr>
        </p:nvSpPr>
        <p:spPr>
          <a:xfrm>
            <a:off x="1204437" y="1374342"/>
            <a:ext cx="3074670" cy="430667"/>
          </a:xfrm>
        </p:spPr>
        <p:txBody>
          <a:bodyPr/>
          <a:lstStyle/>
          <a:p>
            <a:r>
              <a:rPr lang="en-US" sz="2400" dirty="0"/>
              <a:t>Agenda</a:t>
            </a:r>
          </a:p>
        </p:txBody>
      </p:sp>
      <p:pic>
        <p:nvPicPr>
          <p:cNvPr id="8" name="Graphic 7">
            <a:extLst>
              <a:ext uri="{FF2B5EF4-FFF2-40B4-BE49-F238E27FC236}">
                <a16:creationId xmlns:a16="http://schemas.microsoft.com/office/drawing/2014/main" id="{A26283F5-6F08-B866-1753-2A00C1C1AD5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4380" y="1349747"/>
            <a:ext cx="342900" cy="414528"/>
          </a:xfrm>
          <a:prstGeom prst="rect">
            <a:avLst/>
          </a:prstGeom>
        </p:spPr>
      </p:pic>
      <p:sp>
        <p:nvSpPr>
          <p:cNvPr id="14" name="TextBox 13">
            <a:extLst>
              <a:ext uri="{FF2B5EF4-FFF2-40B4-BE49-F238E27FC236}">
                <a16:creationId xmlns:a16="http://schemas.microsoft.com/office/drawing/2014/main" id="{660A45C8-9983-35E6-92FD-150E62A43D77}"/>
              </a:ext>
            </a:extLst>
          </p:cNvPr>
          <p:cNvSpPr txBox="1"/>
          <p:nvPr/>
        </p:nvSpPr>
        <p:spPr bwMode="auto">
          <a:xfrm>
            <a:off x="754380" y="2155347"/>
            <a:ext cx="5525392" cy="3370153"/>
          </a:xfrm>
          <a:prstGeom prst="rect">
            <a:avLst/>
          </a:prstGeom>
          <a:noFill/>
        </p:spPr>
        <p:txBody>
          <a:bodyPr wrap="square" lIns="0">
            <a:spAutoFit/>
          </a:bodyPr>
          <a:lstStyle/>
          <a:p>
            <a:pPr marL="342900" marR="0" lvl="0" indent="-3429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US" sz="2400" b="1" spc="150" dirty="0">
                <a:solidFill>
                  <a:prstClr val="black"/>
                </a:solidFill>
                <a:latin typeface="Calibri" panose="020F0502020204030204" pitchFamily="34" charset="0"/>
                <a:ea typeface="PT Sans" panose="020B0503020203020204" pitchFamily="34" charset="0"/>
                <a:cs typeface="Calibri" panose="020F0502020204030204" pitchFamily="34" charset="0"/>
              </a:rPr>
              <a:t>Pavement Management Team</a:t>
            </a:r>
          </a:p>
          <a:p>
            <a:pPr marL="342900" marR="0" lvl="0" indent="-3429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US" sz="2400" b="1" spc="150" dirty="0">
                <a:solidFill>
                  <a:prstClr val="black"/>
                </a:solidFill>
                <a:latin typeface="Calibri" panose="020F0502020204030204" pitchFamily="34" charset="0"/>
                <a:ea typeface="PT Sans" panose="020B0503020203020204" pitchFamily="34" charset="0"/>
                <a:cs typeface="Calibri" panose="020F0502020204030204" pitchFamily="34" charset="0"/>
              </a:rPr>
              <a:t>Pavement Inventory and Age</a:t>
            </a:r>
          </a:p>
          <a:p>
            <a:pPr marL="342900" marR="0" lvl="0" indent="-3429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US" sz="2400" b="1" spc="150" dirty="0">
                <a:solidFill>
                  <a:prstClr val="black"/>
                </a:solidFill>
                <a:latin typeface="Calibri" panose="020F0502020204030204" pitchFamily="34" charset="0"/>
                <a:ea typeface="PT Sans" panose="020B0503020203020204" pitchFamily="34" charset="0"/>
                <a:cs typeface="Calibri" panose="020F0502020204030204" pitchFamily="34" charset="0"/>
              </a:rPr>
              <a:t>Pavement Network Conditions</a:t>
            </a:r>
          </a:p>
          <a:p>
            <a:pPr marL="800100" lvl="1" indent="-342900">
              <a:spcBef>
                <a:spcPts val="900"/>
              </a:spcBef>
              <a:buFont typeface="Arial" panose="020B0604020202020204" pitchFamily="34" charset="0"/>
              <a:buChar char="•"/>
              <a:defRPr/>
            </a:pPr>
            <a:r>
              <a:rPr lang="en-US" sz="2400" b="1" spc="150" dirty="0">
                <a:solidFill>
                  <a:prstClr val="black"/>
                </a:solidFill>
                <a:latin typeface="Calibri" panose="020F0502020204030204" pitchFamily="34" charset="0"/>
                <a:ea typeface="PT Sans" panose="020B0503020203020204" pitchFamily="34" charset="0"/>
                <a:cs typeface="Calibri" panose="020F0502020204030204" pitchFamily="34" charset="0"/>
              </a:rPr>
              <a:t>Interstate </a:t>
            </a:r>
          </a:p>
          <a:p>
            <a:pPr marL="800100" lvl="1" indent="-342900">
              <a:spcBef>
                <a:spcPts val="900"/>
              </a:spcBef>
              <a:buFont typeface="Arial" panose="020B0604020202020204" pitchFamily="34" charset="0"/>
              <a:buChar char="•"/>
              <a:defRPr/>
            </a:pPr>
            <a:r>
              <a:rPr lang="en-US" sz="2400" b="1" spc="150" dirty="0">
                <a:solidFill>
                  <a:prstClr val="black"/>
                </a:solidFill>
                <a:latin typeface="Calibri" panose="020F0502020204030204" pitchFamily="34" charset="0"/>
                <a:ea typeface="PT Sans" panose="020B0503020203020204" pitchFamily="34" charset="0"/>
                <a:cs typeface="Calibri" panose="020F0502020204030204" pitchFamily="34" charset="0"/>
              </a:rPr>
              <a:t>Non-interstate</a:t>
            </a:r>
          </a:p>
          <a:p>
            <a:pPr marL="342900" indent="-342900">
              <a:spcBef>
                <a:spcPts val="900"/>
              </a:spcBef>
              <a:buFont typeface="Arial" panose="020B0604020202020204" pitchFamily="34" charset="0"/>
              <a:buChar char="•"/>
              <a:defRPr/>
            </a:pPr>
            <a:r>
              <a:rPr lang="en-US" sz="2400" b="1" spc="150" dirty="0">
                <a:solidFill>
                  <a:prstClr val="black"/>
                </a:solidFill>
                <a:latin typeface="Calibri" panose="020F0502020204030204" pitchFamily="34" charset="0"/>
                <a:ea typeface="PT Sans" panose="020B0503020203020204" pitchFamily="34" charset="0"/>
                <a:cs typeface="Calibri" panose="020F0502020204030204" pitchFamily="34" charset="0"/>
              </a:rPr>
              <a:t>Pavement Distresses Examples</a:t>
            </a:r>
          </a:p>
          <a:p>
            <a:pPr marL="342900" indent="-342900">
              <a:spcBef>
                <a:spcPts val="900"/>
              </a:spcBef>
              <a:buFont typeface="Arial" panose="020B0604020202020204" pitchFamily="34" charset="0"/>
              <a:buChar char="•"/>
              <a:defRPr/>
            </a:pPr>
            <a:r>
              <a:rPr lang="en-US" sz="2400" b="1" spc="150" dirty="0">
                <a:solidFill>
                  <a:prstClr val="black"/>
                </a:solidFill>
                <a:latin typeface="Calibri" panose="020F0502020204030204" pitchFamily="34" charset="0"/>
                <a:ea typeface="PT Sans" panose="020B0503020203020204" pitchFamily="34" charset="0"/>
                <a:cs typeface="Calibri" panose="020F0502020204030204" pitchFamily="34" charset="0"/>
              </a:rPr>
              <a:t>Strategic Project Selection</a:t>
            </a:r>
          </a:p>
        </p:txBody>
      </p:sp>
      <p:grpSp>
        <p:nvGrpSpPr>
          <p:cNvPr id="20" name="Group 19">
            <a:extLst>
              <a:ext uri="{FF2B5EF4-FFF2-40B4-BE49-F238E27FC236}">
                <a16:creationId xmlns:a16="http://schemas.microsoft.com/office/drawing/2014/main" id="{A9FCE2BF-2AF9-F8C5-407D-30016AA6B2F6}"/>
              </a:ext>
            </a:extLst>
          </p:cNvPr>
          <p:cNvGrpSpPr/>
          <p:nvPr/>
        </p:nvGrpSpPr>
        <p:grpSpPr>
          <a:xfrm>
            <a:off x="770558" y="0"/>
            <a:ext cx="244954" cy="1094750"/>
            <a:chOff x="770558" y="0"/>
            <a:chExt cx="168795" cy="754380"/>
          </a:xfrm>
        </p:grpSpPr>
        <p:cxnSp>
          <p:nvCxnSpPr>
            <p:cNvPr id="3" name="Straight Connector 2">
              <a:extLst>
                <a:ext uri="{FF2B5EF4-FFF2-40B4-BE49-F238E27FC236}">
                  <a16:creationId xmlns:a16="http://schemas.microsoft.com/office/drawing/2014/main" id="{1F98FF10-A6CB-49C1-BDDF-E0FD6E9F1349}"/>
                </a:ext>
                <a:ext uri="{C183D7F6-B498-43B3-948B-1728B52AA6E4}">
                  <adec:decorative xmlns:adec="http://schemas.microsoft.com/office/drawing/2017/decorative" val="1"/>
                </a:ext>
              </a:extLst>
            </p:cNvPr>
            <p:cNvCxnSpPr>
              <a:cxnSpLocks/>
            </p:cNvCxnSpPr>
            <p:nvPr/>
          </p:nvCxnSpPr>
          <p:spPr>
            <a:xfrm>
              <a:off x="854955" y="0"/>
              <a:ext cx="0" cy="75438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586EC07-AFE8-01E8-972B-4FC6481F57A7}"/>
                </a:ext>
                <a:ext uri="{C183D7F6-B498-43B3-948B-1728B52AA6E4}">
                  <adec:decorative xmlns:adec="http://schemas.microsoft.com/office/drawing/2017/decorative" val="1"/>
                </a:ext>
              </a:extLst>
            </p:cNvPr>
            <p:cNvCxnSpPr>
              <a:cxnSpLocks/>
            </p:cNvCxnSpPr>
            <p:nvPr/>
          </p:nvCxnSpPr>
          <p:spPr>
            <a:xfrm>
              <a:off x="770558" y="0"/>
              <a:ext cx="0" cy="7543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AA1F1D5-DEF2-53BE-B69C-0AE3B8BC42DA}"/>
                </a:ext>
                <a:ext uri="{C183D7F6-B498-43B3-948B-1728B52AA6E4}">
                  <adec:decorative xmlns:adec="http://schemas.microsoft.com/office/drawing/2017/decorative" val="1"/>
                </a:ext>
              </a:extLst>
            </p:cNvPr>
            <p:cNvCxnSpPr>
              <a:cxnSpLocks/>
            </p:cNvCxnSpPr>
            <p:nvPr/>
          </p:nvCxnSpPr>
          <p:spPr>
            <a:xfrm>
              <a:off x="939353" y="0"/>
              <a:ext cx="0" cy="75438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4007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A5A32-4706-603E-C9ED-336905E981BB}"/>
            </a:ext>
          </a:extLst>
        </p:cNvPr>
        <p:cNvGrpSpPr/>
        <p:nvPr/>
      </p:nvGrpSpPr>
      <p:grpSpPr>
        <a:xfrm>
          <a:off x="0" y="0"/>
          <a:ext cx="0" cy="0"/>
          <a:chOff x="0" y="0"/>
          <a:chExt cx="0" cy="0"/>
        </a:xfrm>
      </p:grpSpPr>
      <p:pic>
        <p:nvPicPr>
          <p:cNvPr id="5" name="Picture 4" descr="Chart, scatter chart&#10;&#10;AI-generated content may be incorrect.">
            <a:extLst>
              <a:ext uri="{FF2B5EF4-FFF2-40B4-BE49-F238E27FC236}">
                <a16:creationId xmlns:a16="http://schemas.microsoft.com/office/drawing/2014/main" id="{6FE6DACB-7109-5199-A8D6-803D735185E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43225" y="672068"/>
            <a:ext cx="8148529" cy="6111396"/>
          </a:xfrm>
          <a:prstGeom prst="rect">
            <a:avLst/>
          </a:prstGeom>
        </p:spPr>
      </p:pic>
      <p:sp>
        <p:nvSpPr>
          <p:cNvPr id="4" name="Text Placeholder 3">
            <a:extLst>
              <a:ext uri="{FF2B5EF4-FFF2-40B4-BE49-F238E27FC236}">
                <a16:creationId xmlns:a16="http://schemas.microsoft.com/office/drawing/2014/main" id="{96C6A670-1B8A-1485-1DC5-1FECBF9B0168}"/>
              </a:ext>
            </a:extLst>
          </p:cNvPr>
          <p:cNvSpPr>
            <a:spLocks noGrp="1"/>
          </p:cNvSpPr>
          <p:nvPr>
            <p:ph type="body" sz="quarter" idx="18"/>
          </p:nvPr>
        </p:nvSpPr>
        <p:spPr>
          <a:xfrm>
            <a:off x="276619" y="90509"/>
            <a:ext cx="6763718" cy="574222"/>
          </a:xfrm>
        </p:spPr>
        <p:txBody>
          <a:bodyPr/>
          <a:lstStyle/>
          <a:p>
            <a:r>
              <a:rPr lang="en-US" dirty="0"/>
              <a:t>Historical PCI and Added Life Each Year</a:t>
            </a:r>
          </a:p>
        </p:txBody>
      </p:sp>
      <p:cxnSp>
        <p:nvCxnSpPr>
          <p:cNvPr id="22" name="Straight Connector 21">
            <a:extLst>
              <a:ext uri="{FF2B5EF4-FFF2-40B4-BE49-F238E27FC236}">
                <a16:creationId xmlns:a16="http://schemas.microsoft.com/office/drawing/2014/main" id="{E20215E0-F7A3-077F-78B4-B07C5BDE9F29}"/>
              </a:ext>
            </a:extLst>
          </p:cNvPr>
          <p:cNvCxnSpPr>
            <a:cxnSpLocks/>
          </p:cNvCxnSpPr>
          <p:nvPr/>
        </p:nvCxnSpPr>
        <p:spPr>
          <a:xfrm>
            <a:off x="1634338" y="2042642"/>
            <a:ext cx="6766437" cy="8164"/>
          </a:xfrm>
          <a:prstGeom prst="line">
            <a:avLst/>
          </a:prstGeom>
          <a:ln w="5715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Arrow: Right 22">
            <a:extLst>
              <a:ext uri="{FF2B5EF4-FFF2-40B4-BE49-F238E27FC236}">
                <a16:creationId xmlns:a16="http://schemas.microsoft.com/office/drawing/2014/main" id="{9E782388-8E14-E98F-0E45-8321F6668D37}"/>
              </a:ext>
            </a:extLst>
          </p:cNvPr>
          <p:cNvSpPr/>
          <p:nvPr/>
        </p:nvSpPr>
        <p:spPr>
          <a:xfrm flipH="1">
            <a:off x="7469108" y="1808490"/>
            <a:ext cx="1545336" cy="484632"/>
          </a:xfrm>
          <a:prstGeom prst="rightArrow">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Target = 75</a:t>
            </a:r>
          </a:p>
        </p:txBody>
      </p:sp>
      <p:cxnSp>
        <p:nvCxnSpPr>
          <p:cNvPr id="37" name="Straight Connector 36">
            <a:extLst>
              <a:ext uri="{FF2B5EF4-FFF2-40B4-BE49-F238E27FC236}">
                <a16:creationId xmlns:a16="http://schemas.microsoft.com/office/drawing/2014/main" id="{55C2B6A6-6C29-0E55-E9B6-42F4E43554DA}"/>
              </a:ext>
            </a:extLst>
          </p:cNvPr>
          <p:cNvCxnSpPr>
            <a:cxnSpLocks/>
          </p:cNvCxnSpPr>
          <p:nvPr/>
        </p:nvCxnSpPr>
        <p:spPr>
          <a:xfrm flipV="1">
            <a:off x="1511648" y="1314450"/>
            <a:ext cx="6305202" cy="434975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387D71B-196E-8DA9-1AA0-CBDFC0CC8158}"/>
              </a:ext>
            </a:extLst>
          </p:cNvPr>
          <p:cNvCxnSpPr>
            <a:cxnSpLocks/>
          </p:cNvCxnSpPr>
          <p:nvPr/>
        </p:nvCxnSpPr>
        <p:spPr>
          <a:xfrm flipV="1">
            <a:off x="6753331" y="2059175"/>
            <a:ext cx="0" cy="3359394"/>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13FAF0C-6DE3-F4C8-BF1C-D89D5840E4A2}"/>
              </a:ext>
            </a:extLst>
          </p:cNvPr>
          <p:cNvSpPr txBox="1"/>
          <p:nvPr/>
        </p:nvSpPr>
        <p:spPr>
          <a:xfrm>
            <a:off x="6144994" y="5418569"/>
            <a:ext cx="102463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~$450M</a:t>
            </a:r>
          </a:p>
        </p:txBody>
      </p:sp>
      <p:sp>
        <p:nvSpPr>
          <p:cNvPr id="48" name="TextBox 47">
            <a:extLst>
              <a:ext uri="{FF2B5EF4-FFF2-40B4-BE49-F238E27FC236}">
                <a16:creationId xmlns:a16="http://schemas.microsoft.com/office/drawing/2014/main" id="{7D665377-BEAC-BF65-C700-F53FBD3E1579}"/>
              </a:ext>
            </a:extLst>
          </p:cNvPr>
          <p:cNvSpPr txBox="1"/>
          <p:nvPr/>
        </p:nvSpPr>
        <p:spPr>
          <a:xfrm>
            <a:off x="3187330" y="4637980"/>
            <a:ext cx="2993128" cy="646331"/>
          </a:xfrm>
          <a:prstGeom prst="rect">
            <a:avLst/>
          </a:prstGeom>
          <a:solidFill>
            <a:schemeClr val="bg1"/>
          </a:solidFill>
        </p:spPr>
        <p:txBody>
          <a:bodyPr wrap="square" rtlCol="0">
            <a:spAutoFit/>
          </a:bodyPr>
          <a:lstStyle/>
          <a:p>
            <a:pPr algn="r"/>
            <a:r>
              <a:rPr lang="en-US" dirty="0">
                <a:latin typeface="Arial" panose="020B0604020202020204" pitchFamily="34" charset="0"/>
                <a:cs typeface="Arial" panose="020B0604020202020204" pitchFamily="34" charset="0"/>
              </a:rPr>
              <a:t>~$50 M to increase 1 PCI</a:t>
            </a:r>
          </a:p>
          <a:p>
            <a:pPr algn="r"/>
            <a:r>
              <a:rPr lang="en-US" dirty="0">
                <a:latin typeface="Arial" panose="020B0604020202020204" pitchFamily="34" charset="0"/>
                <a:cs typeface="Arial" panose="020B0604020202020204" pitchFamily="34" charset="0"/>
              </a:rPr>
              <a:t>Approx. 20,200 Lane Miles </a:t>
            </a:r>
          </a:p>
        </p:txBody>
      </p:sp>
      <p:sp>
        <p:nvSpPr>
          <p:cNvPr id="15" name="Rectangle 14">
            <a:extLst>
              <a:ext uri="{FF2B5EF4-FFF2-40B4-BE49-F238E27FC236}">
                <a16:creationId xmlns:a16="http://schemas.microsoft.com/office/drawing/2014/main" id="{69F23E31-F832-CCBF-0C61-291979D97BF0}"/>
              </a:ext>
            </a:extLst>
          </p:cNvPr>
          <p:cNvSpPr/>
          <p:nvPr/>
        </p:nvSpPr>
        <p:spPr>
          <a:xfrm>
            <a:off x="276619" y="6457950"/>
            <a:ext cx="466606" cy="3095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4ECDFA9-35F6-3C26-93B2-BEB17456ADFC}"/>
              </a:ext>
            </a:extLst>
          </p:cNvPr>
          <p:cNvSpPr/>
          <p:nvPr/>
        </p:nvSpPr>
        <p:spPr>
          <a:xfrm>
            <a:off x="3500525" y="4031558"/>
            <a:ext cx="271373" cy="271373"/>
          </a:xfrm>
          <a:prstGeom prst="ellipse">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93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circle(out)">
                                      <p:cBhvr>
                                        <p:cTn id="13" dur="20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anim calcmode="lin" valueType="num">
                                      <p:cBhvr>
                                        <p:cTn id="19" dur="1000" fill="hold"/>
                                        <p:tgtEl>
                                          <p:spTgt spid="44"/>
                                        </p:tgtEl>
                                        <p:attrNameLst>
                                          <p:attrName>ppt_x</p:attrName>
                                        </p:attrNameLst>
                                      </p:cBhvr>
                                      <p:tavLst>
                                        <p:tav tm="0">
                                          <p:val>
                                            <p:strVal val="#ppt_x"/>
                                          </p:val>
                                        </p:tav>
                                        <p:tav tm="100000">
                                          <p:val>
                                            <p:strVal val="#ppt_x"/>
                                          </p:val>
                                        </p:tav>
                                      </p:tavLst>
                                    </p:anim>
                                    <p:anim calcmode="lin" valueType="num">
                                      <p:cBhvr>
                                        <p:cTn id="20" dur="1000" fill="hold"/>
                                        <p:tgtEl>
                                          <p:spTgt spid="4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6" grpId="0"/>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1CFA6-0373-11D1-75DC-B830BCFE6A8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B8B3E32-BB12-259E-5673-89A64B170784}"/>
              </a:ext>
            </a:extLst>
          </p:cNvPr>
          <p:cNvSpPr>
            <a:spLocks noGrp="1"/>
          </p:cNvSpPr>
          <p:nvPr>
            <p:ph type="body" sz="quarter" idx="18"/>
          </p:nvPr>
        </p:nvSpPr>
        <p:spPr>
          <a:xfrm>
            <a:off x="420418" y="526106"/>
            <a:ext cx="8250053" cy="574222"/>
          </a:xfrm>
        </p:spPr>
        <p:txBody>
          <a:bodyPr/>
          <a:lstStyle/>
          <a:p>
            <a:r>
              <a:rPr lang="en-US" dirty="0"/>
              <a:t>Non-Interstate Pavement Condition and </a:t>
            </a:r>
          </a:p>
          <a:p>
            <a:r>
              <a:rPr lang="en-US" dirty="0"/>
              <a:t>Future Performance Estimates (Federal Reporting)</a:t>
            </a:r>
          </a:p>
        </p:txBody>
      </p:sp>
      <p:cxnSp>
        <p:nvCxnSpPr>
          <p:cNvPr id="2" name="Straight Connector 1">
            <a:extLst>
              <a:ext uri="{FF2B5EF4-FFF2-40B4-BE49-F238E27FC236}">
                <a16:creationId xmlns:a16="http://schemas.microsoft.com/office/drawing/2014/main" id="{0C8CE861-B0B2-E6C2-CF07-3163835DA18F}"/>
              </a:ext>
            </a:extLst>
          </p:cNvPr>
          <p:cNvCxnSpPr/>
          <p:nvPr/>
        </p:nvCxnSpPr>
        <p:spPr>
          <a:xfrm>
            <a:off x="492808" y="1183164"/>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 name="Picture 5" descr="Chart, bar chart&#10;&#10;AI-generated content may be incorrect.">
            <a:extLst>
              <a:ext uri="{FF2B5EF4-FFF2-40B4-BE49-F238E27FC236}">
                <a16:creationId xmlns:a16="http://schemas.microsoft.com/office/drawing/2014/main" id="{72E6C258-373B-65CC-499D-B16271B4319C}"/>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0" y="1100328"/>
            <a:ext cx="9144000" cy="5238126"/>
          </a:xfrm>
          <a:prstGeom prst="rect">
            <a:avLst/>
          </a:prstGeom>
        </p:spPr>
      </p:pic>
    </p:spTree>
    <p:extLst>
      <p:ext uri="{BB962C8B-B14F-4D97-AF65-F5344CB8AC3E}">
        <p14:creationId xmlns:p14="http://schemas.microsoft.com/office/powerpoint/2010/main" val="2089449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6" descr="Open texture visible after rain.">
            <a:extLst>
              <a:ext uri="{FF2B5EF4-FFF2-40B4-BE49-F238E27FC236}">
                <a16:creationId xmlns:a16="http://schemas.microsoft.com/office/drawing/2014/main" id="{E447A097-7E24-754A-B0AE-F2C8431B2934}"/>
              </a:ext>
            </a:extLst>
          </p:cNvPr>
          <p:cNvSpPr>
            <a:spLocks noChangeAspect="1" noChangeArrowheads="1"/>
          </p:cNvSpPr>
          <p:nvPr/>
        </p:nvSpPr>
        <p:spPr bwMode="auto">
          <a:xfrm>
            <a:off x="4419600" y="2838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8" descr="Open texture visible after rain.">
            <a:extLst>
              <a:ext uri="{FF2B5EF4-FFF2-40B4-BE49-F238E27FC236}">
                <a16:creationId xmlns:a16="http://schemas.microsoft.com/office/drawing/2014/main" id="{3BC274BD-F0D3-94B4-B2D5-441395D793C9}"/>
              </a:ext>
            </a:extLst>
          </p:cNvPr>
          <p:cNvSpPr>
            <a:spLocks noChangeAspect="1" noChangeArrowheads="1"/>
          </p:cNvSpPr>
          <p:nvPr/>
        </p:nvSpPr>
        <p:spPr bwMode="auto">
          <a:xfrm>
            <a:off x="4572000" y="2990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Diagram 1">
            <a:extLst>
              <a:ext uri="{FF2B5EF4-FFF2-40B4-BE49-F238E27FC236}">
                <a16:creationId xmlns:a16="http://schemas.microsoft.com/office/drawing/2014/main" id="{374FF968-6041-FA4C-6D0F-FCFD9BC4DEC3}"/>
              </a:ext>
            </a:extLst>
          </p:cNvPr>
          <p:cNvGraphicFramePr/>
          <p:nvPr>
            <p:extLst>
              <p:ext uri="{D42A27DB-BD31-4B8C-83A1-F6EECF244321}">
                <p14:modId xmlns:p14="http://schemas.microsoft.com/office/powerpoint/2010/main" val="980479686"/>
              </p:ext>
            </p:extLst>
          </p:nvPr>
        </p:nvGraphicFramePr>
        <p:xfrm>
          <a:off x="417135" y="952197"/>
          <a:ext cx="7694113" cy="5456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219020" y="333998"/>
            <a:ext cx="6617093" cy="969568"/>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Causes of Pavement Distresses</a:t>
            </a:r>
            <a:endParaRPr lang="en-US" sz="3200" dirty="0"/>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213232" y="90139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Graphic 4" descr="Dump truck with solid fill">
            <a:extLst>
              <a:ext uri="{FF2B5EF4-FFF2-40B4-BE49-F238E27FC236}">
                <a16:creationId xmlns:a16="http://schemas.microsoft.com/office/drawing/2014/main" id="{99DAFEED-1FAD-2711-1A2B-7A51050A3A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9839" y="818782"/>
            <a:ext cx="1872756" cy="1872756"/>
          </a:xfrm>
          <a:prstGeom prst="rect">
            <a:avLst/>
          </a:prstGeom>
        </p:spPr>
      </p:pic>
      <p:pic>
        <p:nvPicPr>
          <p:cNvPr id="10" name="Picture 9" descr="A picture containing sky, outdoor, truck, transport&#10;&#10;Description automatically generated">
            <a:extLst>
              <a:ext uri="{FF2B5EF4-FFF2-40B4-BE49-F238E27FC236}">
                <a16:creationId xmlns:a16="http://schemas.microsoft.com/office/drawing/2014/main" id="{B40C0D49-3D34-1016-D441-4F6BEB97039F}"/>
              </a:ext>
            </a:extLst>
          </p:cNvPr>
          <p:cNvPicPr>
            <a:picLocks noChangeAspect="1"/>
          </p:cNvPicPr>
          <p:nvPr/>
        </p:nvPicPr>
        <p:blipFill rotWithShape="1">
          <a:blip r:embed="rId10"/>
          <a:srcRect t="38168"/>
          <a:stretch/>
        </p:blipFill>
        <p:spPr>
          <a:xfrm>
            <a:off x="159653" y="3804172"/>
            <a:ext cx="1746197" cy="1430609"/>
          </a:xfrm>
          <a:prstGeom prst="rect">
            <a:avLst/>
          </a:prstGeom>
        </p:spPr>
      </p:pic>
      <p:pic>
        <p:nvPicPr>
          <p:cNvPr id="12" name="Picture 11" descr="A person standing on a construction site&#10;&#10;Description automatically generated with low confidence">
            <a:extLst>
              <a:ext uri="{FF2B5EF4-FFF2-40B4-BE49-F238E27FC236}">
                <a16:creationId xmlns:a16="http://schemas.microsoft.com/office/drawing/2014/main" id="{D5FEC693-3DC5-5AAD-6AC9-7CE47DAB01A3}"/>
              </a:ext>
            </a:extLst>
          </p:cNvPr>
          <p:cNvPicPr>
            <a:picLocks noChangeAspect="1"/>
          </p:cNvPicPr>
          <p:nvPr/>
        </p:nvPicPr>
        <p:blipFill>
          <a:blip r:embed="rId11"/>
          <a:stretch>
            <a:fillRect/>
          </a:stretch>
        </p:blipFill>
        <p:spPr>
          <a:xfrm>
            <a:off x="1577551" y="5061006"/>
            <a:ext cx="1796998" cy="1347748"/>
          </a:xfrm>
          <a:prstGeom prst="rect">
            <a:avLst/>
          </a:prstGeom>
        </p:spPr>
      </p:pic>
      <p:pic>
        <p:nvPicPr>
          <p:cNvPr id="15" name="Graphic 14" descr="Low temperature with solid fill">
            <a:extLst>
              <a:ext uri="{FF2B5EF4-FFF2-40B4-BE49-F238E27FC236}">
                <a16:creationId xmlns:a16="http://schemas.microsoft.com/office/drawing/2014/main" id="{8288A344-C850-10C8-CAEA-4088C7B4294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76157" y="5448603"/>
            <a:ext cx="914400" cy="914400"/>
          </a:xfrm>
          <a:prstGeom prst="rect">
            <a:avLst/>
          </a:prstGeom>
        </p:spPr>
      </p:pic>
      <p:pic>
        <p:nvPicPr>
          <p:cNvPr id="17" name="Graphic 16" descr="Dim (Medium Sun) with solid fill">
            <a:extLst>
              <a:ext uri="{FF2B5EF4-FFF2-40B4-BE49-F238E27FC236}">
                <a16:creationId xmlns:a16="http://schemas.microsoft.com/office/drawing/2014/main" id="{4D615008-9BB2-9059-5163-77838AD6FCE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81021" y="4001669"/>
            <a:ext cx="1219572" cy="1219572"/>
          </a:xfrm>
          <a:prstGeom prst="rect">
            <a:avLst/>
          </a:prstGeom>
        </p:spPr>
      </p:pic>
      <p:pic>
        <p:nvPicPr>
          <p:cNvPr id="19" name="Graphic 18" descr="Cloud With Lightning And Rain with solid fill">
            <a:extLst>
              <a:ext uri="{FF2B5EF4-FFF2-40B4-BE49-F238E27FC236}">
                <a16:creationId xmlns:a16="http://schemas.microsoft.com/office/drawing/2014/main" id="{5679D757-403F-532B-DB6E-4D5E977C6B6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76428" y="4980738"/>
            <a:ext cx="1134755" cy="1134755"/>
          </a:xfrm>
          <a:prstGeom prst="rect">
            <a:avLst/>
          </a:prstGeom>
        </p:spPr>
      </p:pic>
      <p:pic>
        <p:nvPicPr>
          <p:cNvPr id="21" name="Picture 20">
            <a:extLst>
              <a:ext uri="{FF2B5EF4-FFF2-40B4-BE49-F238E27FC236}">
                <a16:creationId xmlns:a16="http://schemas.microsoft.com/office/drawing/2014/main" id="{A09D160D-11D2-3C60-5743-3C2CB75EB913}"/>
              </a:ext>
            </a:extLst>
          </p:cNvPr>
          <p:cNvPicPr>
            <a:picLocks noChangeAspect="1"/>
          </p:cNvPicPr>
          <p:nvPr/>
        </p:nvPicPr>
        <p:blipFill>
          <a:blip r:embed="rId18"/>
          <a:stretch>
            <a:fillRect/>
          </a:stretch>
        </p:blipFill>
        <p:spPr>
          <a:xfrm>
            <a:off x="7129831" y="2513377"/>
            <a:ext cx="1727273" cy="1287603"/>
          </a:xfrm>
          <a:prstGeom prst="rect">
            <a:avLst/>
          </a:prstGeom>
        </p:spPr>
      </p:pic>
      <p:pic>
        <p:nvPicPr>
          <p:cNvPr id="20" name="Picture 19">
            <a:extLst>
              <a:ext uri="{FF2B5EF4-FFF2-40B4-BE49-F238E27FC236}">
                <a16:creationId xmlns:a16="http://schemas.microsoft.com/office/drawing/2014/main" id="{21D4B0A1-5CCF-00FA-1071-F3E04B7118DA}"/>
              </a:ext>
            </a:extLst>
          </p:cNvPr>
          <p:cNvPicPr>
            <a:picLocks noChangeAspect="1"/>
          </p:cNvPicPr>
          <p:nvPr/>
        </p:nvPicPr>
        <p:blipFill rotWithShape="1">
          <a:blip r:embed="rId19"/>
          <a:srcRect l="55567" t="13349"/>
          <a:stretch/>
        </p:blipFill>
        <p:spPr>
          <a:xfrm>
            <a:off x="6392773" y="917684"/>
            <a:ext cx="2076231" cy="1576240"/>
          </a:xfrm>
          <a:prstGeom prst="rect">
            <a:avLst/>
          </a:prstGeom>
        </p:spPr>
      </p:pic>
    </p:spTree>
    <p:extLst>
      <p:ext uri="{BB962C8B-B14F-4D97-AF65-F5344CB8AC3E}">
        <p14:creationId xmlns:p14="http://schemas.microsoft.com/office/powerpoint/2010/main" val="3418159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AutoShape 36" descr="Open texture visible after rain.">
            <a:extLst>
              <a:ext uri="{FF2B5EF4-FFF2-40B4-BE49-F238E27FC236}">
                <a16:creationId xmlns:a16="http://schemas.microsoft.com/office/drawing/2014/main" id="{E447A097-7E24-754A-B0AE-F2C8431B2934}"/>
              </a:ext>
            </a:extLst>
          </p:cNvPr>
          <p:cNvSpPr>
            <a:spLocks noChangeAspect="1" noChangeArrowheads="1"/>
          </p:cNvSpPr>
          <p:nvPr/>
        </p:nvSpPr>
        <p:spPr bwMode="auto">
          <a:xfrm>
            <a:off x="4419600" y="2838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8" descr="Open texture visible after rain.">
            <a:extLst>
              <a:ext uri="{FF2B5EF4-FFF2-40B4-BE49-F238E27FC236}">
                <a16:creationId xmlns:a16="http://schemas.microsoft.com/office/drawing/2014/main" id="{3BC274BD-F0D3-94B4-B2D5-441395D793C9}"/>
              </a:ext>
            </a:extLst>
          </p:cNvPr>
          <p:cNvSpPr>
            <a:spLocks noChangeAspect="1" noChangeArrowheads="1"/>
          </p:cNvSpPr>
          <p:nvPr/>
        </p:nvSpPr>
        <p:spPr bwMode="auto">
          <a:xfrm>
            <a:off x="4572000" y="2990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Diagram 1">
            <a:extLst>
              <a:ext uri="{FF2B5EF4-FFF2-40B4-BE49-F238E27FC236}">
                <a16:creationId xmlns:a16="http://schemas.microsoft.com/office/drawing/2014/main" id="{374FF968-6041-FA4C-6D0F-FCFD9BC4DEC3}"/>
              </a:ext>
            </a:extLst>
          </p:cNvPr>
          <p:cNvGraphicFramePr/>
          <p:nvPr/>
        </p:nvGraphicFramePr>
        <p:xfrm>
          <a:off x="493312" y="1160918"/>
          <a:ext cx="8531417" cy="5456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91699" y="96675"/>
            <a:ext cx="5391609" cy="969568"/>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Pavement Distresses and Causes</a:t>
            </a:r>
          </a:p>
          <a:p>
            <a:pPr marL="258359" lvl="1" indent="0">
              <a:buNone/>
            </a:pPr>
            <a:endParaRPr lang="en-US" sz="3200" dirty="0"/>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91699" y="101714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479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10DEB-69E2-D1AA-4313-8806B16ABAEA}"/>
            </a:ext>
          </a:extLst>
        </p:cNvPr>
        <p:cNvGrpSpPr/>
        <p:nvPr/>
      </p:nvGrpSpPr>
      <p:grpSpPr>
        <a:xfrm>
          <a:off x="0" y="0"/>
          <a:ext cx="0" cy="0"/>
          <a:chOff x="0" y="0"/>
          <a:chExt cx="0" cy="0"/>
        </a:xfrm>
      </p:grpSpPr>
      <p:sp>
        <p:nvSpPr>
          <p:cNvPr id="7" name="AutoShape 36" descr="Open texture visible after rain.">
            <a:extLst>
              <a:ext uri="{FF2B5EF4-FFF2-40B4-BE49-F238E27FC236}">
                <a16:creationId xmlns:a16="http://schemas.microsoft.com/office/drawing/2014/main" id="{C34C4E3A-09C5-A591-2B62-F584BD7E34B1}"/>
              </a:ext>
            </a:extLst>
          </p:cNvPr>
          <p:cNvSpPr>
            <a:spLocks noChangeAspect="1" noChangeArrowheads="1"/>
          </p:cNvSpPr>
          <p:nvPr/>
        </p:nvSpPr>
        <p:spPr bwMode="auto">
          <a:xfrm>
            <a:off x="4419600" y="28384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8" descr="Open texture visible after rain.">
            <a:extLst>
              <a:ext uri="{FF2B5EF4-FFF2-40B4-BE49-F238E27FC236}">
                <a16:creationId xmlns:a16="http://schemas.microsoft.com/office/drawing/2014/main" id="{F4AED13C-A288-49F3-371C-6BC314067234}"/>
              </a:ext>
            </a:extLst>
          </p:cNvPr>
          <p:cNvSpPr>
            <a:spLocks noChangeAspect="1" noChangeArrowheads="1"/>
          </p:cNvSpPr>
          <p:nvPr/>
        </p:nvSpPr>
        <p:spPr bwMode="auto">
          <a:xfrm>
            <a:off x="4572000" y="29908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Content Placeholder 12">
            <a:extLst>
              <a:ext uri="{FF2B5EF4-FFF2-40B4-BE49-F238E27FC236}">
                <a16:creationId xmlns:a16="http://schemas.microsoft.com/office/drawing/2014/main" id="{E5CB64D4-552C-84AB-C6F5-135A414DC427}"/>
              </a:ext>
            </a:extLst>
          </p:cNvPr>
          <p:cNvSpPr>
            <a:spLocks noGrp="1"/>
          </p:cNvSpPr>
          <p:nvPr>
            <p:ph sz="quarter" idx="16"/>
          </p:nvPr>
        </p:nvSpPr>
        <p:spPr>
          <a:xfrm>
            <a:off x="91699" y="96675"/>
            <a:ext cx="5391609" cy="969568"/>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Pavement Distresses and Causes</a:t>
            </a:r>
          </a:p>
          <a:p>
            <a:pPr marL="258359" lvl="1" indent="0">
              <a:buNone/>
            </a:pPr>
            <a:endParaRPr lang="en-US" sz="3200" dirty="0"/>
          </a:p>
        </p:txBody>
      </p:sp>
      <p:cxnSp>
        <p:nvCxnSpPr>
          <p:cNvPr id="3" name="Straight Connector 2">
            <a:extLst>
              <a:ext uri="{FF2B5EF4-FFF2-40B4-BE49-F238E27FC236}">
                <a16:creationId xmlns:a16="http://schemas.microsoft.com/office/drawing/2014/main" id="{4B139F48-3572-2C6B-B1EC-E5BE7B696A8E}"/>
              </a:ext>
            </a:extLst>
          </p:cNvPr>
          <p:cNvCxnSpPr/>
          <p:nvPr/>
        </p:nvCxnSpPr>
        <p:spPr>
          <a:xfrm>
            <a:off x="91699" y="101714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1A2043B-658D-9150-040C-3831C4762945}"/>
              </a:ext>
            </a:extLst>
          </p:cNvPr>
          <p:cNvPicPr>
            <a:picLocks noChangeAspect="1"/>
          </p:cNvPicPr>
          <p:nvPr/>
        </p:nvPicPr>
        <p:blipFill>
          <a:blip r:embed="rId3"/>
          <a:stretch>
            <a:fillRect/>
          </a:stretch>
        </p:blipFill>
        <p:spPr>
          <a:xfrm>
            <a:off x="91699" y="1132321"/>
            <a:ext cx="8535140" cy="5462489"/>
          </a:xfrm>
          <a:prstGeom prst="rect">
            <a:avLst/>
          </a:prstGeom>
        </p:spPr>
      </p:pic>
      <p:pic>
        <p:nvPicPr>
          <p:cNvPr id="2" name="Picture 48" descr="Faulting close-up.">
            <a:extLst>
              <a:ext uri="{FF2B5EF4-FFF2-40B4-BE49-F238E27FC236}">
                <a16:creationId xmlns:a16="http://schemas.microsoft.com/office/drawing/2014/main" id="{6EA6C41F-13BD-D536-E73F-19ADB4F5C6F8}"/>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10800000" flipV="1">
            <a:off x="2311101" y="693419"/>
            <a:ext cx="1988688" cy="1329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Severe mix rutting.">
            <a:extLst>
              <a:ext uri="{FF2B5EF4-FFF2-40B4-BE49-F238E27FC236}">
                <a16:creationId xmlns:a16="http://schemas.microsoft.com/office/drawing/2014/main" id="{BDD2850C-3B4A-3F3F-4D47-12AA5B371E9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62052" y="2377892"/>
            <a:ext cx="1817398" cy="12259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335DBA0-D86F-0B17-47BA-5DF24316F406}"/>
              </a:ext>
            </a:extLst>
          </p:cNvPr>
          <p:cNvPicPr>
            <a:picLocks noChangeAspect="1"/>
          </p:cNvPicPr>
          <p:nvPr/>
        </p:nvPicPr>
        <p:blipFill>
          <a:blip r:embed="rId6"/>
          <a:stretch>
            <a:fillRect/>
          </a:stretch>
        </p:blipFill>
        <p:spPr>
          <a:xfrm>
            <a:off x="7062575" y="1989236"/>
            <a:ext cx="1899544" cy="1874329"/>
          </a:xfrm>
          <a:prstGeom prst="rect">
            <a:avLst/>
          </a:prstGeom>
        </p:spPr>
      </p:pic>
      <p:pic>
        <p:nvPicPr>
          <p:cNvPr id="9" name="Picture 14" descr="Blowup on SR 195 in eastern Washington.">
            <a:extLst>
              <a:ext uri="{FF2B5EF4-FFF2-40B4-BE49-F238E27FC236}">
                <a16:creationId xmlns:a16="http://schemas.microsoft.com/office/drawing/2014/main" id="{1F917CBB-A384-FC22-2F1D-13CAC6BBE57B}"/>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445998" y="4004536"/>
            <a:ext cx="1516121" cy="1004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0" descr="Can Longitudinal Joint Damage be ...">
            <a:extLst>
              <a:ext uri="{FF2B5EF4-FFF2-40B4-BE49-F238E27FC236}">
                <a16:creationId xmlns:a16="http://schemas.microsoft.com/office/drawing/2014/main" id="{23F7A22F-E2E6-C3AA-284D-FC55DB50BC0D}"/>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689311" y="3669884"/>
            <a:ext cx="1383074" cy="12259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4" descr="Centerline streak.">
            <a:extLst>
              <a:ext uri="{FF2B5EF4-FFF2-40B4-BE49-F238E27FC236}">
                <a16:creationId xmlns:a16="http://schemas.microsoft.com/office/drawing/2014/main" id="{3B7B0484-119A-93E7-75E2-C7582E3BF554}"/>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827672" y="5433060"/>
            <a:ext cx="1383074" cy="92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273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B104DC3-D0B6-31F1-E510-E9B3A77DF13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6ADA835-0157-50C0-799B-BE94C8CF04A4}"/>
              </a:ext>
            </a:extLst>
          </p:cNvPr>
          <p:cNvSpPr txBox="1"/>
          <p:nvPr/>
        </p:nvSpPr>
        <p:spPr>
          <a:xfrm>
            <a:off x="999991" y="777431"/>
            <a:ext cx="2480648" cy="1138773"/>
          </a:xfrm>
          <a:prstGeom prst="rect">
            <a:avLst/>
          </a:prstGeom>
          <a:noFill/>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Rutting</a:t>
            </a: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703D50F-8D63-22D8-DCA4-F69B9A7E821E}"/>
              </a:ext>
            </a:extLst>
          </p:cNvPr>
          <p:cNvSpPr txBox="1"/>
          <p:nvPr/>
        </p:nvSpPr>
        <p:spPr>
          <a:xfrm>
            <a:off x="337111" y="1459506"/>
            <a:ext cx="3006529" cy="1200329"/>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Primary Causes: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Load</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Materials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Climate</a:t>
            </a:r>
          </a:p>
        </p:txBody>
      </p:sp>
      <p:sp>
        <p:nvSpPr>
          <p:cNvPr id="8" name="TextBox 7">
            <a:extLst>
              <a:ext uri="{FF2B5EF4-FFF2-40B4-BE49-F238E27FC236}">
                <a16:creationId xmlns:a16="http://schemas.microsoft.com/office/drawing/2014/main" id="{97A8F8E2-B666-2636-5D23-311E0259A10D}"/>
              </a:ext>
            </a:extLst>
          </p:cNvPr>
          <p:cNvSpPr txBox="1"/>
          <p:nvPr/>
        </p:nvSpPr>
        <p:spPr>
          <a:xfrm>
            <a:off x="337111" y="2759569"/>
            <a:ext cx="3006529" cy="1200329"/>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Prevented By: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Adequate Pavement Structure Design and</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Materials Specification</a:t>
            </a:r>
          </a:p>
        </p:txBody>
      </p:sp>
      <p:sp>
        <p:nvSpPr>
          <p:cNvPr id="9" name="TextBox 8">
            <a:extLst>
              <a:ext uri="{FF2B5EF4-FFF2-40B4-BE49-F238E27FC236}">
                <a16:creationId xmlns:a16="http://schemas.microsoft.com/office/drawing/2014/main" id="{466DE134-E798-3B28-F8F4-FF0207A62243}"/>
              </a:ext>
            </a:extLst>
          </p:cNvPr>
          <p:cNvSpPr txBox="1"/>
          <p:nvPr/>
        </p:nvSpPr>
        <p:spPr>
          <a:xfrm>
            <a:off x="263932" y="4059053"/>
            <a:ext cx="3216707" cy="1477328"/>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Example: </a:t>
            </a:r>
          </a:p>
          <a:p>
            <a:r>
              <a:rPr lang="en-US" dirty="0">
                <a:solidFill>
                  <a:schemeClr val="bg1"/>
                </a:solidFill>
                <a:latin typeface="Arial" panose="020B0604020202020204" pitchFamily="34" charset="0"/>
                <a:cs typeface="Arial" panose="020B0604020202020204" pitchFamily="34" charset="0"/>
              </a:rPr>
              <a:t>FY 2027 3R Proposed</a:t>
            </a:r>
          </a:p>
          <a:p>
            <a:r>
              <a:rPr lang="en-US" dirty="0">
                <a:solidFill>
                  <a:schemeClr val="bg1"/>
                </a:solidFill>
                <a:latin typeface="Arial" panose="020B0604020202020204" pitchFamily="34" charset="0"/>
                <a:cs typeface="Arial" panose="020B0604020202020204" pitchFamily="34" charset="0"/>
              </a:rPr>
              <a:t>Treatment: 2” Mill with</a:t>
            </a:r>
          </a:p>
          <a:p>
            <a:r>
              <a:rPr lang="en-US" dirty="0">
                <a:solidFill>
                  <a:schemeClr val="bg1"/>
                </a:solidFill>
                <a:latin typeface="Arial" panose="020B0604020202020204" pitchFamily="34" charset="0"/>
                <a:cs typeface="Arial" panose="020B0604020202020204" pitchFamily="34" charset="0"/>
              </a:rPr>
              <a:t> 3” HMA Overlay </a:t>
            </a:r>
          </a:p>
          <a:p>
            <a:endParaRPr lang="en-US"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5A2669C9-90BE-2F83-A352-B3AB2C872F73}"/>
              </a:ext>
            </a:extLst>
          </p:cNvPr>
          <p:cNvCxnSpPr>
            <a:cxnSpLocks/>
          </p:cNvCxnSpPr>
          <p:nvPr/>
        </p:nvCxnSpPr>
        <p:spPr>
          <a:xfrm>
            <a:off x="999991" y="1359771"/>
            <a:ext cx="1546166"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35A00F2-3D9C-F615-DBA3-1B10EF03FBE6}"/>
              </a:ext>
            </a:extLst>
          </p:cNvPr>
          <p:cNvPicPr>
            <a:picLocks noChangeAspect="1"/>
          </p:cNvPicPr>
          <p:nvPr/>
        </p:nvPicPr>
        <p:blipFill>
          <a:blip r:embed="rId3"/>
          <a:srcRect l="49963" b="8100"/>
          <a:stretch/>
        </p:blipFill>
        <p:spPr>
          <a:xfrm>
            <a:off x="3578949" y="3724128"/>
            <a:ext cx="5495179" cy="2725027"/>
          </a:xfrm>
          <a:prstGeom prst="rect">
            <a:avLst/>
          </a:prstGeom>
          <a:noFill/>
          <a:effectLst>
            <a:outerShdw blurRad="101600" dist="63500" dir="10800000" algn="r" rotWithShape="0">
              <a:prstClr val="black">
                <a:alpha val="15000"/>
              </a:prstClr>
            </a:outerShdw>
          </a:effectLst>
        </p:spPr>
      </p:pic>
      <p:grpSp>
        <p:nvGrpSpPr>
          <p:cNvPr id="16" name="Group 15">
            <a:extLst>
              <a:ext uri="{FF2B5EF4-FFF2-40B4-BE49-F238E27FC236}">
                <a16:creationId xmlns:a16="http://schemas.microsoft.com/office/drawing/2014/main" id="{B3D355A4-CB5E-5FC9-97EB-BC3162DA893F}"/>
              </a:ext>
            </a:extLst>
          </p:cNvPr>
          <p:cNvGrpSpPr/>
          <p:nvPr/>
        </p:nvGrpSpPr>
        <p:grpSpPr>
          <a:xfrm>
            <a:off x="3552983" y="986225"/>
            <a:ext cx="5521147" cy="5462930"/>
            <a:chOff x="3537541" y="986226"/>
            <a:chExt cx="5521147" cy="5462930"/>
          </a:xfrm>
        </p:grpSpPr>
        <p:pic>
          <p:nvPicPr>
            <p:cNvPr id="11" name="Picture 10">
              <a:extLst>
                <a:ext uri="{FF2B5EF4-FFF2-40B4-BE49-F238E27FC236}">
                  <a16:creationId xmlns:a16="http://schemas.microsoft.com/office/drawing/2014/main" id="{DB91C7A9-EC0A-081F-5ECE-1642347C2936}"/>
                </a:ext>
              </a:extLst>
            </p:cNvPr>
            <p:cNvPicPr>
              <a:picLocks noChangeAspect="1"/>
            </p:cNvPicPr>
            <p:nvPr/>
          </p:nvPicPr>
          <p:blipFill>
            <a:blip r:embed="rId3"/>
            <a:srcRect t="7272" r="49761"/>
            <a:stretch/>
          </p:blipFill>
          <p:spPr>
            <a:xfrm>
              <a:off x="3537544" y="986226"/>
              <a:ext cx="5521144" cy="2737903"/>
            </a:xfrm>
            <a:prstGeom prst="rect">
              <a:avLst/>
            </a:prstGeom>
            <a:noFill/>
            <a:effectLst>
              <a:outerShdw blurRad="101600" dist="63500" dir="10800000" algn="r" rotWithShape="0">
                <a:prstClr val="black">
                  <a:alpha val="15000"/>
                </a:prstClr>
              </a:outerShdw>
            </a:effectLst>
          </p:spPr>
        </p:pic>
        <p:sp>
          <p:nvSpPr>
            <p:cNvPr id="12" name="Rectangle 11">
              <a:extLst>
                <a:ext uri="{FF2B5EF4-FFF2-40B4-BE49-F238E27FC236}">
                  <a16:creationId xmlns:a16="http://schemas.microsoft.com/office/drawing/2014/main" id="{C3C42412-D42C-6ABF-25DA-D146C0C09D38}"/>
                </a:ext>
              </a:extLst>
            </p:cNvPr>
            <p:cNvSpPr/>
            <p:nvPr/>
          </p:nvSpPr>
          <p:spPr>
            <a:xfrm>
              <a:off x="3537541" y="986226"/>
              <a:ext cx="5521145" cy="546293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3411E9B-A079-F61A-A6DB-52F2484DE4AC}"/>
              </a:ext>
            </a:extLst>
          </p:cNvPr>
          <p:cNvSpPr txBox="1"/>
          <p:nvPr/>
        </p:nvSpPr>
        <p:spPr>
          <a:xfrm>
            <a:off x="3500723" y="192656"/>
            <a:ext cx="5864257" cy="584775"/>
          </a:xfrm>
          <a:prstGeom prst="rect">
            <a:avLst/>
          </a:prstGeom>
          <a:noFill/>
        </p:spPr>
        <p:txBody>
          <a:bodyPr wrap="square" rtlCol="0">
            <a:spAutoFit/>
          </a:bodyPr>
          <a:lstStyle/>
          <a:p>
            <a:r>
              <a:rPr lang="en-US" sz="3100" b="1" dirty="0">
                <a:latin typeface="Arial" panose="020B0604020202020204" pitchFamily="34" charset="0"/>
                <a:cs typeface="Arial" panose="020B0604020202020204" pitchFamily="34" charset="0"/>
              </a:rPr>
              <a:t>Pavement Distress Example</a:t>
            </a:r>
          </a:p>
        </p:txBody>
      </p:sp>
      <p:graphicFrame>
        <p:nvGraphicFramePr>
          <p:cNvPr id="14" name="Table 13">
            <a:extLst>
              <a:ext uri="{FF2B5EF4-FFF2-40B4-BE49-F238E27FC236}">
                <a16:creationId xmlns:a16="http://schemas.microsoft.com/office/drawing/2014/main" id="{567FA28C-44C3-6972-7A62-07EEE2A09189}"/>
              </a:ext>
            </a:extLst>
          </p:cNvPr>
          <p:cNvGraphicFramePr>
            <a:graphicFrameLocks noGrp="1"/>
          </p:cNvGraphicFramePr>
          <p:nvPr>
            <p:extLst>
              <p:ext uri="{D42A27DB-BD31-4B8C-83A1-F6EECF244321}">
                <p14:modId xmlns:p14="http://schemas.microsoft.com/office/powerpoint/2010/main" val="1449459982"/>
              </p:ext>
            </p:extLst>
          </p:nvPr>
        </p:nvGraphicFramePr>
        <p:xfrm>
          <a:off x="337111" y="5396049"/>
          <a:ext cx="2685384" cy="1244600"/>
        </p:xfrm>
        <a:graphic>
          <a:graphicData uri="http://schemas.openxmlformats.org/drawingml/2006/table">
            <a:tbl>
              <a:tblPr firstRow="1" bandRow="1">
                <a:tableStyleId>{5C22544A-7EE6-4342-B048-85BDC9FD1C3A}</a:tableStyleId>
              </a:tblPr>
              <a:tblGrid>
                <a:gridCol w="1342692">
                  <a:extLst>
                    <a:ext uri="{9D8B030D-6E8A-4147-A177-3AD203B41FA5}">
                      <a16:colId xmlns:a16="http://schemas.microsoft.com/office/drawing/2014/main" val="1442864851"/>
                    </a:ext>
                  </a:extLst>
                </a:gridCol>
                <a:gridCol w="1342692">
                  <a:extLst>
                    <a:ext uri="{9D8B030D-6E8A-4147-A177-3AD203B41FA5}">
                      <a16:colId xmlns:a16="http://schemas.microsoft.com/office/drawing/2014/main" val="131633043"/>
                    </a:ext>
                  </a:extLst>
                </a:gridCol>
              </a:tblGrid>
              <a:tr h="370840">
                <a:tc gridSpan="2">
                  <a:txBody>
                    <a:bodyPr/>
                    <a:lstStyle/>
                    <a:p>
                      <a:pPr algn="ctr"/>
                      <a:r>
                        <a:rPr lang="en-US" dirty="0"/>
                        <a:t>Notes for US 34 @ MP 11.73</a:t>
                      </a:r>
                    </a:p>
                  </a:txBody>
                  <a:tcPr/>
                </a:tc>
                <a:tc hMerge="1">
                  <a:txBody>
                    <a:bodyPr/>
                    <a:lstStyle/>
                    <a:p>
                      <a:endParaRPr lang="en-US" dirty="0"/>
                    </a:p>
                  </a:txBody>
                  <a:tcPr/>
                </a:tc>
                <a:extLst>
                  <a:ext uri="{0D108BD9-81ED-4DB2-BD59-A6C34878D82A}">
                    <a16:rowId xmlns:a16="http://schemas.microsoft.com/office/drawing/2014/main" val="209794000"/>
                  </a:ext>
                </a:extLst>
              </a:tr>
              <a:tr h="370840">
                <a:tc>
                  <a:txBody>
                    <a:bodyPr/>
                    <a:lstStyle/>
                    <a:p>
                      <a:r>
                        <a:rPr lang="en-US" dirty="0"/>
                        <a:t>Constructed</a:t>
                      </a:r>
                    </a:p>
                  </a:txBody>
                  <a:tcPr anchor="ctr"/>
                </a:tc>
                <a:tc>
                  <a:txBody>
                    <a:bodyPr/>
                    <a:lstStyle/>
                    <a:p>
                      <a:pPr algn="ctr"/>
                      <a:r>
                        <a:rPr lang="en-US" dirty="0"/>
                        <a:t>1966</a:t>
                      </a:r>
                    </a:p>
                  </a:txBody>
                  <a:tcPr anchor="ctr"/>
                </a:tc>
                <a:extLst>
                  <a:ext uri="{0D108BD9-81ED-4DB2-BD59-A6C34878D82A}">
                    <a16:rowId xmlns:a16="http://schemas.microsoft.com/office/drawing/2014/main" val="2239395395"/>
                  </a:ext>
                </a:extLst>
              </a:tr>
              <a:tr h="370840">
                <a:tc>
                  <a:txBody>
                    <a:bodyPr/>
                    <a:lstStyle/>
                    <a:p>
                      <a:r>
                        <a:rPr lang="en-US" dirty="0"/>
                        <a:t>Resurfaced (Preserved)</a:t>
                      </a:r>
                    </a:p>
                  </a:txBody>
                  <a:tcPr anchor="ctr"/>
                </a:tc>
                <a:tc>
                  <a:txBody>
                    <a:bodyPr/>
                    <a:lstStyle/>
                    <a:p>
                      <a:pPr algn="ctr"/>
                      <a:r>
                        <a:rPr lang="en-US" dirty="0"/>
                        <a:t>2006</a:t>
                      </a:r>
                    </a:p>
                    <a:p>
                      <a:pPr algn="ctr"/>
                      <a:r>
                        <a:rPr lang="en-US" dirty="0"/>
                        <a:t>(2018)</a:t>
                      </a:r>
                    </a:p>
                  </a:txBody>
                  <a:tcPr anchor="ctr"/>
                </a:tc>
                <a:extLst>
                  <a:ext uri="{0D108BD9-81ED-4DB2-BD59-A6C34878D82A}">
                    <a16:rowId xmlns:a16="http://schemas.microsoft.com/office/drawing/2014/main" val="938991027"/>
                  </a:ext>
                </a:extLst>
              </a:tr>
            </a:tbl>
          </a:graphicData>
        </a:graphic>
      </p:graphicFrame>
      <p:sp>
        <p:nvSpPr>
          <p:cNvPr id="15" name="TextBox 14">
            <a:extLst>
              <a:ext uri="{FF2B5EF4-FFF2-40B4-BE49-F238E27FC236}">
                <a16:creationId xmlns:a16="http://schemas.microsoft.com/office/drawing/2014/main" id="{E9B9E21D-98AE-ACC9-49F3-F23E6A92292D}"/>
              </a:ext>
            </a:extLst>
          </p:cNvPr>
          <p:cNvSpPr txBox="1"/>
          <p:nvPr/>
        </p:nvSpPr>
        <p:spPr>
          <a:xfrm flipH="1">
            <a:off x="7487282" y="3071373"/>
            <a:ext cx="123444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PCI = 49</a:t>
            </a:r>
          </a:p>
        </p:txBody>
      </p:sp>
      <p:pic>
        <p:nvPicPr>
          <p:cNvPr id="18" name="Picture 17">
            <a:extLst>
              <a:ext uri="{FF2B5EF4-FFF2-40B4-BE49-F238E27FC236}">
                <a16:creationId xmlns:a16="http://schemas.microsoft.com/office/drawing/2014/main" id="{8F9A4E8C-3095-930D-E34A-FE9B16ADA75B}"/>
              </a:ext>
            </a:extLst>
          </p:cNvPr>
          <p:cNvPicPr>
            <a:picLocks noChangeAspect="1"/>
          </p:cNvPicPr>
          <p:nvPr/>
        </p:nvPicPr>
        <p:blipFill>
          <a:blip r:embed="rId4"/>
          <a:stretch>
            <a:fillRect/>
          </a:stretch>
        </p:blipFill>
        <p:spPr>
          <a:xfrm>
            <a:off x="3552981" y="999100"/>
            <a:ext cx="3006528" cy="1536819"/>
          </a:xfrm>
          <a:prstGeom prst="rect">
            <a:avLst/>
          </a:prstGeom>
          <a:ln>
            <a:solidFill>
              <a:schemeClr val="tx1"/>
            </a:solidFill>
          </a:ln>
        </p:spPr>
      </p:pic>
      <p:sp>
        <p:nvSpPr>
          <p:cNvPr id="19" name="Star: 5 Points 18">
            <a:extLst>
              <a:ext uri="{FF2B5EF4-FFF2-40B4-BE49-F238E27FC236}">
                <a16:creationId xmlns:a16="http://schemas.microsoft.com/office/drawing/2014/main" id="{9E3D867D-E1C0-7E4A-CBB0-B35C6CEFD86B}"/>
              </a:ext>
            </a:extLst>
          </p:cNvPr>
          <p:cNvSpPr/>
          <p:nvPr/>
        </p:nvSpPr>
        <p:spPr>
          <a:xfrm>
            <a:off x="4419600" y="2127120"/>
            <a:ext cx="330200" cy="31476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348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D32D95-BFE9-1FD0-B302-4533B8178453}"/>
              </a:ext>
            </a:extLst>
          </p:cNvPr>
          <p:cNvSpPr txBox="1"/>
          <p:nvPr/>
        </p:nvSpPr>
        <p:spPr>
          <a:xfrm>
            <a:off x="785191" y="847625"/>
            <a:ext cx="2105321" cy="1138773"/>
          </a:xfrm>
          <a:prstGeom prst="rect">
            <a:avLst/>
          </a:prstGeom>
          <a:noFill/>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Cracking</a:t>
            </a: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95FFF8D-DD37-D165-DF4E-2536064208EF}"/>
              </a:ext>
            </a:extLst>
          </p:cNvPr>
          <p:cNvSpPr txBox="1"/>
          <p:nvPr/>
        </p:nvSpPr>
        <p:spPr>
          <a:xfrm>
            <a:off x="271605" y="1518201"/>
            <a:ext cx="3006529" cy="1477328"/>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Primary Causes: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Load</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Materials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Climate</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Construction</a:t>
            </a:r>
          </a:p>
        </p:txBody>
      </p:sp>
      <p:sp>
        <p:nvSpPr>
          <p:cNvPr id="8" name="TextBox 7">
            <a:extLst>
              <a:ext uri="{FF2B5EF4-FFF2-40B4-BE49-F238E27FC236}">
                <a16:creationId xmlns:a16="http://schemas.microsoft.com/office/drawing/2014/main" id="{7B461DDE-E9AA-2D57-E8F6-F82493F579EA}"/>
              </a:ext>
            </a:extLst>
          </p:cNvPr>
          <p:cNvSpPr txBox="1"/>
          <p:nvPr/>
        </p:nvSpPr>
        <p:spPr>
          <a:xfrm>
            <a:off x="271602" y="3062113"/>
            <a:ext cx="3132501" cy="1754326"/>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Prevented By: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Adequate Pavement Structure Design and</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Materials Specification</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Mixture Desing</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High-Quality Construction</a:t>
            </a:r>
          </a:p>
        </p:txBody>
      </p:sp>
      <p:sp>
        <p:nvSpPr>
          <p:cNvPr id="9" name="TextBox 8">
            <a:extLst>
              <a:ext uri="{FF2B5EF4-FFF2-40B4-BE49-F238E27FC236}">
                <a16:creationId xmlns:a16="http://schemas.microsoft.com/office/drawing/2014/main" id="{9148E626-FF8C-587F-76A7-E9C30A3644CC}"/>
              </a:ext>
            </a:extLst>
          </p:cNvPr>
          <p:cNvSpPr txBox="1"/>
          <p:nvPr/>
        </p:nvSpPr>
        <p:spPr>
          <a:xfrm>
            <a:off x="40640" y="4952322"/>
            <a:ext cx="3006529" cy="646331"/>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Example: </a:t>
            </a:r>
          </a:p>
          <a:p>
            <a:endParaRPr lang="en-US" dirty="0">
              <a:solidFill>
                <a:schemeClr val="bg1"/>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2BE0E723-41B2-A7F1-AA9A-C90291D027B5}"/>
              </a:ext>
            </a:extLst>
          </p:cNvPr>
          <p:cNvCxnSpPr>
            <a:cxnSpLocks/>
          </p:cNvCxnSpPr>
          <p:nvPr/>
        </p:nvCxnSpPr>
        <p:spPr>
          <a:xfrm>
            <a:off x="862057" y="1472936"/>
            <a:ext cx="1736288"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5D8992C-08D2-2B41-131B-95F06F29D807}"/>
              </a:ext>
            </a:extLst>
          </p:cNvPr>
          <p:cNvSpPr txBox="1"/>
          <p:nvPr/>
        </p:nvSpPr>
        <p:spPr>
          <a:xfrm>
            <a:off x="3500723" y="192656"/>
            <a:ext cx="5864257" cy="584775"/>
          </a:xfrm>
          <a:prstGeom prst="rect">
            <a:avLst/>
          </a:prstGeom>
          <a:noFill/>
        </p:spPr>
        <p:txBody>
          <a:bodyPr wrap="square" rtlCol="0">
            <a:spAutoFit/>
          </a:bodyPr>
          <a:lstStyle/>
          <a:p>
            <a:r>
              <a:rPr lang="en-US" sz="3100" b="1" dirty="0">
                <a:latin typeface="Arial" panose="020B0604020202020204" pitchFamily="34" charset="0"/>
                <a:cs typeface="Arial" panose="020B0604020202020204" pitchFamily="34" charset="0"/>
              </a:rPr>
              <a:t>Pavement Distress Examples</a:t>
            </a:r>
          </a:p>
        </p:txBody>
      </p:sp>
      <p:grpSp>
        <p:nvGrpSpPr>
          <p:cNvPr id="16" name="Group 15">
            <a:extLst>
              <a:ext uri="{FF2B5EF4-FFF2-40B4-BE49-F238E27FC236}">
                <a16:creationId xmlns:a16="http://schemas.microsoft.com/office/drawing/2014/main" id="{D62C9572-D3BF-7289-63DD-FE8B0191B6F8}"/>
              </a:ext>
            </a:extLst>
          </p:cNvPr>
          <p:cNvGrpSpPr/>
          <p:nvPr/>
        </p:nvGrpSpPr>
        <p:grpSpPr>
          <a:xfrm>
            <a:off x="6253490" y="777431"/>
            <a:ext cx="2773995" cy="2088504"/>
            <a:chOff x="5937168" y="832496"/>
            <a:chExt cx="3069796" cy="2311209"/>
          </a:xfrm>
        </p:grpSpPr>
        <p:pic>
          <p:nvPicPr>
            <p:cNvPr id="14" name="Picture 13">
              <a:extLst>
                <a:ext uri="{FF2B5EF4-FFF2-40B4-BE49-F238E27FC236}">
                  <a16:creationId xmlns:a16="http://schemas.microsoft.com/office/drawing/2014/main" id="{D0778FAB-69D8-07E5-B21F-6CA7B2ACD751}"/>
                </a:ext>
              </a:extLst>
            </p:cNvPr>
            <p:cNvPicPr>
              <a:picLocks noChangeAspect="1"/>
            </p:cNvPicPr>
            <p:nvPr/>
          </p:nvPicPr>
          <p:blipFill>
            <a:blip r:embed="rId3"/>
            <a:stretch>
              <a:fillRect/>
            </a:stretch>
          </p:blipFill>
          <p:spPr>
            <a:xfrm>
              <a:off x="5937168" y="832496"/>
              <a:ext cx="3069796" cy="2311209"/>
            </a:xfrm>
            <a:prstGeom prst="rect">
              <a:avLst/>
            </a:prstGeom>
            <a:ln>
              <a:solidFill>
                <a:schemeClr val="tx1"/>
              </a:solidFill>
            </a:ln>
          </p:spPr>
        </p:pic>
        <p:sp>
          <p:nvSpPr>
            <p:cNvPr id="15" name="Star: 5 Points 14">
              <a:extLst>
                <a:ext uri="{FF2B5EF4-FFF2-40B4-BE49-F238E27FC236}">
                  <a16:creationId xmlns:a16="http://schemas.microsoft.com/office/drawing/2014/main" id="{C1D84A45-6564-5AE9-9CEE-3C3B67B69DFB}"/>
                </a:ext>
              </a:extLst>
            </p:cNvPr>
            <p:cNvSpPr/>
            <p:nvPr/>
          </p:nvSpPr>
          <p:spPr>
            <a:xfrm>
              <a:off x="7193207" y="1751453"/>
              <a:ext cx="191383" cy="191383"/>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1" name="Table 20">
            <a:extLst>
              <a:ext uri="{FF2B5EF4-FFF2-40B4-BE49-F238E27FC236}">
                <a16:creationId xmlns:a16="http://schemas.microsoft.com/office/drawing/2014/main" id="{8B4AB73B-B94B-7437-974C-E7223F7E3261}"/>
              </a:ext>
            </a:extLst>
          </p:cNvPr>
          <p:cNvGraphicFramePr>
            <a:graphicFrameLocks noGrp="1"/>
          </p:cNvGraphicFramePr>
          <p:nvPr>
            <p:extLst>
              <p:ext uri="{D42A27DB-BD31-4B8C-83A1-F6EECF244321}">
                <p14:modId xmlns:p14="http://schemas.microsoft.com/office/powerpoint/2010/main" val="1030403552"/>
              </p:ext>
            </p:extLst>
          </p:nvPr>
        </p:nvGraphicFramePr>
        <p:xfrm>
          <a:off x="337111" y="5396049"/>
          <a:ext cx="2685384" cy="1112520"/>
        </p:xfrm>
        <a:graphic>
          <a:graphicData uri="http://schemas.openxmlformats.org/drawingml/2006/table">
            <a:tbl>
              <a:tblPr firstRow="1" bandRow="1">
                <a:tableStyleId>{5C22544A-7EE6-4342-B048-85BDC9FD1C3A}</a:tableStyleId>
              </a:tblPr>
              <a:tblGrid>
                <a:gridCol w="1342692">
                  <a:extLst>
                    <a:ext uri="{9D8B030D-6E8A-4147-A177-3AD203B41FA5}">
                      <a16:colId xmlns:a16="http://schemas.microsoft.com/office/drawing/2014/main" val="1442864851"/>
                    </a:ext>
                  </a:extLst>
                </a:gridCol>
                <a:gridCol w="1342692">
                  <a:extLst>
                    <a:ext uri="{9D8B030D-6E8A-4147-A177-3AD203B41FA5}">
                      <a16:colId xmlns:a16="http://schemas.microsoft.com/office/drawing/2014/main" val="131633043"/>
                    </a:ext>
                  </a:extLst>
                </a:gridCol>
              </a:tblGrid>
              <a:tr h="370840">
                <a:tc gridSpan="2">
                  <a:txBody>
                    <a:bodyPr/>
                    <a:lstStyle/>
                    <a:p>
                      <a:pPr algn="ctr"/>
                      <a:r>
                        <a:rPr lang="en-US" dirty="0"/>
                        <a:t>Notes for US 330 @ MP 20.1</a:t>
                      </a:r>
                    </a:p>
                  </a:txBody>
                  <a:tcPr/>
                </a:tc>
                <a:tc hMerge="1">
                  <a:txBody>
                    <a:bodyPr/>
                    <a:lstStyle/>
                    <a:p>
                      <a:endParaRPr lang="en-US" dirty="0"/>
                    </a:p>
                  </a:txBody>
                  <a:tcPr/>
                </a:tc>
                <a:extLst>
                  <a:ext uri="{0D108BD9-81ED-4DB2-BD59-A6C34878D82A}">
                    <a16:rowId xmlns:a16="http://schemas.microsoft.com/office/drawing/2014/main" val="209794000"/>
                  </a:ext>
                </a:extLst>
              </a:tr>
              <a:tr h="370840">
                <a:tc>
                  <a:txBody>
                    <a:bodyPr/>
                    <a:lstStyle/>
                    <a:p>
                      <a:r>
                        <a:rPr lang="en-US" dirty="0"/>
                        <a:t>Constructed</a:t>
                      </a:r>
                    </a:p>
                  </a:txBody>
                  <a:tcPr anchor="ctr"/>
                </a:tc>
                <a:tc>
                  <a:txBody>
                    <a:bodyPr/>
                    <a:lstStyle/>
                    <a:p>
                      <a:pPr algn="ctr"/>
                      <a:r>
                        <a:rPr lang="en-US" dirty="0"/>
                        <a:t>1983</a:t>
                      </a:r>
                    </a:p>
                  </a:txBody>
                  <a:tcPr anchor="ctr"/>
                </a:tc>
                <a:extLst>
                  <a:ext uri="{0D108BD9-81ED-4DB2-BD59-A6C34878D82A}">
                    <a16:rowId xmlns:a16="http://schemas.microsoft.com/office/drawing/2014/main" val="2239395395"/>
                  </a:ext>
                </a:extLst>
              </a:tr>
              <a:tr h="370840">
                <a:tc>
                  <a:txBody>
                    <a:bodyPr/>
                    <a:lstStyle/>
                    <a:p>
                      <a:r>
                        <a:rPr lang="en-US" dirty="0"/>
                        <a:t>Resurfaced</a:t>
                      </a:r>
                    </a:p>
                  </a:txBody>
                  <a:tcPr anchor="ctr"/>
                </a:tc>
                <a:tc>
                  <a:txBody>
                    <a:bodyPr/>
                    <a:lstStyle/>
                    <a:p>
                      <a:pPr algn="ctr"/>
                      <a:r>
                        <a:rPr lang="en-US" dirty="0"/>
                        <a:t>2006</a:t>
                      </a:r>
                    </a:p>
                  </a:txBody>
                  <a:tcPr anchor="ctr"/>
                </a:tc>
                <a:extLst>
                  <a:ext uri="{0D108BD9-81ED-4DB2-BD59-A6C34878D82A}">
                    <a16:rowId xmlns:a16="http://schemas.microsoft.com/office/drawing/2014/main" val="938991027"/>
                  </a:ext>
                </a:extLst>
              </a:tr>
            </a:tbl>
          </a:graphicData>
        </a:graphic>
      </p:graphicFrame>
      <p:pic>
        <p:nvPicPr>
          <p:cNvPr id="23" name="Picture 22">
            <a:extLst>
              <a:ext uri="{FF2B5EF4-FFF2-40B4-BE49-F238E27FC236}">
                <a16:creationId xmlns:a16="http://schemas.microsoft.com/office/drawing/2014/main" id="{BF4FCB7F-CA3A-4BB1-B785-F69AD756F7F7}"/>
              </a:ext>
            </a:extLst>
          </p:cNvPr>
          <p:cNvPicPr>
            <a:picLocks noChangeAspect="1"/>
          </p:cNvPicPr>
          <p:nvPr/>
        </p:nvPicPr>
        <p:blipFill>
          <a:blip r:embed="rId4"/>
          <a:stretch>
            <a:fillRect/>
          </a:stretch>
        </p:blipFill>
        <p:spPr>
          <a:xfrm>
            <a:off x="3602750" y="3551521"/>
            <a:ext cx="5541250" cy="2957048"/>
          </a:xfrm>
          <a:prstGeom prst="rect">
            <a:avLst/>
          </a:prstGeom>
        </p:spPr>
      </p:pic>
      <p:sp>
        <p:nvSpPr>
          <p:cNvPr id="24" name="TextBox 23">
            <a:extLst>
              <a:ext uri="{FF2B5EF4-FFF2-40B4-BE49-F238E27FC236}">
                <a16:creationId xmlns:a16="http://schemas.microsoft.com/office/drawing/2014/main" id="{6A28EB33-A167-2FBE-4F16-BDDD15CB2FCD}"/>
              </a:ext>
            </a:extLst>
          </p:cNvPr>
          <p:cNvSpPr txBox="1"/>
          <p:nvPr/>
        </p:nvSpPr>
        <p:spPr>
          <a:xfrm flipH="1">
            <a:off x="3595643" y="1933643"/>
            <a:ext cx="1467612"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PCI = 56</a:t>
            </a:r>
          </a:p>
        </p:txBody>
      </p:sp>
      <p:sp>
        <p:nvSpPr>
          <p:cNvPr id="25" name="TextBox 24">
            <a:extLst>
              <a:ext uri="{FF2B5EF4-FFF2-40B4-BE49-F238E27FC236}">
                <a16:creationId xmlns:a16="http://schemas.microsoft.com/office/drawing/2014/main" id="{8D02D480-298B-529B-BC2A-C3C40D3AF8EC}"/>
              </a:ext>
            </a:extLst>
          </p:cNvPr>
          <p:cNvSpPr txBox="1"/>
          <p:nvPr/>
        </p:nvSpPr>
        <p:spPr>
          <a:xfrm>
            <a:off x="3552208" y="2932622"/>
            <a:ext cx="3967835" cy="64633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FY 2026 3R Cold in-place recycling with HMA Overlay</a:t>
            </a:r>
          </a:p>
        </p:txBody>
      </p:sp>
      <p:sp>
        <p:nvSpPr>
          <p:cNvPr id="27" name="TextBox 26">
            <a:extLst>
              <a:ext uri="{FF2B5EF4-FFF2-40B4-BE49-F238E27FC236}">
                <a16:creationId xmlns:a16="http://schemas.microsoft.com/office/drawing/2014/main" id="{37843D8A-06B1-AB1A-330F-627743670315}"/>
              </a:ext>
            </a:extLst>
          </p:cNvPr>
          <p:cNvSpPr txBox="1"/>
          <p:nvPr/>
        </p:nvSpPr>
        <p:spPr>
          <a:xfrm>
            <a:off x="3595643" y="1134219"/>
            <a:ext cx="4686300" cy="892552"/>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IA 330 NB</a:t>
            </a:r>
          </a:p>
          <a:p>
            <a:r>
              <a:rPr lang="en-US" sz="2400" dirty="0">
                <a:latin typeface="Arial" panose="020B0604020202020204" pitchFamily="34" charset="0"/>
                <a:cs typeface="Arial" panose="020B0604020202020204" pitchFamily="34" charset="0"/>
              </a:rPr>
              <a:t>MP 5.51-20.29</a:t>
            </a:r>
            <a:endParaRPr lang="en-US" sz="2400" dirty="0"/>
          </a:p>
        </p:txBody>
      </p:sp>
      <p:sp>
        <p:nvSpPr>
          <p:cNvPr id="28" name="TextBox 27">
            <a:extLst>
              <a:ext uri="{FF2B5EF4-FFF2-40B4-BE49-F238E27FC236}">
                <a16:creationId xmlns:a16="http://schemas.microsoft.com/office/drawing/2014/main" id="{D6C53D2C-CFAC-06D8-A6BF-94C874D4654E}"/>
              </a:ext>
            </a:extLst>
          </p:cNvPr>
          <p:cNvSpPr txBox="1"/>
          <p:nvPr/>
        </p:nvSpPr>
        <p:spPr>
          <a:xfrm flipH="1">
            <a:off x="3588784" y="3765725"/>
            <a:ext cx="1504174" cy="646331"/>
          </a:xfrm>
          <a:prstGeom prst="rect">
            <a:avLst/>
          </a:prstGeom>
          <a:noFill/>
        </p:spPr>
        <p:txBody>
          <a:bodyPr wrap="square" rtlCol="0">
            <a:spAutoFit/>
          </a:bodyPr>
          <a:lstStyle/>
          <a:p>
            <a:pPr algn="ctr"/>
            <a:r>
              <a:rPr lang="en-US" dirty="0">
                <a:solidFill>
                  <a:srgbClr val="FF0000"/>
                </a:solidFill>
                <a:latin typeface="Arial" panose="020B0604020202020204" pitchFamily="34" charset="0"/>
                <a:cs typeface="Arial" panose="020B0604020202020204" pitchFamily="34" charset="0"/>
              </a:rPr>
              <a:t>Crack Ratio: 48%</a:t>
            </a:r>
          </a:p>
        </p:txBody>
      </p:sp>
    </p:spTree>
    <p:extLst>
      <p:ext uri="{BB962C8B-B14F-4D97-AF65-F5344CB8AC3E}">
        <p14:creationId xmlns:p14="http://schemas.microsoft.com/office/powerpoint/2010/main" val="39977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E08E2-FEB8-6C0B-14F9-B9E87AEEC23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0289287-FDA3-B348-234B-0E7270DDEBE9}"/>
              </a:ext>
            </a:extLst>
          </p:cNvPr>
          <p:cNvSpPr txBox="1"/>
          <p:nvPr/>
        </p:nvSpPr>
        <p:spPr>
          <a:xfrm>
            <a:off x="756353" y="1351150"/>
            <a:ext cx="2037029" cy="1138773"/>
          </a:xfrm>
          <a:prstGeom prst="rect">
            <a:avLst/>
          </a:prstGeom>
          <a:noFill/>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Faulting</a:t>
            </a: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EF018AA-72C9-4109-30CE-B42D2AF57295}"/>
              </a:ext>
            </a:extLst>
          </p:cNvPr>
          <p:cNvSpPr txBox="1"/>
          <p:nvPr/>
        </p:nvSpPr>
        <p:spPr>
          <a:xfrm>
            <a:off x="271604" y="2031733"/>
            <a:ext cx="3006529" cy="1200329"/>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Primary Causes: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Poor Load Transfer</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Materials and Placement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Climate</a:t>
            </a:r>
          </a:p>
        </p:txBody>
      </p:sp>
      <p:sp>
        <p:nvSpPr>
          <p:cNvPr id="8" name="TextBox 7">
            <a:extLst>
              <a:ext uri="{FF2B5EF4-FFF2-40B4-BE49-F238E27FC236}">
                <a16:creationId xmlns:a16="http://schemas.microsoft.com/office/drawing/2014/main" id="{FCAD97E8-EC9A-AD88-E151-077FF455DFEB}"/>
              </a:ext>
            </a:extLst>
          </p:cNvPr>
          <p:cNvSpPr txBox="1"/>
          <p:nvPr/>
        </p:nvSpPr>
        <p:spPr>
          <a:xfrm>
            <a:off x="271604" y="3394860"/>
            <a:ext cx="3006529" cy="1200329"/>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Prevented By: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Adequate Pavement Structure Design and</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Materials Specification</a:t>
            </a:r>
          </a:p>
        </p:txBody>
      </p:sp>
      <p:sp>
        <p:nvSpPr>
          <p:cNvPr id="9" name="TextBox 8">
            <a:extLst>
              <a:ext uri="{FF2B5EF4-FFF2-40B4-BE49-F238E27FC236}">
                <a16:creationId xmlns:a16="http://schemas.microsoft.com/office/drawing/2014/main" id="{FBCF6018-F2BB-8AAB-414A-328CCE0CC205}"/>
              </a:ext>
            </a:extLst>
          </p:cNvPr>
          <p:cNvSpPr txBox="1"/>
          <p:nvPr/>
        </p:nvSpPr>
        <p:spPr>
          <a:xfrm>
            <a:off x="271604" y="4710362"/>
            <a:ext cx="3006529" cy="646331"/>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Example: </a:t>
            </a:r>
          </a:p>
          <a:p>
            <a:endParaRPr lang="en-US"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6A41DE44-5842-5E47-6E71-AD02F78CF9BA}"/>
              </a:ext>
            </a:extLst>
          </p:cNvPr>
          <p:cNvCxnSpPr>
            <a:cxnSpLocks/>
          </p:cNvCxnSpPr>
          <p:nvPr/>
        </p:nvCxnSpPr>
        <p:spPr>
          <a:xfrm>
            <a:off x="862056" y="1933490"/>
            <a:ext cx="1546166"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8C28E32-0D69-2CBB-3AD8-A0A19647FF54}"/>
              </a:ext>
            </a:extLst>
          </p:cNvPr>
          <p:cNvSpPr txBox="1"/>
          <p:nvPr/>
        </p:nvSpPr>
        <p:spPr>
          <a:xfrm>
            <a:off x="3500723" y="192656"/>
            <a:ext cx="5864257" cy="584775"/>
          </a:xfrm>
          <a:prstGeom prst="rect">
            <a:avLst/>
          </a:prstGeom>
          <a:noFill/>
        </p:spPr>
        <p:txBody>
          <a:bodyPr wrap="square" rtlCol="0">
            <a:spAutoFit/>
          </a:bodyPr>
          <a:lstStyle/>
          <a:p>
            <a:r>
              <a:rPr lang="en-US" sz="3100" b="1" dirty="0">
                <a:latin typeface="Arial" panose="020B0604020202020204" pitchFamily="34" charset="0"/>
                <a:cs typeface="Arial" panose="020B0604020202020204" pitchFamily="34" charset="0"/>
              </a:rPr>
              <a:t>Pavement Distress Examples</a:t>
            </a:r>
          </a:p>
        </p:txBody>
      </p:sp>
      <p:pic>
        <p:nvPicPr>
          <p:cNvPr id="12" name="Picture 11">
            <a:extLst>
              <a:ext uri="{FF2B5EF4-FFF2-40B4-BE49-F238E27FC236}">
                <a16:creationId xmlns:a16="http://schemas.microsoft.com/office/drawing/2014/main" id="{53ED52FF-7105-237B-25F2-C50634434762}"/>
              </a:ext>
            </a:extLst>
          </p:cNvPr>
          <p:cNvPicPr>
            <a:picLocks noChangeAspect="1"/>
          </p:cNvPicPr>
          <p:nvPr/>
        </p:nvPicPr>
        <p:blipFill>
          <a:blip r:embed="rId3"/>
          <a:stretch>
            <a:fillRect/>
          </a:stretch>
        </p:blipFill>
        <p:spPr>
          <a:xfrm>
            <a:off x="3500723" y="2907413"/>
            <a:ext cx="5472441" cy="3938499"/>
          </a:xfrm>
          <a:prstGeom prst="rect">
            <a:avLst/>
          </a:prstGeom>
        </p:spPr>
      </p:pic>
      <p:pic>
        <p:nvPicPr>
          <p:cNvPr id="3" name="Picture 2">
            <a:extLst>
              <a:ext uri="{FF2B5EF4-FFF2-40B4-BE49-F238E27FC236}">
                <a16:creationId xmlns:a16="http://schemas.microsoft.com/office/drawing/2014/main" id="{22F80C11-2F7D-18EB-5D7C-F87880316463}"/>
              </a:ext>
            </a:extLst>
          </p:cNvPr>
          <p:cNvPicPr>
            <a:picLocks noChangeAspect="1"/>
          </p:cNvPicPr>
          <p:nvPr/>
        </p:nvPicPr>
        <p:blipFill>
          <a:blip r:embed="rId4"/>
          <a:srcRect l="15536" t="24993" r="17432" b="11448"/>
          <a:stretch/>
        </p:blipFill>
        <p:spPr>
          <a:xfrm>
            <a:off x="5865870" y="777431"/>
            <a:ext cx="3082188" cy="2753004"/>
          </a:xfrm>
          <a:prstGeom prst="rect">
            <a:avLst/>
          </a:prstGeom>
          <a:ln w="19050">
            <a:solidFill>
              <a:schemeClr val="tx1"/>
            </a:solidFill>
          </a:ln>
        </p:spPr>
      </p:pic>
      <p:sp>
        <p:nvSpPr>
          <p:cNvPr id="10" name="Star: 5 Points 9">
            <a:extLst>
              <a:ext uri="{FF2B5EF4-FFF2-40B4-BE49-F238E27FC236}">
                <a16:creationId xmlns:a16="http://schemas.microsoft.com/office/drawing/2014/main" id="{9C93FD5D-D2C5-8BCD-9B7F-756914BB47B2}"/>
              </a:ext>
            </a:extLst>
          </p:cNvPr>
          <p:cNvSpPr/>
          <p:nvPr/>
        </p:nvSpPr>
        <p:spPr>
          <a:xfrm>
            <a:off x="7341582" y="1901099"/>
            <a:ext cx="649925" cy="649925"/>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2BE751D-C697-FDE9-8775-27D91D77996B}"/>
              </a:ext>
            </a:extLst>
          </p:cNvPr>
          <p:cNvSpPr txBox="1"/>
          <p:nvPr/>
        </p:nvSpPr>
        <p:spPr>
          <a:xfrm>
            <a:off x="3709295" y="1658926"/>
            <a:ext cx="1592103"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PCI = 35</a:t>
            </a:r>
          </a:p>
        </p:txBody>
      </p:sp>
      <p:sp>
        <p:nvSpPr>
          <p:cNvPr id="14" name="TextBox 13">
            <a:extLst>
              <a:ext uri="{FF2B5EF4-FFF2-40B4-BE49-F238E27FC236}">
                <a16:creationId xmlns:a16="http://schemas.microsoft.com/office/drawing/2014/main" id="{417E06D6-23CF-74ED-2366-BB0916D256FA}"/>
              </a:ext>
            </a:extLst>
          </p:cNvPr>
          <p:cNvSpPr txBox="1"/>
          <p:nvPr/>
        </p:nvSpPr>
        <p:spPr>
          <a:xfrm>
            <a:off x="3709295" y="885891"/>
            <a:ext cx="1821974" cy="800219"/>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Iowa 150</a:t>
            </a:r>
          </a:p>
          <a:p>
            <a:r>
              <a:rPr lang="en-US" dirty="0">
                <a:latin typeface="Arial" panose="020B0604020202020204" pitchFamily="34" charset="0"/>
                <a:cs typeface="Arial" panose="020B0604020202020204" pitchFamily="34" charset="0"/>
              </a:rPr>
              <a:t>MP 58.78-68.03</a:t>
            </a:r>
            <a:endParaRPr lang="en-US" dirty="0"/>
          </a:p>
        </p:txBody>
      </p:sp>
      <p:graphicFrame>
        <p:nvGraphicFramePr>
          <p:cNvPr id="15" name="Table 14">
            <a:extLst>
              <a:ext uri="{FF2B5EF4-FFF2-40B4-BE49-F238E27FC236}">
                <a16:creationId xmlns:a16="http://schemas.microsoft.com/office/drawing/2014/main" id="{40DFD368-5C41-C5F7-515C-7A7C01D992D9}"/>
              </a:ext>
            </a:extLst>
          </p:cNvPr>
          <p:cNvGraphicFramePr>
            <a:graphicFrameLocks noGrp="1"/>
          </p:cNvGraphicFramePr>
          <p:nvPr>
            <p:extLst>
              <p:ext uri="{D42A27DB-BD31-4B8C-83A1-F6EECF244321}">
                <p14:modId xmlns:p14="http://schemas.microsoft.com/office/powerpoint/2010/main" val="279264892"/>
              </p:ext>
            </p:extLst>
          </p:nvPr>
        </p:nvGraphicFramePr>
        <p:xfrm>
          <a:off x="432175" y="5284520"/>
          <a:ext cx="2685384" cy="741680"/>
        </p:xfrm>
        <a:graphic>
          <a:graphicData uri="http://schemas.openxmlformats.org/drawingml/2006/table">
            <a:tbl>
              <a:tblPr firstRow="1" bandRow="1">
                <a:tableStyleId>{5C22544A-7EE6-4342-B048-85BDC9FD1C3A}</a:tableStyleId>
              </a:tblPr>
              <a:tblGrid>
                <a:gridCol w="1342692">
                  <a:extLst>
                    <a:ext uri="{9D8B030D-6E8A-4147-A177-3AD203B41FA5}">
                      <a16:colId xmlns:a16="http://schemas.microsoft.com/office/drawing/2014/main" val="1442864851"/>
                    </a:ext>
                  </a:extLst>
                </a:gridCol>
                <a:gridCol w="1342692">
                  <a:extLst>
                    <a:ext uri="{9D8B030D-6E8A-4147-A177-3AD203B41FA5}">
                      <a16:colId xmlns:a16="http://schemas.microsoft.com/office/drawing/2014/main" val="131633043"/>
                    </a:ext>
                  </a:extLst>
                </a:gridCol>
              </a:tblGrid>
              <a:tr h="370840">
                <a:tc gridSpan="2">
                  <a:txBody>
                    <a:bodyPr/>
                    <a:lstStyle/>
                    <a:p>
                      <a:pPr algn="ctr"/>
                      <a:r>
                        <a:rPr lang="en-US" dirty="0"/>
                        <a:t>Notes for US 150 @ MP 20.1</a:t>
                      </a:r>
                    </a:p>
                  </a:txBody>
                  <a:tcPr/>
                </a:tc>
                <a:tc hMerge="1">
                  <a:txBody>
                    <a:bodyPr/>
                    <a:lstStyle/>
                    <a:p>
                      <a:endParaRPr lang="en-US" dirty="0"/>
                    </a:p>
                  </a:txBody>
                  <a:tcPr/>
                </a:tc>
                <a:extLst>
                  <a:ext uri="{0D108BD9-81ED-4DB2-BD59-A6C34878D82A}">
                    <a16:rowId xmlns:a16="http://schemas.microsoft.com/office/drawing/2014/main" val="209794000"/>
                  </a:ext>
                </a:extLst>
              </a:tr>
              <a:tr h="370840">
                <a:tc>
                  <a:txBody>
                    <a:bodyPr/>
                    <a:lstStyle/>
                    <a:p>
                      <a:r>
                        <a:rPr lang="en-US" dirty="0"/>
                        <a:t>Constructed</a:t>
                      </a:r>
                    </a:p>
                  </a:txBody>
                  <a:tcPr anchor="ctr"/>
                </a:tc>
                <a:tc>
                  <a:txBody>
                    <a:bodyPr/>
                    <a:lstStyle/>
                    <a:p>
                      <a:pPr algn="ctr"/>
                      <a:r>
                        <a:rPr lang="en-US" dirty="0"/>
                        <a:t>1971</a:t>
                      </a:r>
                    </a:p>
                  </a:txBody>
                  <a:tcPr anchor="ctr"/>
                </a:tc>
                <a:extLst>
                  <a:ext uri="{0D108BD9-81ED-4DB2-BD59-A6C34878D82A}">
                    <a16:rowId xmlns:a16="http://schemas.microsoft.com/office/drawing/2014/main" val="2239395395"/>
                  </a:ext>
                </a:extLst>
              </a:tr>
            </a:tbl>
          </a:graphicData>
        </a:graphic>
      </p:graphicFrame>
      <p:sp>
        <p:nvSpPr>
          <p:cNvPr id="16" name="TextBox 15">
            <a:extLst>
              <a:ext uri="{FF2B5EF4-FFF2-40B4-BE49-F238E27FC236}">
                <a16:creationId xmlns:a16="http://schemas.microsoft.com/office/drawing/2014/main" id="{E19C5AD8-07C0-680F-0E07-4C887485A462}"/>
              </a:ext>
            </a:extLst>
          </p:cNvPr>
          <p:cNvSpPr txBox="1"/>
          <p:nvPr/>
        </p:nvSpPr>
        <p:spPr>
          <a:xfrm>
            <a:off x="4098895" y="5396049"/>
            <a:ext cx="4714240" cy="369332"/>
          </a:xfrm>
          <a:prstGeom prst="rect">
            <a:avLst/>
          </a:prstGeom>
          <a:noFill/>
        </p:spPr>
        <p:txBody>
          <a:bodyPr wrap="square">
            <a:spAutoFit/>
          </a:bodyPr>
          <a:lstStyle/>
          <a:p>
            <a:r>
              <a:rPr lang="en-US" sz="1800" dirty="0">
                <a:solidFill>
                  <a:srgbClr val="FF0000"/>
                </a:solidFill>
                <a:latin typeface="Arial" panose="020B0604020202020204" pitchFamily="34" charset="0"/>
                <a:cs typeface="Arial" panose="020B0604020202020204" pitchFamily="34" charset="0"/>
              </a:rPr>
              <a:t>IRI = 225</a:t>
            </a:r>
          </a:p>
        </p:txBody>
      </p:sp>
      <p:sp>
        <p:nvSpPr>
          <p:cNvPr id="17" name="TextBox 16">
            <a:extLst>
              <a:ext uri="{FF2B5EF4-FFF2-40B4-BE49-F238E27FC236}">
                <a16:creationId xmlns:a16="http://schemas.microsoft.com/office/drawing/2014/main" id="{550AFADF-F690-1122-5DDB-0EF6A9DDA52C}"/>
              </a:ext>
            </a:extLst>
          </p:cNvPr>
          <p:cNvSpPr txBox="1"/>
          <p:nvPr/>
        </p:nvSpPr>
        <p:spPr>
          <a:xfrm>
            <a:off x="3432143" y="3332028"/>
            <a:ext cx="3180686" cy="923330"/>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Proposed Treatment: </a:t>
            </a:r>
          </a:p>
          <a:p>
            <a:r>
              <a:rPr lang="en-US" b="1" dirty="0">
                <a:latin typeface="Arial" panose="020B0604020202020204" pitchFamily="34" charset="0"/>
                <a:cs typeface="Arial" panose="020B0604020202020204" pitchFamily="34" charset="0"/>
              </a:rPr>
              <a:t>Dowel Bar Retrofit and Diamond Grind</a:t>
            </a:r>
          </a:p>
        </p:txBody>
      </p:sp>
    </p:spTree>
    <p:extLst>
      <p:ext uri="{BB962C8B-B14F-4D97-AF65-F5344CB8AC3E}">
        <p14:creationId xmlns:p14="http://schemas.microsoft.com/office/powerpoint/2010/main" val="103898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BC3A198-40BE-CD14-DDE3-7FF23C8529E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E7AA449-D543-76D5-D96F-F9CC5AF63A2D}"/>
              </a:ext>
            </a:extLst>
          </p:cNvPr>
          <p:cNvSpPr txBox="1"/>
          <p:nvPr/>
        </p:nvSpPr>
        <p:spPr>
          <a:xfrm>
            <a:off x="79532" y="883480"/>
            <a:ext cx="3711921" cy="1138773"/>
          </a:xfrm>
          <a:prstGeom prst="rect">
            <a:avLst/>
          </a:prstGeom>
          <a:noFill/>
        </p:spPr>
        <p:txBody>
          <a:bodyPr wrap="square">
            <a:spAutoFit/>
          </a:bodyPr>
          <a:lstStyle/>
          <a:p>
            <a:r>
              <a:rPr lang="en-US" sz="3000" b="1" dirty="0">
                <a:solidFill>
                  <a:schemeClr val="bg1"/>
                </a:solidFill>
                <a:latin typeface="Arial" panose="020B0604020202020204" pitchFamily="34" charset="0"/>
                <a:cs typeface="Arial" panose="020B0604020202020204" pitchFamily="34" charset="0"/>
              </a:rPr>
              <a:t>Poor Ride Quality</a:t>
            </a: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D09B95F-464C-F221-BBCE-C6DEDF18FE06}"/>
              </a:ext>
            </a:extLst>
          </p:cNvPr>
          <p:cNvSpPr txBox="1"/>
          <p:nvPr/>
        </p:nvSpPr>
        <p:spPr>
          <a:xfrm>
            <a:off x="271605" y="1493462"/>
            <a:ext cx="3006529" cy="1200329"/>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Primary Causes: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Combination of Distresses, especially Cracking</a:t>
            </a:r>
          </a:p>
        </p:txBody>
      </p:sp>
      <p:sp>
        <p:nvSpPr>
          <p:cNvPr id="8" name="TextBox 7">
            <a:extLst>
              <a:ext uri="{FF2B5EF4-FFF2-40B4-BE49-F238E27FC236}">
                <a16:creationId xmlns:a16="http://schemas.microsoft.com/office/drawing/2014/main" id="{8561689B-AFCE-E7FA-2739-B705A7756172}"/>
              </a:ext>
            </a:extLst>
          </p:cNvPr>
          <p:cNvSpPr txBox="1"/>
          <p:nvPr/>
        </p:nvSpPr>
        <p:spPr>
          <a:xfrm>
            <a:off x="230378" y="2924622"/>
            <a:ext cx="3132501" cy="1754326"/>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Corrected By: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Rehabilitation (Mill &amp; Overlay)</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Diamond Grinding (mainly PCC)</a:t>
            </a:r>
          </a:p>
          <a:p>
            <a:pPr marL="285750" indent="-285750">
              <a:buFont typeface="Arial" panose="020B0604020202020204" pitchFamily="34" charset="0"/>
              <a:buChar char="•"/>
            </a:pPr>
            <a:endParaRPr lang="en-US"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5406B77-3290-0B3A-5537-D32D03FFF31B}"/>
              </a:ext>
            </a:extLst>
          </p:cNvPr>
          <p:cNvSpPr txBox="1"/>
          <p:nvPr/>
        </p:nvSpPr>
        <p:spPr>
          <a:xfrm>
            <a:off x="293363" y="4448114"/>
            <a:ext cx="3006529" cy="646331"/>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Example: US 6 MP 136</a:t>
            </a:r>
          </a:p>
          <a:p>
            <a:endParaRPr lang="en-US"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92B45F97-9DF2-1493-7302-3E86E8DAAFAA}"/>
              </a:ext>
            </a:extLst>
          </p:cNvPr>
          <p:cNvCxnSpPr>
            <a:cxnSpLocks/>
          </p:cNvCxnSpPr>
          <p:nvPr/>
        </p:nvCxnSpPr>
        <p:spPr>
          <a:xfrm>
            <a:off x="194166" y="1489510"/>
            <a:ext cx="3132501"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8050987-7A11-1097-A4EB-B79CF03FC5CD}"/>
              </a:ext>
            </a:extLst>
          </p:cNvPr>
          <p:cNvSpPr txBox="1"/>
          <p:nvPr/>
        </p:nvSpPr>
        <p:spPr>
          <a:xfrm>
            <a:off x="3500723" y="192656"/>
            <a:ext cx="5864257" cy="584775"/>
          </a:xfrm>
          <a:prstGeom prst="rect">
            <a:avLst/>
          </a:prstGeom>
          <a:noFill/>
        </p:spPr>
        <p:txBody>
          <a:bodyPr wrap="square" rtlCol="0">
            <a:spAutoFit/>
          </a:bodyPr>
          <a:lstStyle/>
          <a:p>
            <a:r>
              <a:rPr lang="en-US" sz="3100" b="1" dirty="0">
                <a:latin typeface="Arial" panose="020B0604020202020204" pitchFamily="34" charset="0"/>
                <a:cs typeface="Arial" panose="020B0604020202020204" pitchFamily="34" charset="0"/>
              </a:rPr>
              <a:t>Pavement Distress Examples</a:t>
            </a:r>
          </a:p>
        </p:txBody>
      </p:sp>
      <p:pic>
        <p:nvPicPr>
          <p:cNvPr id="15" name="Picture 14">
            <a:extLst>
              <a:ext uri="{FF2B5EF4-FFF2-40B4-BE49-F238E27FC236}">
                <a16:creationId xmlns:a16="http://schemas.microsoft.com/office/drawing/2014/main" id="{5F246B65-09CF-8E17-D0F7-C0992F1DAB9A}"/>
              </a:ext>
            </a:extLst>
          </p:cNvPr>
          <p:cNvPicPr>
            <a:picLocks noChangeAspect="1"/>
          </p:cNvPicPr>
          <p:nvPr/>
        </p:nvPicPr>
        <p:blipFill>
          <a:blip r:embed="rId3"/>
          <a:stretch>
            <a:fillRect/>
          </a:stretch>
        </p:blipFill>
        <p:spPr>
          <a:xfrm>
            <a:off x="3554952" y="2852413"/>
            <a:ext cx="5551024" cy="3819955"/>
          </a:xfrm>
          <a:prstGeom prst="rect">
            <a:avLst/>
          </a:prstGeom>
          <a:ln>
            <a:solidFill>
              <a:schemeClr val="tx1"/>
            </a:solidFill>
          </a:ln>
        </p:spPr>
      </p:pic>
      <p:graphicFrame>
        <p:nvGraphicFramePr>
          <p:cNvPr id="16" name="Table 15">
            <a:extLst>
              <a:ext uri="{FF2B5EF4-FFF2-40B4-BE49-F238E27FC236}">
                <a16:creationId xmlns:a16="http://schemas.microsoft.com/office/drawing/2014/main" id="{B7E6A9BB-647E-711B-13A5-C4CE8A25477F}"/>
              </a:ext>
            </a:extLst>
          </p:cNvPr>
          <p:cNvGraphicFramePr>
            <a:graphicFrameLocks noGrp="1"/>
          </p:cNvGraphicFramePr>
          <p:nvPr>
            <p:extLst>
              <p:ext uri="{D42A27DB-BD31-4B8C-83A1-F6EECF244321}">
                <p14:modId xmlns:p14="http://schemas.microsoft.com/office/powerpoint/2010/main" val="2905016864"/>
              </p:ext>
            </p:extLst>
          </p:nvPr>
        </p:nvGraphicFramePr>
        <p:xfrm>
          <a:off x="384352" y="4931090"/>
          <a:ext cx="2685384" cy="1162050"/>
        </p:xfrm>
        <a:graphic>
          <a:graphicData uri="http://schemas.openxmlformats.org/drawingml/2006/table">
            <a:tbl>
              <a:tblPr firstRow="1" bandRow="1">
                <a:tableStyleId>{5C22544A-7EE6-4342-B048-85BDC9FD1C3A}</a:tableStyleId>
              </a:tblPr>
              <a:tblGrid>
                <a:gridCol w="1342692">
                  <a:extLst>
                    <a:ext uri="{9D8B030D-6E8A-4147-A177-3AD203B41FA5}">
                      <a16:colId xmlns:a16="http://schemas.microsoft.com/office/drawing/2014/main" val="1442864851"/>
                    </a:ext>
                  </a:extLst>
                </a:gridCol>
                <a:gridCol w="1342692">
                  <a:extLst>
                    <a:ext uri="{9D8B030D-6E8A-4147-A177-3AD203B41FA5}">
                      <a16:colId xmlns:a16="http://schemas.microsoft.com/office/drawing/2014/main" val="131633043"/>
                    </a:ext>
                  </a:extLst>
                </a:gridCol>
              </a:tblGrid>
              <a:tr h="387350">
                <a:tc gridSpan="2">
                  <a:txBody>
                    <a:bodyPr/>
                    <a:lstStyle/>
                    <a:p>
                      <a:pPr algn="ctr"/>
                      <a:r>
                        <a:rPr lang="en-US" dirty="0"/>
                        <a:t>Notes for US 6 E @ MP 136</a:t>
                      </a:r>
                    </a:p>
                  </a:txBody>
                  <a:tcPr/>
                </a:tc>
                <a:tc hMerge="1">
                  <a:txBody>
                    <a:bodyPr/>
                    <a:lstStyle/>
                    <a:p>
                      <a:endParaRPr lang="en-US" dirty="0"/>
                    </a:p>
                  </a:txBody>
                  <a:tcPr/>
                </a:tc>
                <a:extLst>
                  <a:ext uri="{0D108BD9-81ED-4DB2-BD59-A6C34878D82A}">
                    <a16:rowId xmlns:a16="http://schemas.microsoft.com/office/drawing/2014/main" val="209794000"/>
                  </a:ext>
                </a:extLst>
              </a:tr>
              <a:tr h="387350">
                <a:tc>
                  <a:txBody>
                    <a:bodyPr/>
                    <a:lstStyle/>
                    <a:p>
                      <a:r>
                        <a:rPr lang="en-US" dirty="0"/>
                        <a:t>Constructed</a:t>
                      </a:r>
                    </a:p>
                  </a:txBody>
                  <a:tcPr anchor="ctr"/>
                </a:tc>
                <a:tc>
                  <a:txBody>
                    <a:bodyPr/>
                    <a:lstStyle/>
                    <a:p>
                      <a:pPr algn="ctr"/>
                      <a:r>
                        <a:rPr lang="en-US" dirty="0"/>
                        <a:t>1930</a:t>
                      </a:r>
                    </a:p>
                  </a:txBody>
                  <a:tcPr anchor="ctr"/>
                </a:tc>
                <a:extLst>
                  <a:ext uri="{0D108BD9-81ED-4DB2-BD59-A6C34878D82A}">
                    <a16:rowId xmlns:a16="http://schemas.microsoft.com/office/drawing/2014/main" val="2239395395"/>
                  </a:ext>
                </a:extLst>
              </a:tr>
              <a:tr h="387350">
                <a:tc>
                  <a:txBody>
                    <a:bodyPr/>
                    <a:lstStyle/>
                    <a:p>
                      <a:r>
                        <a:rPr lang="en-US" dirty="0"/>
                        <a:t>Resurfaced</a:t>
                      </a:r>
                    </a:p>
                  </a:txBody>
                  <a:tcPr anchor="ctr"/>
                </a:tc>
                <a:tc>
                  <a:txBody>
                    <a:bodyPr/>
                    <a:lstStyle/>
                    <a:p>
                      <a:pPr algn="ctr"/>
                      <a:r>
                        <a:rPr lang="en-US" dirty="0"/>
                        <a:t>2007</a:t>
                      </a:r>
                    </a:p>
                  </a:txBody>
                  <a:tcPr anchor="ctr"/>
                </a:tc>
                <a:extLst>
                  <a:ext uri="{0D108BD9-81ED-4DB2-BD59-A6C34878D82A}">
                    <a16:rowId xmlns:a16="http://schemas.microsoft.com/office/drawing/2014/main" val="938991027"/>
                  </a:ext>
                </a:extLst>
              </a:tr>
            </a:tbl>
          </a:graphicData>
        </a:graphic>
      </p:graphicFrame>
      <p:grpSp>
        <p:nvGrpSpPr>
          <p:cNvPr id="20" name="Group 19">
            <a:extLst>
              <a:ext uri="{FF2B5EF4-FFF2-40B4-BE49-F238E27FC236}">
                <a16:creationId xmlns:a16="http://schemas.microsoft.com/office/drawing/2014/main" id="{9D3BE067-E00B-F7C2-50B1-EAC7E5E55758}"/>
              </a:ext>
            </a:extLst>
          </p:cNvPr>
          <p:cNvGrpSpPr/>
          <p:nvPr/>
        </p:nvGrpSpPr>
        <p:grpSpPr>
          <a:xfrm>
            <a:off x="6172200" y="742284"/>
            <a:ext cx="2832134" cy="1742282"/>
            <a:chOff x="4918905" y="736791"/>
            <a:chExt cx="4178430" cy="2177465"/>
          </a:xfrm>
        </p:grpSpPr>
        <p:pic>
          <p:nvPicPr>
            <p:cNvPr id="18" name="Picture 17">
              <a:extLst>
                <a:ext uri="{FF2B5EF4-FFF2-40B4-BE49-F238E27FC236}">
                  <a16:creationId xmlns:a16="http://schemas.microsoft.com/office/drawing/2014/main" id="{7B61B85E-64CE-47A0-D864-130400C8688E}"/>
                </a:ext>
              </a:extLst>
            </p:cNvPr>
            <p:cNvPicPr>
              <a:picLocks noChangeAspect="1"/>
            </p:cNvPicPr>
            <p:nvPr/>
          </p:nvPicPr>
          <p:blipFill>
            <a:blip r:embed="rId4"/>
            <a:stretch>
              <a:fillRect/>
            </a:stretch>
          </p:blipFill>
          <p:spPr>
            <a:xfrm>
              <a:off x="4918905" y="736791"/>
              <a:ext cx="4178430" cy="2177465"/>
            </a:xfrm>
            <a:prstGeom prst="rect">
              <a:avLst/>
            </a:prstGeom>
            <a:ln>
              <a:solidFill>
                <a:schemeClr val="tx1"/>
              </a:solidFill>
            </a:ln>
          </p:spPr>
        </p:pic>
        <p:sp>
          <p:nvSpPr>
            <p:cNvPr id="19" name="Star: 5 Points 18">
              <a:extLst>
                <a:ext uri="{FF2B5EF4-FFF2-40B4-BE49-F238E27FC236}">
                  <a16:creationId xmlns:a16="http://schemas.microsoft.com/office/drawing/2014/main" id="{F8365E9C-18A1-97F6-0387-020E4BB1D92F}"/>
                </a:ext>
              </a:extLst>
            </p:cNvPr>
            <p:cNvSpPr/>
            <p:nvPr/>
          </p:nvSpPr>
          <p:spPr>
            <a:xfrm>
              <a:off x="6039175" y="1425816"/>
              <a:ext cx="226191" cy="226191"/>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C4CDFD29-174F-07A6-08EE-A05505DF15A4}"/>
              </a:ext>
            </a:extLst>
          </p:cNvPr>
          <p:cNvSpPr txBox="1"/>
          <p:nvPr/>
        </p:nvSpPr>
        <p:spPr>
          <a:xfrm>
            <a:off x="3906520" y="1961346"/>
            <a:ext cx="1592103"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PCI = 55</a:t>
            </a:r>
          </a:p>
        </p:txBody>
      </p:sp>
      <p:sp>
        <p:nvSpPr>
          <p:cNvPr id="22" name="TextBox 21">
            <a:extLst>
              <a:ext uri="{FF2B5EF4-FFF2-40B4-BE49-F238E27FC236}">
                <a16:creationId xmlns:a16="http://schemas.microsoft.com/office/drawing/2014/main" id="{FDE0342D-1C03-FE16-B199-8981D1C90177}"/>
              </a:ext>
            </a:extLst>
          </p:cNvPr>
          <p:cNvSpPr txBox="1"/>
          <p:nvPr/>
        </p:nvSpPr>
        <p:spPr>
          <a:xfrm>
            <a:off x="3800392" y="855462"/>
            <a:ext cx="2128147" cy="800219"/>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US 6 EB</a:t>
            </a:r>
          </a:p>
          <a:p>
            <a:r>
              <a:rPr lang="en-US" dirty="0">
                <a:latin typeface="Arial" panose="020B0604020202020204" pitchFamily="34" charset="0"/>
                <a:cs typeface="Arial" panose="020B0604020202020204" pitchFamily="34" charset="0"/>
              </a:rPr>
              <a:t>MP 135.25-137.37</a:t>
            </a:r>
            <a:endParaRPr lang="en-US" dirty="0"/>
          </a:p>
        </p:txBody>
      </p:sp>
      <p:sp>
        <p:nvSpPr>
          <p:cNvPr id="24" name="TextBox 23">
            <a:extLst>
              <a:ext uri="{FF2B5EF4-FFF2-40B4-BE49-F238E27FC236}">
                <a16:creationId xmlns:a16="http://schemas.microsoft.com/office/drawing/2014/main" id="{C3738738-BAF7-AC65-AC52-42D82533F587}"/>
              </a:ext>
            </a:extLst>
          </p:cNvPr>
          <p:cNvSpPr txBox="1"/>
          <p:nvPr/>
        </p:nvSpPr>
        <p:spPr>
          <a:xfrm>
            <a:off x="3906520" y="4991059"/>
            <a:ext cx="4714240" cy="369332"/>
          </a:xfrm>
          <a:prstGeom prst="rect">
            <a:avLst/>
          </a:prstGeom>
          <a:noFill/>
        </p:spPr>
        <p:txBody>
          <a:bodyPr wrap="square">
            <a:spAutoFit/>
          </a:bodyPr>
          <a:lstStyle/>
          <a:p>
            <a:r>
              <a:rPr lang="en-US" sz="1800" dirty="0">
                <a:solidFill>
                  <a:srgbClr val="FF0000"/>
                </a:solidFill>
                <a:latin typeface="Arial" panose="020B0604020202020204" pitchFamily="34" charset="0"/>
                <a:cs typeface="Arial" panose="020B0604020202020204" pitchFamily="34" charset="0"/>
              </a:rPr>
              <a:t>IRI = 142.8</a:t>
            </a:r>
          </a:p>
        </p:txBody>
      </p:sp>
      <p:sp>
        <p:nvSpPr>
          <p:cNvPr id="26" name="TextBox 25">
            <a:extLst>
              <a:ext uri="{FF2B5EF4-FFF2-40B4-BE49-F238E27FC236}">
                <a16:creationId xmlns:a16="http://schemas.microsoft.com/office/drawing/2014/main" id="{AB12A2EF-2082-D688-6234-623FAB5D77EE}"/>
              </a:ext>
            </a:extLst>
          </p:cNvPr>
          <p:cNvSpPr txBox="1"/>
          <p:nvPr/>
        </p:nvSpPr>
        <p:spPr>
          <a:xfrm>
            <a:off x="6162040" y="2475730"/>
            <a:ext cx="3266168"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FY 2026 3R HMA Overlay</a:t>
            </a:r>
          </a:p>
        </p:txBody>
      </p:sp>
    </p:spTree>
    <p:extLst>
      <p:ext uri="{BB962C8B-B14F-4D97-AF65-F5344CB8AC3E}">
        <p14:creationId xmlns:p14="http://schemas.microsoft.com/office/powerpoint/2010/main" val="171394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1" grpId="0"/>
      <p:bldP spid="22" grpId="0"/>
      <p:bldP spid="24"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D604C49-81BB-BE7B-3975-DD9C01FCFB9E}"/>
              </a:ext>
            </a:extLst>
          </p:cNvPr>
          <p:cNvSpPr/>
          <p:nvPr/>
        </p:nvSpPr>
        <p:spPr>
          <a:xfrm>
            <a:off x="4799824" y="2177996"/>
            <a:ext cx="3892056" cy="2275988"/>
          </a:xfrm>
          <a:prstGeom prst="ellipse">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6ACD945-6147-B180-3251-B18388954A6C}"/>
              </a:ext>
            </a:extLst>
          </p:cNvPr>
          <p:cNvSpPr/>
          <p:nvPr/>
        </p:nvSpPr>
        <p:spPr>
          <a:xfrm rot="20117302">
            <a:off x="229833" y="1057460"/>
            <a:ext cx="4958288" cy="3361568"/>
          </a:xfrm>
          <a:prstGeom prst="ellipse">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180388" y="885984"/>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8" name="Picture 27" descr="Chart, scatter chart&#10;&#10;Description automatically generated">
            <a:extLst>
              <a:ext uri="{FF2B5EF4-FFF2-40B4-BE49-F238E27FC236}">
                <a16:creationId xmlns:a16="http://schemas.microsoft.com/office/drawing/2014/main" id="{C4330810-A4AA-2A7A-EE4A-BEE92BBFA0F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87936" y="4916291"/>
            <a:ext cx="5352017" cy="1815180"/>
          </a:xfrm>
          <a:prstGeom prst="rect">
            <a:avLst/>
          </a:prstGeom>
        </p:spPr>
      </p:pic>
      <p:graphicFrame>
        <p:nvGraphicFramePr>
          <p:cNvPr id="7" name="Diagram 6">
            <a:extLst>
              <a:ext uri="{FF2B5EF4-FFF2-40B4-BE49-F238E27FC236}">
                <a16:creationId xmlns:a16="http://schemas.microsoft.com/office/drawing/2014/main" id="{40B797F5-D7EA-6ACD-C6CA-C30F4B5283C6}"/>
              </a:ext>
            </a:extLst>
          </p:cNvPr>
          <p:cNvGraphicFramePr/>
          <p:nvPr>
            <p:extLst>
              <p:ext uri="{D42A27DB-BD31-4B8C-83A1-F6EECF244321}">
                <p14:modId xmlns:p14="http://schemas.microsoft.com/office/powerpoint/2010/main" val="3233197049"/>
              </p:ext>
            </p:extLst>
          </p:nvPr>
        </p:nvGraphicFramePr>
        <p:xfrm>
          <a:off x="243840" y="1426313"/>
          <a:ext cx="7226461" cy="444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 name="Group 3">
            <a:extLst>
              <a:ext uri="{FF2B5EF4-FFF2-40B4-BE49-F238E27FC236}">
                <a16:creationId xmlns:a16="http://schemas.microsoft.com/office/drawing/2014/main" id="{DED17DC8-3649-4D9B-B889-20919CE7AFCC}"/>
              </a:ext>
            </a:extLst>
          </p:cNvPr>
          <p:cNvGrpSpPr/>
          <p:nvPr/>
        </p:nvGrpSpPr>
        <p:grpSpPr>
          <a:xfrm>
            <a:off x="420418" y="1679700"/>
            <a:ext cx="3436652" cy="1002239"/>
            <a:chOff x="0" y="2248206"/>
            <a:chExt cx="3436652" cy="1002239"/>
          </a:xfrm>
        </p:grpSpPr>
        <p:sp>
          <p:nvSpPr>
            <p:cNvPr id="5" name="Rectangle 4">
              <a:extLst>
                <a:ext uri="{FF2B5EF4-FFF2-40B4-BE49-F238E27FC236}">
                  <a16:creationId xmlns:a16="http://schemas.microsoft.com/office/drawing/2014/main" id="{69E68C37-043E-2463-DE9D-FC40AB70B901}"/>
                </a:ext>
              </a:extLst>
            </p:cNvPr>
            <p:cNvSpPr/>
            <p:nvPr/>
          </p:nvSpPr>
          <p:spPr>
            <a:xfrm>
              <a:off x="0" y="2391282"/>
              <a:ext cx="3436652" cy="8591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404E42DD-EB53-91A7-F6FD-FED6EE4EBF99}"/>
                </a:ext>
              </a:extLst>
            </p:cNvPr>
            <p:cNvSpPr txBox="1"/>
            <p:nvPr/>
          </p:nvSpPr>
          <p:spPr>
            <a:xfrm>
              <a:off x="658776" y="2248206"/>
              <a:ext cx="2317210" cy="8591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6248" tIns="206248" rIns="206248" bIns="206248" numCol="1" spcCol="1270" anchor="ctr" anchorCtr="0">
              <a:noAutofit/>
            </a:bodyPr>
            <a:lstStyle/>
            <a:p>
              <a:pPr marL="0" lvl="0" indent="0" algn="l" defTabSz="128905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Special Investigations Team</a:t>
              </a:r>
            </a:p>
          </p:txBody>
        </p:sp>
      </p:grpSp>
      <p:sp>
        <p:nvSpPr>
          <p:cNvPr id="9" name="TextBox 8">
            <a:extLst>
              <a:ext uri="{FF2B5EF4-FFF2-40B4-BE49-F238E27FC236}">
                <a16:creationId xmlns:a16="http://schemas.microsoft.com/office/drawing/2014/main" id="{9536B0D1-F00B-A9A7-FFAF-52CB29FCF65F}"/>
              </a:ext>
            </a:extLst>
          </p:cNvPr>
          <p:cNvSpPr txBox="1"/>
          <p:nvPr/>
        </p:nvSpPr>
        <p:spPr>
          <a:xfrm>
            <a:off x="7064144" y="2873712"/>
            <a:ext cx="1854930" cy="8591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6248" tIns="206248" rIns="206248" bIns="206248" numCol="1" spcCol="1270" anchor="ctr" anchorCtr="0">
            <a:noAutofit/>
          </a:bodyPr>
          <a:lstStyle/>
          <a:p>
            <a:pPr marL="0" lvl="0" indent="0" algn="l" defTabSz="128905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Vendor Collected Data</a:t>
            </a:r>
          </a:p>
        </p:txBody>
      </p:sp>
      <p:sp>
        <p:nvSpPr>
          <p:cNvPr id="11" name="TextBox 10">
            <a:extLst>
              <a:ext uri="{FF2B5EF4-FFF2-40B4-BE49-F238E27FC236}">
                <a16:creationId xmlns:a16="http://schemas.microsoft.com/office/drawing/2014/main" id="{9E70D246-C74C-508D-A206-8A03A4668140}"/>
              </a:ext>
            </a:extLst>
          </p:cNvPr>
          <p:cNvSpPr txBox="1"/>
          <p:nvPr/>
        </p:nvSpPr>
        <p:spPr>
          <a:xfrm>
            <a:off x="120698" y="247175"/>
            <a:ext cx="14175740" cy="535531"/>
          </a:xfrm>
          <a:prstGeom prst="rect">
            <a:avLst/>
          </a:prstGeom>
          <a:noFill/>
        </p:spPr>
        <p:txBody>
          <a:bodyPr wrap="square">
            <a:spAutoFit/>
          </a:bodyPr>
          <a:lstStyle/>
          <a:p>
            <a:pPr marL="0" indent="0">
              <a:lnSpc>
                <a:spcPct val="90000"/>
              </a:lnSpc>
              <a:spcBef>
                <a:spcPts val="750"/>
              </a:spcBef>
              <a:spcAft>
                <a:spcPts val="1800"/>
              </a:spcAft>
              <a:buNone/>
            </a:pPr>
            <a:r>
              <a:rPr lang="en-US" sz="3200" b="1" dirty="0">
                <a:solidFill>
                  <a:schemeClr val="accent1"/>
                </a:solidFill>
                <a:latin typeface="+mj-lt"/>
              </a:rPr>
              <a:t>Pavement Modeling</a:t>
            </a:r>
          </a:p>
        </p:txBody>
      </p:sp>
    </p:spTree>
    <p:extLst>
      <p:ext uri="{BB962C8B-B14F-4D97-AF65-F5344CB8AC3E}">
        <p14:creationId xmlns:p14="http://schemas.microsoft.com/office/powerpoint/2010/main" val="2485922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09038" y="290807"/>
            <a:ext cx="8252428" cy="1094911"/>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Pavement Management Team Introduction</a:t>
            </a:r>
          </a:p>
        </p:txBody>
      </p:sp>
      <p:cxnSp>
        <p:nvCxnSpPr>
          <p:cNvPr id="3" name="Straight Connector 2">
            <a:extLst>
              <a:ext uri="{FF2B5EF4-FFF2-40B4-BE49-F238E27FC236}">
                <a16:creationId xmlns:a16="http://schemas.microsoft.com/office/drawing/2014/main" id="{EC350842-7D5B-A392-E45A-770D7F439E30}"/>
              </a:ext>
            </a:extLst>
          </p:cNvPr>
          <p:cNvCxnSpPr/>
          <p:nvPr/>
        </p:nvCxnSpPr>
        <p:spPr>
          <a:xfrm>
            <a:off x="509038" y="1297789"/>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9C9CB5A-C175-A966-37BF-1E119E8AFFE2}"/>
              </a:ext>
            </a:extLst>
          </p:cNvPr>
          <p:cNvPicPr>
            <a:picLocks noChangeAspect="1"/>
          </p:cNvPicPr>
          <p:nvPr/>
        </p:nvPicPr>
        <p:blipFill rotWithShape="1">
          <a:blip r:embed="rId3"/>
          <a:srcRect t="1105" b="19030"/>
          <a:stretch/>
        </p:blipFill>
        <p:spPr>
          <a:xfrm>
            <a:off x="509038" y="1508303"/>
            <a:ext cx="1476471" cy="1768793"/>
          </a:xfrm>
          <a:prstGeom prst="flowChartConnector">
            <a:avLst/>
          </a:prstGeom>
        </p:spPr>
      </p:pic>
      <p:pic>
        <p:nvPicPr>
          <p:cNvPr id="5" name="Picture 4" descr="A person with a beard and glasses&#10;&#10;Description automatically generated with low confidence">
            <a:extLst>
              <a:ext uri="{FF2B5EF4-FFF2-40B4-BE49-F238E27FC236}">
                <a16:creationId xmlns:a16="http://schemas.microsoft.com/office/drawing/2014/main" id="{BF710087-82F2-180B-33D2-0781C35EB90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561156" y="1508303"/>
            <a:ext cx="1542700" cy="1768793"/>
          </a:xfrm>
          <a:prstGeom prst="flowChartConnector">
            <a:avLst/>
          </a:prstGeom>
        </p:spPr>
      </p:pic>
      <p:sp>
        <p:nvSpPr>
          <p:cNvPr id="6" name="TextBox 5">
            <a:extLst>
              <a:ext uri="{FF2B5EF4-FFF2-40B4-BE49-F238E27FC236}">
                <a16:creationId xmlns:a16="http://schemas.microsoft.com/office/drawing/2014/main" id="{54FD56B4-A90B-1455-FF1C-C2CC5D714382}"/>
              </a:ext>
            </a:extLst>
          </p:cNvPr>
          <p:cNvSpPr txBox="1"/>
          <p:nvPr/>
        </p:nvSpPr>
        <p:spPr>
          <a:xfrm>
            <a:off x="359236" y="3474008"/>
            <a:ext cx="2361176" cy="738664"/>
          </a:xfrm>
          <a:prstGeom prst="rect">
            <a:avLst/>
          </a:prstGeom>
          <a:noFill/>
        </p:spPr>
        <p:txBody>
          <a:bodyPr wrap="square" rtlCol="0">
            <a:spAutoFit/>
          </a:bodyPr>
          <a:lstStyle/>
          <a:p>
            <a:r>
              <a:rPr lang="en-US" sz="1400" dirty="0"/>
              <a:t>Ashley Buss, Ph.D., P.E.</a:t>
            </a:r>
          </a:p>
          <a:p>
            <a:r>
              <a:rPr lang="en-US" sz="1400" dirty="0"/>
              <a:t>Pavement Management Leader</a:t>
            </a:r>
          </a:p>
        </p:txBody>
      </p:sp>
      <p:sp>
        <p:nvSpPr>
          <p:cNvPr id="8" name="TextBox 7">
            <a:extLst>
              <a:ext uri="{FF2B5EF4-FFF2-40B4-BE49-F238E27FC236}">
                <a16:creationId xmlns:a16="http://schemas.microsoft.com/office/drawing/2014/main" id="{564081DC-5308-4654-E1CD-0A499E058EFD}"/>
              </a:ext>
            </a:extLst>
          </p:cNvPr>
          <p:cNvSpPr txBox="1"/>
          <p:nvPr/>
        </p:nvSpPr>
        <p:spPr>
          <a:xfrm>
            <a:off x="4259201" y="3320120"/>
            <a:ext cx="2668808" cy="523220"/>
          </a:xfrm>
          <a:prstGeom prst="rect">
            <a:avLst/>
          </a:prstGeom>
          <a:noFill/>
        </p:spPr>
        <p:txBody>
          <a:bodyPr wrap="none" rtlCol="0">
            <a:spAutoFit/>
          </a:bodyPr>
          <a:lstStyle/>
          <a:p>
            <a:r>
              <a:rPr lang="en-US" sz="1400" dirty="0"/>
              <a:t>Jason Omundson, P.E.</a:t>
            </a:r>
          </a:p>
          <a:p>
            <a:r>
              <a:rPr lang="en-US" sz="1400" dirty="0"/>
              <a:t>Pavement Preservation Engineer</a:t>
            </a:r>
          </a:p>
        </p:txBody>
      </p:sp>
      <p:sp>
        <p:nvSpPr>
          <p:cNvPr id="16" name="TextBox 15">
            <a:extLst>
              <a:ext uri="{FF2B5EF4-FFF2-40B4-BE49-F238E27FC236}">
                <a16:creationId xmlns:a16="http://schemas.microsoft.com/office/drawing/2014/main" id="{B3C90191-FA6B-78AA-6904-4C43D19C74A7}"/>
              </a:ext>
            </a:extLst>
          </p:cNvPr>
          <p:cNvSpPr txBox="1"/>
          <p:nvPr/>
        </p:nvSpPr>
        <p:spPr>
          <a:xfrm>
            <a:off x="2720412" y="5187114"/>
            <a:ext cx="2560701" cy="738664"/>
          </a:xfrm>
          <a:prstGeom prst="rect">
            <a:avLst/>
          </a:prstGeom>
          <a:noFill/>
        </p:spPr>
        <p:txBody>
          <a:bodyPr wrap="none" rtlCol="0">
            <a:spAutoFit/>
          </a:bodyPr>
          <a:lstStyle/>
          <a:p>
            <a:r>
              <a:rPr lang="en-US" sz="1400" dirty="0"/>
              <a:t>Yen Vo, </a:t>
            </a:r>
          </a:p>
          <a:p>
            <a:r>
              <a:rPr lang="en-US" sz="1400" dirty="0"/>
              <a:t>Data Scientist 1,</a:t>
            </a:r>
          </a:p>
          <a:p>
            <a:r>
              <a:rPr lang="en-US" sz="1400" dirty="0"/>
              <a:t>Pavement Modeler and Analyst</a:t>
            </a:r>
          </a:p>
        </p:txBody>
      </p:sp>
      <p:pic>
        <p:nvPicPr>
          <p:cNvPr id="17" name="Picture 16">
            <a:extLst>
              <a:ext uri="{FF2B5EF4-FFF2-40B4-BE49-F238E27FC236}">
                <a16:creationId xmlns:a16="http://schemas.microsoft.com/office/drawing/2014/main" id="{0AF73CA3-828E-44E1-E5B5-86C6AD658FF6}"/>
              </a:ext>
            </a:extLst>
          </p:cNvPr>
          <p:cNvPicPr>
            <a:picLocks noChangeAspect="1"/>
          </p:cNvPicPr>
          <p:nvPr/>
        </p:nvPicPr>
        <p:blipFill>
          <a:blip r:embed="rId5"/>
          <a:srcRect l="15857" t="20544" r="14162" b="8909"/>
          <a:stretch/>
        </p:blipFill>
        <p:spPr>
          <a:xfrm>
            <a:off x="2523600" y="3056766"/>
            <a:ext cx="1576428" cy="2044366"/>
          </a:xfrm>
          <a:prstGeom prst="ellipse">
            <a:avLst/>
          </a:prstGeom>
        </p:spPr>
      </p:pic>
      <p:pic>
        <p:nvPicPr>
          <p:cNvPr id="18" name="Picture 17" descr="A person wearing glasses and a suit&#10;&#10;AI-generated content may be incorrect.">
            <a:extLst>
              <a:ext uri="{FF2B5EF4-FFF2-40B4-BE49-F238E27FC236}">
                <a16:creationId xmlns:a16="http://schemas.microsoft.com/office/drawing/2014/main" id="{13EAA335-1815-879D-0EE4-9ED8F98B6AFA}"/>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6857338" y="2871034"/>
            <a:ext cx="1784883" cy="2273056"/>
          </a:xfrm>
          <a:prstGeom prst="ellipse">
            <a:avLst/>
          </a:prstGeom>
        </p:spPr>
      </p:pic>
      <p:sp>
        <p:nvSpPr>
          <p:cNvPr id="19" name="TextBox 18">
            <a:extLst>
              <a:ext uri="{FF2B5EF4-FFF2-40B4-BE49-F238E27FC236}">
                <a16:creationId xmlns:a16="http://schemas.microsoft.com/office/drawing/2014/main" id="{EA95822D-685F-9CE1-BD39-F1CEF33D72AF}"/>
              </a:ext>
            </a:extLst>
          </p:cNvPr>
          <p:cNvSpPr txBox="1"/>
          <p:nvPr/>
        </p:nvSpPr>
        <p:spPr>
          <a:xfrm>
            <a:off x="6697219" y="5187114"/>
            <a:ext cx="2400722" cy="738664"/>
          </a:xfrm>
          <a:prstGeom prst="rect">
            <a:avLst/>
          </a:prstGeom>
          <a:noFill/>
        </p:spPr>
        <p:txBody>
          <a:bodyPr wrap="none" rtlCol="0">
            <a:spAutoFit/>
          </a:bodyPr>
          <a:lstStyle/>
          <a:p>
            <a:r>
              <a:rPr lang="en-US" sz="1400" dirty="0"/>
              <a:t>Charchit Shukla, </a:t>
            </a:r>
          </a:p>
          <a:p>
            <a:r>
              <a:rPr lang="en-US" sz="1400" dirty="0"/>
              <a:t>Ph.D. Student at Iowa State</a:t>
            </a:r>
          </a:p>
          <a:p>
            <a:r>
              <a:rPr lang="en-US" sz="1400" dirty="0"/>
              <a:t>Iowa DOT Engineering Intern</a:t>
            </a:r>
          </a:p>
        </p:txBody>
      </p:sp>
    </p:spTree>
    <p:extLst>
      <p:ext uri="{BB962C8B-B14F-4D97-AF65-F5344CB8AC3E}">
        <p14:creationId xmlns:p14="http://schemas.microsoft.com/office/powerpoint/2010/main" val="2933597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7CBE9-C299-8060-8AEF-BC06CE1E1B84}"/>
            </a:ext>
          </a:extLst>
        </p:cNvPr>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4AADC8E1-3139-3000-B9CC-AED0908E0AA3}"/>
              </a:ext>
            </a:extLst>
          </p:cNvPr>
          <p:cNvSpPr>
            <a:spLocks noGrp="1"/>
          </p:cNvSpPr>
          <p:nvPr>
            <p:ph sz="quarter" idx="16"/>
          </p:nvPr>
        </p:nvSpPr>
        <p:spPr>
          <a:xfrm>
            <a:off x="353466" y="646939"/>
            <a:ext cx="8487087" cy="1094911"/>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Identify Candidates Based on Decision Trees</a:t>
            </a:r>
          </a:p>
          <a:p>
            <a:pPr marL="0" indent="0">
              <a:lnSpc>
                <a:spcPct val="90000"/>
              </a:lnSpc>
              <a:spcBef>
                <a:spcPts val="750"/>
              </a:spcBef>
              <a:spcAft>
                <a:spcPts val="1800"/>
              </a:spcAft>
              <a:buNone/>
            </a:pPr>
            <a:endParaRPr lang="en-US" sz="3200" b="1" dirty="0">
              <a:solidFill>
                <a:schemeClr val="accent1"/>
              </a:solidFill>
              <a:latin typeface="+mj-lt"/>
            </a:endParaRPr>
          </a:p>
        </p:txBody>
      </p:sp>
      <p:cxnSp>
        <p:nvCxnSpPr>
          <p:cNvPr id="3" name="Straight Connector 2">
            <a:extLst>
              <a:ext uri="{FF2B5EF4-FFF2-40B4-BE49-F238E27FC236}">
                <a16:creationId xmlns:a16="http://schemas.microsoft.com/office/drawing/2014/main" id="{95FFC068-066A-5553-5189-EE0838302B31}"/>
              </a:ext>
            </a:extLst>
          </p:cNvPr>
          <p:cNvCxnSpPr/>
          <p:nvPr/>
        </p:nvCxnSpPr>
        <p:spPr>
          <a:xfrm>
            <a:off x="353466" y="1644352"/>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AutoShape 4">
            <a:extLst>
              <a:ext uri="{FF2B5EF4-FFF2-40B4-BE49-F238E27FC236}">
                <a16:creationId xmlns:a16="http://schemas.microsoft.com/office/drawing/2014/main" id="{C232F0E5-A267-5E00-F494-254F4DF116CD}"/>
              </a:ext>
            </a:extLst>
          </p:cNvPr>
          <p:cNvSpPr>
            <a:spLocks noChangeAspect="1" noChangeArrowheads="1"/>
          </p:cNvSpPr>
          <p:nvPr/>
        </p:nvSpPr>
        <p:spPr bwMode="auto">
          <a:xfrm>
            <a:off x="4419600" y="3276600"/>
            <a:ext cx="5185576" cy="5185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28ECC849-2230-9293-C19E-E03E312B15D4}"/>
              </a:ext>
            </a:extLst>
          </p:cNvPr>
          <p:cNvPicPr>
            <a:picLocks noChangeAspect="1"/>
          </p:cNvPicPr>
          <p:nvPr/>
        </p:nvPicPr>
        <p:blipFill>
          <a:blip r:embed="rId3"/>
          <a:srcRect l="1063" r="58662" b="35179"/>
          <a:stretch/>
        </p:blipFill>
        <p:spPr>
          <a:xfrm>
            <a:off x="5142379" y="1227752"/>
            <a:ext cx="3555860" cy="3197187"/>
          </a:xfrm>
          <a:prstGeom prst="rect">
            <a:avLst/>
          </a:prstGeom>
        </p:spPr>
      </p:pic>
      <p:pic>
        <p:nvPicPr>
          <p:cNvPr id="6" name="Picture 5">
            <a:extLst>
              <a:ext uri="{FF2B5EF4-FFF2-40B4-BE49-F238E27FC236}">
                <a16:creationId xmlns:a16="http://schemas.microsoft.com/office/drawing/2014/main" id="{02459B62-7760-3EAF-34E6-5C8762FAA30C}"/>
              </a:ext>
            </a:extLst>
          </p:cNvPr>
          <p:cNvPicPr>
            <a:picLocks noChangeAspect="1"/>
          </p:cNvPicPr>
          <p:nvPr/>
        </p:nvPicPr>
        <p:blipFill>
          <a:blip r:embed="rId3"/>
          <a:srcRect l="40767" b="76370"/>
          <a:stretch/>
        </p:blipFill>
        <p:spPr>
          <a:xfrm>
            <a:off x="889391" y="4443045"/>
            <a:ext cx="7808848" cy="1740372"/>
          </a:xfrm>
          <a:prstGeom prst="rect">
            <a:avLst/>
          </a:prstGeom>
        </p:spPr>
      </p:pic>
      <p:sp>
        <p:nvSpPr>
          <p:cNvPr id="7" name="TextBox 6">
            <a:extLst>
              <a:ext uri="{FF2B5EF4-FFF2-40B4-BE49-F238E27FC236}">
                <a16:creationId xmlns:a16="http://schemas.microsoft.com/office/drawing/2014/main" id="{F3DEAA93-EBFC-2088-D9A6-E5C174D68D78}"/>
              </a:ext>
            </a:extLst>
          </p:cNvPr>
          <p:cNvSpPr txBox="1"/>
          <p:nvPr/>
        </p:nvSpPr>
        <p:spPr>
          <a:xfrm>
            <a:off x="602643" y="2037224"/>
            <a:ext cx="4397422" cy="230832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Finding Candidates based 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Pavement Management Decision Tree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Cost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Additional filters </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Shoulder Type</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Urban/Rural</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Route</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2817465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64374" y="898321"/>
            <a:ext cx="8342493" cy="739286"/>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Project Selection Optimization (Non-Interstate)</a:t>
            </a:r>
          </a:p>
          <a:p>
            <a:pPr marL="0" indent="0">
              <a:lnSpc>
                <a:spcPct val="90000"/>
              </a:lnSpc>
              <a:spcBef>
                <a:spcPts val="750"/>
              </a:spcBef>
              <a:spcAft>
                <a:spcPts val="1800"/>
              </a:spcAft>
              <a:buNone/>
            </a:pPr>
            <a:endParaRPr lang="en-US" sz="2800" dirty="0">
              <a:latin typeface="Calibri" panose="020F0502020204030204" pitchFamily="34" charset="0"/>
              <a:cs typeface="Calibri" panose="020F0502020204030204" pitchFamily="34" charset="0"/>
            </a:endParaRPr>
          </a:p>
          <a:p>
            <a:pPr lvl="1"/>
            <a:endParaRPr lang="en-US" sz="2800"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564374" y="1831028"/>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6" name="Picture 5" descr="Map&#10;&#10;Description automatically generated">
            <a:extLst>
              <a:ext uri="{FF2B5EF4-FFF2-40B4-BE49-F238E27FC236}">
                <a16:creationId xmlns:a16="http://schemas.microsoft.com/office/drawing/2014/main" id="{0CEA540C-E615-77B5-C2FD-640663F2B33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193" y="3813917"/>
            <a:ext cx="2994384" cy="1535323"/>
          </a:xfrm>
          <a:prstGeom prst="rect">
            <a:avLst/>
          </a:prstGeom>
        </p:spPr>
      </p:pic>
      <p:pic>
        <p:nvPicPr>
          <p:cNvPr id="8" name="Picture 7" descr="Map&#10;&#10;Description automatically generated">
            <a:extLst>
              <a:ext uri="{FF2B5EF4-FFF2-40B4-BE49-F238E27FC236}">
                <a16:creationId xmlns:a16="http://schemas.microsoft.com/office/drawing/2014/main" id="{B2D4F3C4-F2C7-DC52-67B4-30AC78BDF1F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42488" y="3813917"/>
            <a:ext cx="2612136" cy="1534756"/>
          </a:xfrm>
          <a:prstGeom prst="rect">
            <a:avLst/>
          </a:prstGeom>
        </p:spPr>
      </p:pic>
      <p:graphicFrame>
        <p:nvGraphicFramePr>
          <p:cNvPr id="9" name="Diagram 8">
            <a:extLst>
              <a:ext uri="{FF2B5EF4-FFF2-40B4-BE49-F238E27FC236}">
                <a16:creationId xmlns:a16="http://schemas.microsoft.com/office/drawing/2014/main" id="{58F556A7-6345-E531-BC22-49F3275A5D6F}"/>
              </a:ext>
            </a:extLst>
          </p:cNvPr>
          <p:cNvGraphicFramePr/>
          <p:nvPr>
            <p:extLst>
              <p:ext uri="{D42A27DB-BD31-4B8C-83A1-F6EECF244321}">
                <p14:modId xmlns:p14="http://schemas.microsoft.com/office/powerpoint/2010/main" val="3007164781"/>
              </p:ext>
            </p:extLst>
          </p:nvPr>
        </p:nvGraphicFramePr>
        <p:xfrm>
          <a:off x="4063" y="1861060"/>
          <a:ext cx="9135874" cy="19228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Content Placeholder 12">
            <a:extLst>
              <a:ext uri="{FF2B5EF4-FFF2-40B4-BE49-F238E27FC236}">
                <a16:creationId xmlns:a16="http://schemas.microsoft.com/office/drawing/2014/main" id="{CF6DACE4-467C-F781-9280-900F7F98BCF6}"/>
              </a:ext>
            </a:extLst>
          </p:cNvPr>
          <p:cNvSpPr txBox="1">
            <a:spLocks/>
          </p:cNvSpPr>
          <p:nvPr/>
        </p:nvSpPr>
        <p:spPr>
          <a:xfrm>
            <a:off x="6164215" y="3359646"/>
            <a:ext cx="2742652" cy="2814722"/>
          </a:xfrm>
          <a:prstGeom prst="rect">
            <a:avLst/>
          </a:prstGeom>
        </p:spPr>
        <p:txBody>
          <a:bodyPr lIns="0"/>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90000"/>
              </a:lnSpc>
              <a:spcBef>
                <a:spcPts val="750"/>
              </a:spcBef>
              <a:spcAft>
                <a:spcPts val="1800"/>
              </a:spcAft>
              <a:buFont typeface="Arial" panose="020B0604020202020204" pitchFamily="34" charset="0"/>
              <a:buNone/>
            </a:pPr>
            <a:endParaRPr lang="en-US" b="1" dirty="0">
              <a:solidFill>
                <a:schemeClr val="accent1"/>
              </a:solidFill>
              <a:latin typeface="+mj-lt"/>
            </a:endParaRPr>
          </a:p>
          <a:p>
            <a:r>
              <a:rPr lang="en-US" dirty="0">
                <a:latin typeface="Arial" panose="020B0604020202020204" pitchFamily="34" charset="0"/>
                <a:cs typeface="Arial" panose="020B0604020202020204" pitchFamily="34" charset="0"/>
              </a:rPr>
              <a:t>Life Added vs Life Lost</a:t>
            </a:r>
          </a:p>
          <a:p>
            <a:r>
              <a:rPr lang="en-US" dirty="0">
                <a:latin typeface="Arial" panose="020B0604020202020204" pitchFamily="34" charset="0"/>
                <a:cs typeface="Arial" panose="020B0604020202020204" pitchFamily="34" charset="0"/>
              </a:rPr>
              <a:t>Lane Miles Treated</a:t>
            </a:r>
          </a:p>
          <a:p>
            <a:r>
              <a:rPr lang="en-US" dirty="0">
                <a:latin typeface="Arial" panose="020B0604020202020204" pitchFamily="34" charset="0"/>
                <a:cs typeface="Arial" panose="020B0604020202020204" pitchFamily="34" charset="0"/>
              </a:rPr>
              <a:t>PCI Impact</a:t>
            </a:r>
          </a:p>
        </p:txBody>
      </p:sp>
    </p:spTree>
    <p:extLst>
      <p:ext uri="{BB962C8B-B14F-4D97-AF65-F5344CB8AC3E}">
        <p14:creationId xmlns:p14="http://schemas.microsoft.com/office/powerpoint/2010/main" val="1735656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425879" y="738301"/>
            <a:ext cx="8292242" cy="2814722"/>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Pavement Management Key Takeaways </a:t>
            </a:r>
          </a:p>
          <a:p>
            <a:pPr marL="258359" lvl="1" indent="0">
              <a:buNone/>
            </a:pPr>
            <a:endParaRPr lang="en-US" sz="2800" dirty="0">
              <a:latin typeface="Calibri" panose="020F0502020204030204" pitchFamily="34" charset="0"/>
              <a:cs typeface="Calibri" panose="020F0502020204030204" pitchFamily="34" charset="0"/>
            </a:endParaRPr>
          </a:p>
          <a:p>
            <a:pPr lvl="1"/>
            <a:endParaRPr lang="en-US" sz="2800"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425879" y="135758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Content Placeholder 4">
            <a:extLst>
              <a:ext uri="{FF2B5EF4-FFF2-40B4-BE49-F238E27FC236}">
                <a16:creationId xmlns:a16="http://schemas.microsoft.com/office/drawing/2014/main" id="{1D42BF4E-0285-6A74-4F8A-2AE6E93CCD31}"/>
              </a:ext>
            </a:extLst>
          </p:cNvPr>
          <p:cNvSpPr txBox="1">
            <a:spLocks/>
          </p:cNvSpPr>
          <p:nvPr/>
        </p:nvSpPr>
        <p:spPr>
          <a:xfrm>
            <a:off x="541020" y="1612255"/>
            <a:ext cx="8602980" cy="4086808"/>
          </a:xfrm>
          <a:prstGeom prst="rect">
            <a:avLst/>
          </a:prstGeom>
        </p:spPr>
        <p:txBody>
          <a:bodyPr vert="horz" lIns="91440" tIns="45720" rIns="91440" bIns="45720" rtlCol="0" anchor="t">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100000"/>
              </a:lnSpc>
            </a:pPr>
            <a:r>
              <a:rPr lang="en-US" sz="2400" dirty="0">
                <a:latin typeface="Arial" panose="020B0604020202020204" pitchFamily="34" charset="0"/>
                <a:ea typeface="Microsoft Sans Serif"/>
                <a:cs typeface="Arial" panose="020B0604020202020204" pitchFamily="34" charset="0"/>
              </a:rPr>
              <a:t>Analytics and Models to Support Investment Priorities</a:t>
            </a:r>
          </a:p>
          <a:p>
            <a:pPr marL="285750" indent="-285750">
              <a:lnSpc>
                <a:spcPct val="100000"/>
              </a:lnSpc>
            </a:pPr>
            <a:r>
              <a:rPr lang="en-US" sz="2400" dirty="0">
                <a:latin typeface="Arial" panose="020B0604020202020204" pitchFamily="34" charset="0"/>
                <a:ea typeface="Microsoft Sans Serif"/>
                <a:cs typeface="Arial" panose="020B0604020202020204" pitchFamily="34" charset="0"/>
              </a:rPr>
              <a:t>Pavement Preservation Helps Maximizes Pavement Life </a:t>
            </a:r>
          </a:p>
          <a:p>
            <a:pPr marL="285750" indent="-285750">
              <a:lnSpc>
                <a:spcPct val="100000"/>
              </a:lnSpc>
            </a:pPr>
            <a:r>
              <a:rPr lang="en-US" sz="2400" dirty="0">
                <a:latin typeface="Arial" panose="020B0604020202020204" pitchFamily="34" charset="0"/>
                <a:ea typeface="Microsoft Sans Serif"/>
                <a:cs typeface="Arial" panose="020B0604020202020204" pitchFamily="34" charset="0"/>
              </a:rPr>
              <a:t>Interstate System</a:t>
            </a:r>
          </a:p>
          <a:p>
            <a:pPr marL="628641" lvl="1" indent="-285750">
              <a:lnSpc>
                <a:spcPct val="100000"/>
              </a:lnSpc>
            </a:pPr>
            <a:r>
              <a:rPr lang="en-US" sz="2400" dirty="0">
                <a:latin typeface="Arial" panose="020B0604020202020204" pitchFamily="34" charset="0"/>
                <a:ea typeface="Microsoft Sans Serif"/>
                <a:cs typeface="Arial" panose="020B0604020202020204" pitchFamily="34" charset="0"/>
              </a:rPr>
              <a:t>Operating just above the 80 PCI condition target </a:t>
            </a:r>
          </a:p>
          <a:p>
            <a:pPr marL="285750" indent="-285750">
              <a:lnSpc>
                <a:spcPct val="100000"/>
              </a:lnSpc>
            </a:pPr>
            <a:r>
              <a:rPr lang="en-US" sz="2400" dirty="0">
                <a:latin typeface="Arial" panose="020B0604020202020204" pitchFamily="34" charset="0"/>
                <a:ea typeface="Microsoft Sans Serif"/>
                <a:cs typeface="Arial" panose="020B0604020202020204" pitchFamily="34" charset="0"/>
              </a:rPr>
              <a:t>Non-Interstate System</a:t>
            </a:r>
          </a:p>
          <a:p>
            <a:pPr marL="628641" lvl="1" indent="-285750">
              <a:lnSpc>
                <a:spcPct val="100000"/>
              </a:lnSpc>
            </a:pPr>
            <a:r>
              <a:rPr lang="en-US" sz="2400" dirty="0">
                <a:latin typeface="Arial" panose="020B0604020202020204" pitchFamily="34" charset="0"/>
                <a:ea typeface="Microsoft Sans Serif"/>
                <a:cs typeface="Arial" panose="020B0604020202020204" pitchFamily="34" charset="0"/>
              </a:rPr>
              <a:t>Operating below the 75 PCI condition target</a:t>
            </a:r>
          </a:p>
          <a:p>
            <a:pPr marL="628641" lvl="1" indent="-285750">
              <a:lnSpc>
                <a:spcPct val="100000"/>
              </a:lnSpc>
            </a:pPr>
            <a:r>
              <a:rPr lang="en-US" sz="2400" dirty="0">
                <a:latin typeface="Arial" panose="020B0604020202020204" pitchFamily="34" charset="0"/>
                <a:ea typeface="Microsoft Sans Serif"/>
                <a:cs typeface="Arial" panose="020B0604020202020204" pitchFamily="34" charset="0"/>
              </a:rPr>
              <a:t>Decreasing PCI trends are expected to continue based on current allocations</a:t>
            </a:r>
          </a:p>
          <a:p>
            <a:pPr marL="628641" lvl="1" indent="-285750">
              <a:lnSpc>
                <a:spcPct val="100000"/>
              </a:lnSpc>
            </a:pPr>
            <a:r>
              <a:rPr lang="en-US" sz="2400" dirty="0">
                <a:latin typeface="Arial" panose="020B0604020202020204" pitchFamily="34" charset="0"/>
                <a:ea typeface="Microsoft Sans Serif"/>
                <a:cs typeface="Arial" panose="020B0604020202020204" pitchFamily="34" charset="0"/>
              </a:rPr>
              <a:t>Delayed treatments are more costly</a:t>
            </a:r>
          </a:p>
        </p:txBody>
      </p:sp>
    </p:spTree>
    <p:extLst>
      <p:ext uri="{BB962C8B-B14F-4D97-AF65-F5344CB8AC3E}">
        <p14:creationId xmlns:p14="http://schemas.microsoft.com/office/powerpoint/2010/main" val="2430699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C1B315FA-D4BE-46EE-F04E-730A253F49F2}"/>
              </a:ext>
            </a:extLst>
          </p:cNvPr>
          <p:cNvSpPr txBox="1">
            <a:spLocks/>
          </p:cNvSpPr>
          <p:nvPr/>
        </p:nvSpPr>
        <p:spPr>
          <a:xfrm>
            <a:off x="1072363" y="3340344"/>
            <a:ext cx="6999274" cy="3583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lang="en-US" sz="3200" b="1" kern="1200" spc="100" baseline="0">
                <a:solidFill>
                  <a:schemeClr val="accent1"/>
                </a:solidFill>
                <a:latin typeface="+mj-lt"/>
                <a:ea typeface="+mn-ea"/>
                <a:cs typeface="+mn-cs"/>
              </a:defRPr>
            </a:lvl1pPr>
          </a:lstStyle>
          <a:p>
            <a:pPr algn="ctr"/>
            <a:r>
              <a:rPr lang="en-US" sz="3600" dirty="0"/>
              <a:t>Thank you!</a:t>
            </a:r>
          </a:p>
          <a:p>
            <a:pPr algn="ctr"/>
            <a:endParaRPr lang="en-US" sz="3600" dirty="0"/>
          </a:p>
          <a:p>
            <a:pPr algn="ctr"/>
            <a:r>
              <a:rPr lang="en-US" sz="3600" b="0" i="1" dirty="0"/>
              <a:t>Questions</a:t>
            </a:r>
            <a:r>
              <a:rPr lang="en-US" sz="2800" b="0" i="1" dirty="0"/>
              <a:t>?</a:t>
            </a:r>
          </a:p>
          <a:p>
            <a:pPr algn="ctr"/>
            <a:endParaRPr lang="en-US" sz="2800" dirty="0"/>
          </a:p>
          <a:p>
            <a:pPr algn="ctr"/>
            <a:r>
              <a:rPr lang="en-US" sz="2800" b="0" dirty="0"/>
              <a:t>ashley.buss@iowadot.us</a:t>
            </a:r>
          </a:p>
        </p:txBody>
      </p:sp>
      <p:cxnSp>
        <p:nvCxnSpPr>
          <p:cNvPr id="9" name="Straight Connector 8">
            <a:extLst>
              <a:ext uri="{FF2B5EF4-FFF2-40B4-BE49-F238E27FC236}">
                <a16:creationId xmlns:a16="http://schemas.microsoft.com/office/drawing/2014/main" id="{7176BF94-91AA-0F1D-0CEE-F51BD8940908}"/>
              </a:ext>
            </a:extLst>
          </p:cNvPr>
          <p:cNvCxnSpPr/>
          <p:nvPr/>
        </p:nvCxnSpPr>
        <p:spPr>
          <a:xfrm>
            <a:off x="4331970" y="306964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E334FBEE-3CF1-ACF5-AF89-3913D211AA5A}"/>
              </a:ext>
            </a:extLst>
          </p:cNvPr>
          <p:cNvGrpSpPr/>
          <p:nvPr/>
        </p:nvGrpSpPr>
        <p:grpSpPr>
          <a:xfrm>
            <a:off x="770558" y="0"/>
            <a:ext cx="244954" cy="1094750"/>
            <a:chOff x="770558" y="0"/>
            <a:chExt cx="168795" cy="754380"/>
          </a:xfrm>
        </p:grpSpPr>
        <p:cxnSp>
          <p:nvCxnSpPr>
            <p:cNvPr id="3" name="Straight Connector 2">
              <a:extLst>
                <a:ext uri="{FF2B5EF4-FFF2-40B4-BE49-F238E27FC236}">
                  <a16:creationId xmlns:a16="http://schemas.microsoft.com/office/drawing/2014/main" id="{8D9DF08D-DD1D-DA96-F338-7E68C9958A59}"/>
                </a:ext>
                <a:ext uri="{C183D7F6-B498-43B3-948B-1728B52AA6E4}">
                  <adec:decorative xmlns:adec="http://schemas.microsoft.com/office/drawing/2017/decorative" val="1"/>
                </a:ext>
              </a:extLst>
            </p:cNvPr>
            <p:cNvCxnSpPr>
              <a:cxnSpLocks/>
            </p:cNvCxnSpPr>
            <p:nvPr/>
          </p:nvCxnSpPr>
          <p:spPr>
            <a:xfrm>
              <a:off x="854955" y="0"/>
              <a:ext cx="0" cy="75438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B40BBF4-0A67-7875-6D06-AEF4C69B6C7F}"/>
                </a:ext>
                <a:ext uri="{C183D7F6-B498-43B3-948B-1728B52AA6E4}">
                  <adec:decorative xmlns:adec="http://schemas.microsoft.com/office/drawing/2017/decorative" val="1"/>
                </a:ext>
              </a:extLst>
            </p:cNvPr>
            <p:cNvCxnSpPr>
              <a:cxnSpLocks/>
            </p:cNvCxnSpPr>
            <p:nvPr/>
          </p:nvCxnSpPr>
          <p:spPr>
            <a:xfrm>
              <a:off x="770558" y="0"/>
              <a:ext cx="0" cy="7543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DB7F03F-1D5D-9686-AA9D-8DCB8A424FB8}"/>
                </a:ext>
                <a:ext uri="{C183D7F6-B498-43B3-948B-1728B52AA6E4}">
                  <adec:decorative xmlns:adec="http://schemas.microsoft.com/office/drawing/2017/decorative" val="1"/>
                </a:ext>
              </a:extLst>
            </p:cNvPr>
            <p:cNvCxnSpPr>
              <a:cxnSpLocks/>
            </p:cNvCxnSpPr>
            <p:nvPr/>
          </p:nvCxnSpPr>
          <p:spPr>
            <a:xfrm>
              <a:off x="939353" y="0"/>
              <a:ext cx="0" cy="75438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0611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445786" y="520208"/>
            <a:ext cx="8252428" cy="1094911"/>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Guiding Documents</a:t>
            </a:r>
          </a:p>
        </p:txBody>
      </p:sp>
      <p:sp>
        <p:nvSpPr>
          <p:cNvPr id="2" name="Content Placeholder 4">
            <a:extLst>
              <a:ext uri="{FF2B5EF4-FFF2-40B4-BE49-F238E27FC236}">
                <a16:creationId xmlns:a16="http://schemas.microsoft.com/office/drawing/2014/main" id="{7B4A272C-0FF5-B83B-3A51-F743D7084FC9}"/>
              </a:ext>
            </a:extLst>
          </p:cNvPr>
          <p:cNvSpPr txBox="1">
            <a:spLocks/>
          </p:cNvSpPr>
          <p:nvPr/>
        </p:nvSpPr>
        <p:spPr>
          <a:xfrm>
            <a:off x="628650" y="1852864"/>
            <a:ext cx="7886700" cy="4305464"/>
          </a:xfrm>
        </p:spPr>
        <p:txBody>
          <a:bodyPr vert="horz" lIns="91440" tIns="45720" rIns="91440" bIns="45720" rtlCol="0" anchor="t">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200" dirty="0">
              <a:cs typeface="Calibri"/>
            </a:endParaRPr>
          </a:p>
        </p:txBody>
      </p:sp>
      <p:pic>
        <p:nvPicPr>
          <p:cNvPr id="5" name="Picture 4">
            <a:extLst>
              <a:ext uri="{FF2B5EF4-FFF2-40B4-BE49-F238E27FC236}">
                <a16:creationId xmlns:a16="http://schemas.microsoft.com/office/drawing/2014/main" id="{3A32E84A-B359-4B52-82F5-CB724BD02BB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061207" y="930335"/>
            <a:ext cx="6807666" cy="5227993"/>
          </a:xfrm>
          <a:prstGeom prst="rect">
            <a:avLst/>
          </a:prstGeom>
        </p:spPr>
      </p:pic>
      <p:cxnSp>
        <p:nvCxnSpPr>
          <p:cNvPr id="7" name="Straight Connector 6">
            <a:extLst>
              <a:ext uri="{FF2B5EF4-FFF2-40B4-BE49-F238E27FC236}">
                <a16:creationId xmlns:a16="http://schemas.microsoft.com/office/drawing/2014/main" id="{CD36765C-9EF2-5137-0D16-A7B165F9E56C}"/>
              </a:ext>
            </a:extLst>
          </p:cNvPr>
          <p:cNvCxnSpPr/>
          <p:nvPr/>
        </p:nvCxnSpPr>
        <p:spPr>
          <a:xfrm>
            <a:off x="445786" y="1135229"/>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5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445786" y="296688"/>
            <a:ext cx="8252428" cy="1094911"/>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5-year Goals and Objectives</a:t>
            </a:r>
          </a:p>
        </p:txBody>
      </p:sp>
      <p:sp>
        <p:nvSpPr>
          <p:cNvPr id="2" name="Content Placeholder 4">
            <a:extLst>
              <a:ext uri="{FF2B5EF4-FFF2-40B4-BE49-F238E27FC236}">
                <a16:creationId xmlns:a16="http://schemas.microsoft.com/office/drawing/2014/main" id="{7B4A272C-0FF5-B83B-3A51-F743D7084FC9}"/>
              </a:ext>
            </a:extLst>
          </p:cNvPr>
          <p:cNvSpPr txBox="1">
            <a:spLocks/>
          </p:cNvSpPr>
          <p:nvPr/>
        </p:nvSpPr>
        <p:spPr>
          <a:xfrm>
            <a:off x="628650" y="1852864"/>
            <a:ext cx="7886700" cy="4305464"/>
          </a:xfrm>
        </p:spPr>
        <p:txBody>
          <a:bodyPr vert="horz" lIns="91440" tIns="45720" rIns="91440" bIns="45720" rtlCol="0" anchor="t">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200" dirty="0">
              <a:cs typeface="Calibri"/>
            </a:endParaRPr>
          </a:p>
        </p:txBody>
      </p:sp>
      <p:pic>
        <p:nvPicPr>
          <p:cNvPr id="3" name="Picture 2">
            <a:extLst>
              <a:ext uri="{FF2B5EF4-FFF2-40B4-BE49-F238E27FC236}">
                <a16:creationId xmlns:a16="http://schemas.microsoft.com/office/drawing/2014/main" id="{AF375F03-0461-4D7B-A7A7-C2D4033BD1A9}"/>
              </a:ext>
            </a:extLst>
          </p:cNvPr>
          <p:cNvPicPr/>
          <p:nvPr/>
        </p:nvPicPr>
        <p:blipFill>
          <a:blip r:embed="rId3" cstate="screen">
            <a:extLst>
              <a:ext uri="{28A0092B-C50C-407E-A947-70E740481C1C}">
                <a14:useLocalDpi xmlns:a14="http://schemas.microsoft.com/office/drawing/2010/main" val="0"/>
              </a:ext>
            </a:extLst>
          </a:blip>
          <a:srcRect/>
          <a:stretch/>
        </p:blipFill>
        <p:spPr>
          <a:xfrm>
            <a:off x="1123188" y="699672"/>
            <a:ext cx="7114032" cy="5753175"/>
          </a:xfrm>
          <a:prstGeom prst="rect">
            <a:avLst/>
          </a:prstGeom>
        </p:spPr>
      </p:pic>
      <p:cxnSp>
        <p:nvCxnSpPr>
          <p:cNvPr id="4" name="Straight Connector 3">
            <a:extLst>
              <a:ext uri="{FF2B5EF4-FFF2-40B4-BE49-F238E27FC236}">
                <a16:creationId xmlns:a16="http://schemas.microsoft.com/office/drawing/2014/main" id="{BFFF8D68-9AC8-892C-B6D1-D5877A43FE55}"/>
              </a:ext>
            </a:extLst>
          </p:cNvPr>
          <p:cNvCxnSpPr/>
          <p:nvPr/>
        </p:nvCxnSpPr>
        <p:spPr>
          <a:xfrm>
            <a:off x="445786" y="855279"/>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539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588125" y="438872"/>
            <a:ext cx="8252428" cy="1094911"/>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Pavement Inventory</a:t>
            </a:r>
          </a:p>
        </p:txBody>
      </p:sp>
      <p:sp>
        <p:nvSpPr>
          <p:cNvPr id="2" name="Content Placeholder 4">
            <a:extLst>
              <a:ext uri="{FF2B5EF4-FFF2-40B4-BE49-F238E27FC236}">
                <a16:creationId xmlns:a16="http://schemas.microsoft.com/office/drawing/2014/main" id="{7B4A272C-0FF5-B83B-3A51-F743D7084FC9}"/>
              </a:ext>
            </a:extLst>
          </p:cNvPr>
          <p:cNvSpPr txBox="1">
            <a:spLocks/>
          </p:cNvSpPr>
          <p:nvPr/>
        </p:nvSpPr>
        <p:spPr>
          <a:xfrm>
            <a:off x="588125" y="1414714"/>
            <a:ext cx="7886700" cy="4305464"/>
          </a:xfrm>
        </p:spPr>
        <p:txBody>
          <a:bodyPr vert="horz" lIns="91440" tIns="45720" rIns="91440" bIns="45720" rtlCol="0" anchor="t">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a:latin typeface="Microsoft Sans Serif"/>
                <a:ea typeface="Microsoft Sans Serif"/>
                <a:cs typeface="Microsoft Sans Serif"/>
              </a:rPr>
              <a:t>The Primary system includes 24,657 lane miles of pavement.</a:t>
            </a:r>
          </a:p>
          <a:p>
            <a:pPr marL="0" indent="0">
              <a:buFont typeface="Arial" panose="020B0604020202020204" pitchFamily="34" charset="0"/>
              <a:buNone/>
            </a:pPr>
            <a:endParaRPr lang="en-US" sz="2800" dirty="0">
              <a:latin typeface="Microsoft Sans Serif"/>
              <a:ea typeface="Microsoft Sans Serif"/>
              <a:cs typeface="Microsoft Sans Serif"/>
            </a:endParaRPr>
          </a:p>
          <a:p>
            <a:pPr lvl="1"/>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3,895 or about 16% on the Interstate</a:t>
            </a:r>
          </a:p>
          <a:p>
            <a:pPr marL="342900" lvl="1" indent="0">
              <a:buFont typeface="Arial" panose="020B0604020202020204" pitchFamily="34" charset="0"/>
              <a:buNone/>
            </a:pP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lvl="1"/>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806 lane miles of ramps</a:t>
            </a:r>
          </a:p>
          <a:p>
            <a:pPr lvl="1"/>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lvl="1"/>
            <a:r>
              <a:rPr lang="en-US" sz="2800" dirty="0">
                <a:latin typeface="Microsoft Sans Serif"/>
                <a:ea typeface="Microsoft Sans Serif"/>
                <a:cs typeface="Microsoft Sans Serif"/>
              </a:rPr>
              <a:t>Our Investment</a:t>
            </a:r>
            <a:endPar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lvl="2"/>
            <a:r>
              <a:rPr lang="en-US" sz="2200" dirty="0">
                <a:latin typeface="Microsoft Sans Serif"/>
                <a:ea typeface="Microsoft Sans Serif"/>
                <a:cs typeface="Microsoft Sans Serif"/>
              </a:rPr>
              <a:t>If we had to replace the pavement on all these roads today, the cost would exceed </a:t>
            </a:r>
            <a:r>
              <a:rPr lang="en-US" sz="2200" u="sng" dirty="0">
                <a:latin typeface="Microsoft Sans Serif"/>
                <a:ea typeface="Microsoft Sans Serif"/>
                <a:cs typeface="Microsoft Sans Serif"/>
              </a:rPr>
              <a:t>$30 billion.</a:t>
            </a:r>
            <a:endParaRPr lang="en-US" sz="2200" dirty="0">
              <a:cs typeface="Calibri"/>
            </a:endParaRPr>
          </a:p>
        </p:txBody>
      </p:sp>
      <p:cxnSp>
        <p:nvCxnSpPr>
          <p:cNvPr id="3" name="Straight Connector 2">
            <a:extLst>
              <a:ext uri="{FF2B5EF4-FFF2-40B4-BE49-F238E27FC236}">
                <a16:creationId xmlns:a16="http://schemas.microsoft.com/office/drawing/2014/main" id="{E39B9D3C-A5D0-0FA6-A64B-E3A4E1FBDC47}"/>
              </a:ext>
            </a:extLst>
          </p:cNvPr>
          <p:cNvCxnSpPr/>
          <p:nvPr/>
        </p:nvCxnSpPr>
        <p:spPr>
          <a:xfrm>
            <a:off x="588125" y="1056997"/>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47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4E804-ECD9-8735-1A71-218BD0AF60FA}"/>
            </a:ext>
          </a:extLst>
        </p:cNvPr>
        <p:cNvGrpSpPr/>
        <p:nvPr/>
      </p:nvGrpSpPr>
      <p:grpSpPr>
        <a:xfrm>
          <a:off x="0" y="0"/>
          <a:ext cx="0" cy="0"/>
          <a:chOff x="0" y="0"/>
          <a:chExt cx="0" cy="0"/>
        </a:xfrm>
      </p:grpSpPr>
      <p:pic>
        <p:nvPicPr>
          <p:cNvPr id="4" name="Picture 3" descr="Chart, bar chart&#10;&#10;AI-generated content may be incorrect.">
            <a:extLst>
              <a:ext uri="{FF2B5EF4-FFF2-40B4-BE49-F238E27FC236}">
                <a16:creationId xmlns:a16="http://schemas.microsoft.com/office/drawing/2014/main" id="{B1C20140-997F-BE3E-894F-FC43AD7C150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351783" y="1015255"/>
            <a:ext cx="6771273" cy="5367461"/>
          </a:xfrm>
          <a:prstGeom prst="rect">
            <a:avLst/>
          </a:prstGeom>
        </p:spPr>
      </p:pic>
      <p:sp>
        <p:nvSpPr>
          <p:cNvPr id="13" name="Content Placeholder 12">
            <a:extLst>
              <a:ext uri="{FF2B5EF4-FFF2-40B4-BE49-F238E27FC236}">
                <a16:creationId xmlns:a16="http://schemas.microsoft.com/office/drawing/2014/main" id="{9127E65A-8A46-DEF4-8351-7025502E9B57}"/>
              </a:ext>
            </a:extLst>
          </p:cNvPr>
          <p:cNvSpPr>
            <a:spLocks noGrp="1"/>
          </p:cNvSpPr>
          <p:nvPr>
            <p:ph sz="quarter" idx="16"/>
          </p:nvPr>
        </p:nvSpPr>
        <p:spPr>
          <a:xfrm>
            <a:off x="445786" y="132705"/>
            <a:ext cx="8252428" cy="1094911"/>
          </a:xfrm>
          <a:prstGeom prst="rect">
            <a:avLst/>
          </a:prstGeom>
        </p:spPr>
        <p:txBody>
          <a:bodyPr lIns="0"/>
          <a:lstStyle/>
          <a:p>
            <a:pPr marL="0" indent="0">
              <a:lnSpc>
                <a:spcPct val="90000"/>
              </a:lnSpc>
              <a:spcBef>
                <a:spcPts val="750"/>
              </a:spcBef>
              <a:spcAft>
                <a:spcPts val="1800"/>
              </a:spcAft>
              <a:buNone/>
            </a:pPr>
            <a:r>
              <a:rPr lang="en-US" sz="2800" b="1" dirty="0">
                <a:solidFill>
                  <a:schemeClr val="accent1"/>
                </a:solidFill>
                <a:latin typeface="+mj-lt"/>
              </a:rPr>
              <a:t>Lane Miles by Decade of Original Construction</a:t>
            </a:r>
          </a:p>
        </p:txBody>
      </p:sp>
      <p:cxnSp>
        <p:nvCxnSpPr>
          <p:cNvPr id="3" name="Straight Connector 2">
            <a:extLst>
              <a:ext uri="{FF2B5EF4-FFF2-40B4-BE49-F238E27FC236}">
                <a16:creationId xmlns:a16="http://schemas.microsoft.com/office/drawing/2014/main" id="{3289E0BF-13E7-4FB3-A111-B9DBAFA6D25C}"/>
              </a:ext>
            </a:extLst>
          </p:cNvPr>
          <p:cNvCxnSpPr/>
          <p:nvPr/>
        </p:nvCxnSpPr>
        <p:spPr>
          <a:xfrm>
            <a:off x="482364" y="101525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F6ED7314-AABC-1955-AE03-561B98B99358}"/>
              </a:ext>
            </a:extLst>
          </p:cNvPr>
          <p:cNvGrpSpPr/>
          <p:nvPr/>
        </p:nvGrpSpPr>
        <p:grpSpPr>
          <a:xfrm>
            <a:off x="5079301" y="778217"/>
            <a:ext cx="4064698" cy="1808400"/>
            <a:chOff x="4406581" y="783166"/>
            <a:chExt cx="4064698" cy="1808400"/>
          </a:xfrm>
        </p:grpSpPr>
        <p:cxnSp>
          <p:nvCxnSpPr>
            <p:cNvPr id="10" name="Straight Connector 9">
              <a:extLst>
                <a:ext uri="{FF2B5EF4-FFF2-40B4-BE49-F238E27FC236}">
                  <a16:creationId xmlns:a16="http://schemas.microsoft.com/office/drawing/2014/main" id="{B7F615F1-B18B-47D8-4766-B8AD0349435A}"/>
                </a:ext>
              </a:extLst>
            </p:cNvPr>
            <p:cNvCxnSpPr/>
            <p:nvPr/>
          </p:nvCxnSpPr>
          <p:spPr>
            <a:xfrm>
              <a:off x="4406581" y="813311"/>
              <a:ext cx="0" cy="177825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2FB2875-7AE2-4A84-368F-4FF1359CF731}"/>
                </a:ext>
              </a:extLst>
            </p:cNvPr>
            <p:cNvCxnSpPr>
              <a:cxnSpLocks/>
            </p:cNvCxnSpPr>
            <p:nvPr/>
          </p:nvCxnSpPr>
          <p:spPr>
            <a:xfrm>
              <a:off x="4406581" y="1015255"/>
              <a:ext cx="76231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494A8D9-428E-ACE5-147A-3061F3672E77}"/>
                </a:ext>
              </a:extLst>
            </p:cNvPr>
            <p:cNvSpPr txBox="1"/>
            <p:nvPr/>
          </p:nvSpPr>
          <p:spPr>
            <a:xfrm>
              <a:off x="5338232" y="783166"/>
              <a:ext cx="3133047" cy="923330"/>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Aggregate Durability Specifications Implemented in1971</a:t>
              </a:r>
            </a:p>
          </p:txBody>
        </p:sp>
      </p:grpSp>
      <p:pic>
        <p:nvPicPr>
          <p:cNvPr id="17" name="Picture 16" descr="A picture containing a pavement core showing deteriorated pavement of what would be the layers at the bottom of the core (pavement).  ">
            <a:extLst>
              <a:ext uri="{FF2B5EF4-FFF2-40B4-BE49-F238E27FC236}">
                <a16:creationId xmlns:a16="http://schemas.microsoft.com/office/drawing/2014/main" id="{60C316B6-F305-CFCC-3D9D-F68CE05DE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9725" y="2220689"/>
            <a:ext cx="5235387" cy="3926540"/>
          </a:xfrm>
          <a:prstGeom prst="rect">
            <a:avLst/>
          </a:prstGeom>
        </p:spPr>
      </p:pic>
      <p:pic>
        <p:nvPicPr>
          <p:cNvPr id="5" name="Picture 4" descr="Chart, bar chart&#10;&#10;AI-generated content may be incorrect.">
            <a:extLst>
              <a:ext uri="{FF2B5EF4-FFF2-40B4-BE49-F238E27FC236}">
                <a16:creationId xmlns:a16="http://schemas.microsoft.com/office/drawing/2014/main" id="{8ECCB930-6717-4F98-2B35-99E3D4D4EBF5}"/>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7982747" y="2356957"/>
            <a:ext cx="1161253" cy="1935126"/>
          </a:xfrm>
          <a:prstGeom prst="rect">
            <a:avLst/>
          </a:prstGeom>
        </p:spPr>
      </p:pic>
    </p:spTree>
    <p:extLst>
      <p:ext uri="{BB962C8B-B14F-4D97-AF65-F5344CB8AC3E}">
        <p14:creationId xmlns:p14="http://schemas.microsoft.com/office/powerpoint/2010/main" val="76217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E4044-5473-E73C-F7DC-8D16C064AA3E}"/>
            </a:ext>
          </a:extLst>
        </p:cNvPr>
        <p:cNvGrpSpPr/>
        <p:nvPr/>
      </p:nvGrpSpPr>
      <p:grpSpPr>
        <a:xfrm>
          <a:off x="0" y="0"/>
          <a:ext cx="0" cy="0"/>
          <a:chOff x="0" y="0"/>
          <a:chExt cx="0" cy="0"/>
        </a:xfrm>
      </p:grpSpPr>
      <p:pic>
        <p:nvPicPr>
          <p:cNvPr id="12" name="Picture 11" descr="Chart, bar chart, histogram&#10;&#10;AI-generated content may be incorrect.">
            <a:extLst>
              <a:ext uri="{FF2B5EF4-FFF2-40B4-BE49-F238E27FC236}">
                <a16:creationId xmlns:a16="http://schemas.microsoft.com/office/drawing/2014/main" id="{A42DDD6A-2474-BCEB-03F2-D50835E64D0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828156" y="1516793"/>
            <a:ext cx="7727720" cy="5251201"/>
          </a:xfrm>
          <a:prstGeom prst="rect">
            <a:avLst/>
          </a:prstGeom>
        </p:spPr>
      </p:pic>
      <p:sp>
        <p:nvSpPr>
          <p:cNvPr id="13" name="Content Placeholder 12">
            <a:extLst>
              <a:ext uri="{FF2B5EF4-FFF2-40B4-BE49-F238E27FC236}">
                <a16:creationId xmlns:a16="http://schemas.microsoft.com/office/drawing/2014/main" id="{03ACD5C0-2A91-22AA-C5F4-E1B81572129C}"/>
              </a:ext>
            </a:extLst>
          </p:cNvPr>
          <p:cNvSpPr>
            <a:spLocks noGrp="1"/>
          </p:cNvSpPr>
          <p:nvPr>
            <p:ph sz="quarter" idx="16"/>
          </p:nvPr>
        </p:nvSpPr>
        <p:spPr>
          <a:xfrm>
            <a:off x="588125" y="493258"/>
            <a:ext cx="8252428" cy="1094911"/>
          </a:xfrm>
          <a:prstGeom prst="rect">
            <a:avLst/>
          </a:prstGeom>
        </p:spPr>
        <p:txBody>
          <a:bodyPr lIns="0"/>
          <a:lstStyle/>
          <a:p>
            <a:pPr marL="0" indent="0">
              <a:lnSpc>
                <a:spcPct val="90000"/>
              </a:lnSpc>
              <a:spcBef>
                <a:spcPts val="750"/>
              </a:spcBef>
              <a:spcAft>
                <a:spcPts val="1800"/>
              </a:spcAft>
              <a:buNone/>
            </a:pPr>
            <a:r>
              <a:rPr lang="en-US" sz="3200" b="1" dirty="0">
                <a:solidFill>
                  <a:schemeClr val="accent1"/>
                </a:solidFill>
                <a:latin typeface="+mj-lt"/>
              </a:rPr>
              <a:t>Lane Miles by Surface Type and Surface Age</a:t>
            </a:r>
          </a:p>
          <a:p>
            <a:pPr marL="0" indent="0">
              <a:lnSpc>
                <a:spcPct val="90000"/>
              </a:lnSpc>
              <a:spcBef>
                <a:spcPts val="750"/>
              </a:spcBef>
              <a:spcAft>
                <a:spcPts val="1800"/>
              </a:spcAft>
              <a:buNone/>
            </a:pPr>
            <a:endParaRPr lang="en-US" sz="3200" b="1" dirty="0">
              <a:solidFill>
                <a:schemeClr val="accent1"/>
              </a:solidFill>
              <a:latin typeface="+mj-lt"/>
            </a:endParaRPr>
          </a:p>
        </p:txBody>
      </p:sp>
      <p:cxnSp>
        <p:nvCxnSpPr>
          <p:cNvPr id="3" name="Straight Connector 2">
            <a:extLst>
              <a:ext uri="{FF2B5EF4-FFF2-40B4-BE49-F238E27FC236}">
                <a16:creationId xmlns:a16="http://schemas.microsoft.com/office/drawing/2014/main" id="{195E7AE3-AF27-46C5-4F27-280C9860FAE0}"/>
              </a:ext>
            </a:extLst>
          </p:cNvPr>
          <p:cNvCxnSpPr/>
          <p:nvPr/>
        </p:nvCxnSpPr>
        <p:spPr>
          <a:xfrm>
            <a:off x="588125" y="1581476"/>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715F9AB-E9AC-9B6A-C9F9-EC85A66A3EAE}"/>
              </a:ext>
            </a:extLst>
          </p:cNvPr>
          <p:cNvSpPr txBox="1"/>
          <p:nvPr/>
        </p:nvSpPr>
        <p:spPr>
          <a:xfrm rot="18477916">
            <a:off x="7802444" y="5088706"/>
            <a:ext cx="606917" cy="369332"/>
          </a:xfrm>
          <a:prstGeom prst="rect">
            <a:avLst/>
          </a:prstGeom>
          <a:solidFill>
            <a:schemeClr val="bg1"/>
          </a:solidFill>
        </p:spPr>
        <p:txBody>
          <a:bodyPr wrap="square" rtlCol="0">
            <a:spAutoFit/>
          </a:bodyPr>
          <a:lstStyle/>
          <a:p>
            <a:endParaRPr lang="en-US" dirty="0"/>
          </a:p>
        </p:txBody>
      </p:sp>
      <p:sp>
        <p:nvSpPr>
          <p:cNvPr id="2" name="Rectangle 1">
            <a:extLst>
              <a:ext uri="{FF2B5EF4-FFF2-40B4-BE49-F238E27FC236}">
                <a16:creationId xmlns:a16="http://schemas.microsoft.com/office/drawing/2014/main" id="{461D6A47-520F-D74A-E2D1-1231B1D95C97}"/>
              </a:ext>
            </a:extLst>
          </p:cNvPr>
          <p:cNvSpPr/>
          <p:nvPr/>
        </p:nvSpPr>
        <p:spPr>
          <a:xfrm>
            <a:off x="8132176" y="4920525"/>
            <a:ext cx="914400" cy="8195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4">
            <a:extLst>
              <a:ext uri="{FF2B5EF4-FFF2-40B4-BE49-F238E27FC236}">
                <a16:creationId xmlns:a16="http://schemas.microsoft.com/office/drawing/2014/main" id="{EFF0AB01-F029-D833-B1F6-E4F7207305FA}"/>
              </a:ext>
            </a:extLst>
          </p:cNvPr>
          <p:cNvSpPr>
            <a:spLocks noChangeAspect="1" noChangeArrowheads="1"/>
          </p:cNvSpPr>
          <p:nvPr/>
        </p:nvSpPr>
        <p:spPr bwMode="auto">
          <a:xfrm>
            <a:off x="4419600" y="3276600"/>
            <a:ext cx="5185576" cy="5185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6B7C0D31-254E-AC8D-4536-2C52211F8D64}"/>
              </a:ext>
            </a:extLst>
          </p:cNvPr>
          <p:cNvSpPr/>
          <p:nvPr/>
        </p:nvSpPr>
        <p:spPr>
          <a:xfrm>
            <a:off x="4803222" y="5661805"/>
            <a:ext cx="3557269" cy="357810"/>
          </a:xfrm>
          <a:prstGeom prst="rect">
            <a:avLst/>
          </a:prstGeom>
          <a:no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71C5666-B0DB-9827-E577-EE4966F6D3C1}"/>
              </a:ext>
            </a:extLst>
          </p:cNvPr>
          <p:cNvSpPr/>
          <p:nvPr/>
        </p:nvSpPr>
        <p:spPr>
          <a:xfrm>
            <a:off x="3133412" y="3186113"/>
            <a:ext cx="370631" cy="1734412"/>
          </a:xfrm>
          <a:prstGeom prst="rect">
            <a:avLst/>
          </a:prstGeom>
          <a:no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F82A83-9787-8B48-86A1-B83ACFF30B7E}"/>
              </a:ext>
            </a:extLst>
          </p:cNvPr>
          <p:cNvSpPr/>
          <p:nvPr/>
        </p:nvSpPr>
        <p:spPr>
          <a:xfrm>
            <a:off x="3555422" y="3438809"/>
            <a:ext cx="370631" cy="1326072"/>
          </a:xfrm>
          <a:prstGeom prst="rect">
            <a:avLst/>
          </a:prstGeom>
          <a:no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3DFFF5E-C8DD-4D31-03D9-867C10115F14}"/>
              </a:ext>
            </a:extLst>
          </p:cNvPr>
          <p:cNvSpPr/>
          <p:nvPr/>
        </p:nvSpPr>
        <p:spPr>
          <a:xfrm>
            <a:off x="3975150" y="4405312"/>
            <a:ext cx="370631" cy="902493"/>
          </a:xfrm>
          <a:prstGeom prst="rect">
            <a:avLst/>
          </a:prstGeom>
          <a:no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745D992-27CD-FC5B-79F1-C37EBB4A8CAB}"/>
              </a:ext>
            </a:extLst>
          </p:cNvPr>
          <p:cNvSpPr/>
          <p:nvPr/>
        </p:nvSpPr>
        <p:spPr>
          <a:xfrm>
            <a:off x="4392142" y="5364211"/>
            <a:ext cx="379884" cy="229345"/>
          </a:xfrm>
          <a:prstGeom prst="rect">
            <a:avLst/>
          </a:prstGeom>
          <a:no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198DAD-1D25-8951-E83C-2E46B80CF560}"/>
              </a:ext>
            </a:extLst>
          </p:cNvPr>
          <p:cNvSpPr txBox="1"/>
          <p:nvPr/>
        </p:nvSpPr>
        <p:spPr>
          <a:xfrm>
            <a:off x="4210730" y="3713098"/>
            <a:ext cx="4850294" cy="1200329"/>
          </a:xfrm>
          <a:prstGeom prst="rect">
            <a:avLst/>
          </a:prstGeom>
          <a:noFill/>
        </p:spPr>
        <p:txBody>
          <a:bodyPr wrap="square">
            <a:spAutoFit/>
          </a:bodyPr>
          <a:lstStyle/>
          <a:p>
            <a:pPr algn="r"/>
            <a:r>
              <a:rPr lang="en-US" dirty="0">
                <a:latin typeface="Arial" panose="020B0604020202020204" pitchFamily="34" charset="0"/>
                <a:cs typeface="Arial" panose="020B0604020202020204" pitchFamily="34" charset="0"/>
              </a:rPr>
              <a:t>21% of Mainline Lane Miles</a:t>
            </a:r>
          </a:p>
          <a:p>
            <a:pPr algn="r"/>
            <a:endParaRPr lang="en-US" dirty="0">
              <a:latin typeface="Arial" panose="020B0604020202020204" pitchFamily="34" charset="0"/>
              <a:cs typeface="Arial" panose="020B0604020202020204" pitchFamily="34" charset="0"/>
            </a:endParaRPr>
          </a:p>
          <a:p>
            <a:pPr algn="r"/>
            <a:endParaRPr lang="en-US" dirty="0">
              <a:latin typeface="Arial" panose="020B0604020202020204" pitchFamily="34" charset="0"/>
              <a:cs typeface="Arial" panose="020B0604020202020204" pitchFamily="34" charset="0"/>
            </a:endParaRPr>
          </a:p>
          <a:p>
            <a:pPr algn="r"/>
            <a:r>
              <a:rPr lang="en-US"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2547FA5A-4FB1-1BB3-EBC4-8049BB45FA34}"/>
              </a:ext>
            </a:extLst>
          </p:cNvPr>
          <p:cNvSpPr txBox="1"/>
          <p:nvPr/>
        </p:nvSpPr>
        <p:spPr>
          <a:xfrm>
            <a:off x="4938209" y="2990782"/>
            <a:ext cx="4135534" cy="923330"/>
          </a:xfrm>
          <a:prstGeom prst="rect">
            <a:avLst/>
          </a:prstGeom>
          <a:noFill/>
        </p:spPr>
        <p:txBody>
          <a:bodyPr wrap="square" rtlCol="0">
            <a:spAutoFit/>
          </a:bodyPr>
          <a:lstStyle/>
          <a:p>
            <a:pPr algn="r"/>
            <a:r>
              <a:rPr lang="en-US" dirty="0">
                <a:latin typeface="Arial" panose="020B0604020202020204" pitchFamily="34" charset="0"/>
                <a:cs typeface="Arial" panose="020B0604020202020204" pitchFamily="34" charset="0"/>
              </a:rPr>
              <a:t>5,040 Lane Miles have reached or exceeded typical design age</a:t>
            </a:r>
          </a:p>
          <a:p>
            <a:pPr algn="r"/>
            <a:endParaRPr lang="en-US" dirty="0">
              <a:latin typeface="Arial" panose="020B0604020202020204" pitchFamily="34" charset="0"/>
              <a:cs typeface="Arial" panose="020B0604020202020204" pitchFamily="34" charset="0"/>
            </a:endParaRPr>
          </a:p>
        </p:txBody>
      </p:sp>
      <p:pic>
        <p:nvPicPr>
          <p:cNvPr id="10" name="Picture 9" descr="Chart, histogram&#10;&#10;AI-generated content may be incorrect.">
            <a:extLst>
              <a:ext uri="{FF2B5EF4-FFF2-40B4-BE49-F238E27FC236}">
                <a16:creationId xmlns:a16="http://schemas.microsoft.com/office/drawing/2014/main" id="{626FFCFE-9243-96B3-92F4-A6A107CFB480}"/>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6091553" y="1302273"/>
            <a:ext cx="2464322" cy="1523543"/>
          </a:xfrm>
          <a:prstGeom prst="rect">
            <a:avLst/>
          </a:prstGeom>
        </p:spPr>
      </p:pic>
      <p:sp>
        <p:nvSpPr>
          <p:cNvPr id="21" name="Rectangle 20">
            <a:extLst>
              <a:ext uri="{FF2B5EF4-FFF2-40B4-BE49-F238E27FC236}">
                <a16:creationId xmlns:a16="http://schemas.microsoft.com/office/drawing/2014/main" id="{B88DA157-49E1-AB9C-8F0A-6DE52B294CEF}"/>
              </a:ext>
            </a:extLst>
          </p:cNvPr>
          <p:cNvSpPr/>
          <p:nvPr/>
        </p:nvSpPr>
        <p:spPr>
          <a:xfrm>
            <a:off x="251927" y="6335486"/>
            <a:ext cx="576229" cy="432506"/>
          </a:xfrm>
          <a:prstGeom prst="rect">
            <a:avLst/>
          </a:prstGeom>
          <a:solidFill>
            <a:srgbClr val="0361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084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BDD39D-579F-4BD1-209C-45631D5B18DC}"/>
              </a:ext>
            </a:extLst>
          </p:cNvPr>
          <p:cNvSpPr>
            <a:spLocks noGrp="1"/>
          </p:cNvSpPr>
          <p:nvPr>
            <p:ph sz="quarter" idx="16"/>
          </p:nvPr>
        </p:nvSpPr>
        <p:spPr>
          <a:xfrm>
            <a:off x="729690" y="2050673"/>
            <a:ext cx="3817620" cy="3394823"/>
          </a:xfrm>
        </p:spPr>
        <p:txBody>
          <a:bodyPr/>
          <a:lstStyle/>
          <a:p>
            <a:r>
              <a:rPr lang="en-US" dirty="0">
                <a:latin typeface="Arial" panose="020B0604020202020204" pitchFamily="34" charset="0"/>
                <a:cs typeface="Arial" panose="020B0604020202020204" pitchFamily="34" charset="0"/>
              </a:rPr>
              <a:t>Best treatment for a specific section </a:t>
            </a:r>
          </a:p>
          <a:p>
            <a:r>
              <a:rPr lang="en-US" dirty="0">
                <a:latin typeface="Arial" panose="020B0604020202020204" pitchFamily="34" charset="0"/>
                <a:cs typeface="Arial" panose="020B0604020202020204" pitchFamily="34" charset="0"/>
              </a:rPr>
              <a:t>Localized cost-benefit analysis</a:t>
            </a:r>
          </a:p>
          <a:p>
            <a:r>
              <a:rPr lang="en-US" dirty="0">
                <a:latin typeface="Arial" panose="020B0604020202020204" pitchFamily="34" charset="0"/>
                <a:cs typeface="Arial" panose="020B0604020202020204" pitchFamily="34" charset="0"/>
              </a:rPr>
              <a:t>Pavement Forensics, Coring, Ground Penetrating Radar</a:t>
            </a:r>
          </a:p>
          <a:p>
            <a:r>
              <a:rPr lang="en-US" dirty="0">
                <a:latin typeface="Arial" panose="020B0604020202020204" pitchFamily="34" charset="0"/>
                <a:cs typeface="Arial" panose="020B0604020202020204" pitchFamily="34" charset="0"/>
              </a:rPr>
              <a:t>Condition Forecast of Specific Locations</a:t>
            </a:r>
          </a:p>
        </p:txBody>
      </p:sp>
      <p:sp>
        <p:nvSpPr>
          <p:cNvPr id="5" name="Text Placeholder 4">
            <a:extLst>
              <a:ext uri="{FF2B5EF4-FFF2-40B4-BE49-F238E27FC236}">
                <a16:creationId xmlns:a16="http://schemas.microsoft.com/office/drawing/2014/main" id="{1D532ED4-4B27-EC53-F1DE-0A89D2B071FC}"/>
              </a:ext>
            </a:extLst>
          </p:cNvPr>
          <p:cNvSpPr>
            <a:spLocks noGrp="1"/>
          </p:cNvSpPr>
          <p:nvPr>
            <p:ph type="body" sz="quarter" idx="18"/>
          </p:nvPr>
        </p:nvSpPr>
        <p:spPr>
          <a:xfrm>
            <a:off x="742234" y="906320"/>
            <a:ext cx="7610951" cy="574222"/>
          </a:xfrm>
        </p:spPr>
        <p:txBody>
          <a:bodyPr/>
          <a:lstStyle/>
          <a:p>
            <a:r>
              <a:rPr lang="en-US" dirty="0"/>
              <a:t>Pavement Management:</a:t>
            </a:r>
          </a:p>
          <a:p>
            <a:r>
              <a:rPr lang="en-US" dirty="0"/>
              <a:t>Network vs. Project Perspectives </a:t>
            </a:r>
          </a:p>
        </p:txBody>
      </p:sp>
      <p:sp>
        <p:nvSpPr>
          <p:cNvPr id="6" name="TextBox 5">
            <a:extLst>
              <a:ext uri="{FF2B5EF4-FFF2-40B4-BE49-F238E27FC236}">
                <a16:creationId xmlns:a16="http://schemas.microsoft.com/office/drawing/2014/main" id="{68D68E38-02F4-C58A-626C-4B7896BB615A}"/>
              </a:ext>
            </a:extLst>
          </p:cNvPr>
          <p:cNvSpPr txBox="1"/>
          <p:nvPr/>
        </p:nvSpPr>
        <p:spPr>
          <a:xfrm>
            <a:off x="838200" y="1589901"/>
            <a:ext cx="2202847"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Project-Level </a:t>
            </a:r>
          </a:p>
        </p:txBody>
      </p:sp>
      <p:sp>
        <p:nvSpPr>
          <p:cNvPr id="7" name="TextBox 6">
            <a:extLst>
              <a:ext uri="{FF2B5EF4-FFF2-40B4-BE49-F238E27FC236}">
                <a16:creationId xmlns:a16="http://schemas.microsoft.com/office/drawing/2014/main" id="{04A0CC77-32B8-A829-54E2-C7F469C3B228}"/>
              </a:ext>
            </a:extLst>
          </p:cNvPr>
          <p:cNvSpPr txBox="1"/>
          <p:nvPr/>
        </p:nvSpPr>
        <p:spPr>
          <a:xfrm>
            <a:off x="4640580" y="1589008"/>
            <a:ext cx="2289409"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Network-Level</a:t>
            </a:r>
          </a:p>
        </p:txBody>
      </p:sp>
      <p:sp>
        <p:nvSpPr>
          <p:cNvPr id="8" name="Content Placeholder 3">
            <a:extLst>
              <a:ext uri="{FF2B5EF4-FFF2-40B4-BE49-F238E27FC236}">
                <a16:creationId xmlns:a16="http://schemas.microsoft.com/office/drawing/2014/main" id="{F8AC5BF2-4607-212F-E895-9A95F73976A1}"/>
              </a:ext>
            </a:extLst>
          </p:cNvPr>
          <p:cNvSpPr txBox="1">
            <a:spLocks/>
          </p:cNvSpPr>
          <p:nvPr/>
        </p:nvSpPr>
        <p:spPr>
          <a:xfrm>
            <a:off x="4547710" y="2019300"/>
            <a:ext cx="4291489" cy="3394823"/>
          </a:xfrm>
          <a:prstGeom prst="rect">
            <a:avLst/>
          </a:prstGeom>
        </p:spPr>
        <p:txBody>
          <a:bodyPr/>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System-level analysis of where to invest to optimize network performance</a:t>
            </a:r>
          </a:p>
          <a:p>
            <a:r>
              <a:rPr lang="en-US" dirty="0">
                <a:latin typeface="Arial" panose="020B0604020202020204" pitchFamily="34" charset="0"/>
                <a:cs typeface="Arial" panose="020B0604020202020204" pitchFamily="34" charset="0"/>
              </a:rPr>
              <a:t>System-wide Targets</a:t>
            </a:r>
          </a:p>
          <a:p>
            <a:pPr lvl="1"/>
            <a:r>
              <a:rPr lang="en-US" dirty="0">
                <a:latin typeface="Arial" panose="020B0604020202020204" pitchFamily="34" charset="0"/>
                <a:cs typeface="Arial" panose="020B0604020202020204" pitchFamily="34" charset="0"/>
              </a:rPr>
              <a:t>Pavement Condition Index (PCI)</a:t>
            </a:r>
          </a:p>
          <a:p>
            <a:pPr lvl="2"/>
            <a:r>
              <a:rPr lang="en-US" dirty="0">
                <a:latin typeface="Arial" panose="020B0604020202020204" pitchFamily="34" charset="0"/>
                <a:cs typeface="Arial" panose="020B0604020202020204" pitchFamily="34" charset="0"/>
              </a:rPr>
              <a:t>80 average target on Interstate</a:t>
            </a:r>
          </a:p>
          <a:p>
            <a:pPr lvl="2"/>
            <a:r>
              <a:rPr lang="en-US" dirty="0">
                <a:latin typeface="Arial" panose="020B0604020202020204" pitchFamily="34" charset="0"/>
                <a:cs typeface="Arial" panose="020B0604020202020204" pitchFamily="34" charset="0"/>
              </a:rPr>
              <a:t>75 average target on primary non-interstate.</a:t>
            </a:r>
          </a:p>
          <a:p>
            <a:pPr lvl="2"/>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5F5849F-F3F9-A9CC-B70C-A7C1CC5D47EF}"/>
              </a:ext>
            </a:extLst>
          </p:cNvPr>
          <p:cNvPicPr>
            <a:picLocks noChangeAspect="1"/>
          </p:cNvPicPr>
          <p:nvPr/>
        </p:nvPicPr>
        <p:blipFill>
          <a:blip r:embed="rId3"/>
          <a:stretch>
            <a:fillRect/>
          </a:stretch>
        </p:blipFill>
        <p:spPr>
          <a:xfrm>
            <a:off x="5166360" y="4446443"/>
            <a:ext cx="3305651" cy="2194370"/>
          </a:xfrm>
          <a:prstGeom prst="rect">
            <a:avLst/>
          </a:prstGeom>
        </p:spPr>
      </p:pic>
      <p:pic>
        <p:nvPicPr>
          <p:cNvPr id="17" name="Picture 16">
            <a:extLst>
              <a:ext uri="{FF2B5EF4-FFF2-40B4-BE49-F238E27FC236}">
                <a16:creationId xmlns:a16="http://schemas.microsoft.com/office/drawing/2014/main" id="{E6F3F9DF-9216-246F-3CA2-B29F7F28C542}"/>
              </a:ext>
            </a:extLst>
          </p:cNvPr>
          <p:cNvPicPr>
            <a:picLocks noChangeAspect="1"/>
          </p:cNvPicPr>
          <p:nvPr/>
        </p:nvPicPr>
        <p:blipFill>
          <a:blip r:embed="rId4"/>
          <a:stretch>
            <a:fillRect/>
          </a:stretch>
        </p:blipFill>
        <p:spPr>
          <a:xfrm>
            <a:off x="742234" y="4484148"/>
            <a:ext cx="3817620" cy="1567901"/>
          </a:xfrm>
          <a:prstGeom prst="rect">
            <a:avLst/>
          </a:prstGeom>
          <a:ln>
            <a:solidFill>
              <a:schemeClr val="tx1"/>
            </a:solidFill>
          </a:ln>
        </p:spPr>
      </p:pic>
    </p:spTree>
    <p:extLst>
      <p:ext uri="{BB962C8B-B14F-4D97-AF65-F5344CB8AC3E}">
        <p14:creationId xmlns:p14="http://schemas.microsoft.com/office/powerpoint/2010/main" val="26751732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ew Iowa Branding">
      <a:dk1>
        <a:sysClr val="windowText" lastClr="000000"/>
      </a:dk1>
      <a:lt1>
        <a:sysClr val="window" lastClr="FFFFFF"/>
      </a:lt1>
      <a:dk2>
        <a:srgbClr val="4D4D4F"/>
      </a:dk2>
      <a:lt2>
        <a:srgbClr val="BFBFBF"/>
      </a:lt2>
      <a:accent1>
        <a:srgbClr val="03617A"/>
      </a:accent1>
      <a:accent2>
        <a:srgbClr val="C6D667"/>
      </a:accent2>
      <a:accent3>
        <a:srgbClr val="E0A624"/>
      </a:accent3>
      <a:accent4>
        <a:srgbClr val="19405B"/>
      </a:accent4>
      <a:accent5>
        <a:srgbClr val="70C8B8"/>
      </a:accent5>
      <a:accent6>
        <a:srgbClr val="2A6357"/>
      </a:accent6>
      <a:hlink>
        <a:srgbClr val="1C5DBA"/>
      </a:hlink>
      <a:folHlink>
        <a:srgbClr val="694B5F"/>
      </a:folHlink>
    </a:clrScheme>
    <a:fontScheme name="Iowa DOT">
      <a:majorFont>
        <a:latin typeface="Neue Haas Grotesk Text Pro"/>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9B3369-3F0F-499C-9EE7-8EC46B6E8A79}">
  <ds:schemaRefs>
    <ds:schemaRef ds:uri="http://purl.org/dc/elements/1.1/"/>
    <ds:schemaRef ds:uri="http://schemas.microsoft.com/office/2006/documentManagement/types"/>
    <ds:schemaRef ds:uri="http://www.w3.org/XML/1998/namespace"/>
    <ds:schemaRef ds:uri="16c05727-aa75-4e4a-9b5f-8a80a1165891"/>
    <ds:schemaRef ds:uri="http://schemas.microsoft.com/office/infopath/2007/PartnerControls"/>
    <ds:schemaRef ds:uri="http://purl.org/dc/terms/"/>
    <ds:schemaRef ds:uri="http://schemas.openxmlformats.org/package/2006/metadata/core-properties"/>
    <ds:schemaRef ds:uri="230e9df3-be65-4c73-a93b-d1236ebd677e"/>
    <ds:schemaRef ds:uri="http://schemas.microsoft.com/office/2006/metadata/properties"/>
    <ds:schemaRef ds:uri="71af3243-3dd4-4a8d-8c0d-dd76da1f02a5"/>
    <ds:schemaRef ds:uri="http://schemas.microsoft.com/sharepoint/v3"/>
    <ds:schemaRef ds:uri="http://purl.org/dc/dcmitype/"/>
  </ds:schemaRefs>
</ds:datastoreItem>
</file>

<file path=customXml/itemProps3.xml><?xml version="1.0" encoding="utf-8"?>
<ds:datastoreItem xmlns:ds="http://schemas.openxmlformats.org/officeDocument/2006/customXml" ds:itemID="{CAC34B31-7353-4357-814E-0E5916A110F2}">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34881</TotalTime>
  <Words>1914</Words>
  <Application>Microsoft Office PowerPoint</Application>
  <PresentationFormat>On-screen Show (4:3)</PresentationFormat>
  <Paragraphs>382</Paragraphs>
  <Slides>33</Slides>
  <Notes>33</Notes>
  <HiddenSlides>4</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PT Sans</vt:lpstr>
      <vt:lpstr>Calibri</vt:lpstr>
      <vt:lpstr>Roboto Slab</vt:lpstr>
      <vt:lpstr>Microsoft Sans Serif</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Iowa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Meyer, Hillary</dc:creator>
  <cp:lastModifiedBy>Buss, Ashley</cp:lastModifiedBy>
  <cp:revision>134</cp:revision>
  <cp:lastPrinted>2026-01-06T15:31:11Z</cp:lastPrinted>
  <dcterms:created xsi:type="dcterms:W3CDTF">2023-12-21T16:39:01Z</dcterms:created>
  <dcterms:modified xsi:type="dcterms:W3CDTF">2026-01-07T14:47:25Z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ArticulateGUID">
    <vt:lpwstr>9DFC2674-CBAD-4243-8E3F-A62D1A9F64C9</vt:lpwstr>
  </property>
  <property fmtid="{D5CDD505-2E9C-101B-9397-08002B2CF9AE}" pid="5" name="ArticulatePath">
    <vt:lpwstr>Iowa-DOT-PPT-Template-Standard</vt:lpwstr>
  </property>
  <property fmtid="{D5CDD505-2E9C-101B-9397-08002B2CF9AE}" pid="6" name="MSIP_Label_0faac733-ded1-41e0-8ea6-961193f81247_Enabled">
    <vt:lpwstr>true</vt:lpwstr>
  </property>
  <property fmtid="{D5CDD505-2E9C-101B-9397-08002B2CF9AE}" pid="7" name="MSIP_Label_0faac733-ded1-41e0-8ea6-961193f81247_SetDate">
    <vt:lpwstr>2025-12-03T14:58:08Z</vt:lpwstr>
  </property>
  <property fmtid="{D5CDD505-2E9C-101B-9397-08002B2CF9AE}" pid="8" name="MSIP_Label_0faac733-ded1-41e0-8ea6-961193f81247_Method">
    <vt:lpwstr>Standard</vt:lpwstr>
  </property>
  <property fmtid="{D5CDD505-2E9C-101B-9397-08002B2CF9AE}" pid="9" name="MSIP_Label_0faac733-ded1-41e0-8ea6-961193f81247_Name">
    <vt:lpwstr>defa4170-0d19-0005-0004-bc88714345d2</vt:lpwstr>
  </property>
  <property fmtid="{D5CDD505-2E9C-101B-9397-08002B2CF9AE}" pid="10" name="MSIP_Label_0faac733-ded1-41e0-8ea6-961193f81247_SiteId">
    <vt:lpwstr>a1e65fcc-32fa-4fdd-8692-0cc2eb06676e</vt:lpwstr>
  </property>
  <property fmtid="{D5CDD505-2E9C-101B-9397-08002B2CF9AE}" pid="11" name="MSIP_Label_0faac733-ded1-41e0-8ea6-961193f81247_ActionId">
    <vt:lpwstr>7cbd2a10-8de3-4926-a95a-83fbe03979ae</vt:lpwstr>
  </property>
  <property fmtid="{D5CDD505-2E9C-101B-9397-08002B2CF9AE}" pid="12" name="MSIP_Label_0faac733-ded1-41e0-8ea6-961193f81247_ContentBits">
    <vt:lpwstr>0</vt:lpwstr>
  </property>
  <property fmtid="{D5CDD505-2E9C-101B-9397-08002B2CF9AE}" pid="13" name="MSIP_Label_0faac733-ded1-41e0-8ea6-961193f81247_Tag">
    <vt:lpwstr>10, 3, 0, 1</vt:lpwstr>
  </property>
</Properties>
</file>