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88" r:id="rId5"/>
  </p:sldMasterIdLst>
  <p:notesMasterIdLst>
    <p:notesMasterId r:id="rId36"/>
  </p:notesMasterIdLst>
  <p:handoutMasterIdLst>
    <p:handoutMasterId r:id="rId37"/>
  </p:handoutMasterIdLst>
  <p:sldIdLst>
    <p:sldId id="256" r:id="rId6"/>
    <p:sldId id="257" r:id="rId7"/>
    <p:sldId id="312" r:id="rId8"/>
    <p:sldId id="709" r:id="rId9"/>
    <p:sldId id="313" r:id="rId10"/>
    <p:sldId id="710" r:id="rId11"/>
    <p:sldId id="711" r:id="rId12"/>
    <p:sldId id="712" r:id="rId13"/>
    <p:sldId id="724" r:id="rId14"/>
    <p:sldId id="285" r:id="rId15"/>
    <p:sldId id="725" r:id="rId16"/>
    <p:sldId id="713" r:id="rId17"/>
    <p:sldId id="726" r:id="rId18"/>
    <p:sldId id="287" r:id="rId19"/>
    <p:sldId id="714" r:id="rId20"/>
    <p:sldId id="715" r:id="rId21"/>
    <p:sldId id="716" r:id="rId22"/>
    <p:sldId id="717" r:id="rId23"/>
    <p:sldId id="718" r:id="rId24"/>
    <p:sldId id="719" r:id="rId25"/>
    <p:sldId id="720" r:id="rId26"/>
    <p:sldId id="721" r:id="rId27"/>
    <p:sldId id="308" r:id="rId28"/>
    <p:sldId id="727" r:id="rId29"/>
    <p:sldId id="728" r:id="rId30"/>
    <p:sldId id="722" r:id="rId31"/>
    <p:sldId id="309" r:id="rId32"/>
    <p:sldId id="723" r:id="rId33"/>
    <p:sldId id="269" r:id="rId34"/>
    <p:sldId id="270" r:id="rId35"/>
  </p:sldIdLst>
  <p:sldSz cx="9144000" cy="6858000" type="screen4x3"/>
  <p:notesSz cx="7010400" cy="9296400"/>
  <p:embeddedFontLst>
    <p:embeddedFont>
      <p:font typeface="Helvetica" panose="020B0604020202020204" pitchFamily="34" charset="0"/>
      <p:regular r:id="rId38"/>
      <p:bold r:id="rId39"/>
      <p:italic r:id="rId40"/>
      <p:boldItalic r:id="rId41"/>
    </p:embeddedFont>
    <p:embeddedFont>
      <p:font typeface="PT Sans" panose="020B0503020203020204" pitchFamily="34" charset="0"/>
      <p:regular r:id="rId42"/>
      <p:bold r:id="rId43"/>
      <p:italic r:id="rId44"/>
      <p:boldItalic r:id="rId45"/>
    </p:embeddedFont>
    <p:embeddedFont>
      <p:font typeface="Roboto Slab" pitchFamily="50" charset="0"/>
      <p:regular r:id="rId46"/>
      <p:bold r:id="rId47"/>
    </p:embeddedFont>
  </p:embeddedFontLst>
  <p:custDataLst>
    <p:tags r:id="rId4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617A"/>
    <a:srgbClr val="2A6357"/>
    <a:srgbClr val="C6D667"/>
    <a:srgbClr val="007681"/>
    <a:srgbClr val="95B8BF"/>
    <a:srgbClr val="5869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11" autoAdjust="0"/>
    <p:restoredTop sz="94717" autoAdjust="0"/>
  </p:normalViewPr>
  <p:slideViewPr>
    <p:cSldViewPr snapToGrid="0">
      <p:cViewPr varScale="1">
        <p:scale>
          <a:sx n="105" d="100"/>
          <a:sy n="105" d="100"/>
        </p:scale>
        <p:origin x="12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696" y="10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font" Target="fonts/font7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font" Target="fonts/font6.fntdata"/><Relationship Id="rId48" Type="http://schemas.openxmlformats.org/officeDocument/2006/relationships/tags" Target="tags/tag1.xml"/><Relationship Id="rId8" Type="http://schemas.openxmlformats.org/officeDocument/2006/relationships/slide" Target="slides/slide3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1/14/2026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1/14/2026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380" y="1920240"/>
            <a:ext cx="7610952" cy="3752963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7424" indent="-16906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3" y="1005840"/>
            <a:ext cx="7610951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5A17F4-8DD1-4400-C949-ADC6D5E12907}"/>
              </a:ext>
            </a:extLst>
          </p:cNvPr>
          <p:cNvSpPr/>
          <p:nvPr userDrawn="1"/>
        </p:nvSpPr>
        <p:spPr>
          <a:xfrm>
            <a:off x="378622" y="631627"/>
            <a:ext cx="8386760" cy="608984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377410" y="6356355"/>
            <a:ext cx="2437442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spc="113" baseline="0" dirty="0">
                <a:latin typeface="Calibri" panose="020F0502020204030204" pitchFamily="34" charset="0"/>
                <a:cs typeface="Calibri" panose="020F0502020204030204" pitchFamily="34" charset="0"/>
              </a:rPr>
              <a:t>2027-2031 HIGHWAY PROGRAM DEVELOPMENT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6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6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2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July 16,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E605FE-11BB-4978-B41A-65E4A3BF541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501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380" y="1920240"/>
            <a:ext cx="7610952" cy="3752963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7424" indent="-16906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3" y="1005840"/>
            <a:ext cx="7610951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5A17F4-8DD1-4400-C949-ADC6D5E12907}"/>
              </a:ext>
            </a:extLst>
          </p:cNvPr>
          <p:cNvSpPr/>
          <p:nvPr userDrawn="1"/>
        </p:nvSpPr>
        <p:spPr>
          <a:xfrm>
            <a:off x="378622" y="631627"/>
            <a:ext cx="8386760" cy="608984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377409" y="6356355"/>
            <a:ext cx="3515083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spc="113" baseline="0" dirty="0">
                <a:latin typeface="Calibri" panose="020F0502020204030204" pitchFamily="34" charset="0"/>
                <a:cs typeface="Calibri" panose="020F0502020204030204" pitchFamily="34" charset="0"/>
              </a:rPr>
              <a:t>2025-2029 HIGHWAY PROGRAM DEVELOPMENT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9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9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417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21695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F35FA-4C2D-7DE9-0605-69F5174A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53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A75D3-401A-2409-F7C3-A7F58B4B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4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1EB37-8D59-DED8-DBB7-CB8BAB82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879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B674-D7D1-CC13-680A-E1945A0A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606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083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245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58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312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347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B6BD1137-7CB8-4BAC-81D8-69FE8A93D38B}" type="slidenum">
              <a:rPr lang="en-US" smtClean="0"/>
              <a:pPr>
                <a:buFont typeface="Wingdings" pitchFamily="2" charset="2"/>
                <a:buNone/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801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F35FA-4C2D-7DE9-0605-69F5174A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A75D3-401A-2409-F7C3-A7F58B4B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9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1EB37-8D59-DED8-DBB7-CB8BAB82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47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B674-D7D1-CC13-680A-E1945A0A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96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92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02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5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DC42EE-F50F-A0F2-4A16-29C98B968EC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80" r:id="rId3"/>
    <p:sldLayoutId id="2147483681" r:id="rId4"/>
    <p:sldLayoutId id="2147483682" r:id="rId5"/>
    <p:sldLayoutId id="2147483683" r:id="rId6"/>
    <p:sldLayoutId id="2147483655" r:id="rId7"/>
    <p:sldLayoutId id="2147483668" r:id="rId8"/>
    <p:sldLayoutId id="2147483669" r:id="rId9"/>
    <p:sldLayoutId id="2147483670" r:id="rId10"/>
    <p:sldLayoutId id="2147483687" r:id="rId11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5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DC42EE-F50F-A0F2-4A16-29C98B968EC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56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29">
            <a:extLst>
              <a:ext uri="{FF2B5EF4-FFF2-40B4-BE49-F238E27FC236}">
                <a16:creationId xmlns:a16="http://schemas.microsoft.com/office/drawing/2014/main" id="{71399701-353F-22EB-42A6-506D7450D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9143999" cy="6709612"/>
          </a:xfrm>
          <a:prstGeom prst="rect">
            <a:avLst/>
          </a:prstGeom>
        </p:spPr>
      </p:pic>
      <p:sp>
        <p:nvSpPr>
          <p:cNvPr id="15" name="Graphic 2">
            <a:extLst>
              <a:ext uri="{FF2B5EF4-FFF2-40B4-BE49-F238E27FC236}">
                <a16:creationId xmlns:a16="http://schemas.microsoft.com/office/drawing/2014/main" id="{0843006F-98F3-5378-ADE3-1EFEFEDDA12B}"/>
              </a:ext>
            </a:extLst>
          </p:cNvPr>
          <p:cNvSpPr>
            <a:spLocks/>
          </p:cNvSpPr>
          <p:nvPr/>
        </p:nvSpPr>
        <p:spPr bwMode="auto">
          <a:xfrm>
            <a:off x="-17511" y="4253802"/>
            <a:ext cx="9161510" cy="2455811"/>
          </a:xfrm>
          <a:custGeom>
            <a:avLst/>
            <a:gdLst>
              <a:gd name="T0" fmla="*/ 53211096 w 18294857"/>
              <a:gd name="T1" fmla="*/ 8668539 h 5362670"/>
              <a:gd name="T2" fmla="*/ 53211096 w 18294857"/>
              <a:gd name="T3" fmla="*/ 8726178 h 5362670"/>
              <a:gd name="T4" fmla="*/ 0 w 18294857"/>
              <a:gd name="T5" fmla="*/ 58264 h 5362670"/>
              <a:gd name="T6" fmla="*/ 0 w 18294857"/>
              <a:gd name="T7" fmla="*/ 26801920 h 5362670"/>
              <a:gd name="T8" fmla="*/ 53211096 w 18294857"/>
              <a:gd name="T9" fmla="*/ 35273730 h 5362670"/>
              <a:gd name="T10" fmla="*/ 53211096 w 18294857"/>
              <a:gd name="T11" fmla="*/ 35215464 h 5362670"/>
              <a:gd name="T12" fmla="*/ 106422181 w 18294857"/>
              <a:gd name="T13" fmla="*/ 26743646 h 5362670"/>
              <a:gd name="T14" fmla="*/ 106422181 w 18294857"/>
              <a:gd name="T15" fmla="*/ 0 h 5362670"/>
              <a:gd name="T16" fmla="*/ 53211096 w 18294857"/>
              <a:gd name="T17" fmla="*/ 866853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350" dirty="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D603461-FEA5-815F-B639-A68B5793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512" y="4947964"/>
            <a:ext cx="9161511" cy="48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300" b="1" dirty="0">
                <a:solidFill>
                  <a:schemeClr val="bg1"/>
                </a:solidFill>
                <a:latin typeface="+mj-lt"/>
                <a:ea typeface="Roboto Slab" pitchFamily="2" charset="0"/>
                <a:cs typeface="Roboto Slab" pitchFamily="2" charset="0"/>
              </a:rPr>
              <a:t>2027-2031 Highway Program Development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842182-EE84-12E6-1390-BC1DD14536F0}"/>
              </a:ext>
            </a:extLst>
          </p:cNvPr>
          <p:cNvCxnSpPr/>
          <p:nvPr/>
        </p:nvCxnSpPr>
        <p:spPr>
          <a:xfrm>
            <a:off x="4258958" y="5964416"/>
            <a:ext cx="605815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0B7E08-2A36-D1A7-ED69-6D2568EE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7573" y="5551711"/>
            <a:ext cx="642188" cy="1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1500"/>
              </a:spcBef>
            </a:pPr>
            <a:r>
              <a:rPr lang="en-US" altLang="en-US" dirty="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3/2/2023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A7719FD-1DC4-C482-4733-0F10D6000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512" y="6099977"/>
            <a:ext cx="9167626" cy="754861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FF21B2-3928-7AEE-415D-1E68508271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612" y="6099552"/>
            <a:ext cx="1764509" cy="44112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C08C2-0403-237A-5B3F-3FA7BFB93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396" y="5490431"/>
            <a:ext cx="9161510" cy="36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500"/>
              </a:spcBef>
            </a:pPr>
            <a:r>
              <a:rPr lang="en-US" altLang="en-US" sz="21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T Sans" panose="020B0503020203020204" pitchFamily="34" charset="0"/>
              </a:rPr>
              <a:t>January 28, 2026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1199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708414"/>
            <a:ext cx="7635240" cy="5607719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Highway Program Development Schedule (2027-2031)</a:t>
            </a:r>
          </a:p>
          <a:p>
            <a:pPr marL="0" indent="0">
              <a:buNone/>
            </a:pPr>
            <a:r>
              <a:rPr lang="en-US" sz="1100" b="1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January 2026</a:t>
            </a:r>
          </a:p>
          <a:p>
            <a:pPr lvl="1"/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Discuss Highway Program Development Process</a:t>
            </a:r>
          </a:p>
          <a:p>
            <a:pPr lvl="1"/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Discuss 2027-2031 Highway Program Development Schedule</a:t>
            </a:r>
          </a:p>
          <a:p>
            <a:pPr marL="0" indent="0">
              <a:buNone/>
            </a:pPr>
            <a:r>
              <a:rPr lang="en-US" sz="1100" b="1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February 2026</a:t>
            </a:r>
          </a:p>
          <a:p>
            <a:pPr lvl="1"/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Discuss Extended Highway Program Analysis</a:t>
            </a:r>
          </a:p>
          <a:p>
            <a:pPr lvl="1"/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Discuss Statewide Line Items</a:t>
            </a:r>
          </a:p>
          <a:p>
            <a:pPr lvl="2"/>
            <a:r>
              <a:rPr lang="en-US" sz="11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what levels should the line-item targets be programmed?</a:t>
            </a:r>
          </a:p>
          <a:p>
            <a:pPr marL="0" indent="0">
              <a:buNone/>
            </a:pPr>
            <a:r>
              <a:rPr lang="en-US" sz="1100" b="1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March 2026</a:t>
            </a:r>
          </a:p>
          <a:p>
            <a:pPr lvl="1"/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Discuss 2027-2031 available Highway Program funding</a:t>
            </a:r>
          </a:p>
          <a:p>
            <a:pPr lvl="1"/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Discuss 2027-2031 Highway Program options</a:t>
            </a:r>
          </a:p>
          <a:p>
            <a:pPr lvl="1"/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Determine 2027-2031 Highway Program Objectives</a:t>
            </a:r>
          </a:p>
          <a:p>
            <a:pPr lvl="1"/>
            <a:r>
              <a:rPr lang="en-US" sz="1100" b="1" dirty="0">
                <a:solidFill>
                  <a:srgbClr val="0361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Action Item: Line-Item Targets for Programming</a:t>
            </a:r>
          </a:p>
          <a:p>
            <a:pPr marL="0" indent="0">
              <a:buNone/>
            </a:pPr>
            <a:r>
              <a:rPr lang="en-US" sz="1100" b="1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April 2026</a:t>
            </a:r>
          </a:p>
          <a:p>
            <a:pPr lvl="1"/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Develop the Draft 2027-2031 Highway Program</a:t>
            </a:r>
          </a:p>
          <a:p>
            <a:pPr lvl="1"/>
            <a:r>
              <a:rPr lang="en-US" sz="1100" b="1" dirty="0">
                <a:solidFill>
                  <a:srgbClr val="0361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Action Item: 2027-2031 Highway Program Objectives</a:t>
            </a: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100" b="1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May 2026</a:t>
            </a:r>
          </a:p>
          <a:p>
            <a:pPr lvl="1"/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Present the Draft 2027-2031 Iowa Transportation Improvement Program to the public (including all previous program approvals and Draft 2027-2031 Highway Program)</a:t>
            </a:r>
          </a:p>
          <a:p>
            <a:pPr marL="0" indent="0">
              <a:buNone/>
            </a:pPr>
            <a:r>
              <a:rPr lang="en-US" sz="1100" b="1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June 2026</a:t>
            </a:r>
          </a:p>
          <a:p>
            <a:pPr lvl="1"/>
            <a:r>
              <a:rPr lang="en-US" sz="1100" b="1" dirty="0">
                <a:solidFill>
                  <a:srgbClr val="0361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Action Item: Approve the 2027-2031 Iowa Transportation improvement Program</a:t>
            </a: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solidFill>
                <a:srgbClr val="2A635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54380" y="1222402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442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F5660-F6B8-485C-94CC-0A886850689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836572" y="5624515"/>
            <a:ext cx="2307431" cy="273844"/>
          </a:xfrm>
          <a:prstGeom prst="rect">
            <a:avLst/>
          </a:prstGeom>
        </p:spPr>
        <p:txBody>
          <a:bodyPr/>
          <a:lstStyle/>
          <a:p>
            <a:fld id="{18D65601-5AE2-46FC-B138-694DDD2B510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0BBA14-C946-3406-C406-C33EBD903CC1}"/>
              </a:ext>
            </a:extLst>
          </p:cNvPr>
          <p:cNvSpPr txBox="1"/>
          <p:nvPr/>
        </p:nvSpPr>
        <p:spPr>
          <a:xfrm>
            <a:off x="1698" y="2471226"/>
            <a:ext cx="3514218" cy="600164"/>
          </a:xfrm>
          <a:prstGeom prst="rect">
            <a:avLst/>
          </a:prstGeom>
          <a:noFill/>
        </p:spPr>
        <p:txBody>
          <a:bodyPr wrap="square" lIns="342900" rIns="274320" rtlCol="0" anchor="ctr">
            <a:spAutoFit/>
          </a:bodyPr>
          <a:lstStyle/>
          <a:p>
            <a:r>
              <a:rPr lang="en-US" sz="3300" b="1" spc="38" dirty="0">
                <a:solidFill>
                  <a:schemeClr val="bg1"/>
                </a:solidFill>
                <a:latin typeface="+mj-lt"/>
              </a:rPr>
              <a:t>Topic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0248B1-0621-678B-2853-420093159C39}"/>
              </a:ext>
            </a:extLst>
          </p:cNvPr>
          <p:cNvSpPr txBox="1"/>
          <p:nvPr/>
        </p:nvSpPr>
        <p:spPr>
          <a:xfrm>
            <a:off x="0" y="3600451"/>
            <a:ext cx="3515916" cy="646331"/>
          </a:xfrm>
          <a:prstGeom prst="rect">
            <a:avLst/>
          </a:prstGeom>
          <a:noFill/>
        </p:spPr>
        <p:txBody>
          <a:bodyPr wrap="square" lIns="342900" rIns="274320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2026-2030 Highway Program Recap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DF004C-54EC-05C3-B16E-BD71F4E102A3}"/>
              </a:ext>
            </a:extLst>
          </p:cNvPr>
          <p:cNvCxnSpPr/>
          <p:nvPr/>
        </p:nvCxnSpPr>
        <p:spPr>
          <a:xfrm>
            <a:off x="358574" y="3463290"/>
            <a:ext cx="480060" cy="0"/>
          </a:xfrm>
          <a:prstGeom prst="line">
            <a:avLst/>
          </a:prstGeom>
          <a:ln w="57150">
            <a:solidFill>
              <a:schemeClr val="accent5">
                <a:lumMod val="20000"/>
                <a:lumOff val="8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7271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708414"/>
            <a:ext cx="7635240" cy="5219420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             2026-2030 Highway Program Recap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Challenges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No additional funding</a:t>
            </a:r>
          </a:p>
          <a:p>
            <a:pPr lvl="2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Uncertainty in last four years of </a:t>
            </a:r>
            <a:r>
              <a:rPr lang="en-US" dirty="0"/>
              <a:t>Program due to expiration of federal transportation bill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Actions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Prioritized stewardship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Project underfunding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Reschedule some non-stewardship projects in Program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Modify Stewardship Targets in 2028-2030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Aft>
                <a:spcPts val="600"/>
              </a:spcAft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solidFill>
                <a:srgbClr val="2A635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54380" y="1222402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192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54380" y="1222402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66F7AD-98D3-0CF1-1882-F2ACA36ADE9B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EEFB12-7B70-2C5E-EA51-12A64E897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70" y="586596"/>
            <a:ext cx="8953413" cy="532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178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F5660-F6B8-485C-94CC-0A886850689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836572" y="5624515"/>
            <a:ext cx="2307431" cy="273844"/>
          </a:xfrm>
          <a:prstGeom prst="rect">
            <a:avLst/>
          </a:prstGeom>
        </p:spPr>
        <p:txBody>
          <a:bodyPr/>
          <a:lstStyle/>
          <a:p>
            <a:fld id="{18D65601-5AE2-46FC-B138-694DDD2B510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0BBA14-C946-3406-C406-C33EBD903CC1}"/>
              </a:ext>
            </a:extLst>
          </p:cNvPr>
          <p:cNvSpPr txBox="1"/>
          <p:nvPr/>
        </p:nvSpPr>
        <p:spPr>
          <a:xfrm>
            <a:off x="1698" y="2471226"/>
            <a:ext cx="3514218" cy="600164"/>
          </a:xfrm>
          <a:prstGeom prst="rect">
            <a:avLst/>
          </a:prstGeom>
          <a:noFill/>
        </p:spPr>
        <p:txBody>
          <a:bodyPr wrap="square" lIns="342900" rIns="274320" rtlCol="0" anchor="ctr">
            <a:spAutoFit/>
          </a:bodyPr>
          <a:lstStyle/>
          <a:p>
            <a:r>
              <a:rPr lang="en-US" sz="3300" b="1" spc="38" dirty="0">
                <a:solidFill>
                  <a:schemeClr val="bg1"/>
                </a:solidFill>
                <a:latin typeface="+mj-lt"/>
              </a:rPr>
              <a:t>Topic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0248B1-0621-678B-2853-420093159C39}"/>
              </a:ext>
            </a:extLst>
          </p:cNvPr>
          <p:cNvSpPr txBox="1"/>
          <p:nvPr/>
        </p:nvSpPr>
        <p:spPr>
          <a:xfrm>
            <a:off x="0" y="3600451"/>
            <a:ext cx="3515916" cy="646331"/>
          </a:xfrm>
          <a:prstGeom prst="rect">
            <a:avLst/>
          </a:prstGeom>
          <a:noFill/>
        </p:spPr>
        <p:txBody>
          <a:bodyPr wrap="square" lIns="342900" rIns="274320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Program Funding Categories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DF004C-54EC-05C3-B16E-BD71F4E102A3}"/>
              </a:ext>
            </a:extLst>
          </p:cNvPr>
          <p:cNvCxnSpPr/>
          <p:nvPr/>
        </p:nvCxnSpPr>
        <p:spPr>
          <a:xfrm>
            <a:off x="358574" y="3463290"/>
            <a:ext cx="480060" cy="0"/>
          </a:xfrm>
          <a:prstGeom prst="line">
            <a:avLst/>
          </a:prstGeom>
          <a:ln w="57150">
            <a:solidFill>
              <a:schemeClr val="accent5">
                <a:lumMod val="20000"/>
                <a:lumOff val="8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576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708414"/>
            <a:ext cx="7635240" cy="5219420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                 Stewardship Funding Categories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Category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Interstate Stewardship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Non-Interstate Pavement Modernization 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Non-Interstate Bridge Modernization 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Safety Specific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Commission defines targets for these categories for a ten-year period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Commission has focused on increasing these targets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Asset Management presentations are intended to support this process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solidFill>
                <a:srgbClr val="2A635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54380" y="1222402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584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708414"/>
            <a:ext cx="7635240" cy="5219420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                     Interstate Stewardship (4R)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Funds available based on stewardship target.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Off-the-top allocations for rest areas, lighting, guardrail repair, signing, and pavement maintenance.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Remaining funds generally targeted to pavements (2/3) and bridges (1/3).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Requires coordination with multiple bureaus and Districts.</a:t>
            </a:r>
          </a:p>
          <a:p>
            <a:pPr lvl="1"/>
            <a:endParaRPr lang="en-US" dirty="0">
              <a:solidFill>
                <a:srgbClr val="2A635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54380" y="1222402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748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708414"/>
            <a:ext cx="7635240" cy="5219420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     Non-Interstate Pavement Modernization (3R)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Funding available based on stewardship target.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Allocation to each District based on formula.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Starting in 2027 an additional $35 m in 3R funding is available for reconstruction projects.</a:t>
            </a:r>
          </a:p>
          <a:p>
            <a:pPr marL="258359" lvl="1" indent="0">
              <a:buNone/>
            </a:pPr>
            <a:endParaRPr lang="en-US" dirty="0">
              <a:solidFill>
                <a:srgbClr val="2A635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54380" y="1222402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473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708414"/>
            <a:ext cx="7635240" cy="5219420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     Non-Interstate Bridge Modernization (BR)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Funding available based on stewardship target.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Significant increase in target over past several years.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Recommended projects determined by Bridges and Structures Bureau.</a:t>
            </a:r>
          </a:p>
          <a:p>
            <a:pPr lvl="1"/>
            <a:endParaRPr lang="en-US" dirty="0">
              <a:solidFill>
                <a:srgbClr val="2A635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54380" y="1222402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80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708414"/>
            <a:ext cx="7635240" cy="5219420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                           Safety Specific (SR)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Funds available based on stewardship targets.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Recommended projects selected by Traffic and Safety Bureau.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Some funding used on 3R projects (paved shoulders). </a:t>
            </a:r>
          </a:p>
          <a:p>
            <a:pPr lvl="1"/>
            <a:endParaRPr lang="en-US" dirty="0">
              <a:solidFill>
                <a:srgbClr val="2A635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54380" y="1222402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35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E8BD60-AC5F-1235-3197-FB9752AB82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1999" y="637439"/>
            <a:ext cx="4068251" cy="5882054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015B8A-E089-6AD5-DF58-B83BBF5502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95182" y="1238750"/>
            <a:ext cx="3074670" cy="430667"/>
          </a:xfrm>
        </p:spPr>
        <p:txBody>
          <a:bodyPr/>
          <a:lstStyle/>
          <a:p>
            <a:r>
              <a:rPr lang="en-US" sz="2400" dirty="0"/>
              <a:t>Agenda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26283F5-6F08-B866-1753-2A00C1C1AD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380" y="1349747"/>
            <a:ext cx="342900" cy="4145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60A45C8-9983-35E6-92FD-150E62A43D77}"/>
              </a:ext>
            </a:extLst>
          </p:cNvPr>
          <p:cNvSpPr txBox="1"/>
          <p:nvPr/>
        </p:nvSpPr>
        <p:spPr bwMode="auto">
          <a:xfrm>
            <a:off x="754381" y="2005226"/>
            <a:ext cx="3425480" cy="4119076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spcBef>
                <a:spcPts val="900"/>
              </a:spcBef>
              <a:defRPr/>
            </a:pPr>
            <a:r>
              <a:rPr lang="en-US" sz="13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TOPIC 1</a:t>
            </a:r>
          </a:p>
          <a:p>
            <a:pPr>
              <a:spcAft>
                <a:spcPts val="450"/>
              </a:spcAft>
              <a:defRPr/>
            </a:pPr>
            <a:r>
              <a:rPr lang="en-US" altLang="en-US" sz="13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Highway Program Development Process</a:t>
            </a:r>
          </a:p>
          <a:p>
            <a:pPr>
              <a:spcBef>
                <a:spcPts val="900"/>
              </a:spcBef>
              <a:defRPr/>
            </a:pPr>
            <a:r>
              <a:rPr lang="en-US" sz="13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TOPIC 2</a:t>
            </a:r>
          </a:p>
          <a:p>
            <a:pPr>
              <a:spcAft>
                <a:spcPts val="450"/>
              </a:spcAft>
              <a:defRPr/>
            </a:pPr>
            <a:r>
              <a:rPr lang="en-US" altLang="en-US" sz="13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2027-2031 Highway Program Development Schedule</a:t>
            </a:r>
          </a:p>
          <a:p>
            <a:pPr>
              <a:spcBef>
                <a:spcPts val="900"/>
              </a:spcBef>
              <a:defRPr/>
            </a:pPr>
            <a:r>
              <a:rPr lang="en-US" sz="13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TOPIC 3</a:t>
            </a:r>
          </a:p>
          <a:p>
            <a:pPr>
              <a:spcAft>
                <a:spcPts val="450"/>
              </a:spcAft>
              <a:defRPr/>
            </a:pPr>
            <a:r>
              <a:rPr lang="en-US" altLang="en-US" sz="13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2026-2030 Highway Program Recap</a:t>
            </a:r>
          </a:p>
          <a:p>
            <a:pPr>
              <a:spcBef>
                <a:spcPts val="900"/>
              </a:spcBef>
              <a:defRPr/>
            </a:pPr>
            <a:r>
              <a:rPr lang="en-US" sz="13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TOPIC 4</a:t>
            </a:r>
          </a:p>
          <a:p>
            <a:pPr>
              <a:spcAft>
                <a:spcPts val="450"/>
              </a:spcAft>
              <a:defRPr/>
            </a:pPr>
            <a:r>
              <a:rPr lang="en-US" altLang="en-US" sz="13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Funding Categories</a:t>
            </a:r>
          </a:p>
          <a:p>
            <a:pPr>
              <a:spcBef>
                <a:spcPts val="900"/>
              </a:spcBef>
              <a:defRPr/>
            </a:pPr>
            <a:r>
              <a:rPr lang="en-US" sz="13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TOPIC 5</a:t>
            </a:r>
          </a:p>
          <a:p>
            <a:pPr>
              <a:spcAft>
                <a:spcPts val="450"/>
              </a:spcAft>
              <a:defRPr/>
            </a:pPr>
            <a:r>
              <a:rPr lang="en-US" altLang="en-US" sz="13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Federal Funding Status</a:t>
            </a:r>
            <a:endParaRPr lang="en-US" altLang="en-US" sz="1300" dirty="0">
              <a:solidFill>
                <a:srgbClr val="00B050"/>
              </a:solidFill>
              <a:latin typeface="Calibri" panose="020F0502020204030204" pitchFamily="34" charset="0"/>
              <a:ea typeface="PT Sans" panose="020B0503020203020204" pitchFamily="34" charset="0"/>
              <a:cs typeface="Calibri" panose="020F0502020204030204" pitchFamily="34" charset="0"/>
            </a:endParaRPr>
          </a:p>
          <a:p>
            <a:pPr>
              <a:spcBef>
                <a:spcPts val="900"/>
              </a:spcBef>
              <a:defRPr/>
            </a:pPr>
            <a:r>
              <a:rPr lang="en-US" sz="13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TOPIC 6</a:t>
            </a:r>
            <a:endParaRPr lang="en-US" altLang="en-US" sz="1300" dirty="0">
              <a:latin typeface="Calibri" panose="020F0502020204030204" pitchFamily="34" charset="0"/>
              <a:ea typeface="PT Sans" panose="020B0503020203020204" pitchFamily="34" charset="0"/>
              <a:cs typeface="Calibri" panose="020F0502020204030204" pitchFamily="34" charset="0"/>
            </a:endParaRPr>
          </a:p>
          <a:p>
            <a:pPr>
              <a:spcAft>
                <a:spcPts val="450"/>
              </a:spcAft>
              <a:defRPr/>
            </a:pPr>
            <a:r>
              <a:rPr lang="en-US" altLang="en-US" sz="13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Program Development Considerations</a:t>
            </a:r>
          </a:p>
          <a:p>
            <a:pPr>
              <a:spcAft>
                <a:spcPts val="450"/>
              </a:spcAft>
              <a:defRPr/>
            </a:pPr>
            <a:r>
              <a:rPr lang="en-US" sz="13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TOPIC 7</a:t>
            </a:r>
            <a:endParaRPr lang="en-US" altLang="en-US" sz="1300" dirty="0">
              <a:latin typeface="Calibri" panose="020F0502020204030204" pitchFamily="34" charset="0"/>
              <a:ea typeface="PT Sans" panose="020B0503020203020204" pitchFamily="34" charset="0"/>
              <a:cs typeface="Calibri" panose="020F0502020204030204" pitchFamily="34" charset="0"/>
            </a:endParaRPr>
          </a:p>
          <a:p>
            <a:pPr>
              <a:spcAft>
                <a:spcPts val="450"/>
              </a:spcAft>
              <a:defRPr/>
            </a:pPr>
            <a:r>
              <a:rPr lang="en-US" altLang="en-US" sz="13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Next Steps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9FCE2BF-2AF9-F8C5-407D-30016AA6B2F6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F98FF10-A6CB-49C1-BDDF-E0FD6E9F1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586EC07-AFE8-01E8-972B-4FC6481F57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AA1F1D5-DEF2-53BE-B69C-0AE3B8BC42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Isosceles Triangle 30">
            <a:extLst>
              <a:ext uri="{FF2B5EF4-FFF2-40B4-BE49-F238E27FC236}">
                <a16:creationId xmlns:a16="http://schemas.microsoft.com/office/drawing/2014/main" id="{3251883D-8093-7D23-FBB7-9A00F1C3AF2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382858" y="3789119"/>
            <a:ext cx="661793" cy="4869295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744007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708414"/>
            <a:ext cx="7635240" cy="5219420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200" b="1" dirty="0">
                <a:solidFill>
                  <a:schemeClr val="accent1"/>
                </a:solidFill>
                <a:latin typeface="+mj-lt"/>
              </a:rPr>
              <a:t>Non-Interstate Capacity/System Enhancement (NR)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Non-stewardship funding category.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Capacity to add projects based on overall funding available after deduction for stewardship targets and consideration of Major Interstate project additions.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Recommended projects selected from Highway Candidates list.</a:t>
            </a:r>
          </a:p>
          <a:p>
            <a:pPr lvl="1"/>
            <a:endParaRPr lang="en-US" dirty="0">
              <a:solidFill>
                <a:srgbClr val="2A635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54380" y="1222402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0715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708414"/>
            <a:ext cx="7635240" cy="5219420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 Major </a:t>
            </a:r>
            <a:r>
              <a:rPr lang="en-US" sz="2200" b="1" dirty="0">
                <a:solidFill>
                  <a:schemeClr val="accent1"/>
                </a:solidFill>
                <a:latin typeface="+mj-lt"/>
              </a:rPr>
              <a:t>Interstate Capacity/System Enhancement (MI)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Non-stewardship funding category.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While not a stewardship category, projects do include stewardship benefits.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Primarily driven by Interstate Plan (I3P).</a:t>
            </a:r>
          </a:p>
          <a:p>
            <a:pPr lvl="1"/>
            <a:endParaRPr lang="en-US" dirty="0">
              <a:solidFill>
                <a:srgbClr val="2A635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54380" y="1222402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641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F5660-F6B8-485C-94CC-0A886850689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836572" y="5624515"/>
            <a:ext cx="2307431" cy="273844"/>
          </a:xfrm>
          <a:prstGeom prst="rect">
            <a:avLst/>
          </a:prstGeom>
        </p:spPr>
        <p:txBody>
          <a:bodyPr/>
          <a:lstStyle/>
          <a:p>
            <a:fld id="{18D65601-5AE2-46FC-B138-694DDD2B510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0BBA14-C946-3406-C406-C33EBD903CC1}"/>
              </a:ext>
            </a:extLst>
          </p:cNvPr>
          <p:cNvSpPr txBox="1"/>
          <p:nvPr/>
        </p:nvSpPr>
        <p:spPr>
          <a:xfrm>
            <a:off x="1698" y="2471226"/>
            <a:ext cx="3514218" cy="600164"/>
          </a:xfrm>
          <a:prstGeom prst="rect">
            <a:avLst/>
          </a:prstGeom>
          <a:noFill/>
        </p:spPr>
        <p:txBody>
          <a:bodyPr wrap="square" lIns="342900" rIns="274320" rtlCol="0" anchor="ctr">
            <a:spAutoFit/>
          </a:bodyPr>
          <a:lstStyle/>
          <a:p>
            <a:r>
              <a:rPr lang="en-US" sz="3300" b="1" spc="38" dirty="0">
                <a:solidFill>
                  <a:schemeClr val="bg1"/>
                </a:solidFill>
                <a:latin typeface="+mj-lt"/>
              </a:rPr>
              <a:t>Topic 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0248B1-0621-678B-2853-420093159C39}"/>
              </a:ext>
            </a:extLst>
          </p:cNvPr>
          <p:cNvSpPr txBox="1"/>
          <p:nvPr/>
        </p:nvSpPr>
        <p:spPr>
          <a:xfrm>
            <a:off x="0" y="3600451"/>
            <a:ext cx="3515916" cy="369332"/>
          </a:xfrm>
          <a:prstGeom prst="rect">
            <a:avLst/>
          </a:prstGeom>
          <a:noFill/>
        </p:spPr>
        <p:txBody>
          <a:bodyPr wrap="square" lIns="342900" rIns="274320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Federal Funding Status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DF004C-54EC-05C3-B16E-BD71F4E102A3}"/>
              </a:ext>
            </a:extLst>
          </p:cNvPr>
          <p:cNvCxnSpPr/>
          <p:nvPr/>
        </p:nvCxnSpPr>
        <p:spPr>
          <a:xfrm>
            <a:off x="358574" y="3463290"/>
            <a:ext cx="480060" cy="0"/>
          </a:xfrm>
          <a:prstGeom prst="line">
            <a:avLst/>
          </a:prstGeom>
          <a:ln w="57150">
            <a:solidFill>
              <a:schemeClr val="accent5">
                <a:lumMod val="20000"/>
                <a:lumOff val="8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831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708414"/>
            <a:ext cx="7635240" cy="5219420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Federal Funding Status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FFY 2026 Appropriation: Continuing resolution expires January 30.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en-US" dirty="0"/>
              <a:t>Infrastructure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Bill authorizes federal funding through September 30, 2026, leaving some funding uncertainty for the entirety of this Program.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Infrastructure Bill funding allocations based on Commission action in June 2022.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next Highway Trust Fund cliff is in 2028.</a:t>
            </a:r>
          </a:p>
          <a:p>
            <a:pPr lvl="1"/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solidFill>
                <a:srgbClr val="2A635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54380" y="1222402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5537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708414"/>
            <a:ext cx="7635240" cy="5219420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Underfunded Project Summary/Status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Starting in the 2024-2028 Program several projects were identified as grant application candidates/Underfunded.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en-US" dirty="0"/>
              <a:t>Recent awards: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SW Mixmaster Interchange in Polk Co. ($68.7 m)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I-380 Wright Brothers Blvd. in Linn Co. ($50.0 m) 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Unsuccessful applications: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I-80 Middle Rd. Interchange in Scott Co.-construction proceeding without grant funding.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IA 58 Greenhill Rd. Interchange in Black Hawk Co.-planning to resubmit 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Pending applications: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IA 12 Gordon Dr. Viaduct in Woodbury Co.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Due to uncertainty of grant programs in the next federal reauthorization, not recommending any additional grant applications be considered in this program cycle.</a:t>
            </a:r>
            <a:endParaRPr lang="en-US" dirty="0">
              <a:solidFill>
                <a:srgbClr val="2A635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54380" y="1222402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2759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708414"/>
            <a:ext cx="7635240" cy="5219420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Underfunded Projects in 2026-2030 Program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54380" y="1222402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02B101F-0C46-4A79-729E-CBBE5001B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1954530"/>
            <a:ext cx="8191500" cy="294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206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F5660-F6B8-485C-94CC-0A886850689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836572" y="5624515"/>
            <a:ext cx="2307431" cy="273844"/>
          </a:xfrm>
          <a:prstGeom prst="rect">
            <a:avLst/>
          </a:prstGeom>
        </p:spPr>
        <p:txBody>
          <a:bodyPr/>
          <a:lstStyle/>
          <a:p>
            <a:fld id="{18D65601-5AE2-46FC-B138-694DDD2B510D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0BBA14-C946-3406-C406-C33EBD903CC1}"/>
              </a:ext>
            </a:extLst>
          </p:cNvPr>
          <p:cNvSpPr txBox="1"/>
          <p:nvPr/>
        </p:nvSpPr>
        <p:spPr>
          <a:xfrm>
            <a:off x="1698" y="2471226"/>
            <a:ext cx="3514218" cy="600164"/>
          </a:xfrm>
          <a:prstGeom prst="rect">
            <a:avLst/>
          </a:prstGeom>
          <a:noFill/>
        </p:spPr>
        <p:txBody>
          <a:bodyPr wrap="square" lIns="342900" rIns="274320" rtlCol="0" anchor="ctr">
            <a:spAutoFit/>
          </a:bodyPr>
          <a:lstStyle/>
          <a:p>
            <a:r>
              <a:rPr lang="en-US" sz="3300" b="1" spc="38" dirty="0">
                <a:solidFill>
                  <a:schemeClr val="bg1"/>
                </a:solidFill>
                <a:latin typeface="+mj-lt"/>
              </a:rPr>
              <a:t>Topic 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0248B1-0621-678B-2853-420093159C39}"/>
              </a:ext>
            </a:extLst>
          </p:cNvPr>
          <p:cNvSpPr txBox="1"/>
          <p:nvPr/>
        </p:nvSpPr>
        <p:spPr>
          <a:xfrm>
            <a:off x="0" y="3600451"/>
            <a:ext cx="3515916" cy="646331"/>
          </a:xfrm>
          <a:prstGeom prst="rect">
            <a:avLst/>
          </a:prstGeom>
          <a:noFill/>
        </p:spPr>
        <p:txBody>
          <a:bodyPr wrap="square" lIns="342900" rIns="274320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Program Development Considerations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DF004C-54EC-05C3-B16E-BD71F4E102A3}"/>
              </a:ext>
            </a:extLst>
          </p:cNvPr>
          <p:cNvCxnSpPr/>
          <p:nvPr/>
        </p:nvCxnSpPr>
        <p:spPr>
          <a:xfrm>
            <a:off x="358574" y="3463290"/>
            <a:ext cx="480060" cy="0"/>
          </a:xfrm>
          <a:prstGeom prst="line">
            <a:avLst/>
          </a:prstGeom>
          <a:ln w="57150">
            <a:solidFill>
              <a:schemeClr val="accent5">
                <a:lumMod val="20000"/>
                <a:lumOff val="8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14814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708414"/>
            <a:ext cx="7635240" cy="5219420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Program Development Considerations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Construction costs have increased this calendar year.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State road funding continues to come in higher than forecast.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All federal funding in this Program is beyond the life of the current authorization bill.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Continue to prioritize bridge and pavement stewardship investments on existing highway system.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Pursue grant funding opportunities.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Assess balance of pavement and bridge stewardship investments.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Balance capacity improvements with stewardship needs.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Address major river crossing needs.</a:t>
            </a:r>
          </a:p>
          <a:p>
            <a:pPr lvl="1"/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solidFill>
                <a:srgbClr val="2A635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54380" y="1222402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4516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F5660-F6B8-485C-94CC-0A886850689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836572" y="5624515"/>
            <a:ext cx="2307431" cy="273844"/>
          </a:xfrm>
          <a:prstGeom prst="rect">
            <a:avLst/>
          </a:prstGeom>
        </p:spPr>
        <p:txBody>
          <a:bodyPr/>
          <a:lstStyle/>
          <a:p>
            <a:fld id="{18D65601-5AE2-46FC-B138-694DDD2B510D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0BBA14-C946-3406-C406-C33EBD903CC1}"/>
              </a:ext>
            </a:extLst>
          </p:cNvPr>
          <p:cNvSpPr txBox="1"/>
          <p:nvPr/>
        </p:nvSpPr>
        <p:spPr>
          <a:xfrm>
            <a:off x="1698" y="2471226"/>
            <a:ext cx="3514218" cy="600164"/>
          </a:xfrm>
          <a:prstGeom prst="rect">
            <a:avLst/>
          </a:prstGeom>
          <a:noFill/>
        </p:spPr>
        <p:txBody>
          <a:bodyPr wrap="square" lIns="342900" rIns="274320" rtlCol="0" anchor="ctr">
            <a:spAutoFit/>
          </a:bodyPr>
          <a:lstStyle/>
          <a:p>
            <a:r>
              <a:rPr lang="en-US" sz="3300" b="1" spc="38" dirty="0">
                <a:solidFill>
                  <a:schemeClr val="bg1"/>
                </a:solidFill>
                <a:latin typeface="+mj-lt"/>
              </a:rPr>
              <a:t>Topic 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0248B1-0621-678B-2853-420093159C39}"/>
              </a:ext>
            </a:extLst>
          </p:cNvPr>
          <p:cNvSpPr txBox="1"/>
          <p:nvPr/>
        </p:nvSpPr>
        <p:spPr>
          <a:xfrm>
            <a:off x="0" y="3600451"/>
            <a:ext cx="3515916" cy="369332"/>
          </a:xfrm>
          <a:prstGeom prst="rect">
            <a:avLst/>
          </a:prstGeom>
          <a:noFill/>
        </p:spPr>
        <p:txBody>
          <a:bodyPr wrap="square" lIns="342900" rIns="274320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Next Steps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DF004C-54EC-05C3-B16E-BD71F4E102A3}"/>
              </a:ext>
            </a:extLst>
          </p:cNvPr>
          <p:cNvCxnSpPr/>
          <p:nvPr/>
        </p:nvCxnSpPr>
        <p:spPr>
          <a:xfrm>
            <a:off x="358574" y="3463290"/>
            <a:ext cx="480060" cy="0"/>
          </a:xfrm>
          <a:prstGeom prst="line">
            <a:avLst/>
          </a:prstGeom>
          <a:ln w="57150">
            <a:solidFill>
              <a:schemeClr val="accent5">
                <a:lumMod val="20000"/>
                <a:lumOff val="8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57715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7FC1767-38A8-CA99-C094-278EB70417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9" y="0"/>
            <a:ext cx="4562291" cy="65135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3AC432D-D294-5BEE-BBC8-E0BB808A2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48127" y="1518479"/>
            <a:ext cx="5095874" cy="362062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10800000" algn="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endParaRPr lang="en-US" sz="1350" dirty="0"/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92C11CD2-BF1E-4CC9-83F6-2C46282A584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048127" y="1724213"/>
            <a:ext cx="4338638" cy="3414889"/>
          </a:xfrm>
          <a:prstGeom prst="rect">
            <a:avLst/>
          </a:prstGeom>
        </p:spPr>
        <p:txBody>
          <a:bodyPr lIns="342900" rIns="342900"/>
          <a:lstStyle/>
          <a:p>
            <a:pPr marL="0" indent="0">
              <a:spcBef>
                <a:spcPct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Next Steps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 Extended Highway Program Analysis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 Statewide Line Items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At what levels should the line-item targets be programmed?</a:t>
            </a:r>
            <a:endParaRPr lang="en-US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5BDECC8-6894-AE57-95F3-BE290B84923B}"/>
              </a:ext>
            </a:extLst>
          </p:cNvPr>
          <p:cNvCxnSpPr/>
          <p:nvPr/>
        </p:nvCxnSpPr>
        <p:spPr>
          <a:xfrm>
            <a:off x="4407694" y="2283678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Isosceles Triangle 30">
            <a:extLst>
              <a:ext uri="{FF2B5EF4-FFF2-40B4-BE49-F238E27FC236}">
                <a16:creationId xmlns:a16="http://schemas.microsoft.com/office/drawing/2014/main" id="{8A7DD3BC-4EF1-04E7-B597-029D4595149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23746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281836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F5660-F6B8-485C-94CC-0A886850689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836572" y="5624515"/>
            <a:ext cx="2307431" cy="273844"/>
          </a:xfrm>
          <a:prstGeom prst="rect">
            <a:avLst/>
          </a:prstGeom>
        </p:spPr>
        <p:txBody>
          <a:bodyPr/>
          <a:lstStyle/>
          <a:p>
            <a:fld id="{18D65601-5AE2-46FC-B138-694DDD2B510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0BBA14-C946-3406-C406-C33EBD903CC1}"/>
              </a:ext>
            </a:extLst>
          </p:cNvPr>
          <p:cNvSpPr txBox="1"/>
          <p:nvPr/>
        </p:nvSpPr>
        <p:spPr>
          <a:xfrm>
            <a:off x="1698" y="2471226"/>
            <a:ext cx="3514218" cy="600164"/>
          </a:xfrm>
          <a:prstGeom prst="rect">
            <a:avLst/>
          </a:prstGeom>
          <a:noFill/>
        </p:spPr>
        <p:txBody>
          <a:bodyPr wrap="square" lIns="342900" rIns="274320" rtlCol="0" anchor="ctr">
            <a:spAutoFit/>
          </a:bodyPr>
          <a:lstStyle/>
          <a:p>
            <a:r>
              <a:rPr lang="en-US" sz="3300" b="1" spc="38" dirty="0">
                <a:solidFill>
                  <a:schemeClr val="bg1"/>
                </a:solidFill>
                <a:latin typeface="+mj-lt"/>
              </a:rPr>
              <a:t>Topic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0248B1-0621-678B-2853-420093159C39}"/>
              </a:ext>
            </a:extLst>
          </p:cNvPr>
          <p:cNvSpPr txBox="1"/>
          <p:nvPr/>
        </p:nvSpPr>
        <p:spPr>
          <a:xfrm>
            <a:off x="0" y="3600451"/>
            <a:ext cx="3515916" cy="646331"/>
          </a:xfrm>
          <a:prstGeom prst="rect">
            <a:avLst/>
          </a:prstGeom>
          <a:noFill/>
        </p:spPr>
        <p:txBody>
          <a:bodyPr wrap="square" lIns="342900" rIns="274320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Highway Program Development Process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DF004C-54EC-05C3-B16E-BD71F4E102A3}"/>
              </a:ext>
            </a:extLst>
          </p:cNvPr>
          <p:cNvCxnSpPr/>
          <p:nvPr/>
        </p:nvCxnSpPr>
        <p:spPr>
          <a:xfrm>
            <a:off x="358574" y="3463290"/>
            <a:ext cx="480060" cy="0"/>
          </a:xfrm>
          <a:prstGeom prst="line">
            <a:avLst/>
          </a:prstGeom>
          <a:ln w="57150">
            <a:solidFill>
              <a:schemeClr val="accent5">
                <a:lumMod val="20000"/>
                <a:lumOff val="8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8295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B315FA-D4BE-46EE-F04E-730A253F49F2}"/>
              </a:ext>
            </a:extLst>
          </p:cNvPr>
          <p:cNvSpPr txBox="1">
            <a:spLocks/>
          </p:cNvSpPr>
          <p:nvPr/>
        </p:nvSpPr>
        <p:spPr>
          <a:xfrm>
            <a:off x="1283666" y="2389801"/>
            <a:ext cx="2569702" cy="3583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1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2400" dirty="0"/>
              <a:t>Questions?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76BF94-91AA-0F1D-0CEE-F51BD8940908}"/>
              </a:ext>
            </a:extLst>
          </p:cNvPr>
          <p:cNvCxnSpPr/>
          <p:nvPr/>
        </p:nvCxnSpPr>
        <p:spPr>
          <a:xfrm>
            <a:off x="1350169" y="2962960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334FBEE-3CF1-ACF5-AF89-3913D211AA5A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D9DF08D-DD1D-DA96-F338-7E68C9958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B40BBF4-0A67-7875-6D06-AEF4C69B6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DB7F03F-1D5D-9686-AA9D-8DCB8A424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0611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047" y="705330"/>
            <a:ext cx="8431619" cy="384317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Highway Program Development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2B0DEF53-7DF5-47EE-8769-039F17C43088}" type="slidenum">
              <a:rPr lang="en-US" smtClean="0"/>
              <a:pPr>
                <a:buFont typeface="Wingdings" pitchFamily="2" charset="2"/>
                <a:buNone/>
                <a:defRPr/>
              </a:pPr>
              <a:t>4</a:t>
            </a:fld>
            <a:endParaRPr lang="en-US" dirty="0"/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701946" y="1891447"/>
            <a:ext cx="5220585" cy="3539074"/>
            <a:chOff x="2570" y="11441"/>
            <a:chExt cx="4867" cy="3794"/>
          </a:xfrm>
          <a:solidFill>
            <a:schemeClr val="bg1"/>
          </a:solidFill>
        </p:grpSpPr>
        <p:sp>
          <p:nvSpPr>
            <p:cNvPr id="6" name="Text Box 12"/>
            <p:cNvSpPr txBox="1">
              <a:spLocks noChangeArrowheads="1"/>
            </p:cNvSpPr>
            <p:nvPr/>
          </p:nvSpPr>
          <p:spPr bwMode="auto">
            <a:xfrm>
              <a:off x="2570" y="11441"/>
              <a:ext cx="2110" cy="1585"/>
            </a:xfrm>
            <a:prstGeom prst="rect">
              <a:avLst/>
            </a:prstGeom>
            <a:grpFill/>
            <a:ln w="12700">
              <a:solidFill>
                <a:schemeClr val="tx2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Public Policy and Input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What direction do we have?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7" name="Text Box 13"/>
            <p:cNvSpPr txBox="1">
              <a:spLocks noChangeArrowheads="1"/>
            </p:cNvSpPr>
            <p:nvPr/>
          </p:nvSpPr>
          <p:spPr bwMode="auto">
            <a:xfrm>
              <a:off x="5327" y="11441"/>
              <a:ext cx="2110" cy="1585"/>
            </a:xfrm>
            <a:prstGeom prst="rect">
              <a:avLst/>
            </a:prstGeom>
            <a:grpFill/>
            <a:ln w="12700">
              <a:solidFill>
                <a:schemeClr val="tx2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Transportation Plans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What type of system do we need?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8" name="Text Box 14"/>
            <p:cNvSpPr txBox="1">
              <a:spLocks noChangeArrowheads="1"/>
            </p:cNvSpPr>
            <p:nvPr/>
          </p:nvSpPr>
          <p:spPr bwMode="auto">
            <a:xfrm>
              <a:off x="2570" y="13650"/>
              <a:ext cx="2110" cy="1585"/>
            </a:xfrm>
            <a:prstGeom prst="rect">
              <a:avLst/>
            </a:prstGeom>
            <a:grpFill/>
            <a:ln w="12700">
              <a:solidFill>
                <a:schemeClr val="tx2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Performance Monitoring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Are we successful?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5313" y="13650"/>
              <a:ext cx="2110" cy="1585"/>
            </a:xfrm>
            <a:prstGeom prst="rect">
              <a:avLst/>
            </a:prstGeom>
            <a:grpFill/>
            <a:ln w="41275">
              <a:solidFill>
                <a:schemeClr val="tx2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Five-Year Program</a:t>
              </a:r>
              <a:endParaRPr lang="en-US" sz="1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What projects will be done and when?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0" name="AutoShape 16"/>
            <p:cNvSpPr>
              <a:spLocks noChangeArrowheads="1"/>
            </p:cNvSpPr>
            <p:nvPr/>
          </p:nvSpPr>
          <p:spPr bwMode="auto">
            <a:xfrm>
              <a:off x="4736" y="12071"/>
              <a:ext cx="549" cy="412"/>
            </a:xfrm>
            <a:prstGeom prst="rightArrow">
              <a:avLst>
                <a:gd name="adj1" fmla="val 50000"/>
                <a:gd name="adj2" fmla="val 33313"/>
              </a:avLst>
            </a:prstGeom>
            <a:solidFill>
              <a:schemeClr val="tx2"/>
            </a:solidFill>
            <a:ln w="12700">
              <a:solidFill>
                <a:schemeClr val="tx2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AutoShape 17"/>
            <p:cNvSpPr>
              <a:spLocks noChangeArrowheads="1"/>
            </p:cNvSpPr>
            <p:nvPr/>
          </p:nvSpPr>
          <p:spPr bwMode="auto">
            <a:xfrm>
              <a:off x="6212" y="13101"/>
              <a:ext cx="384" cy="504"/>
            </a:xfrm>
            <a:prstGeom prst="downArrow">
              <a:avLst>
                <a:gd name="adj1" fmla="val 50000"/>
                <a:gd name="adj2" fmla="val 32813"/>
              </a:avLst>
            </a:prstGeom>
            <a:solidFill>
              <a:schemeClr val="tx2"/>
            </a:solidFill>
            <a:ln w="12700">
              <a:solidFill>
                <a:schemeClr val="tx2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AutoShape 18"/>
            <p:cNvSpPr>
              <a:spLocks noChangeArrowheads="1"/>
            </p:cNvSpPr>
            <p:nvPr/>
          </p:nvSpPr>
          <p:spPr bwMode="auto">
            <a:xfrm>
              <a:off x="4722" y="14194"/>
              <a:ext cx="549" cy="412"/>
            </a:xfrm>
            <a:prstGeom prst="leftArrow">
              <a:avLst>
                <a:gd name="adj1" fmla="val 50000"/>
                <a:gd name="adj2" fmla="val 33313"/>
              </a:avLst>
            </a:prstGeom>
            <a:solidFill>
              <a:schemeClr val="tx2"/>
            </a:solidFill>
            <a:ln w="12700">
              <a:solidFill>
                <a:schemeClr val="tx2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AutoShape 19"/>
            <p:cNvSpPr>
              <a:spLocks noChangeArrowheads="1"/>
            </p:cNvSpPr>
            <p:nvPr/>
          </p:nvSpPr>
          <p:spPr bwMode="auto">
            <a:xfrm>
              <a:off x="3427" y="13086"/>
              <a:ext cx="370" cy="504"/>
            </a:xfrm>
            <a:prstGeom prst="upArrow">
              <a:avLst>
                <a:gd name="adj1" fmla="val 50000"/>
                <a:gd name="adj2" fmla="val 34054"/>
              </a:avLst>
            </a:prstGeom>
            <a:solidFill>
              <a:schemeClr val="tx2"/>
            </a:solidFill>
            <a:ln w="12700">
              <a:solidFill>
                <a:schemeClr val="tx2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943" y="1891447"/>
            <a:ext cx="2623111" cy="390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304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468743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Step 1: Project Identification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65FB29BA-7B70-D4FA-14AD-1F8A20078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67" y="1456267"/>
            <a:ext cx="7710465" cy="4253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3949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468743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Step 2: Establishing the Transportation Commission’s Annual Programming Objectives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53D0539-177A-FB2D-45A6-D16AE271B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67" y="1557866"/>
            <a:ext cx="7078133" cy="4394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2155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468743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Step 3: Evaluating Potential Project Candidates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68FAEE-423F-5199-8A35-08D3E30BB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72" y="1366234"/>
            <a:ext cx="7492579" cy="4539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9910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468743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Step 4: Developing The Final Program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FD54832-A66B-FE8B-E5CE-6048F83CA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415" y="1188076"/>
            <a:ext cx="7232791" cy="4763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2827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F5660-F6B8-485C-94CC-0A886850689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836572" y="5624515"/>
            <a:ext cx="2307431" cy="273844"/>
          </a:xfrm>
          <a:prstGeom prst="rect">
            <a:avLst/>
          </a:prstGeom>
        </p:spPr>
        <p:txBody>
          <a:bodyPr/>
          <a:lstStyle/>
          <a:p>
            <a:fld id="{18D65601-5AE2-46FC-B138-694DDD2B510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0BBA14-C946-3406-C406-C33EBD903CC1}"/>
              </a:ext>
            </a:extLst>
          </p:cNvPr>
          <p:cNvSpPr txBox="1"/>
          <p:nvPr/>
        </p:nvSpPr>
        <p:spPr>
          <a:xfrm>
            <a:off x="1698" y="2471226"/>
            <a:ext cx="3514218" cy="600164"/>
          </a:xfrm>
          <a:prstGeom prst="rect">
            <a:avLst/>
          </a:prstGeom>
          <a:noFill/>
        </p:spPr>
        <p:txBody>
          <a:bodyPr wrap="square" lIns="342900" rIns="274320" rtlCol="0" anchor="ctr">
            <a:spAutoFit/>
          </a:bodyPr>
          <a:lstStyle/>
          <a:p>
            <a:r>
              <a:rPr lang="en-US" sz="3300" b="1" spc="38" dirty="0">
                <a:solidFill>
                  <a:schemeClr val="bg1"/>
                </a:solidFill>
                <a:latin typeface="+mj-lt"/>
              </a:rPr>
              <a:t>Topic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0248B1-0621-678B-2853-420093159C39}"/>
              </a:ext>
            </a:extLst>
          </p:cNvPr>
          <p:cNvSpPr txBox="1"/>
          <p:nvPr/>
        </p:nvSpPr>
        <p:spPr>
          <a:xfrm>
            <a:off x="0" y="3600451"/>
            <a:ext cx="3515916" cy="923330"/>
          </a:xfrm>
          <a:prstGeom prst="rect">
            <a:avLst/>
          </a:prstGeom>
          <a:noFill/>
        </p:spPr>
        <p:txBody>
          <a:bodyPr wrap="square" lIns="342900" rIns="274320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2027-2031 Highway Program Development Schedule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DF004C-54EC-05C3-B16E-BD71F4E102A3}"/>
              </a:ext>
            </a:extLst>
          </p:cNvPr>
          <p:cNvCxnSpPr/>
          <p:nvPr/>
        </p:nvCxnSpPr>
        <p:spPr>
          <a:xfrm>
            <a:off x="358574" y="3463290"/>
            <a:ext cx="480060" cy="0"/>
          </a:xfrm>
          <a:prstGeom prst="line">
            <a:avLst/>
          </a:prstGeom>
          <a:ln w="57150">
            <a:solidFill>
              <a:schemeClr val="accent5">
                <a:lumMod val="20000"/>
                <a:lumOff val="8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6217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2.xml><?xml version="1.0" encoding="utf-8"?>
<a:theme xmlns:a="http://schemas.openxmlformats.org/drawingml/2006/main" name="1_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9B3369-3F0F-499C-9EE7-8EC46B6E8A79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230e9df3-be65-4c73-a93b-d1236ebd677e"/>
    <ds:schemaRef ds:uri="http://schemas.microsoft.com/sharepoint/v3"/>
    <ds:schemaRef ds:uri="16c05727-aa75-4e4a-9b5f-8a80a1165891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1DE3569-F02A-48B1-8F6E-F11E8BF87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AC34B31-7353-4357-814E-0E5916A110F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18158</TotalTime>
  <Words>873</Words>
  <Application>Microsoft Office PowerPoint</Application>
  <PresentationFormat>On-screen Show (4:3)</PresentationFormat>
  <Paragraphs>152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Roboto Slab</vt:lpstr>
      <vt:lpstr>PT Sans</vt:lpstr>
      <vt:lpstr>Calibri</vt:lpstr>
      <vt:lpstr>Helvetica</vt:lpstr>
      <vt:lpstr>Wingdings</vt:lpstr>
      <vt:lpstr>Arial</vt:lpstr>
      <vt:lpstr>Office Theme</vt:lpstr>
      <vt:lpstr>1_Office Theme</vt:lpstr>
      <vt:lpstr>PowerPoint Presentation</vt:lpstr>
      <vt:lpstr>PowerPoint Presentation</vt:lpstr>
      <vt:lpstr>PowerPoint Presentation</vt:lpstr>
      <vt:lpstr>Highway Program Development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Meyer, Hillary</dc:creator>
  <cp:lastModifiedBy>Anderson, Stuart</cp:lastModifiedBy>
  <cp:revision>57</cp:revision>
  <cp:lastPrinted>2024-02-07T19:23:13Z</cp:lastPrinted>
  <dcterms:created xsi:type="dcterms:W3CDTF">2023-12-21T16:39:01Z</dcterms:created>
  <dcterms:modified xsi:type="dcterms:W3CDTF">2026-01-14T17:29:54Z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ArticulateGUID">
    <vt:lpwstr>9DFC2674-CBAD-4243-8E3F-A62D1A9F64C9</vt:lpwstr>
  </property>
  <property fmtid="{D5CDD505-2E9C-101B-9397-08002B2CF9AE}" pid="5" name="ArticulatePath">
    <vt:lpwstr>Iowa-DOT-PPT-Template-Standard</vt:lpwstr>
  </property>
  <property fmtid="{D5CDD505-2E9C-101B-9397-08002B2CF9AE}" pid="6" name="MSIP_Label_0faac733-ded1-41e0-8ea6-961193f81247_Enabled">
    <vt:lpwstr>true</vt:lpwstr>
  </property>
  <property fmtid="{D5CDD505-2E9C-101B-9397-08002B2CF9AE}" pid="7" name="MSIP_Label_0faac733-ded1-41e0-8ea6-961193f81247_SetDate">
    <vt:lpwstr>2025-12-16T16:49:38Z</vt:lpwstr>
  </property>
  <property fmtid="{D5CDD505-2E9C-101B-9397-08002B2CF9AE}" pid="8" name="MSIP_Label_0faac733-ded1-41e0-8ea6-961193f81247_Method">
    <vt:lpwstr>Standard</vt:lpwstr>
  </property>
  <property fmtid="{D5CDD505-2E9C-101B-9397-08002B2CF9AE}" pid="9" name="MSIP_Label_0faac733-ded1-41e0-8ea6-961193f81247_Name">
    <vt:lpwstr>defa4170-0d19-0005-0004-bc88714345d2</vt:lpwstr>
  </property>
  <property fmtid="{D5CDD505-2E9C-101B-9397-08002B2CF9AE}" pid="10" name="MSIP_Label_0faac733-ded1-41e0-8ea6-961193f81247_SiteId">
    <vt:lpwstr>a1e65fcc-32fa-4fdd-8692-0cc2eb06676e</vt:lpwstr>
  </property>
  <property fmtid="{D5CDD505-2E9C-101B-9397-08002B2CF9AE}" pid="11" name="MSIP_Label_0faac733-ded1-41e0-8ea6-961193f81247_ActionId">
    <vt:lpwstr>2efec7f5-8af9-4a64-a0f8-760dfddb0dd8</vt:lpwstr>
  </property>
  <property fmtid="{D5CDD505-2E9C-101B-9397-08002B2CF9AE}" pid="12" name="MSIP_Label_0faac733-ded1-41e0-8ea6-961193f81247_ContentBits">
    <vt:lpwstr>0</vt:lpwstr>
  </property>
</Properties>
</file>