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352" r:id="rId6"/>
    <p:sldId id="369" r:id="rId7"/>
    <p:sldId id="354" r:id="rId8"/>
    <p:sldId id="368" r:id="rId9"/>
    <p:sldId id="305" r:id="rId10"/>
    <p:sldId id="357" r:id="rId11"/>
    <p:sldId id="358" r:id="rId12"/>
    <p:sldId id="378" r:id="rId13"/>
    <p:sldId id="364" r:id="rId14"/>
    <p:sldId id="366" r:id="rId15"/>
    <p:sldId id="365" r:id="rId16"/>
    <p:sldId id="367" r:id="rId17"/>
    <p:sldId id="370" r:id="rId18"/>
    <p:sldId id="362" r:id="rId19"/>
    <p:sldId id="379" r:id="rId20"/>
    <p:sldId id="372" r:id="rId21"/>
    <p:sldId id="436" r:id="rId22"/>
    <p:sldId id="373" r:id="rId23"/>
    <p:sldId id="380" r:id="rId24"/>
    <p:sldId id="257" r:id="rId25"/>
    <p:sldId id="308" r:id="rId26"/>
    <p:sldId id="285" r:id="rId27"/>
    <p:sldId id="383" r:id="rId28"/>
    <p:sldId id="389" r:id="rId29"/>
    <p:sldId id="433" r:id="rId30"/>
    <p:sldId id="426" r:id="rId31"/>
    <p:sldId id="267" r:id="rId32"/>
    <p:sldId id="415" r:id="rId33"/>
    <p:sldId id="434" r:id="rId34"/>
    <p:sldId id="422" r:id="rId35"/>
    <p:sldId id="424" r:id="rId36"/>
    <p:sldId id="425" r:id="rId37"/>
    <p:sldId id="427" r:id="rId38"/>
    <p:sldId id="428" r:id="rId39"/>
    <p:sldId id="429" r:id="rId40"/>
    <p:sldId id="435" r:id="rId41"/>
    <p:sldId id="431" r:id="rId42"/>
    <p:sldId id="300" r:id="rId43"/>
    <p:sldId id="270" r:id="rId44"/>
  </p:sldIdLst>
  <p:sldSz cx="12192000" cy="6858000"/>
  <p:notesSz cx="6858000" cy="9144000"/>
  <p:embeddedFontLst>
    <p:embeddedFont>
      <p:font typeface="Neue Haas Grotesk Text Pro" panose="020B0504020202020204" pitchFamily="34" charset="0"/>
      <p:regular r:id="rId47"/>
      <p:bold r:id="rId48"/>
      <p:italic r:id="rId49"/>
      <p:boldItalic r:id="rId50"/>
    </p:embeddedFont>
    <p:embeddedFont>
      <p:font typeface="PT Sans" panose="020B0503020203020204" pitchFamily="34" charset="0"/>
      <p:regular r:id="rId51"/>
      <p:bold r:id="rId52"/>
      <p:italic r:id="rId53"/>
      <p:boldItalic r:id="rId54"/>
    </p:embeddedFont>
    <p:embeddedFont>
      <p:font typeface="Roboto Slab" pitchFamily="50" charset="0"/>
      <p:regular r:id="rId55"/>
      <p:bold r:id="rId56"/>
    </p:embeddedFont>
  </p:embeddedFontLst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EAA1353-8F30-2E4B-A504-C4E0C99CE18C}" name="Sturtz, Samuel" initials="SS" userId="S::SAMUEL.STURTZ@iowadot.us::fc45a64a-626f-48bc-9ed9-0792c6a06c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768"/>
    <a:srgbClr val="FFFFFF"/>
    <a:srgbClr val="2A5E53"/>
    <a:srgbClr val="09627A"/>
    <a:srgbClr val="DDA325"/>
    <a:srgbClr val="2A8B99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3565F-2619-9135-34A3-F6BEE10D84EC}" v="23" dt="2026-01-16T15:07:28.091"/>
    <p1510:client id="{80EA6BD1-D368-404B-8786-876F7CAE2156}" v="6" dt="2026-01-16T16:32:15.706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8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CC33C-0268-4491-8629-42A7C4AD527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F1CD7-0071-4801-8F78-EFCFAD10B18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Define Project</a:t>
          </a:r>
        </a:p>
      </dgm:t>
    </dgm:pt>
    <dgm:pt modelId="{042FB0D9-D4CC-4624-AC55-88E059D26336}" type="parTrans" cxnId="{D21D34B8-CF56-4A2B-89C9-B6053BC0EC6F}">
      <dgm:prSet/>
      <dgm:spPr/>
      <dgm:t>
        <a:bodyPr/>
        <a:lstStyle/>
        <a:p>
          <a:endParaRPr lang="en-US"/>
        </a:p>
      </dgm:t>
    </dgm:pt>
    <dgm:pt modelId="{61130EC7-C568-4ACC-A65E-78B617D6EC40}" type="sibTrans" cxnId="{D21D34B8-CF56-4A2B-89C9-B6053BC0EC6F}">
      <dgm:prSet/>
      <dgm:spPr/>
      <dgm:t>
        <a:bodyPr/>
        <a:lstStyle/>
        <a:p>
          <a:endParaRPr lang="en-US"/>
        </a:p>
      </dgm:t>
    </dgm:pt>
    <dgm:pt modelId="{6A6B9303-FC1E-4F5A-825C-BA867E34800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Project Location defined</a:t>
          </a:r>
        </a:p>
      </dgm:t>
    </dgm:pt>
    <dgm:pt modelId="{96BCFDDE-84B6-458D-9FC7-122836F96A64}" type="parTrans" cxnId="{24EF9D81-DA3F-4534-8DD3-2508FC35F3D4}">
      <dgm:prSet/>
      <dgm:spPr/>
      <dgm:t>
        <a:bodyPr/>
        <a:lstStyle/>
        <a:p>
          <a:endParaRPr lang="en-US"/>
        </a:p>
      </dgm:t>
    </dgm:pt>
    <dgm:pt modelId="{D7FD6271-7671-4836-B3C6-77E069A27400}" type="sibTrans" cxnId="{24EF9D81-DA3F-4534-8DD3-2508FC35F3D4}">
      <dgm:prSet/>
      <dgm:spPr/>
      <dgm:t>
        <a:bodyPr/>
        <a:lstStyle/>
        <a:p>
          <a:endParaRPr lang="en-US"/>
        </a:p>
      </dgm:t>
    </dgm:pt>
    <dgm:pt modelId="{0F5D1FCD-F5CE-432D-9C7F-AA9A4E9E7681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Needs Evaluation</a:t>
          </a:r>
        </a:p>
      </dgm:t>
    </dgm:pt>
    <dgm:pt modelId="{5A853E70-1444-43DE-888B-B697D61AC166}" type="parTrans" cxnId="{48DC1A56-7353-4C18-887A-948873F0929A}">
      <dgm:prSet/>
      <dgm:spPr/>
      <dgm:t>
        <a:bodyPr/>
        <a:lstStyle/>
        <a:p>
          <a:endParaRPr lang="en-US"/>
        </a:p>
      </dgm:t>
    </dgm:pt>
    <dgm:pt modelId="{7AEA63C7-2E06-4F52-B125-73C4618439BE}" type="sibTrans" cxnId="{48DC1A56-7353-4C18-887A-948873F0929A}">
      <dgm:prSet/>
      <dgm:spPr/>
      <dgm:t>
        <a:bodyPr/>
        <a:lstStyle/>
        <a:p>
          <a:endParaRPr lang="en-US"/>
        </a:p>
      </dgm:t>
    </dgm:pt>
    <dgm:pt modelId="{C6910118-48A9-498D-AB96-8621D4A0BD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Assess needs of proposed project (aligned with SLRTP).</a:t>
          </a:r>
        </a:p>
      </dgm:t>
    </dgm:pt>
    <dgm:pt modelId="{1E842055-E431-4E06-95F7-078952EFF83C}" type="parTrans" cxnId="{5CF0D6E6-FF53-4C66-A67A-F72B08E1FC22}">
      <dgm:prSet/>
      <dgm:spPr/>
      <dgm:t>
        <a:bodyPr/>
        <a:lstStyle/>
        <a:p>
          <a:endParaRPr lang="en-US"/>
        </a:p>
      </dgm:t>
    </dgm:pt>
    <dgm:pt modelId="{7A8CBDDE-58FC-4A37-82FB-7EA360E3A36B}" type="sibTrans" cxnId="{5CF0D6E6-FF53-4C66-A67A-F72B08E1FC22}">
      <dgm:prSet/>
      <dgm:spPr/>
      <dgm:t>
        <a:bodyPr/>
        <a:lstStyle/>
        <a:p>
          <a:endParaRPr lang="en-US"/>
        </a:p>
      </dgm:t>
    </dgm:pt>
    <dgm:pt modelId="{2CD23C1F-BCFE-4860-B8D2-C70521104469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Outcome scoring</a:t>
          </a:r>
        </a:p>
      </dgm:t>
    </dgm:pt>
    <dgm:pt modelId="{350A9264-622D-4F27-B8B6-E966894781D5}" type="parTrans" cxnId="{A177BF94-813E-4792-8C8E-68D32E776ECA}">
      <dgm:prSet/>
      <dgm:spPr/>
      <dgm:t>
        <a:bodyPr/>
        <a:lstStyle/>
        <a:p>
          <a:endParaRPr lang="en-US"/>
        </a:p>
      </dgm:t>
    </dgm:pt>
    <dgm:pt modelId="{9046F7B5-0D39-43E3-95F2-991443EEE88A}" type="sibTrans" cxnId="{A177BF94-813E-4792-8C8E-68D32E776ECA}">
      <dgm:prSet/>
      <dgm:spPr/>
      <dgm:t>
        <a:bodyPr/>
        <a:lstStyle/>
        <a:p>
          <a:endParaRPr lang="en-US"/>
        </a:p>
      </dgm:t>
    </dgm:pt>
    <dgm:pt modelId="{3CB6E623-8FA1-473F-AE7C-F35867ACB4C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User assessment of project outcomes</a:t>
          </a:r>
        </a:p>
      </dgm:t>
    </dgm:pt>
    <dgm:pt modelId="{5342FE3B-D144-4F76-9692-83A3EDF284F6}" type="parTrans" cxnId="{0489A4FE-B8CF-42EF-9B12-3515BC07CA09}">
      <dgm:prSet/>
      <dgm:spPr/>
      <dgm:t>
        <a:bodyPr/>
        <a:lstStyle/>
        <a:p>
          <a:endParaRPr lang="en-US"/>
        </a:p>
      </dgm:t>
    </dgm:pt>
    <dgm:pt modelId="{51A2DBCA-5431-461D-A4AF-6C736FB1B5A6}" type="sibTrans" cxnId="{0489A4FE-B8CF-42EF-9B12-3515BC07CA09}">
      <dgm:prSet/>
      <dgm:spPr/>
      <dgm:t>
        <a:bodyPr/>
        <a:lstStyle/>
        <a:p>
          <a:endParaRPr lang="en-US"/>
        </a:p>
      </dgm:t>
    </dgm:pt>
    <dgm:pt modelId="{2A177855-649E-420E-9742-133C98ED474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Additional info provided by applicant</a:t>
          </a:r>
        </a:p>
      </dgm:t>
    </dgm:pt>
    <dgm:pt modelId="{45AC49E3-BAE8-464F-B69B-9E0AA6D77DBB}" type="parTrans" cxnId="{384E4DAB-218E-4F5F-847B-CB3803CA45CF}">
      <dgm:prSet/>
      <dgm:spPr/>
      <dgm:t>
        <a:bodyPr/>
        <a:lstStyle/>
        <a:p>
          <a:endParaRPr lang="en-US"/>
        </a:p>
      </dgm:t>
    </dgm:pt>
    <dgm:pt modelId="{C7520B0F-B21D-406F-AD38-3D2CA7112F7C}" type="sibTrans" cxnId="{384E4DAB-218E-4F5F-847B-CB3803CA45CF}">
      <dgm:prSet/>
      <dgm:spPr/>
      <dgm:t>
        <a:bodyPr/>
        <a:lstStyle/>
        <a:p>
          <a:endParaRPr lang="en-US"/>
        </a:p>
      </dgm:t>
    </dgm:pt>
    <dgm:pt modelId="{51A3E4C0-64E0-407D-BDC4-02A5D100842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Submission</a:t>
          </a:r>
        </a:p>
      </dgm:t>
    </dgm:pt>
    <dgm:pt modelId="{2F89AB45-2B5E-4051-8F00-4CF8E1407F76}" type="parTrans" cxnId="{F2545E2F-1B3B-4621-BEA5-5C344B151962}">
      <dgm:prSet/>
      <dgm:spPr/>
      <dgm:t>
        <a:bodyPr/>
        <a:lstStyle/>
        <a:p>
          <a:endParaRPr lang="en-US"/>
        </a:p>
      </dgm:t>
    </dgm:pt>
    <dgm:pt modelId="{AEC6837C-17C7-4DCF-A199-6C1EE933482A}" type="sibTrans" cxnId="{F2545E2F-1B3B-4621-BEA5-5C344B151962}">
      <dgm:prSet/>
      <dgm:spPr/>
      <dgm:t>
        <a:bodyPr/>
        <a:lstStyle/>
        <a:p>
          <a:endParaRPr lang="en-US"/>
        </a:p>
      </dgm:t>
    </dgm:pt>
    <dgm:pt modelId="{C1D51902-1A61-4918-AEA8-9FBB7382872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Project scored for review</a:t>
          </a:r>
        </a:p>
      </dgm:t>
    </dgm:pt>
    <dgm:pt modelId="{61E7C638-90B2-4056-BAE1-531C0FACE3AD}" type="parTrans" cxnId="{940EFD27-F8A8-4E75-8810-03B863B0DBBD}">
      <dgm:prSet/>
      <dgm:spPr/>
      <dgm:t>
        <a:bodyPr/>
        <a:lstStyle/>
        <a:p>
          <a:endParaRPr lang="en-US"/>
        </a:p>
      </dgm:t>
    </dgm:pt>
    <dgm:pt modelId="{2F3F8CC5-FC3C-4508-97B4-A5DA6345481C}" type="sibTrans" cxnId="{940EFD27-F8A8-4E75-8810-03B863B0DBBD}">
      <dgm:prSet/>
      <dgm:spPr/>
      <dgm:t>
        <a:bodyPr/>
        <a:lstStyle/>
        <a:p>
          <a:endParaRPr lang="en-US"/>
        </a:p>
      </dgm:t>
    </dgm:pt>
    <dgm:pt modelId="{EBBEA09C-0C53-412F-A490-8D3BCA7FA8E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committee and ELT provide final recommendations for programming</a:t>
          </a:r>
        </a:p>
      </dgm:t>
    </dgm:pt>
    <dgm:pt modelId="{7C449DF0-0E9D-4627-9068-B308511A5E2C}" type="parTrans" cxnId="{2BD3B685-00F5-4062-93CF-6CCEF405F091}">
      <dgm:prSet/>
      <dgm:spPr/>
      <dgm:t>
        <a:bodyPr/>
        <a:lstStyle/>
        <a:p>
          <a:endParaRPr lang="en-US"/>
        </a:p>
      </dgm:t>
    </dgm:pt>
    <dgm:pt modelId="{A572FA7E-7CE7-4E08-A02D-B504DCFAFE5A}" type="sibTrans" cxnId="{2BD3B685-00F5-4062-93CF-6CCEF405F091}">
      <dgm:prSet/>
      <dgm:spPr/>
      <dgm:t>
        <a:bodyPr/>
        <a:lstStyle/>
        <a:p>
          <a:endParaRPr lang="en-US"/>
        </a:p>
      </dgm:t>
    </dgm:pt>
    <dgm:pt modelId="{3D9153C1-32D6-4B52-B369-979E22EC694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Application saved for future reference and resubmittal</a:t>
          </a:r>
        </a:p>
      </dgm:t>
    </dgm:pt>
    <dgm:pt modelId="{88E024D5-5339-4E60-A2E4-B83023F14A30}" type="parTrans" cxnId="{A6BE8743-DABB-4758-9028-2734F671DBB7}">
      <dgm:prSet/>
      <dgm:spPr/>
      <dgm:t>
        <a:bodyPr/>
        <a:lstStyle/>
        <a:p>
          <a:endParaRPr lang="en-US"/>
        </a:p>
      </dgm:t>
    </dgm:pt>
    <dgm:pt modelId="{32AEC482-F0EE-42F7-BEB6-1742686FC291}" type="sibTrans" cxnId="{A6BE8743-DABB-4758-9028-2734F671DBB7}">
      <dgm:prSet/>
      <dgm:spPr/>
      <dgm:t>
        <a:bodyPr/>
        <a:lstStyle/>
        <a:p>
          <a:endParaRPr lang="en-US"/>
        </a:p>
      </dgm:t>
    </dgm:pt>
    <dgm:pt modelId="{BD407175-493A-47CB-AEC5-B333361B842F}" type="pres">
      <dgm:prSet presAssocID="{665CC33C-0268-4491-8629-42A7C4AD5275}" presName="root" presStyleCnt="0">
        <dgm:presLayoutVars>
          <dgm:dir/>
          <dgm:resizeHandles val="exact"/>
        </dgm:presLayoutVars>
      </dgm:prSet>
      <dgm:spPr/>
    </dgm:pt>
    <dgm:pt modelId="{D5B0BB2F-A4C5-47A2-861E-04E8EBEF79D8}" type="pres">
      <dgm:prSet presAssocID="{627F1CD7-0071-4801-8F78-EFCFAD10B18F}" presName="compNode" presStyleCnt="0"/>
      <dgm:spPr/>
    </dgm:pt>
    <dgm:pt modelId="{DEC35B27-C5F2-4E8C-93E5-110961339DBD}" type="pres">
      <dgm:prSet presAssocID="{627F1CD7-0071-4801-8F78-EFCFAD10B18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7213CBB-E102-4C66-AED9-70CE90313FAD}" type="pres">
      <dgm:prSet presAssocID="{627F1CD7-0071-4801-8F78-EFCFAD10B18F}" presName="iconSpace" presStyleCnt="0"/>
      <dgm:spPr/>
    </dgm:pt>
    <dgm:pt modelId="{F8342AC0-F6B5-411B-A308-A4F31C4EDECE}" type="pres">
      <dgm:prSet presAssocID="{627F1CD7-0071-4801-8F78-EFCFAD10B18F}" presName="parTx" presStyleLbl="revTx" presStyleIdx="0" presStyleCnt="8">
        <dgm:presLayoutVars>
          <dgm:chMax val="0"/>
          <dgm:chPref val="0"/>
        </dgm:presLayoutVars>
      </dgm:prSet>
      <dgm:spPr/>
    </dgm:pt>
    <dgm:pt modelId="{9614CB55-4C15-4055-9D8C-F2A77DC4CE70}" type="pres">
      <dgm:prSet presAssocID="{627F1CD7-0071-4801-8F78-EFCFAD10B18F}" presName="txSpace" presStyleCnt="0"/>
      <dgm:spPr/>
    </dgm:pt>
    <dgm:pt modelId="{C982B228-57A0-48BF-97B1-40CAE4D9D4C6}" type="pres">
      <dgm:prSet presAssocID="{627F1CD7-0071-4801-8F78-EFCFAD10B18F}" presName="desTx" presStyleLbl="revTx" presStyleIdx="1" presStyleCnt="8">
        <dgm:presLayoutVars/>
      </dgm:prSet>
      <dgm:spPr/>
    </dgm:pt>
    <dgm:pt modelId="{2805F66F-F03A-4B14-ABA8-BE7F92230BF6}" type="pres">
      <dgm:prSet presAssocID="{61130EC7-C568-4ACC-A65E-78B617D6EC40}" presName="sibTrans" presStyleCnt="0"/>
      <dgm:spPr/>
    </dgm:pt>
    <dgm:pt modelId="{B30F0097-72FA-4B88-B06E-BC0A939DBD5D}" type="pres">
      <dgm:prSet presAssocID="{0F5D1FCD-F5CE-432D-9C7F-AA9A4E9E7681}" presName="compNode" presStyleCnt="0"/>
      <dgm:spPr/>
    </dgm:pt>
    <dgm:pt modelId="{5738AE88-A6F7-4788-A5F5-5432A50C402B}" type="pres">
      <dgm:prSet presAssocID="{0F5D1FCD-F5CE-432D-9C7F-AA9A4E9E768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3C101BD2-BC52-478F-88FD-2C38B9762CD1}" type="pres">
      <dgm:prSet presAssocID="{0F5D1FCD-F5CE-432D-9C7F-AA9A4E9E7681}" presName="iconSpace" presStyleCnt="0"/>
      <dgm:spPr/>
    </dgm:pt>
    <dgm:pt modelId="{9554B8DC-8FA4-4351-A168-93E9B7C5F864}" type="pres">
      <dgm:prSet presAssocID="{0F5D1FCD-F5CE-432D-9C7F-AA9A4E9E7681}" presName="parTx" presStyleLbl="revTx" presStyleIdx="2" presStyleCnt="8">
        <dgm:presLayoutVars>
          <dgm:chMax val="0"/>
          <dgm:chPref val="0"/>
        </dgm:presLayoutVars>
      </dgm:prSet>
      <dgm:spPr/>
    </dgm:pt>
    <dgm:pt modelId="{7900001F-0EFC-4E0B-AC28-8D60BFABE592}" type="pres">
      <dgm:prSet presAssocID="{0F5D1FCD-F5CE-432D-9C7F-AA9A4E9E7681}" presName="txSpace" presStyleCnt="0"/>
      <dgm:spPr/>
    </dgm:pt>
    <dgm:pt modelId="{96D036F8-EB11-400B-8B06-29EEB23F30FC}" type="pres">
      <dgm:prSet presAssocID="{0F5D1FCD-F5CE-432D-9C7F-AA9A4E9E7681}" presName="desTx" presStyleLbl="revTx" presStyleIdx="3" presStyleCnt="8">
        <dgm:presLayoutVars/>
      </dgm:prSet>
      <dgm:spPr/>
    </dgm:pt>
    <dgm:pt modelId="{98BF2274-CBAB-4482-A9B4-690E33116D4B}" type="pres">
      <dgm:prSet presAssocID="{7AEA63C7-2E06-4F52-B125-73C4618439BE}" presName="sibTrans" presStyleCnt="0"/>
      <dgm:spPr/>
    </dgm:pt>
    <dgm:pt modelId="{5ABB44F1-E743-4994-A9AE-E19C3B484338}" type="pres">
      <dgm:prSet presAssocID="{2CD23C1F-BCFE-4860-B8D2-C70521104469}" presName="compNode" presStyleCnt="0"/>
      <dgm:spPr/>
    </dgm:pt>
    <dgm:pt modelId="{7B4FEB13-3E98-482D-B909-075C8787167E}" type="pres">
      <dgm:prSet presAssocID="{2CD23C1F-BCFE-4860-B8D2-C7052110446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AAACF5A-9435-4F11-A7A2-5D9FB55B1E74}" type="pres">
      <dgm:prSet presAssocID="{2CD23C1F-BCFE-4860-B8D2-C70521104469}" presName="iconSpace" presStyleCnt="0"/>
      <dgm:spPr/>
    </dgm:pt>
    <dgm:pt modelId="{6B92B027-34AB-4B67-86B0-0B50AB8955F3}" type="pres">
      <dgm:prSet presAssocID="{2CD23C1F-BCFE-4860-B8D2-C70521104469}" presName="parTx" presStyleLbl="revTx" presStyleIdx="4" presStyleCnt="8">
        <dgm:presLayoutVars>
          <dgm:chMax val="0"/>
          <dgm:chPref val="0"/>
        </dgm:presLayoutVars>
      </dgm:prSet>
      <dgm:spPr/>
    </dgm:pt>
    <dgm:pt modelId="{113434DD-93DD-438D-8C4F-59FE7BF8D9C0}" type="pres">
      <dgm:prSet presAssocID="{2CD23C1F-BCFE-4860-B8D2-C70521104469}" presName="txSpace" presStyleCnt="0"/>
      <dgm:spPr/>
    </dgm:pt>
    <dgm:pt modelId="{1C33AA83-EB96-4B70-840E-E1726E96780B}" type="pres">
      <dgm:prSet presAssocID="{2CD23C1F-BCFE-4860-B8D2-C70521104469}" presName="desTx" presStyleLbl="revTx" presStyleIdx="5" presStyleCnt="8">
        <dgm:presLayoutVars/>
      </dgm:prSet>
      <dgm:spPr/>
    </dgm:pt>
    <dgm:pt modelId="{D74A8240-BF2D-436D-8EC5-C2D5E11A4C0C}" type="pres">
      <dgm:prSet presAssocID="{9046F7B5-0D39-43E3-95F2-991443EEE88A}" presName="sibTrans" presStyleCnt="0"/>
      <dgm:spPr/>
    </dgm:pt>
    <dgm:pt modelId="{237A5533-A3C5-4E8C-9628-AD0BDCC35B83}" type="pres">
      <dgm:prSet presAssocID="{51A3E4C0-64E0-407D-BDC4-02A5D100842F}" presName="compNode" presStyleCnt="0"/>
      <dgm:spPr/>
    </dgm:pt>
    <dgm:pt modelId="{2EBB6B83-FAD9-4F11-A0B4-4DB3E7CD0759}" type="pres">
      <dgm:prSet presAssocID="{51A3E4C0-64E0-407D-BDC4-02A5D100842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BEE2961-9FCD-413A-80C1-5D4E4B683C27}" type="pres">
      <dgm:prSet presAssocID="{51A3E4C0-64E0-407D-BDC4-02A5D100842F}" presName="iconSpace" presStyleCnt="0"/>
      <dgm:spPr/>
    </dgm:pt>
    <dgm:pt modelId="{05EA08E4-1621-4DB1-A053-7C9E40AC5077}" type="pres">
      <dgm:prSet presAssocID="{51A3E4C0-64E0-407D-BDC4-02A5D100842F}" presName="parTx" presStyleLbl="revTx" presStyleIdx="6" presStyleCnt="8">
        <dgm:presLayoutVars>
          <dgm:chMax val="0"/>
          <dgm:chPref val="0"/>
        </dgm:presLayoutVars>
      </dgm:prSet>
      <dgm:spPr/>
    </dgm:pt>
    <dgm:pt modelId="{636B535A-E5AD-4864-A07B-F2BB8CC32125}" type="pres">
      <dgm:prSet presAssocID="{51A3E4C0-64E0-407D-BDC4-02A5D100842F}" presName="txSpace" presStyleCnt="0"/>
      <dgm:spPr/>
    </dgm:pt>
    <dgm:pt modelId="{918FCA05-D5A2-48F0-B8E9-28DEB31EFD84}" type="pres">
      <dgm:prSet presAssocID="{51A3E4C0-64E0-407D-BDC4-02A5D100842F}" presName="desTx" presStyleLbl="revTx" presStyleIdx="7" presStyleCnt="8">
        <dgm:presLayoutVars/>
      </dgm:prSet>
      <dgm:spPr/>
    </dgm:pt>
  </dgm:ptLst>
  <dgm:cxnLst>
    <dgm:cxn modelId="{7117A907-4CC0-42CB-AB9D-03651B1FD459}" type="presOf" srcId="{51A3E4C0-64E0-407D-BDC4-02A5D100842F}" destId="{05EA08E4-1621-4DB1-A053-7C9E40AC5077}" srcOrd="0" destOrd="0" presId="urn:microsoft.com/office/officeart/2018/2/layout/IconLabelDescriptionList"/>
    <dgm:cxn modelId="{FE5F1012-E17C-4F57-8185-1F53CDDCD164}" type="presOf" srcId="{627F1CD7-0071-4801-8F78-EFCFAD10B18F}" destId="{F8342AC0-F6B5-411B-A308-A4F31C4EDECE}" srcOrd="0" destOrd="0" presId="urn:microsoft.com/office/officeart/2018/2/layout/IconLabelDescriptionList"/>
    <dgm:cxn modelId="{08A4AB14-BC78-4903-91EA-EF972CC8CB79}" type="presOf" srcId="{C1D51902-1A61-4918-AEA8-9FBB73828724}" destId="{918FCA05-D5A2-48F0-B8E9-28DEB31EFD84}" srcOrd="0" destOrd="0" presId="urn:microsoft.com/office/officeart/2018/2/layout/IconLabelDescriptionList"/>
    <dgm:cxn modelId="{940EFD27-F8A8-4E75-8810-03B863B0DBBD}" srcId="{51A3E4C0-64E0-407D-BDC4-02A5D100842F}" destId="{C1D51902-1A61-4918-AEA8-9FBB73828724}" srcOrd="0" destOrd="0" parTransId="{61E7C638-90B2-4056-BAE1-531C0FACE3AD}" sibTransId="{2F3F8CC5-FC3C-4508-97B4-A5DA6345481C}"/>
    <dgm:cxn modelId="{F2545E2F-1B3B-4621-BEA5-5C344B151962}" srcId="{665CC33C-0268-4491-8629-42A7C4AD5275}" destId="{51A3E4C0-64E0-407D-BDC4-02A5D100842F}" srcOrd="3" destOrd="0" parTransId="{2F89AB45-2B5E-4051-8F00-4CF8E1407F76}" sibTransId="{AEC6837C-17C7-4DCF-A199-6C1EE933482A}"/>
    <dgm:cxn modelId="{A6BE8743-DABB-4758-9028-2734F671DBB7}" srcId="{51A3E4C0-64E0-407D-BDC4-02A5D100842F}" destId="{3D9153C1-32D6-4B52-B369-979E22EC6943}" srcOrd="2" destOrd="0" parTransId="{88E024D5-5339-4E60-A2E4-B83023F14A30}" sibTransId="{32AEC482-F0EE-42F7-BEB6-1742686FC291}"/>
    <dgm:cxn modelId="{C171E171-E215-4038-B9D9-3323B0C1EBAC}" type="presOf" srcId="{0F5D1FCD-F5CE-432D-9C7F-AA9A4E9E7681}" destId="{9554B8DC-8FA4-4351-A168-93E9B7C5F864}" srcOrd="0" destOrd="0" presId="urn:microsoft.com/office/officeart/2018/2/layout/IconLabelDescriptionList"/>
    <dgm:cxn modelId="{48DC1A56-7353-4C18-887A-948873F0929A}" srcId="{665CC33C-0268-4491-8629-42A7C4AD5275}" destId="{0F5D1FCD-F5CE-432D-9C7F-AA9A4E9E7681}" srcOrd="1" destOrd="0" parTransId="{5A853E70-1444-43DE-888B-B697D61AC166}" sibTransId="{7AEA63C7-2E06-4F52-B125-73C4618439BE}"/>
    <dgm:cxn modelId="{92B19759-5664-4FF0-91A1-F6A9C278E8C8}" type="presOf" srcId="{EBBEA09C-0C53-412F-A490-8D3BCA7FA8E9}" destId="{918FCA05-D5A2-48F0-B8E9-28DEB31EFD84}" srcOrd="0" destOrd="1" presId="urn:microsoft.com/office/officeart/2018/2/layout/IconLabelDescriptionList"/>
    <dgm:cxn modelId="{D8F1C77B-7B58-456D-9600-5B790C030487}" type="presOf" srcId="{665CC33C-0268-4491-8629-42A7C4AD5275}" destId="{BD407175-493A-47CB-AEC5-B333361B842F}" srcOrd="0" destOrd="0" presId="urn:microsoft.com/office/officeart/2018/2/layout/IconLabelDescriptionList"/>
    <dgm:cxn modelId="{24EF9D81-DA3F-4534-8DD3-2508FC35F3D4}" srcId="{627F1CD7-0071-4801-8F78-EFCFAD10B18F}" destId="{6A6B9303-FC1E-4F5A-825C-BA867E348008}" srcOrd="0" destOrd="0" parTransId="{96BCFDDE-84B6-458D-9FC7-122836F96A64}" sibTransId="{D7FD6271-7671-4836-B3C6-77E069A27400}"/>
    <dgm:cxn modelId="{2BD3B685-00F5-4062-93CF-6CCEF405F091}" srcId="{51A3E4C0-64E0-407D-BDC4-02A5D100842F}" destId="{EBBEA09C-0C53-412F-A490-8D3BCA7FA8E9}" srcOrd="1" destOrd="0" parTransId="{7C449DF0-0E9D-4627-9068-B308511A5E2C}" sibTransId="{A572FA7E-7CE7-4E08-A02D-B504DCFAFE5A}"/>
    <dgm:cxn modelId="{22410C92-E750-4A46-9522-725693A33FE4}" type="presOf" srcId="{C6910118-48A9-498D-AB96-8621D4A0BD4E}" destId="{96D036F8-EB11-400B-8B06-29EEB23F30FC}" srcOrd="0" destOrd="0" presId="urn:microsoft.com/office/officeart/2018/2/layout/IconLabelDescriptionList"/>
    <dgm:cxn modelId="{F9E71592-798D-4CED-8803-0BB29107F21F}" type="presOf" srcId="{2A177855-649E-420E-9742-133C98ED4745}" destId="{1C33AA83-EB96-4B70-840E-E1726E96780B}" srcOrd="0" destOrd="1" presId="urn:microsoft.com/office/officeart/2018/2/layout/IconLabelDescriptionList"/>
    <dgm:cxn modelId="{A177BF94-813E-4792-8C8E-68D32E776ECA}" srcId="{665CC33C-0268-4491-8629-42A7C4AD5275}" destId="{2CD23C1F-BCFE-4860-B8D2-C70521104469}" srcOrd="2" destOrd="0" parTransId="{350A9264-622D-4F27-B8B6-E966894781D5}" sibTransId="{9046F7B5-0D39-43E3-95F2-991443EEE88A}"/>
    <dgm:cxn modelId="{8D0FCC9C-FAD3-4400-9BB7-DB23DA9DA0BF}" type="presOf" srcId="{3D9153C1-32D6-4B52-B369-979E22EC6943}" destId="{918FCA05-D5A2-48F0-B8E9-28DEB31EFD84}" srcOrd="0" destOrd="2" presId="urn:microsoft.com/office/officeart/2018/2/layout/IconLabelDescriptionList"/>
    <dgm:cxn modelId="{384E4DAB-218E-4F5F-847B-CB3803CA45CF}" srcId="{2CD23C1F-BCFE-4860-B8D2-C70521104469}" destId="{2A177855-649E-420E-9742-133C98ED4745}" srcOrd="1" destOrd="0" parTransId="{45AC49E3-BAE8-464F-B69B-9E0AA6D77DBB}" sibTransId="{C7520B0F-B21D-406F-AD38-3D2CA7112F7C}"/>
    <dgm:cxn modelId="{D21D34B8-CF56-4A2B-89C9-B6053BC0EC6F}" srcId="{665CC33C-0268-4491-8629-42A7C4AD5275}" destId="{627F1CD7-0071-4801-8F78-EFCFAD10B18F}" srcOrd="0" destOrd="0" parTransId="{042FB0D9-D4CC-4624-AC55-88E059D26336}" sibTransId="{61130EC7-C568-4ACC-A65E-78B617D6EC40}"/>
    <dgm:cxn modelId="{2E65C5BC-E137-4270-B4A0-EE2ECD98C5F4}" type="presOf" srcId="{6A6B9303-FC1E-4F5A-825C-BA867E348008}" destId="{C982B228-57A0-48BF-97B1-40CAE4D9D4C6}" srcOrd="0" destOrd="0" presId="urn:microsoft.com/office/officeart/2018/2/layout/IconLabelDescriptionList"/>
    <dgm:cxn modelId="{F06A9CBD-CF41-42D8-B86F-E47AEC98A584}" type="presOf" srcId="{2CD23C1F-BCFE-4860-B8D2-C70521104469}" destId="{6B92B027-34AB-4B67-86B0-0B50AB8955F3}" srcOrd="0" destOrd="0" presId="urn:microsoft.com/office/officeart/2018/2/layout/IconLabelDescriptionList"/>
    <dgm:cxn modelId="{2ECC04D2-C7AE-405E-91A3-77B86364A45B}" type="presOf" srcId="{3CB6E623-8FA1-473F-AE7C-F35867ACB4C7}" destId="{1C33AA83-EB96-4B70-840E-E1726E96780B}" srcOrd="0" destOrd="0" presId="urn:microsoft.com/office/officeart/2018/2/layout/IconLabelDescriptionList"/>
    <dgm:cxn modelId="{5CF0D6E6-FF53-4C66-A67A-F72B08E1FC22}" srcId="{0F5D1FCD-F5CE-432D-9C7F-AA9A4E9E7681}" destId="{C6910118-48A9-498D-AB96-8621D4A0BD4E}" srcOrd="0" destOrd="0" parTransId="{1E842055-E431-4E06-95F7-078952EFF83C}" sibTransId="{7A8CBDDE-58FC-4A37-82FB-7EA360E3A36B}"/>
    <dgm:cxn modelId="{0489A4FE-B8CF-42EF-9B12-3515BC07CA09}" srcId="{2CD23C1F-BCFE-4860-B8D2-C70521104469}" destId="{3CB6E623-8FA1-473F-AE7C-F35867ACB4C7}" srcOrd="0" destOrd="0" parTransId="{5342FE3B-D144-4F76-9692-83A3EDF284F6}" sibTransId="{51A2DBCA-5431-461D-A4AF-6C736FB1B5A6}"/>
    <dgm:cxn modelId="{BAF1AD34-E365-460A-97BC-7F8B4C60EE18}" type="presParOf" srcId="{BD407175-493A-47CB-AEC5-B333361B842F}" destId="{D5B0BB2F-A4C5-47A2-861E-04E8EBEF79D8}" srcOrd="0" destOrd="0" presId="urn:microsoft.com/office/officeart/2018/2/layout/IconLabelDescriptionList"/>
    <dgm:cxn modelId="{6EB244C9-B06E-40C5-9AEF-DC635D444C70}" type="presParOf" srcId="{D5B0BB2F-A4C5-47A2-861E-04E8EBEF79D8}" destId="{DEC35B27-C5F2-4E8C-93E5-110961339DBD}" srcOrd="0" destOrd="0" presId="urn:microsoft.com/office/officeart/2018/2/layout/IconLabelDescriptionList"/>
    <dgm:cxn modelId="{108D3B90-8853-467F-A67C-D27A176B3577}" type="presParOf" srcId="{D5B0BB2F-A4C5-47A2-861E-04E8EBEF79D8}" destId="{07213CBB-E102-4C66-AED9-70CE90313FAD}" srcOrd="1" destOrd="0" presId="urn:microsoft.com/office/officeart/2018/2/layout/IconLabelDescriptionList"/>
    <dgm:cxn modelId="{5DB68406-6A1D-4800-91A6-CE0AABCA859F}" type="presParOf" srcId="{D5B0BB2F-A4C5-47A2-861E-04E8EBEF79D8}" destId="{F8342AC0-F6B5-411B-A308-A4F31C4EDECE}" srcOrd="2" destOrd="0" presId="urn:microsoft.com/office/officeart/2018/2/layout/IconLabelDescriptionList"/>
    <dgm:cxn modelId="{EF97A1EE-06A8-4925-A0BA-4F437BF73C87}" type="presParOf" srcId="{D5B0BB2F-A4C5-47A2-861E-04E8EBEF79D8}" destId="{9614CB55-4C15-4055-9D8C-F2A77DC4CE70}" srcOrd="3" destOrd="0" presId="urn:microsoft.com/office/officeart/2018/2/layout/IconLabelDescriptionList"/>
    <dgm:cxn modelId="{4488EC8B-F0C2-45F7-B5DC-FE9A81C64215}" type="presParOf" srcId="{D5B0BB2F-A4C5-47A2-861E-04E8EBEF79D8}" destId="{C982B228-57A0-48BF-97B1-40CAE4D9D4C6}" srcOrd="4" destOrd="0" presId="urn:microsoft.com/office/officeart/2018/2/layout/IconLabelDescriptionList"/>
    <dgm:cxn modelId="{3F9EEECE-0715-4C1F-A430-293A8DF9110C}" type="presParOf" srcId="{BD407175-493A-47CB-AEC5-B333361B842F}" destId="{2805F66F-F03A-4B14-ABA8-BE7F92230BF6}" srcOrd="1" destOrd="0" presId="urn:microsoft.com/office/officeart/2018/2/layout/IconLabelDescriptionList"/>
    <dgm:cxn modelId="{09BB5640-348C-4B71-B775-BB998F83330C}" type="presParOf" srcId="{BD407175-493A-47CB-AEC5-B333361B842F}" destId="{B30F0097-72FA-4B88-B06E-BC0A939DBD5D}" srcOrd="2" destOrd="0" presId="urn:microsoft.com/office/officeart/2018/2/layout/IconLabelDescriptionList"/>
    <dgm:cxn modelId="{03DB942C-6460-4F73-AAD5-1C8CC508FA8B}" type="presParOf" srcId="{B30F0097-72FA-4B88-B06E-BC0A939DBD5D}" destId="{5738AE88-A6F7-4788-A5F5-5432A50C402B}" srcOrd="0" destOrd="0" presId="urn:microsoft.com/office/officeart/2018/2/layout/IconLabelDescriptionList"/>
    <dgm:cxn modelId="{6E1D0FEA-5D66-4510-A161-0D8EDC654586}" type="presParOf" srcId="{B30F0097-72FA-4B88-B06E-BC0A939DBD5D}" destId="{3C101BD2-BC52-478F-88FD-2C38B9762CD1}" srcOrd="1" destOrd="0" presId="urn:microsoft.com/office/officeart/2018/2/layout/IconLabelDescriptionList"/>
    <dgm:cxn modelId="{C065A71F-435F-4366-A14E-26CFF614BF75}" type="presParOf" srcId="{B30F0097-72FA-4B88-B06E-BC0A939DBD5D}" destId="{9554B8DC-8FA4-4351-A168-93E9B7C5F864}" srcOrd="2" destOrd="0" presId="urn:microsoft.com/office/officeart/2018/2/layout/IconLabelDescriptionList"/>
    <dgm:cxn modelId="{6D9E85B5-0E60-4045-BFC1-93038B857177}" type="presParOf" srcId="{B30F0097-72FA-4B88-B06E-BC0A939DBD5D}" destId="{7900001F-0EFC-4E0B-AC28-8D60BFABE592}" srcOrd="3" destOrd="0" presId="urn:microsoft.com/office/officeart/2018/2/layout/IconLabelDescriptionList"/>
    <dgm:cxn modelId="{5584072A-808D-426A-BD9C-8CBAC84D64CD}" type="presParOf" srcId="{B30F0097-72FA-4B88-B06E-BC0A939DBD5D}" destId="{96D036F8-EB11-400B-8B06-29EEB23F30FC}" srcOrd="4" destOrd="0" presId="urn:microsoft.com/office/officeart/2018/2/layout/IconLabelDescriptionList"/>
    <dgm:cxn modelId="{A21D8D5F-E6B2-4F84-82D9-ABDEFEC93899}" type="presParOf" srcId="{BD407175-493A-47CB-AEC5-B333361B842F}" destId="{98BF2274-CBAB-4482-A9B4-690E33116D4B}" srcOrd="3" destOrd="0" presId="urn:microsoft.com/office/officeart/2018/2/layout/IconLabelDescriptionList"/>
    <dgm:cxn modelId="{70935D28-22C5-4346-BC50-6045E9E57DFF}" type="presParOf" srcId="{BD407175-493A-47CB-AEC5-B333361B842F}" destId="{5ABB44F1-E743-4994-A9AE-E19C3B484338}" srcOrd="4" destOrd="0" presId="urn:microsoft.com/office/officeart/2018/2/layout/IconLabelDescriptionList"/>
    <dgm:cxn modelId="{58D269C0-CBD3-4699-B3C2-6E13BD2BE6F9}" type="presParOf" srcId="{5ABB44F1-E743-4994-A9AE-E19C3B484338}" destId="{7B4FEB13-3E98-482D-B909-075C8787167E}" srcOrd="0" destOrd="0" presId="urn:microsoft.com/office/officeart/2018/2/layout/IconLabelDescriptionList"/>
    <dgm:cxn modelId="{D0B31201-300E-47D5-ABD2-A53380B399C0}" type="presParOf" srcId="{5ABB44F1-E743-4994-A9AE-E19C3B484338}" destId="{FAAACF5A-9435-4F11-A7A2-5D9FB55B1E74}" srcOrd="1" destOrd="0" presId="urn:microsoft.com/office/officeart/2018/2/layout/IconLabelDescriptionList"/>
    <dgm:cxn modelId="{C0030374-9A2A-4FF5-A176-08AD922CB53B}" type="presParOf" srcId="{5ABB44F1-E743-4994-A9AE-E19C3B484338}" destId="{6B92B027-34AB-4B67-86B0-0B50AB8955F3}" srcOrd="2" destOrd="0" presId="urn:microsoft.com/office/officeart/2018/2/layout/IconLabelDescriptionList"/>
    <dgm:cxn modelId="{109F174A-3A9A-40D6-985D-D99BE651939C}" type="presParOf" srcId="{5ABB44F1-E743-4994-A9AE-E19C3B484338}" destId="{113434DD-93DD-438D-8C4F-59FE7BF8D9C0}" srcOrd="3" destOrd="0" presId="urn:microsoft.com/office/officeart/2018/2/layout/IconLabelDescriptionList"/>
    <dgm:cxn modelId="{FB286BA4-C8B8-4DDC-8F46-AFE3A6A4AB55}" type="presParOf" srcId="{5ABB44F1-E743-4994-A9AE-E19C3B484338}" destId="{1C33AA83-EB96-4B70-840E-E1726E96780B}" srcOrd="4" destOrd="0" presId="urn:microsoft.com/office/officeart/2018/2/layout/IconLabelDescriptionList"/>
    <dgm:cxn modelId="{EE5E47C0-3008-4ED5-AEC1-130A7BE84CFF}" type="presParOf" srcId="{BD407175-493A-47CB-AEC5-B333361B842F}" destId="{D74A8240-BF2D-436D-8EC5-C2D5E11A4C0C}" srcOrd="5" destOrd="0" presId="urn:microsoft.com/office/officeart/2018/2/layout/IconLabelDescriptionList"/>
    <dgm:cxn modelId="{C92992CD-92D4-4370-B130-214A9394DECA}" type="presParOf" srcId="{BD407175-493A-47CB-AEC5-B333361B842F}" destId="{237A5533-A3C5-4E8C-9628-AD0BDCC35B83}" srcOrd="6" destOrd="0" presId="urn:microsoft.com/office/officeart/2018/2/layout/IconLabelDescriptionList"/>
    <dgm:cxn modelId="{2041FE53-E792-4379-900E-736F77F28D42}" type="presParOf" srcId="{237A5533-A3C5-4E8C-9628-AD0BDCC35B83}" destId="{2EBB6B83-FAD9-4F11-A0B4-4DB3E7CD0759}" srcOrd="0" destOrd="0" presId="urn:microsoft.com/office/officeart/2018/2/layout/IconLabelDescriptionList"/>
    <dgm:cxn modelId="{CF30E155-A23C-4187-B5CE-813607F25B24}" type="presParOf" srcId="{237A5533-A3C5-4E8C-9628-AD0BDCC35B83}" destId="{EBEE2961-9FCD-413A-80C1-5D4E4B683C27}" srcOrd="1" destOrd="0" presId="urn:microsoft.com/office/officeart/2018/2/layout/IconLabelDescriptionList"/>
    <dgm:cxn modelId="{8B288102-A480-450F-BB80-E6E7587CF15F}" type="presParOf" srcId="{237A5533-A3C5-4E8C-9628-AD0BDCC35B83}" destId="{05EA08E4-1621-4DB1-A053-7C9E40AC5077}" srcOrd="2" destOrd="0" presId="urn:microsoft.com/office/officeart/2018/2/layout/IconLabelDescriptionList"/>
    <dgm:cxn modelId="{DA330443-6B30-4960-8B3D-6353E724AB5C}" type="presParOf" srcId="{237A5533-A3C5-4E8C-9628-AD0BDCC35B83}" destId="{636B535A-E5AD-4864-A07B-F2BB8CC32125}" srcOrd="3" destOrd="0" presId="urn:microsoft.com/office/officeart/2018/2/layout/IconLabelDescriptionList"/>
    <dgm:cxn modelId="{4FC98EA2-F1E9-4732-8E53-372C73E8CCDF}" type="presParOf" srcId="{237A5533-A3C5-4E8C-9628-AD0BDCC35B83}" destId="{918FCA05-D5A2-48F0-B8E9-28DEB31EFD8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CC33C-0268-4491-8629-42A7C4AD527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F1CD7-0071-4801-8F78-EFCFAD10B18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Define Project</a:t>
          </a:r>
        </a:p>
      </dgm:t>
    </dgm:pt>
    <dgm:pt modelId="{042FB0D9-D4CC-4624-AC55-88E059D26336}" type="parTrans" cxnId="{D21D34B8-CF56-4A2B-89C9-B6053BC0EC6F}">
      <dgm:prSet/>
      <dgm:spPr/>
      <dgm:t>
        <a:bodyPr/>
        <a:lstStyle/>
        <a:p>
          <a:endParaRPr lang="en-US"/>
        </a:p>
      </dgm:t>
    </dgm:pt>
    <dgm:pt modelId="{61130EC7-C568-4ACC-A65E-78B617D6EC40}" type="sibTrans" cxnId="{D21D34B8-CF56-4A2B-89C9-B6053BC0EC6F}">
      <dgm:prSet/>
      <dgm:spPr/>
      <dgm:t>
        <a:bodyPr/>
        <a:lstStyle/>
        <a:p>
          <a:endParaRPr lang="en-US"/>
        </a:p>
      </dgm:t>
    </dgm:pt>
    <dgm:pt modelId="{6A6B9303-FC1E-4F5A-825C-BA867E34800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Project Location defined</a:t>
          </a:r>
        </a:p>
      </dgm:t>
    </dgm:pt>
    <dgm:pt modelId="{96BCFDDE-84B6-458D-9FC7-122836F96A64}" type="parTrans" cxnId="{24EF9D81-DA3F-4534-8DD3-2508FC35F3D4}">
      <dgm:prSet/>
      <dgm:spPr/>
      <dgm:t>
        <a:bodyPr/>
        <a:lstStyle/>
        <a:p>
          <a:endParaRPr lang="en-US"/>
        </a:p>
      </dgm:t>
    </dgm:pt>
    <dgm:pt modelId="{D7FD6271-7671-4836-B3C6-77E069A27400}" type="sibTrans" cxnId="{24EF9D81-DA3F-4534-8DD3-2508FC35F3D4}">
      <dgm:prSet/>
      <dgm:spPr/>
      <dgm:t>
        <a:bodyPr/>
        <a:lstStyle/>
        <a:p>
          <a:endParaRPr lang="en-US"/>
        </a:p>
      </dgm:t>
    </dgm:pt>
    <dgm:pt modelId="{0F5D1FCD-F5CE-432D-9C7F-AA9A4E9E7681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Needs Evaluation</a:t>
          </a:r>
        </a:p>
      </dgm:t>
    </dgm:pt>
    <dgm:pt modelId="{5A853E70-1444-43DE-888B-B697D61AC166}" type="parTrans" cxnId="{48DC1A56-7353-4C18-887A-948873F0929A}">
      <dgm:prSet/>
      <dgm:spPr/>
      <dgm:t>
        <a:bodyPr/>
        <a:lstStyle/>
        <a:p>
          <a:endParaRPr lang="en-US"/>
        </a:p>
      </dgm:t>
    </dgm:pt>
    <dgm:pt modelId="{7AEA63C7-2E06-4F52-B125-73C4618439BE}" type="sibTrans" cxnId="{48DC1A56-7353-4C18-887A-948873F0929A}">
      <dgm:prSet/>
      <dgm:spPr/>
      <dgm:t>
        <a:bodyPr/>
        <a:lstStyle/>
        <a:p>
          <a:endParaRPr lang="en-US"/>
        </a:p>
      </dgm:t>
    </dgm:pt>
    <dgm:pt modelId="{C6910118-48A9-498D-AB96-8621D4A0BD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Assess needs of proposed project (aligned with SLRTP).</a:t>
          </a:r>
        </a:p>
      </dgm:t>
    </dgm:pt>
    <dgm:pt modelId="{1E842055-E431-4E06-95F7-078952EFF83C}" type="parTrans" cxnId="{5CF0D6E6-FF53-4C66-A67A-F72B08E1FC22}">
      <dgm:prSet/>
      <dgm:spPr/>
      <dgm:t>
        <a:bodyPr/>
        <a:lstStyle/>
        <a:p>
          <a:endParaRPr lang="en-US"/>
        </a:p>
      </dgm:t>
    </dgm:pt>
    <dgm:pt modelId="{7A8CBDDE-58FC-4A37-82FB-7EA360E3A36B}" type="sibTrans" cxnId="{5CF0D6E6-FF53-4C66-A67A-F72B08E1FC22}">
      <dgm:prSet/>
      <dgm:spPr/>
      <dgm:t>
        <a:bodyPr/>
        <a:lstStyle/>
        <a:p>
          <a:endParaRPr lang="en-US"/>
        </a:p>
      </dgm:t>
    </dgm:pt>
    <dgm:pt modelId="{2CD23C1F-BCFE-4860-B8D2-C70521104469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Outcome scoring</a:t>
          </a:r>
        </a:p>
      </dgm:t>
    </dgm:pt>
    <dgm:pt modelId="{350A9264-622D-4F27-B8B6-E966894781D5}" type="parTrans" cxnId="{A177BF94-813E-4792-8C8E-68D32E776ECA}">
      <dgm:prSet/>
      <dgm:spPr/>
      <dgm:t>
        <a:bodyPr/>
        <a:lstStyle/>
        <a:p>
          <a:endParaRPr lang="en-US"/>
        </a:p>
      </dgm:t>
    </dgm:pt>
    <dgm:pt modelId="{9046F7B5-0D39-43E3-95F2-991443EEE88A}" type="sibTrans" cxnId="{A177BF94-813E-4792-8C8E-68D32E776ECA}">
      <dgm:prSet/>
      <dgm:spPr/>
      <dgm:t>
        <a:bodyPr/>
        <a:lstStyle/>
        <a:p>
          <a:endParaRPr lang="en-US"/>
        </a:p>
      </dgm:t>
    </dgm:pt>
    <dgm:pt modelId="{3CB6E623-8FA1-473F-AE7C-F35867ACB4C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User assessment of project outcomes</a:t>
          </a:r>
        </a:p>
      </dgm:t>
    </dgm:pt>
    <dgm:pt modelId="{5342FE3B-D144-4F76-9692-83A3EDF284F6}" type="parTrans" cxnId="{0489A4FE-B8CF-42EF-9B12-3515BC07CA09}">
      <dgm:prSet/>
      <dgm:spPr/>
      <dgm:t>
        <a:bodyPr/>
        <a:lstStyle/>
        <a:p>
          <a:endParaRPr lang="en-US"/>
        </a:p>
      </dgm:t>
    </dgm:pt>
    <dgm:pt modelId="{51A2DBCA-5431-461D-A4AF-6C736FB1B5A6}" type="sibTrans" cxnId="{0489A4FE-B8CF-42EF-9B12-3515BC07CA09}">
      <dgm:prSet/>
      <dgm:spPr/>
      <dgm:t>
        <a:bodyPr/>
        <a:lstStyle/>
        <a:p>
          <a:endParaRPr lang="en-US"/>
        </a:p>
      </dgm:t>
    </dgm:pt>
    <dgm:pt modelId="{2A177855-649E-420E-9742-133C98ED474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Additional info provided by applicant</a:t>
          </a:r>
        </a:p>
      </dgm:t>
    </dgm:pt>
    <dgm:pt modelId="{45AC49E3-BAE8-464F-B69B-9E0AA6D77DBB}" type="parTrans" cxnId="{384E4DAB-218E-4F5F-847B-CB3803CA45CF}">
      <dgm:prSet/>
      <dgm:spPr/>
      <dgm:t>
        <a:bodyPr/>
        <a:lstStyle/>
        <a:p>
          <a:endParaRPr lang="en-US"/>
        </a:p>
      </dgm:t>
    </dgm:pt>
    <dgm:pt modelId="{C7520B0F-B21D-406F-AD38-3D2CA7112F7C}" type="sibTrans" cxnId="{384E4DAB-218E-4F5F-847B-CB3803CA45CF}">
      <dgm:prSet/>
      <dgm:spPr/>
      <dgm:t>
        <a:bodyPr/>
        <a:lstStyle/>
        <a:p>
          <a:endParaRPr lang="en-US"/>
        </a:p>
      </dgm:t>
    </dgm:pt>
    <dgm:pt modelId="{51A3E4C0-64E0-407D-BDC4-02A5D100842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Submission</a:t>
          </a:r>
        </a:p>
      </dgm:t>
    </dgm:pt>
    <dgm:pt modelId="{2F89AB45-2B5E-4051-8F00-4CF8E1407F76}" type="parTrans" cxnId="{F2545E2F-1B3B-4621-BEA5-5C344B151962}">
      <dgm:prSet/>
      <dgm:spPr/>
      <dgm:t>
        <a:bodyPr/>
        <a:lstStyle/>
        <a:p>
          <a:endParaRPr lang="en-US"/>
        </a:p>
      </dgm:t>
    </dgm:pt>
    <dgm:pt modelId="{AEC6837C-17C7-4DCF-A199-6C1EE933482A}" type="sibTrans" cxnId="{F2545E2F-1B3B-4621-BEA5-5C344B151962}">
      <dgm:prSet/>
      <dgm:spPr/>
      <dgm:t>
        <a:bodyPr/>
        <a:lstStyle/>
        <a:p>
          <a:endParaRPr lang="en-US"/>
        </a:p>
      </dgm:t>
    </dgm:pt>
    <dgm:pt modelId="{C1D51902-1A61-4918-AEA8-9FBB7382872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Project scored for review</a:t>
          </a:r>
        </a:p>
      </dgm:t>
    </dgm:pt>
    <dgm:pt modelId="{61E7C638-90B2-4056-BAE1-531C0FACE3AD}" type="parTrans" cxnId="{940EFD27-F8A8-4E75-8810-03B863B0DBBD}">
      <dgm:prSet/>
      <dgm:spPr/>
      <dgm:t>
        <a:bodyPr/>
        <a:lstStyle/>
        <a:p>
          <a:endParaRPr lang="en-US"/>
        </a:p>
      </dgm:t>
    </dgm:pt>
    <dgm:pt modelId="{2F3F8CC5-FC3C-4508-97B4-A5DA6345481C}" type="sibTrans" cxnId="{940EFD27-F8A8-4E75-8810-03B863B0DBBD}">
      <dgm:prSet/>
      <dgm:spPr/>
      <dgm:t>
        <a:bodyPr/>
        <a:lstStyle/>
        <a:p>
          <a:endParaRPr lang="en-US"/>
        </a:p>
      </dgm:t>
    </dgm:pt>
    <dgm:pt modelId="{EBBEA09C-0C53-412F-A490-8D3BCA7FA8E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committee and ELT provide final recommendations for programming</a:t>
          </a:r>
        </a:p>
      </dgm:t>
    </dgm:pt>
    <dgm:pt modelId="{7C449DF0-0E9D-4627-9068-B308511A5E2C}" type="parTrans" cxnId="{2BD3B685-00F5-4062-93CF-6CCEF405F091}">
      <dgm:prSet/>
      <dgm:spPr/>
      <dgm:t>
        <a:bodyPr/>
        <a:lstStyle/>
        <a:p>
          <a:endParaRPr lang="en-US"/>
        </a:p>
      </dgm:t>
    </dgm:pt>
    <dgm:pt modelId="{A572FA7E-7CE7-4E08-A02D-B504DCFAFE5A}" type="sibTrans" cxnId="{2BD3B685-00F5-4062-93CF-6CCEF405F091}">
      <dgm:prSet/>
      <dgm:spPr/>
      <dgm:t>
        <a:bodyPr/>
        <a:lstStyle/>
        <a:p>
          <a:endParaRPr lang="en-US"/>
        </a:p>
      </dgm:t>
    </dgm:pt>
    <dgm:pt modelId="{3D9153C1-32D6-4B52-B369-979E22EC694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Application saved for future reference and resubmittal</a:t>
          </a:r>
        </a:p>
      </dgm:t>
    </dgm:pt>
    <dgm:pt modelId="{88E024D5-5339-4E60-A2E4-B83023F14A30}" type="parTrans" cxnId="{A6BE8743-DABB-4758-9028-2734F671DBB7}">
      <dgm:prSet/>
      <dgm:spPr/>
      <dgm:t>
        <a:bodyPr/>
        <a:lstStyle/>
        <a:p>
          <a:endParaRPr lang="en-US"/>
        </a:p>
      </dgm:t>
    </dgm:pt>
    <dgm:pt modelId="{32AEC482-F0EE-42F7-BEB6-1742686FC291}" type="sibTrans" cxnId="{A6BE8743-DABB-4758-9028-2734F671DBB7}">
      <dgm:prSet/>
      <dgm:spPr/>
      <dgm:t>
        <a:bodyPr/>
        <a:lstStyle/>
        <a:p>
          <a:endParaRPr lang="en-US"/>
        </a:p>
      </dgm:t>
    </dgm:pt>
    <dgm:pt modelId="{BD407175-493A-47CB-AEC5-B333361B842F}" type="pres">
      <dgm:prSet presAssocID="{665CC33C-0268-4491-8629-42A7C4AD5275}" presName="root" presStyleCnt="0">
        <dgm:presLayoutVars>
          <dgm:dir/>
          <dgm:resizeHandles val="exact"/>
        </dgm:presLayoutVars>
      </dgm:prSet>
      <dgm:spPr/>
    </dgm:pt>
    <dgm:pt modelId="{D5B0BB2F-A4C5-47A2-861E-04E8EBEF79D8}" type="pres">
      <dgm:prSet presAssocID="{627F1CD7-0071-4801-8F78-EFCFAD10B18F}" presName="compNode" presStyleCnt="0"/>
      <dgm:spPr/>
    </dgm:pt>
    <dgm:pt modelId="{DEC35B27-C5F2-4E8C-93E5-110961339DBD}" type="pres">
      <dgm:prSet presAssocID="{627F1CD7-0071-4801-8F78-EFCFAD10B18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7213CBB-E102-4C66-AED9-70CE90313FAD}" type="pres">
      <dgm:prSet presAssocID="{627F1CD7-0071-4801-8F78-EFCFAD10B18F}" presName="iconSpace" presStyleCnt="0"/>
      <dgm:spPr/>
    </dgm:pt>
    <dgm:pt modelId="{F8342AC0-F6B5-411B-A308-A4F31C4EDECE}" type="pres">
      <dgm:prSet presAssocID="{627F1CD7-0071-4801-8F78-EFCFAD10B18F}" presName="parTx" presStyleLbl="revTx" presStyleIdx="0" presStyleCnt="8">
        <dgm:presLayoutVars>
          <dgm:chMax val="0"/>
          <dgm:chPref val="0"/>
        </dgm:presLayoutVars>
      </dgm:prSet>
      <dgm:spPr/>
    </dgm:pt>
    <dgm:pt modelId="{9614CB55-4C15-4055-9D8C-F2A77DC4CE70}" type="pres">
      <dgm:prSet presAssocID="{627F1CD7-0071-4801-8F78-EFCFAD10B18F}" presName="txSpace" presStyleCnt="0"/>
      <dgm:spPr/>
    </dgm:pt>
    <dgm:pt modelId="{C982B228-57A0-48BF-97B1-40CAE4D9D4C6}" type="pres">
      <dgm:prSet presAssocID="{627F1CD7-0071-4801-8F78-EFCFAD10B18F}" presName="desTx" presStyleLbl="revTx" presStyleIdx="1" presStyleCnt="8">
        <dgm:presLayoutVars/>
      </dgm:prSet>
      <dgm:spPr/>
    </dgm:pt>
    <dgm:pt modelId="{2805F66F-F03A-4B14-ABA8-BE7F92230BF6}" type="pres">
      <dgm:prSet presAssocID="{61130EC7-C568-4ACC-A65E-78B617D6EC40}" presName="sibTrans" presStyleCnt="0"/>
      <dgm:spPr/>
    </dgm:pt>
    <dgm:pt modelId="{B30F0097-72FA-4B88-B06E-BC0A939DBD5D}" type="pres">
      <dgm:prSet presAssocID="{0F5D1FCD-F5CE-432D-9C7F-AA9A4E9E7681}" presName="compNode" presStyleCnt="0"/>
      <dgm:spPr/>
    </dgm:pt>
    <dgm:pt modelId="{5738AE88-A6F7-4788-A5F5-5432A50C402B}" type="pres">
      <dgm:prSet presAssocID="{0F5D1FCD-F5CE-432D-9C7F-AA9A4E9E768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3C101BD2-BC52-478F-88FD-2C38B9762CD1}" type="pres">
      <dgm:prSet presAssocID="{0F5D1FCD-F5CE-432D-9C7F-AA9A4E9E7681}" presName="iconSpace" presStyleCnt="0"/>
      <dgm:spPr/>
    </dgm:pt>
    <dgm:pt modelId="{9554B8DC-8FA4-4351-A168-93E9B7C5F864}" type="pres">
      <dgm:prSet presAssocID="{0F5D1FCD-F5CE-432D-9C7F-AA9A4E9E7681}" presName="parTx" presStyleLbl="revTx" presStyleIdx="2" presStyleCnt="8">
        <dgm:presLayoutVars>
          <dgm:chMax val="0"/>
          <dgm:chPref val="0"/>
        </dgm:presLayoutVars>
      </dgm:prSet>
      <dgm:spPr/>
    </dgm:pt>
    <dgm:pt modelId="{7900001F-0EFC-4E0B-AC28-8D60BFABE592}" type="pres">
      <dgm:prSet presAssocID="{0F5D1FCD-F5CE-432D-9C7F-AA9A4E9E7681}" presName="txSpace" presStyleCnt="0"/>
      <dgm:spPr/>
    </dgm:pt>
    <dgm:pt modelId="{96D036F8-EB11-400B-8B06-29EEB23F30FC}" type="pres">
      <dgm:prSet presAssocID="{0F5D1FCD-F5CE-432D-9C7F-AA9A4E9E7681}" presName="desTx" presStyleLbl="revTx" presStyleIdx="3" presStyleCnt="8">
        <dgm:presLayoutVars/>
      </dgm:prSet>
      <dgm:spPr/>
    </dgm:pt>
    <dgm:pt modelId="{98BF2274-CBAB-4482-A9B4-690E33116D4B}" type="pres">
      <dgm:prSet presAssocID="{7AEA63C7-2E06-4F52-B125-73C4618439BE}" presName="sibTrans" presStyleCnt="0"/>
      <dgm:spPr/>
    </dgm:pt>
    <dgm:pt modelId="{5ABB44F1-E743-4994-A9AE-E19C3B484338}" type="pres">
      <dgm:prSet presAssocID="{2CD23C1F-BCFE-4860-B8D2-C70521104469}" presName="compNode" presStyleCnt="0"/>
      <dgm:spPr/>
    </dgm:pt>
    <dgm:pt modelId="{7B4FEB13-3E98-482D-B909-075C8787167E}" type="pres">
      <dgm:prSet presAssocID="{2CD23C1F-BCFE-4860-B8D2-C7052110446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AAACF5A-9435-4F11-A7A2-5D9FB55B1E74}" type="pres">
      <dgm:prSet presAssocID="{2CD23C1F-BCFE-4860-B8D2-C70521104469}" presName="iconSpace" presStyleCnt="0"/>
      <dgm:spPr/>
    </dgm:pt>
    <dgm:pt modelId="{6B92B027-34AB-4B67-86B0-0B50AB8955F3}" type="pres">
      <dgm:prSet presAssocID="{2CD23C1F-BCFE-4860-B8D2-C70521104469}" presName="parTx" presStyleLbl="revTx" presStyleIdx="4" presStyleCnt="8">
        <dgm:presLayoutVars>
          <dgm:chMax val="0"/>
          <dgm:chPref val="0"/>
        </dgm:presLayoutVars>
      </dgm:prSet>
      <dgm:spPr/>
    </dgm:pt>
    <dgm:pt modelId="{113434DD-93DD-438D-8C4F-59FE7BF8D9C0}" type="pres">
      <dgm:prSet presAssocID="{2CD23C1F-BCFE-4860-B8D2-C70521104469}" presName="txSpace" presStyleCnt="0"/>
      <dgm:spPr/>
    </dgm:pt>
    <dgm:pt modelId="{1C33AA83-EB96-4B70-840E-E1726E96780B}" type="pres">
      <dgm:prSet presAssocID="{2CD23C1F-BCFE-4860-B8D2-C70521104469}" presName="desTx" presStyleLbl="revTx" presStyleIdx="5" presStyleCnt="8">
        <dgm:presLayoutVars/>
      </dgm:prSet>
      <dgm:spPr/>
    </dgm:pt>
    <dgm:pt modelId="{D74A8240-BF2D-436D-8EC5-C2D5E11A4C0C}" type="pres">
      <dgm:prSet presAssocID="{9046F7B5-0D39-43E3-95F2-991443EEE88A}" presName="sibTrans" presStyleCnt="0"/>
      <dgm:spPr/>
    </dgm:pt>
    <dgm:pt modelId="{237A5533-A3C5-4E8C-9628-AD0BDCC35B83}" type="pres">
      <dgm:prSet presAssocID="{51A3E4C0-64E0-407D-BDC4-02A5D100842F}" presName="compNode" presStyleCnt="0"/>
      <dgm:spPr/>
    </dgm:pt>
    <dgm:pt modelId="{2EBB6B83-FAD9-4F11-A0B4-4DB3E7CD0759}" type="pres">
      <dgm:prSet presAssocID="{51A3E4C0-64E0-407D-BDC4-02A5D100842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BEE2961-9FCD-413A-80C1-5D4E4B683C27}" type="pres">
      <dgm:prSet presAssocID="{51A3E4C0-64E0-407D-BDC4-02A5D100842F}" presName="iconSpace" presStyleCnt="0"/>
      <dgm:spPr/>
    </dgm:pt>
    <dgm:pt modelId="{05EA08E4-1621-4DB1-A053-7C9E40AC5077}" type="pres">
      <dgm:prSet presAssocID="{51A3E4C0-64E0-407D-BDC4-02A5D100842F}" presName="parTx" presStyleLbl="revTx" presStyleIdx="6" presStyleCnt="8">
        <dgm:presLayoutVars>
          <dgm:chMax val="0"/>
          <dgm:chPref val="0"/>
        </dgm:presLayoutVars>
      </dgm:prSet>
      <dgm:spPr/>
    </dgm:pt>
    <dgm:pt modelId="{636B535A-E5AD-4864-A07B-F2BB8CC32125}" type="pres">
      <dgm:prSet presAssocID="{51A3E4C0-64E0-407D-BDC4-02A5D100842F}" presName="txSpace" presStyleCnt="0"/>
      <dgm:spPr/>
    </dgm:pt>
    <dgm:pt modelId="{918FCA05-D5A2-48F0-B8E9-28DEB31EFD84}" type="pres">
      <dgm:prSet presAssocID="{51A3E4C0-64E0-407D-BDC4-02A5D100842F}" presName="desTx" presStyleLbl="revTx" presStyleIdx="7" presStyleCnt="8">
        <dgm:presLayoutVars/>
      </dgm:prSet>
      <dgm:spPr/>
    </dgm:pt>
  </dgm:ptLst>
  <dgm:cxnLst>
    <dgm:cxn modelId="{7117A907-4CC0-42CB-AB9D-03651B1FD459}" type="presOf" srcId="{51A3E4C0-64E0-407D-BDC4-02A5D100842F}" destId="{05EA08E4-1621-4DB1-A053-7C9E40AC5077}" srcOrd="0" destOrd="0" presId="urn:microsoft.com/office/officeart/2018/2/layout/IconLabelDescriptionList"/>
    <dgm:cxn modelId="{FE5F1012-E17C-4F57-8185-1F53CDDCD164}" type="presOf" srcId="{627F1CD7-0071-4801-8F78-EFCFAD10B18F}" destId="{F8342AC0-F6B5-411B-A308-A4F31C4EDECE}" srcOrd="0" destOrd="0" presId="urn:microsoft.com/office/officeart/2018/2/layout/IconLabelDescriptionList"/>
    <dgm:cxn modelId="{08A4AB14-BC78-4903-91EA-EF972CC8CB79}" type="presOf" srcId="{C1D51902-1A61-4918-AEA8-9FBB73828724}" destId="{918FCA05-D5A2-48F0-B8E9-28DEB31EFD84}" srcOrd="0" destOrd="0" presId="urn:microsoft.com/office/officeart/2018/2/layout/IconLabelDescriptionList"/>
    <dgm:cxn modelId="{940EFD27-F8A8-4E75-8810-03B863B0DBBD}" srcId="{51A3E4C0-64E0-407D-BDC4-02A5D100842F}" destId="{C1D51902-1A61-4918-AEA8-9FBB73828724}" srcOrd="0" destOrd="0" parTransId="{61E7C638-90B2-4056-BAE1-531C0FACE3AD}" sibTransId="{2F3F8CC5-FC3C-4508-97B4-A5DA6345481C}"/>
    <dgm:cxn modelId="{F2545E2F-1B3B-4621-BEA5-5C344B151962}" srcId="{665CC33C-0268-4491-8629-42A7C4AD5275}" destId="{51A3E4C0-64E0-407D-BDC4-02A5D100842F}" srcOrd="3" destOrd="0" parTransId="{2F89AB45-2B5E-4051-8F00-4CF8E1407F76}" sibTransId="{AEC6837C-17C7-4DCF-A199-6C1EE933482A}"/>
    <dgm:cxn modelId="{A6BE8743-DABB-4758-9028-2734F671DBB7}" srcId="{51A3E4C0-64E0-407D-BDC4-02A5D100842F}" destId="{3D9153C1-32D6-4B52-B369-979E22EC6943}" srcOrd="2" destOrd="0" parTransId="{88E024D5-5339-4E60-A2E4-B83023F14A30}" sibTransId="{32AEC482-F0EE-42F7-BEB6-1742686FC291}"/>
    <dgm:cxn modelId="{C171E171-E215-4038-B9D9-3323B0C1EBAC}" type="presOf" srcId="{0F5D1FCD-F5CE-432D-9C7F-AA9A4E9E7681}" destId="{9554B8DC-8FA4-4351-A168-93E9B7C5F864}" srcOrd="0" destOrd="0" presId="urn:microsoft.com/office/officeart/2018/2/layout/IconLabelDescriptionList"/>
    <dgm:cxn modelId="{48DC1A56-7353-4C18-887A-948873F0929A}" srcId="{665CC33C-0268-4491-8629-42A7C4AD5275}" destId="{0F5D1FCD-F5CE-432D-9C7F-AA9A4E9E7681}" srcOrd="1" destOrd="0" parTransId="{5A853E70-1444-43DE-888B-B697D61AC166}" sibTransId="{7AEA63C7-2E06-4F52-B125-73C4618439BE}"/>
    <dgm:cxn modelId="{92B19759-5664-4FF0-91A1-F6A9C278E8C8}" type="presOf" srcId="{EBBEA09C-0C53-412F-A490-8D3BCA7FA8E9}" destId="{918FCA05-D5A2-48F0-B8E9-28DEB31EFD84}" srcOrd="0" destOrd="1" presId="urn:microsoft.com/office/officeart/2018/2/layout/IconLabelDescriptionList"/>
    <dgm:cxn modelId="{D8F1C77B-7B58-456D-9600-5B790C030487}" type="presOf" srcId="{665CC33C-0268-4491-8629-42A7C4AD5275}" destId="{BD407175-493A-47CB-AEC5-B333361B842F}" srcOrd="0" destOrd="0" presId="urn:microsoft.com/office/officeart/2018/2/layout/IconLabelDescriptionList"/>
    <dgm:cxn modelId="{24EF9D81-DA3F-4534-8DD3-2508FC35F3D4}" srcId="{627F1CD7-0071-4801-8F78-EFCFAD10B18F}" destId="{6A6B9303-FC1E-4F5A-825C-BA867E348008}" srcOrd="0" destOrd="0" parTransId="{96BCFDDE-84B6-458D-9FC7-122836F96A64}" sibTransId="{D7FD6271-7671-4836-B3C6-77E069A27400}"/>
    <dgm:cxn modelId="{2BD3B685-00F5-4062-93CF-6CCEF405F091}" srcId="{51A3E4C0-64E0-407D-BDC4-02A5D100842F}" destId="{EBBEA09C-0C53-412F-A490-8D3BCA7FA8E9}" srcOrd="1" destOrd="0" parTransId="{7C449DF0-0E9D-4627-9068-B308511A5E2C}" sibTransId="{A572FA7E-7CE7-4E08-A02D-B504DCFAFE5A}"/>
    <dgm:cxn modelId="{22410C92-E750-4A46-9522-725693A33FE4}" type="presOf" srcId="{C6910118-48A9-498D-AB96-8621D4A0BD4E}" destId="{96D036F8-EB11-400B-8B06-29EEB23F30FC}" srcOrd="0" destOrd="0" presId="urn:microsoft.com/office/officeart/2018/2/layout/IconLabelDescriptionList"/>
    <dgm:cxn modelId="{F9E71592-798D-4CED-8803-0BB29107F21F}" type="presOf" srcId="{2A177855-649E-420E-9742-133C98ED4745}" destId="{1C33AA83-EB96-4B70-840E-E1726E96780B}" srcOrd="0" destOrd="1" presId="urn:microsoft.com/office/officeart/2018/2/layout/IconLabelDescriptionList"/>
    <dgm:cxn modelId="{A177BF94-813E-4792-8C8E-68D32E776ECA}" srcId="{665CC33C-0268-4491-8629-42A7C4AD5275}" destId="{2CD23C1F-BCFE-4860-B8D2-C70521104469}" srcOrd="2" destOrd="0" parTransId="{350A9264-622D-4F27-B8B6-E966894781D5}" sibTransId="{9046F7B5-0D39-43E3-95F2-991443EEE88A}"/>
    <dgm:cxn modelId="{8D0FCC9C-FAD3-4400-9BB7-DB23DA9DA0BF}" type="presOf" srcId="{3D9153C1-32D6-4B52-B369-979E22EC6943}" destId="{918FCA05-D5A2-48F0-B8E9-28DEB31EFD84}" srcOrd="0" destOrd="2" presId="urn:microsoft.com/office/officeart/2018/2/layout/IconLabelDescriptionList"/>
    <dgm:cxn modelId="{384E4DAB-218E-4F5F-847B-CB3803CA45CF}" srcId="{2CD23C1F-BCFE-4860-B8D2-C70521104469}" destId="{2A177855-649E-420E-9742-133C98ED4745}" srcOrd="1" destOrd="0" parTransId="{45AC49E3-BAE8-464F-B69B-9E0AA6D77DBB}" sibTransId="{C7520B0F-B21D-406F-AD38-3D2CA7112F7C}"/>
    <dgm:cxn modelId="{D21D34B8-CF56-4A2B-89C9-B6053BC0EC6F}" srcId="{665CC33C-0268-4491-8629-42A7C4AD5275}" destId="{627F1CD7-0071-4801-8F78-EFCFAD10B18F}" srcOrd="0" destOrd="0" parTransId="{042FB0D9-D4CC-4624-AC55-88E059D26336}" sibTransId="{61130EC7-C568-4ACC-A65E-78B617D6EC40}"/>
    <dgm:cxn modelId="{2E65C5BC-E137-4270-B4A0-EE2ECD98C5F4}" type="presOf" srcId="{6A6B9303-FC1E-4F5A-825C-BA867E348008}" destId="{C982B228-57A0-48BF-97B1-40CAE4D9D4C6}" srcOrd="0" destOrd="0" presId="urn:microsoft.com/office/officeart/2018/2/layout/IconLabelDescriptionList"/>
    <dgm:cxn modelId="{F06A9CBD-CF41-42D8-B86F-E47AEC98A584}" type="presOf" srcId="{2CD23C1F-BCFE-4860-B8D2-C70521104469}" destId="{6B92B027-34AB-4B67-86B0-0B50AB8955F3}" srcOrd="0" destOrd="0" presId="urn:microsoft.com/office/officeart/2018/2/layout/IconLabelDescriptionList"/>
    <dgm:cxn modelId="{2ECC04D2-C7AE-405E-91A3-77B86364A45B}" type="presOf" srcId="{3CB6E623-8FA1-473F-AE7C-F35867ACB4C7}" destId="{1C33AA83-EB96-4B70-840E-E1726E96780B}" srcOrd="0" destOrd="0" presId="urn:microsoft.com/office/officeart/2018/2/layout/IconLabelDescriptionList"/>
    <dgm:cxn modelId="{5CF0D6E6-FF53-4C66-A67A-F72B08E1FC22}" srcId="{0F5D1FCD-F5CE-432D-9C7F-AA9A4E9E7681}" destId="{C6910118-48A9-498D-AB96-8621D4A0BD4E}" srcOrd="0" destOrd="0" parTransId="{1E842055-E431-4E06-95F7-078952EFF83C}" sibTransId="{7A8CBDDE-58FC-4A37-82FB-7EA360E3A36B}"/>
    <dgm:cxn modelId="{0489A4FE-B8CF-42EF-9B12-3515BC07CA09}" srcId="{2CD23C1F-BCFE-4860-B8D2-C70521104469}" destId="{3CB6E623-8FA1-473F-AE7C-F35867ACB4C7}" srcOrd="0" destOrd="0" parTransId="{5342FE3B-D144-4F76-9692-83A3EDF284F6}" sibTransId="{51A2DBCA-5431-461D-A4AF-6C736FB1B5A6}"/>
    <dgm:cxn modelId="{BAF1AD34-E365-460A-97BC-7F8B4C60EE18}" type="presParOf" srcId="{BD407175-493A-47CB-AEC5-B333361B842F}" destId="{D5B0BB2F-A4C5-47A2-861E-04E8EBEF79D8}" srcOrd="0" destOrd="0" presId="urn:microsoft.com/office/officeart/2018/2/layout/IconLabelDescriptionList"/>
    <dgm:cxn modelId="{6EB244C9-B06E-40C5-9AEF-DC635D444C70}" type="presParOf" srcId="{D5B0BB2F-A4C5-47A2-861E-04E8EBEF79D8}" destId="{DEC35B27-C5F2-4E8C-93E5-110961339DBD}" srcOrd="0" destOrd="0" presId="urn:microsoft.com/office/officeart/2018/2/layout/IconLabelDescriptionList"/>
    <dgm:cxn modelId="{108D3B90-8853-467F-A67C-D27A176B3577}" type="presParOf" srcId="{D5B0BB2F-A4C5-47A2-861E-04E8EBEF79D8}" destId="{07213CBB-E102-4C66-AED9-70CE90313FAD}" srcOrd="1" destOrd="0" presId="urn:microsoft.com/office/officeart/2018/2/layout/IconLabelDescriptionList"/>
    <dgm:cxn modelId="{5DB68406-6A1D-4800-91A6-CE0AABCA859F}" type="presParOf" srcId="{D5B0BB2F-A4C5-47A2-861E-04E8EBEF79D8}" destId="{F8342AC0-F6B5-411B-A308-A4F31C4EDECE}" srcOrd="2" destOrd="0" presId="urn:microsoft.com/office/officeart/2018/2/layout/IconLabelDescriptionList"/>
    <dgm:cxn modelId="{EF97A1EE-06A8-4925-A0BA-4F437BF73C87}" type="presParOf" srcId="{D5B0BB2F-A4C5-47A2-861E-04E8EBEF79D8}" destId="{9614CB55-4C15-4055-9D8C-F2A77DC4CE70}" srcOrd="3" destOrd="0" presId="urn:microsoft.com/office/officeart/2018/2/layout/IconLabelDescriptionList"/>
    <dgm:cxn modelId="{4488EC8B-F0C2-45F7-B5DC-FE9A81C64215}" type="presParOf" srcId="{D5B0BB2F-A4C5-47A2-861E-04E8EBEF79D8}" destId="{C982B228-57A0-48BF-97B1-40CAE4D9D4C6}" srcOrd="4" destOrd="0" presId="urn:microsoft.com/office/officeart/2018/2/layout/IconLabelDescriptionList"/>
    <dgm:cxn modelId="{3F9EEECE-0715-4C1F-A430-293A8DF9110C}" type="presParOf" srcId="{BD407175-493A-47CB-AEC5-B333361B842F}" destId="{2805F66F-F03A-4B14-ABA8-BE7F92230BF6}" srcOrd="1" destOrd="0" presId="urn:microsoft.com/office/officeart/2018/2/layout/IconLabelDescriptionList"/>
    <dgm:cxn modelId="{09BB5640-348C-4B71-B775-BB998F83330C}" type="presParOf" srcId="{BD407175-493A-47CB-AEC5-B333361B842F}" destId="{B30F0097-72FA-4B88-B06E-BC0A939DBD5D}" srcOrd="2" destOrd="0" presId="urn:microsoft.com/office/officeart/2018/2/layout/IconLabelDescriptionList"/>
    <dgm:cxn modelId="{03DB942C-6460-4F73-AAD5-1C8CC508FA8B}" type="presParOf" srcId="{B30F0097-72FA-4B88-B06E-BC0A939DBD5D}" destId="{5738AE88-A6F7-4788-A5F5-5432A50C402B}" srcOrd="0" destOrd="0" presId="urn:microsoft.com/office/officeart/2018/2/layout/IconLabelDescriptionList"/>
    <dgm:cxn modelId="{6E1D0FEA-5D66-4510-A161-0D8EDC654586}" type="presParOf" srcId="{B30F0097-72FA-4B88-B06E-BC0A939DBD5D}" destId="{3C101BD2-BC52-478F-88FD-2C38B9762CD1}" srcOrd="1" destOrd="0" presId="urn:microsoft.com/office/officeart/2018/2/layout/IconLabelDescriptionList"/>
    <dgm:cxn modelId="{C065A71F-435F-4366-A14E-26CFF614BF75}" type="presParOf" srcId="{B30F0097-72FA-4B88-B06E-BC0A939DBD5D}" destId="{9554B8DC-8FA4-4351-A168-93E9B7C5F864}" srcOrd="2" destOrd="0" presId="urn:microsoft.com/office/officeart/2018/2/layout/IconLabelDescriptionList"/>
    <dgm:cxn modelId="{6D9E85B5-0E60-4045-BFC1-93038B857177}" type="presParOf" srcId="{B30F0097-72FA-4B88-B06E-BC0A939DBD5D}" destId="{7900001F-0EFC-4E0B-AC28-8D60BFABE592}" srcOrd="3" destOrd="0" presId="urn:microsoft.com/office/officeart/2018/2/layout/IconLabelDescriptionList"/>
    <dgm:cxn modelId="{5584072A-808D-426A-BD9C-8CBAC84D64CD}" type="presParOf" srcId="{B30F0097-72FA-4B88-B06E-BC0A939DBD5D}" destId="{96D036F8-EB11-400B-8B06-29EEB23F30FC}" srcOrd="4" destOrd="0" presId="urn:microsoft.com/office/officeart/2018/2/layout/IconLabelDescriptionList"/>
    <dgm:cxn modelId="{A21D8D5F-E6B2-4F84-82D9-ABDEFEC93899}" type="presParOf" srcId="{BD407175-493A-47CB-AEC5-B333361B842F}" destId="{98BF2274-CBAB-4482-A9B4-690E33116D4B}" srcOrd="3" destOrd="0" presId="urn:microsoft.com/office/officeart/2018/2/layout/IconLabelDescriptionList"/>
    <dgm:cxn modelId="{70935D28-22C5-4346-BC50-6045E9E57DFF}" type="presParOf" srcId="{BD407175-493A-47CB-AEC5-B333361B842F}" destId="{5ABB44F1-E743-4994-A9AE-E19C3B484338}" srcOrd="4" destOrd="0" presId="urn:microsoft.com/office/officeart/2018/2/layout/IconLabelDescriptionList"/>
    <dgm:cxn modelId="{58D269C0-CBD3-4699-B3C2-6E13BD2BE6F9}" type="presParOf" srcId="{5ABB44F1-E743-4994-A9AE-E19C3B484338}" destId="{7B4FEB13-3E98-482D-B909-075C8787167E}" srcOrd="0" destOrd="0" presId="urn:microsoft.com/office/officeart/2018/2/layout/IconLabelDescriptionList"/>
    <dgm:cxn modelId="{D0B31201-300E-47D5-ABD2-A53380B399C0}" type="presParOf" srcId="{5ABB44F1-E743-4994-A9AE-E19C3B484338}" destId="{FAAACF5A-9435-4F11-A7A2-5D9FB55B1E74}" srcOrd="1" destOrd="0" presId="urn:microsoft.com/office/officeart/2018/2/layout/IconLabelDescriptionList"/>
    <dgm:cxn modelId="{C0030374-9A2A-4FF5-A176-08AD922CB53B}" type="presParOf" srcId="{5ABB44F1-E743-4994-A9AE-E19C3B484338}" destId="{6B92B027-34AB-4B67-86B0-0B50AB8955F3}" srcOrd="2" destOrd="0" presId="urn:microsoft.com/office/officeart/2018/2/layout/IconLabelDescriptionList"/>
    <dgm:cxn modelId="{109F174A-3A9A-40D6-985D-D99BE651939C}" type="presParOf" srcId="{5ABB44F1-E743-4994-A9AE-E19C3B484338}" destId="{113434DD-93DD-438D-8C4F-59FE7BF8D9C0}" srcOrd="3" destOrd="0" presId="urn:microsoft.com/office/officeart/2018/2/layout/IconLabelDescriptionList"/>
    <dgm:cxn modelId="{FB286BA4-C8B8-4DDC-8F46-AFE3A6A4AB55}" type="presParOf" srcId="{5ABB44F1-E743-4994-A9AE-E19C3B484338}" destId="{1C33AA83-EB96-4B70-840E-E1726E96780B}" srcOrd="4" destOrd="0" presId="urn:microsoft.com/office/officeart/2018/2/layout/IconLabelDescriptionList"/>
    <dgm:cxn modelId="{EE5E47C0-3008-4ED5-AEC1-130A7BE84CFF}" type="presParOf" srcId="{BD407175-493A-47CB-AEC5-B333361B842F}" destId="{D74A8240-BF2D-436D-8EC5-C2D5E11A4C0C}" srcOrd="5" destOrd="0" presId="urn:microsoft.com/office/officeart/2018/2/layout/IconLabelDescriptionList"/>
    <dgm:cxn modelId="{C92992CD-92D4-4370-B130-214A9394DECA}" type="presParOf" srcId="{BD407175-493A-47CB-AEC5-B333361B842F}" destId="{237A5533-A3C5-4E8C-9628-AD0BDCC35B83}" srcOrd="6" destOrd="0" presId="urn:microsoft.com/office/officeart/2018/2/layout/IconLabelDescriptionList"/>
    <dgm:cxn modelId="{2041FE53-E792-4379-900E-736F77F28D42}" type="presParOf" srcId="{237A5533-A3C5-4E8C-9628-AD0BDCC35B83}" destId="{2EBB6B83-FAD9-4F11-A0B4-4DB3E7CD0759}" srcOrd="0" destOrd="0" presId="urn:microsoft.com/office/officeart/2018/2/layout/IconLabelDescriptionList"/>
    <dgm:cxn modelId="{CF30E155-A23C-4187-B5CE-813607F25B24}" type="presParOf" srcId="{237A5533-A3C5-4E8C-9628-AD0BDCC35B83}" destId="{EBEE2961-9FCD-413A-80C1-5D4E4B683C27}" srcOrd="1" destOrd="0" presId="urn:microsoft.com/office/officeart/2018/2/layout/IconLabelDescriptionList"/>
    <dgm:cxn modelId="{8B288102-A480-450F-BB80-E6E7587CF15F}" type="presParOf" srcId="{237A5533-A3C5-4E8C-9628-AD0BDCC35B83}" destId="{05EA08E4-1621-4DB1-A053-7C9E40AC5077}" srcOrd="2" destOrd="0" presId="urn:microsoft.com/office/officeart/2018/2/layout/IconLabelDescriptionList"/>
    <dgm:cxn modelId="{DA330443-6B30-4960-8B3D-6353E724AB5C}" type="presParOf" srcId="{237A5533-A3C5-4E8C-9628-AD0BDCC35B83}" destId="{636B535A-E5AD-4864-A07B-F2BB8CC32125}" srcOrd="3" destOrd="0" presId="urn:microsoft.com/office/officeart/2018/2/layout/IconLabelDescriptionList"/>
    <dgm:cxn modelId="{4FC98EA2-F1E9-4732-8E53-372C73E8CCDF}" type="presParOf" srcId="{237A5533-A3C5-4E8C-9628-AD0BDCC35B83}" destId="{918FCA05-D5A2-48F0-B8E9-28DEB31EFD8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35B27-C5F2-4E8C-93E5-110961339DBD}">
      <dsp:nvSpPr>
        <dsp:cNvPr id="0" name=""/>
        <dsp:cNvSpPr/>
      </dsp:nvSpPr>
      <dsp:spPr>
        <a:xfrm>
          <a:off x="10246" y="128468"/>
          <a:ext cx="783289" cy="7832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42AC0-F6B5-411B-A308-A4F31C4EDECE}">
      <dsp:nvSpPr>
        <dsp:cNvPr id="0" name=""/>
        <dsp:cNvSpPr/>
      </dsp:nvSpPr>
      <dsp:spPr>
        <a:xfrm>
          <a:off x="10246" y="1062081"/>
          <a:ext cx="2237968" cy="33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Define Project</a:t>
          </a:r>
        </a:p>
      </dsp:txBody>
      <dsp:txXfrm>
        <a:off x="10246" y="1062081"/>
        <a:ext cx="2237968" cy="335695"/>
      </dsp:txXfrm>
    </dsp:sp>
    <dsp:sp modelId="{C982B228-57A0-48BF-97B1-40CAE4D9D4C6}">
      <dsp:nvSpPr>
        <dsp:cNvPr id="0" name=""/>
        <dsp:cNvSpPr/>
      </dsp:nvSpPr>
      <dsp:spPr>
        <a:xfrm>
          <a:off x="10246" y="1467694"/>
          <a:ext cx="2237968" cy="2156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Project Location defined</a:t>
          </a:r>
        </a:p>
      </dsp:txBody>
      <dsp:txXfrm>
        <a:off x="10246" y="1467694"/>
        <a:ext cx="2237968" cy="2156686"/>
      </dsp:txXfrm>
    </dsp:sp>
    <dsp:sp modelId="{5738AE88-A6F7-4788-A5F5-5432A50C402B}">
      <dsp:nvSpPr>
        <dsp:cNvPr id="0" name=""/>
        <dsp:cNvSpPr/>
      </dsp:nvSpPr>
      <dsp:spPr>
        <a:xfrm>
          <a:off x="2639859" y="128468"/>
          <a:ext cx="783289" cy="7832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4B8DC-8FA4-4351-A168-93E9B7C5F864}">
      <dsp:nvSpPr>
        <dsp:cNvPr id="0" name=""/>
        <dsp:cNvSpPr/>
      </dsp:nvSpPr>
      <dsp:spPr>
        <a:xfrm>
          <a:off x="2639859" y="1062081"/>
          <a:ext cx="2237968" cy="33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Needs Evaluation</a:t>
          </a:r>
        </a:p>
      </dsp:txBody>
      <dsp:txXfrm>
        <a:off x="2639859" y="1062081"/>
        <a:ext cx="2237968" cy="335695"/>
      </dsp:txXfrm>
    </dsp:sp>
    <dsp:sp modelId="{96D036F8-EB11-400B-8B06-29EEB23F30FC}">
      <dsp:nvSpPr>
        <dsp:cNvPr id="0" name=""/>
        <dsp:cNvSpPr/>
      </dsp:nvSpPr>
      <dsp:spPr>
        <a:xfrm>
          <a:off x="2639859" y="1467694"/>
          <a:ext cx="2237968" cy="2156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Assess needs of proposed project (aligned with SLRTP).</a:t>
          </a:r>
        </a:p>
      </dsp:txBody>
      <dsp:txXfrm>
        <a:off x="2639859" y="1467694"/>
        <a:ext cx="2237968" cy="2156686"/>
      </dsp:txXfrm>
    </dsp:sp>
    <dsp:sp modelId="{7B4FEB13-3E98-482D-B909-075C8787167E}">
      <dsp:nvSpPr>
        <dsp:cNvPr id="0" name=""/>
        <dsp:cNvSpPr/>
      </dsp:nvSpPr>
      <dsp:spPr>
        <a:xfrm>
          <a:off x="5269472" y="128468"/>
          <a:ext cx="783289" cy="7832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2B027-34AB-4B67-86B0-0B50AB8955F3}">
      <dsp:nvSpPr>
        <dsp:cNvPr id="0" name=""/>
        <dsp:cNvSpPr/>
      </dsp:nvSpPr>
      <dsp:spPr>
        <a:xfrm>
          <a:off x="5269472" y="1062081"/>
          <a:ext cx="2237968" cy="33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Outcome scoring</a:t>
          </a:r>
        </a:p>
      </dsp:txBody>
      <dsp:txXfrm>
        <a:off x="5269472" y="1062081"/>
        <a:ext cx="2237968" cy="335695"/>
      </dsp:txXfrm>
    </dsp:sp>
    <dsp:sp modelId="{1C33AA83-EB96-4B70-840E-E1726E96780B}">
      <dsp:nvSpPr>
        <dsp:cNvPr id="0" name=""/>
        <dsp:cNvSpPr/>
      </dsp:nvSpPr>
      <dsp:spPr>
        <a:xfrm>
          <a:off x="5269472" y="1467694"/>
          <a:ext cx="2237968" cy="2156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User assessment of project outcomes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Additional info provided by applicant</a:t>
          </a:r>
        </a:p>
      </dsp:txBody>
      <dsp:txXfrm>
        <a:off x="5269472" y="1467694"/>
        <a:ext cx="2237968" cy="2156686"/>
      </dsp:txXfrm>
    </dsp:sp>
    <dsp:sp modelId="{2EBB6B83-FAD9-4F11-A0B4-4DB3E7CD0759}">
      <dsp:nvSpPr>
        <dsp:cNvPr id="0" name=""/>
        <dsp:cNvSpPr/>
      </dsp:nvSpPr>
      <dsp:spPr>
        <a:xfrm>
          <a:off x="7899085" y="128468"/>
          <a:ext cx="783289" cy="7832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A08E4-1621-4DB1-A053-7C9E40AC5077}">
      <dsp:nvSpPr>
        <dsp:cNvPr id="0" name=""/>
        <dsp:cNvSpPr/>
      </dsp:nvSpPr>
      <dsp:spPr>
        <a:xfrm>
          <a:off x="7899085" y="1062081"/>
          <a:ext cx="2237968" cy="33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Submission</a:t>
          </a:r>
        </a:p>
      </dsp:txBody>
      <dsp:txXfrm>
        <a:off x="7899085" y="1062081"/>
        <a:ext cx="2237968" cy="335695"/>
      </dsp:txXfrm>
    </dsp:sp>
    <dsp:sp modelId="{918FCA05-D5A2-48F0-B8E9-28DEB31EFD84}">
      <dsp:nvSpPr>
        <dsp:cNvPr id="0" name=""/>
        <dsp:cNvSpPr/>
      </dsp:nvSpPr>
      <dsp:spPr>
        <a:xfrm>
          <a:off x="7899085" y="1467694"/>
          <a:ext cx="2237968" cy="2156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Project scored for review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Review committee and ELT provide final recommendations for programming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Application saved for future reference and resubmittal</a:t>
          </a:r>
        </a:p>
      </dsp:txBody>
      <dsp:txXfrm>
        <a:off x="7899085" y="1467694"/>
        <a:ext cx="2237968" cy="2156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35B27-C5F2-4E8C-93E5-110961339DBD}">
      <dsp:nvSpPr>
        <dsp:cNvPr id="0" name=""/>
        <dsp:cNvSpPr/>
      </dsp:nvSpPr>
      <dsp:spPr>
        <a:xfrm>
          <a:off x="10246" y="128468"/>
          <a:ext cx="783289" cy="7832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42AC0-F6B5-411B-A308-A4F31C4EDECE}">
      <dsp:nvSpPr>
        <dsp:cNvPr id="0" name=""/>
        <dsp:cNvSpPr/>
      </dsp:nvSpPr>
      <dsp:spPr>
        <a:xfrm>
          <a:off x="10246" y="1062081"/>
          <a:ext cx="2237968" cy="33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Define Project</a:t>
          </a:r>
        </a:p>
      </dsp:txBody>
      <dsp:txXfrm>
        <a:off x="10246" y="1062081"/>
        <a:ext cx="2237968" cy="335695"/>
      </dsp:txXfrm>
    </dsp:sp>
    <dsp:sp modelId="{C982B228-57A0-48BF-97B1-40CAE4D9D4C6}">
      <dsp:nvSpPr>
        <dsp:cNvPr id="0" name=""/>
        <dsp:cNvSpPr/>
      </dsp:nvSpPr>
      <dsp:spPr>
        <a:xfrm>
          <a:off x="10246" y="1467694"/>
          <a:ext cx="2237968" cy="2156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Project Location defined</a:t>
          </a:r>
        </a:p>
      </dsp:txBody>
      <dsp:txXfrm>
        <a:off x="10246" y="1467694"/>
        <a:ext cx="2237968" cy="2156686"/>
      </dsp:txXfrm>
    </dsp:sp>
    <dsp:sp modelId="{5738AE88-A6F7-4788-A5F5-5432A50C402B}">
      <dsp:nvSpPr>
        <dsp:cNvPr id="0" name=""/>
        <dsp:cNvSpPr/>
      </dsp:nvSpPr>
      <dsp:spPr>
        <a:xfrm>
          <a:off x="2639859" y="128468"/>
          <a:ext cx="783289" cy="7832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4B8DC-8FA4-4351-A168-93E9B7C5F864}">
      <dsp:nvSpPr>
        <dsp:cNvPr id="0" name=""/>
        <dsp:cNvSpPr/>
      </dsp:nvSpPr>
      <dsp:spPr>
        <a:xfrm>
          <a:off x="2639859" y="1062081"/>
          <a:ext cx="2237968" cy="33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Needs Evaluation</a:t>
          </a:r>
        </a:p>
      </dsp:txBody>
      <dsp:txXfrm>
        <a:off x="2639859" y="1062081"/>
        <a:ext cx="2237968" cy="335695"/>
      </dsp:txXfrm>
    </dsp:sp>
    <dsp:sp modelId="{96D036F8-EB11-400B-8B06-29EEB23F30FC}">
      <dsp:nvSpPr>
        <dsp:cNvPr id="0" name=""/>
        <dsp:cNvSpPr/>
      </dsp:nvSpPr>
      <dsp:spPr>
        <a:xfrm>
          <a:off x="2639859" y="1467694"/>
          <a:ext cx="2237968" cy="2156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Assess needs of proposed project (aligned with SLRTP).</a:t>
          </a:r>
        </a:p>
      </dsp:txBody>
      <dsp:txXfrm>
        <a:off x="2639859" y="1467694"/>
        <a:ext cx="2237968" cy="2156686"/>
      </dsp:txXfrm>
    </dsp:sp>
    <dsp:sp modelId="{7B4FEB13-3E98-482D-B909-075C8787167E}">
      <dsp:nvSpPr>
        <dsp:cNvPr id="0" name=""/>
        <dsp:cNvSpPr/>
      </dsp:nvSpPr>
      <dsp:spPr>
        <a:xfrm>
          <a:off x="5269472" y="128468"/>
          <a:ext cx="783289" cy="7832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2B027-34AB-4B67-86B0-0B50AB8955F3}">
      <dsp:nvSpPr>
        <dsp:cNvPr id="0" name=""/>
        <dsp:cNvSpPr/>
      </dsp:nvSpPr>
      <dsp:spPr>
        <a:xfrm>
          <a:off x="5269472" y="1062081"/>
          <a:ext cx="2237968" cy="33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Outcome scoring</a:t>
          </a:r>
        </a:p>
      </dsp:txBody>
      <dsp:txXfrm>
        <a:off x="5269472" y="1062081"/>
        <a:ext cx="2237968" cy="335695"/>
      </dsp:txXfrm>
    </dsp:sp>
    <dsp:sp modelId="{1C33AA83-EB96-4B70-840E-E1726E96780B}">
      <dsp:nvSpPr>
        <dsp:cNvPr id="0" name=""/>
        <dsp:cNvSpPr/>
      </dsp:nvSpPr>
      <dsp:spPr>
        <a:xfrm>
          <a:off x="5269472" y="1467694"/>
          <a:ext cx="2237968" cy="2156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User assessment of project outcomes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Additional info provided by applicant</a:t>
          </a:r>
        </a:p>
      </dsp:txBody>
      <dsp:txXfrm>
        <a:off x="5269472" y="1467694"/>
        <a:ext cx="2237968" cy="2156686"/>
      </dsp:txXfrm>
    </dsp:sp>
    <dsp:sp modelId="{2EBB6B83-FAD9-4F11-A0B4-4DB3E7CD0759}">
      <dsp:nvSpPr>
        <dsp:cNvPr id="0" name=""/>
        <dsp:cNvSpPr/>
      </dsp:nvSpPr>
      <dsp:spPr>
        <a:xfrm>
          <a:off x="7899085" y="128468"/>
          <a:ext cx="783289" cy="7832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A08E4-1621-4DB1-A053-7C9E40AC5077}">
      <dsp:nvSpPr>
        <dsp:cNvPr id="0" name=""/>
        <dsp:cNvSpPr/>
      </dsp:nvSpPr>
      <dsp:spPr>
        <a:xfrm>
          <a:off x="7899085" y="1062081"/>
          <a:ext cx="2237968" cy="33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Submission</a:t>
          </a:r>
        </a:p>
      </dsp:txBody>
      <dsp:txXfrm>
        <a:off x="7899085" y="1062081"/>
        <a:ext cx="2237968" cy="335695"/>
      </dsp:txXfrm>
    </dsp:sp>
    <dsp:sp modelId="{918FCA05-D5A2-48F0-B8E9-28DEB31EFD84}">
      <dsp:nvSpPr>
        <dsp:cNvPr id="0" name=""/>
        <dsp:cNvSpPr/>
      </dsp:nvSpPr>
      <dsp:spPr>
        <a:xfrm>
          <a:off x="7899085" y="1467694"/>
          <a:ext cx="2237968" cy="2156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Project scored for review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Review committee and ELT provide final recommendations for programming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Application saved for future reference and resubmittal</a:t>
          </a:r>
        </a:p>
      </dsp:txBody>
      <dsp:txXfrm>
        <a:off x="7899085" y="1467694"/>
        <a:ext cx="2237968" cy="2156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Guides investment decisions</a:t>
            </a:r>
            <a:r>
              <a:rPr lang="en-US"/>
              <a:t> by the Iowa Transportation Commission through policy direction, strategic priorities, and corridor-level needs and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Provides a long-term vision</a:t>
            </a:r>
            <a:r>
              <a:rPr lang="en-US"/>
              <a:t> for multimodal transportation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Connects to the Five-Year Program</a:t>
            </a:r>
            <a:r>
              <a:rPr lang="en-US"/>
              <a:t>, which implements the SLRTP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Establishes a performance framework</a:t>
            </a:r>
            <a:r>
              <a:rPr lang="en-US"/>
              <a:t>, documenting federally required targets and defining objectives to monitor system performance over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Aligns with public policy and legislation</a:t>
            </a:r>
            <a:r>
              <a:rPr lang="en-US"/>
              <a:t>, incorporating federal and state requirements, public input, and guidance from the governor and legislature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/>
              <a:t>Supports local planning</a:t>
            </a:r>
            <a:r>
              <a:rPr lang="en-US"/>
              <a:t> by informing MPOs and RPAs of Iowa DOT’s statewide perspective to help align local transportation plans and investment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1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Long range plan updates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Analyses u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pdates for highway needs and risks matrix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Project prioritization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0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2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75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1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AI-generated content may be incorrect.">
            <a:extLst>
              <a:ext uri="{FF2B5EF4-FFF2-40B4-BE49-F238E27FC236}">
                <a16:creationId xmlns:a16="http://schemas.microsoft.com/office/drawing/2014/main" id="{465C6DC8-9FA9-8771-660E-04890E8A4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98"/>
          <a:stretch/>
        </p:blipFill>
        <p:spPr>
          <a:xfrm>
            <a:off x="-7620" y="5960886"/>
            <a:ext cx="12207240" cy="1001876"/>
          </a:xfrm>
          <a:prstGeom prst="rect">
            <a:avLst/>
          </a:prstGeom>
        </p:spPr>
      </p:pic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5840" y="1920240"/>
            <a:ext cx="10147936" cy="37529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9913" indent="-2254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1688" indent="-2317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2"/>
            <a:r>
              <a:rPr lang="en-US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5840" y="1005840"/>
            <a:ext cx="10147935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spc="5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504826" y="631627"/>
            <a:ext cx="11182347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503211" y="6356350"/>
            <a:ext cx="51797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50" baseline="0">
                <a:latin typeface="Calibri" panose="020F0502020204030204" pitchFamily="34" charset="0"/>
                <a:cs typeface="Calibri" panose="020F0502020204030204" pitchFamily="34" charset="0"/>
              </a:rPr>
              <a:t>State Long Range Transportation Plan Update: Transportation Commission Workshop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pc="150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pc="150" baseline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AI-generated content may be incorrect.">
            <a:extLst>
              <a:ext uri="{FF2B5EF4-FFF2-40B4-BE49-F238E27FC236}">
                <a16:creationId xmlns:a16="http://schemas.microsoft.com/office/drawing/2014/main" id="{465C6DC8-9FA9-8771-660E-04890E8A4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98"/>
          <a:stretch/>
        </p:blipFill>
        <p:spPr>
          <a:xfrm>
            <a:off x="-7620" y="5960886"/>
            <a:ext cx="12207240" cy="1001876"/>
          </a:xfrm>
          <a:prstGeom prst="rect">
            <a:avLst/>
          </a:prstGeom>
        </p:spPr>
      </p:pic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5840" y="1920240"/>
            <a:ext cx="10147936" cy="37529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9913" indent="-2254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1688" indent="-2317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2"/>
            <a:r>
              <a:rPr lang="en-US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5840" y="1005840"/>
            <a:ext cx="10147935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spc="5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504826" y="631627"/>
            <a:ext cx="11182347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503211" y="6356350"/>
            <a:ext cx="51797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50" baseline="0">
                <a:latin typeface="Calibri" panose="020F0502020204030204" pitchFamily="34" charset="0"/>
                <a:cs typeface="Calibri" panose="020F0502020204030204" pitchFamily="34" charset="0"/>
              </a:rPr>
              <a:t>IPASS: Transportation Commission Workshop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pc="150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pc="150" baseline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9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4687613" y="0"/>
            <a:ext cx="7504387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612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4FB46-1C0D-83F3-05F9-7041C7EE1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888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EAE93-54CB-8FB0-EAF0-E5A25D170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888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55848-0C99-1042-B0B6-08480A00F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612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FC624-D4D1-9AFF-63B9-78F4572A1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54E74DE-D9A6-8BE3-B8A9-4AACD9ABFA1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36525"/>
            <a:ext cx="1914529" cy="48022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212" y="6356350"/>
            <a:ext cx="2921475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spc="150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  <p:sldLayoutId id="214748368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Relationship Id="rId4" Type="http://schemas.openxmlformats.org/officeDocument/2006/relationships/image" Target="../media/image51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" y="0"/>
            <a:ext cx="12252960" cy="6858000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23348" y="3428999"/>
            <a:ext cx="12252959" cy="3274415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349" y="4354548"/>
            <a:ext cx="12215348" cy="6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State Long Range Transportation Plan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195" y="5077839"/>
            <a:ext cx="12215347" cy="4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Iowa Transportation Commission Workshop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5678606" y="5757691"/>
            <a:ext cx="807753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0480" y="5862029"/>
            <a:ext cx="12252960" cy="1008907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9AF3B16-3FC2-FE84-6EFE-7C8664AE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28" y="6157651"/>
            <a:ext cx="2542409" cy="60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Kyle Durant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Statewide Planning Coordinator</a:t>
            </a: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44" y="5889997"/>
            <a:ext cx="2352679" cy="58817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C0747B-1E0F-1C17-3F2A-F9A51F93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2198" y="6259280"/>
            <a:ext cx="1550072" cy="4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January 28,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8314" y="6441810"/>
            <a:ext cx="3076575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2264" y="1859578"/>
            <a:ext cx="4685624" cy="1384995"/>
          </a:xfrm>
          <a:prstGeom prst="rect">
            <a:avLst/>
          </a:prstGeom>
          <a:noFill/>
        </p:spPr>
        <p:txBody>
          <a:bodyPr wrap="square" lIns="457200" rIns="365760" rtlCol="0" anchor="ctr">
            <a:spAutoFit/>
          </a:bodyPr>
          <a:lstStyle/>
          <a:p>
            <a:r>
              <a:rPr lang="en-US" sz="4200" spc="50">
                <a:solidFill>
                  <a:schemeClr val="bg1"/>
                </a:solidFill>
                <a:latin typeface="+mj-lt"/>
              </a:rPr>
              <a:t>What We Heard</a:t>
            </a:r>
            <a:endParaRPr lang="en-US" sz="4200" b="1" spc="5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478098" y="3474720"/>
            <a:ext cx="64008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DC27F21-37C5-F4A4-3A2D-09B77F6D8D7B}"/>
              </a:ext>
            </a:extLst>
          </p:cNvPr>
          <p:cNvSpPr txBox="1"/>
          <p:nvPr/>
        </p:nvSpPr>
        <p:spPr>
          <a:xfrm>
            <a:off x="0" y="3657600"/>
            <a:ext cx="4687888" cy="830997"/>
          </a:xfrm>
          <a:prstGeom prst="rect">
            <a:avLst/>
          </a:prstGeom>
          <a:noFill/>
        </p:spPr>
        <p:txBody>
          <a:bodyPr wrap="square" lIns="457200" rIns="365760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Key Insights from</a:t>
            </a:r>
          </a:p>
          <a:p>
            <a:r>
              <a:rPr lang="en-US" sz="24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Staff &amp; Public</a:t>
            </a:r>
          </a:p>
        </p:txBody>
      </p:sp>
      <p:pic>
        <p:nvPicPr>
          <p:cNvPr id="9" name="Picture Placeholder 8" descr="A picture containing text, outdoor, sky, road&#10;&#10;AI-generated content may be incorrect.">
            <a:extLst>
              <a:ext uri="{FF2B5EF4-FFF2-40B4-BE49-F238E27FC236}">
                <a16:creationId xmlns:a16="http://schemas.microsoft.com/office/drawing/2014/main" id="{75E20175-02A5-0826-4796-CA661915C9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170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39"/>
            <a:ext cx="10147936" cy="598671"/>
          </a:xfrm>
          <a:prstGeom prst="rect">
            <a:avLst/>
          </a:prstGeom>
        </p:spPr>
        <p:txBody>
          <a:bodyPr lIns="0" numCol="1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36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Trends Shaping Iowa’s Transportation Future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34A12F85-CA31-1275-EC86-676A7161C13B}"/>
              </a:ext>
            </a:extLst>
          </p:cNvPr>
          <p:cNvSpPr txBox="1">
            <a:spLocks/>
          </p:cNvSpPr>
          <p:nvPr/>
        </p:nvSpPr>
        <p:spPr>
          <a:xfrm>
            <a:off x="1005840" y="1902979"/>
            <a:ext cx="10147936" cy="3773202"/>
          </a:xfrm>
          <a:prstGeom prst="rect">
            <a:avLst/>
          </a:prstGeom>
        </p:spPr>
        <p:txBody>
          <a:bodyPr lIns="0" numCol="2"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/>
              <a:t>Demographic shifts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Aging population &amp; changing driver base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Urban-rural population shifts &amp; city growth patterns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/>
              <a:t>Technology Adoption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Emerging transportation technologies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Digital infrastructure &amp; data integration needs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bg1"/>
                </a:solidFill>
                <a:latin typeface="+mj-lt"/>
              </a:rPr>
              <a:t>ends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/>
              <a:t>Climate &amp; Resiliency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Infrastructure vulnerability to extreme weather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Need for resilient design &amp; investment strategies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/>
              <a:t>Economic &amp; Freight Growth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Increased freight movement &amp; logistics demands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Economic development in high-growth corridors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03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39"/>
            <a:ext cx="10147936" cy="598671"/>
          </a:xfrm>
          <a:prstGeom prst="rect">
            <a:avLst/>
          </a:prstGeom>
        </p:spPr>
        <p:txBody>
          <a:bodyPr lIns="0" numCol="1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36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Strategic Planning Focus Areas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34A12F85-CA31-1275-EC86-676A7161C13B}"/>
              </a:ext>
            </a:extLst>
          </p:cNvPr>
          <p:cNvSpPr txBox="1">
            <a:spLocks/>
          </p:cNvSpPr>
          <p:nvPr/>
        </p:nvSpPr>
        <p:spPr>
          <a:xfrm>
            <a:off x="1005840" y="1902978"/>
            <a:ext cx="10147936" cy="4170009"/>
          </a:xfrm>
          <a:prstGeom prst="rect">
            <a:avLst/>
          </a:prstGeom>
        </p:spPr>
        <p:txBody>
          <a:bodyPr lIns="0" numCol="2"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/>
              <a:t>Multimodal Access &amp; Equity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Address rural transit gaps &amp; car dependency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Improve access for underserved &amp; non-driving populations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/>
              <a:t>Safety &amp; System Design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Reduce high-crash locations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Incorporate systemic safety strategies into design standards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/>
              <a:t>Public Engagement &amp; Communication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Clearly communicate plan evolution, priorities, and safety strategies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/>
              <a:t>Integration &amp; Governance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Strengthen alignment between Plan, Five-Year Program, and MPO/RPA plans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Improve coordination across DOT bureaus, Districts, and local partners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/>
              <a:t>Growth &amp; Investment Balance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Evaluate growth/decline patterns &amp; their impact on service levels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/>
              <a:t>Ensure equitable investment across urban &amp; rural areas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02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39"/>
            <a:ext cx="10147936" cy="598671"/>
          </a:xfrm>
          <a:prstGeom prst="rect">
            <a:avLst/>
          </a:prstGeom>
        </p:spPr>
        <p:txBody>
          <a:bodyPr lIns="0" numCol="1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36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Opportunities to Strengthen the Plan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34A12F85-CA31-1275-EC86-676A7161C13B}"/>
              </a:ext>
            </a:extLst>
          </p:cNvPr>
          <p:cNvSpPr txBox="1">
            <a:spLocks/>
          </p:cNvSpPr>
          <p:nvPr/>
        </p:nvSpPr>
        <p:spPr>
          <a:xfrm>
            <a:off x="1005840" y="1902978"/>
            <a:ext cx="10147936" cy="4170009"/>
          </a:xfrm>
          <a:prstGeom prst="rect">
            <a:avLst/>
          </a:prstGeom>
        </p:spPr>
        <p:txBody>
          <a:bodyPr lIns="0" numCol="2"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1600" b="1"/>
              <a:t>Safety Strategies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Systemic safety improvements (e.g., rumble strips, intersection design)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Align SLRTP with the DOT’s Safety Portfolio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1600" b="1"/>
              <a:t>Stewardship &amp; Asset Management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Interchange rightsizing guidance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Proactive property management strategies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1600" b="1"/>
              <a:t>ROW Improvements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Early environmental screening tool(s)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Explore cost recovery through leasing/sales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1600" b="1"/>
              <a:t>Funding Guidance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Clarify internal guidance on funding sources &amp; project eligibility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endParaRPr lang="en-US" sz="1600"/>
          </a:p>
          <a:p>
            <a:pPr>
              <a:spcBef>
                <a:spcPts val="0"/>
              </a:spcBef>
              <a:spcAft>
                <a:spcPts val="1100"/>
              </a:spcAft>
            </a:pPr>
            <a:endParaRPr lang="en-US" sz="1600"/>
          </a:p>
          <a:p>
            <a:pPr>
              <a:spcBef>
                <a:spcPts val="0"/>
              </a:spcBef>
              <a:spcAft>
                <a:spcPts val="1100"/>
              </a:spcAft>
            </a:pPr>
            <a:endParaRPr lang="en-US" sz="1600"/>
          </a:p>
          <a:p>
            <a:pPr>
              <a:spcBef>
                <a:spcPts val="0"/>
              </a:spcBef>
              <a:spcAft>
                <a:spcPts val="1100"/>
              </a:spcAft>
            </a:pPr>
            <a:endParaRPr lang="en-US" sz="1600"/>
          </a:p>
          <a:p>
            <a:pPr>
              <a:spcBef>
                <a:spcPts val="0"/>
              </a:spcBef>
              <a:spcAft>
                <a:spcPts val="1100"/>
              </a:spcAft>
            </a:pPr>
            <a:endParaRPr lang="en-US" sz="1600"/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1600" b="1"/>
              <a:t>Modal Integration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Enhance Complete Streets Policy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Improve intermodal coordination, especially for emergency/border projects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1600" b="1"/>
              <a:t>Technology, Data, &amp; Interactive Tools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Interactive map of planning studies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Standardize tools &amp; datasets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1600" b="1"/>
              <a:t>Prioritization Framework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Graduated scale for highway needs &amp; risks (beyond Yes/No)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1400"/>
              <a:t>Align Project Prioritization (IPASS) &amp; Five-Year Program with SLRTP priorities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1600" b="1">
                <a:highlight>
                  <a:srgbClr val="FFFF00"/>
                </a:highlight>
              </a:rPr>
              <a:t>Goal = more useful and user-friendly document</a:t>
            </a:r>
            <a:endParaRPr lang="en-US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18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>
            <a:cxnSpLocks/>
          </p:cNvCxnSpPr>
          <p:nvPr/>
        </p:nvCxnSpPr>
        <p:spPr>
          <a:xfrm>
            <a:off x="798806" y="2592434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3DC7E67-61DB-A424-A232-5FA6EE21565C}"/>
              </a:ext>
            </a:extLst>
          </p:cNvPr>
          <p:cNvGrpSpPr/>
          <p:nvPr/>
        </p:nvGrpSpPr>
        <p:grpSpPr>
          <a:xfrm>
            <a:off x="3209031" y="103810"/>
            <a:ext cx="8980094" cy="6761836"/>
            <a:chOff x="3226283" y="103810"/>
            <a:chExt cx="8980094" cy="67618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24DD14-2CD0-1AA4-D334-D7E0F4512418}"/>
                </a:ext>
              </a:extLst>
            </p:cNvPr>
            <p:cNvSpPr/>
            <p:nvPr/>
          </p:nvSpPr>
          <p:spPr>
            <a:xfrm>
              <a:off x="11973465" y="5313872"/>
              <a:ext cx="232912" cy="1551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Content Placeholder 4" descr="A picture containing graphical user interface&#10;&#10;AI-generated content may be incorrect.">
              <a:extLst>
                <a:ext uri="{FF2B5EF4-FFF2-40B4-BE49-F238E27FC236}">
                  <a16:creationId xmlns:a16="http://schemas.microsoft.com/office/drawing/2014/main" id="{483B1DB7-A2A5-546F-D9E7-3C9CFAF1E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6283" y="103810"/>
              <a:ext cx="8896705" cy="6761836"/>
            </a:xfrm>
            <a:prstGeom prst="rect">
              <a:avLst/>
            </a:prstGeom>
          </p:spPr>
        </p:pic>
      </p:grp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DDC94621-7642-44E0-C466-7C261CF39870}"/>
              </a:ext>
            </a:extLst>
          </p:cNvPr>
          <p:cNvSpPr txBox="1">
            <a:spLocks/>
          </p:cNvSpPr>
          <p:nvPr/>
        </p:nvSpPr>
        <p:spPr>
          <a:xfrm>
            <a:off x="798805" y="1005841"/>
            <a:ext cx="2367089" cy="986862"/>
          </a:xfrm>
          <a:prstGeom prst="rect">
            <a:avLst/>
          </a:prstGeom>
        </p:spPr>
        <p:txBody>
          <a:bodyPr lIns="0"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Current System 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83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54D141CA-027E-0215-D440-EFD4BF0F93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6"/>
          <a:stretch/>
        </p:blipFill>
        <p:spPr>
          <a:xfrm>
            <a:off x="-11217" y="0"/>
            <a:ext cx="6118433" cy="65042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97499" y="1344696"/>
            <a:ext cx="6794499" cy="3762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97499" y="1619015"/>
            <a:ext cx="5784851" cy="3488056"/>
          </a:xfrm>
          <a:prstGeom prst="rect">
            <a:avLst/>
          </a:prstGeom>
        </p:spPr>
        <p:txBody>
          <a:bodyPr lIns="457200" rIns="457200"/>
          <a:lstStyle/>
          <a:p>
            <a:pPr marL="0" indent="0">
              <a:spcBef>
                <a:spcPct val="0"/>
              </a:spcBef>
              <a:spcAft>
                <a:spcPts val="2400"/>
              </a:spcAft>
              <a:buNone/>
            </a:pPr>
            <a:r>
              <a:rPr lang="en-US" sz="3200" b="1" spc="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Input Opportunity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spc="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current system objectives still appropriate?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Staff feedback was to </a:t>
            </a:r>
            <a:r>
              <a:rPr lang="en-US" sz="24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with current objectives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– Safety, Sustainability, Accessibility, &amp; Flow</a:t>
            </a:r>
            <a:endParaRPr lang="en-US" sz="2400" spc="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5876925" y="2364966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F4668533-67A9-EE0D-D691-373186EF9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837" b="38800"/>
          <a:stretch/>
        </p:blipFill>
        <p:spPr>
          <a:xfrm>
            <a:off x="-8626" y="5962150"/>
            <a:ext cx="6115842" cy="5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6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7D1C20-77E2-8923-FFD8-640080FC5E66}"/>
              </a:ext>
            </a:extLst>
          </p:cNvPr>
          <p:cNvGrpSpPr/>
          <p:nvPr/>
        </p:nvGrpSpPr>
        <p:grpSpPr>
          <a:xfrm>
            <a:off x="764540" y="4307945"/>
            <a:ext cx="5140960" cy="1052715"/>
            <a:chOff x="764540" y="4307945"/>
            <a:chExt cx="5140960" cy="10527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B13412-FE60-E67F-8BDA-9C601BEEE9A3}"/>
                </a:ext>
              </a:extLst>
            </p:cNvPr>
            <p:cNvGrpSpPr/>
            <p:nvPr/>
          </p:nvGrpSpPr>
          <p:grpSpPr>
            <a:xfrm>
              <a:off x="764540" y="4307945"/>
              <a:ext cx="5140960" cy="1052715"/>
              <a:chOff x="764540" y="4307945"/>
              <a:chExt cx="5140960" cy="105271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BDD30A5-CACC-581D-4246-B609BAFC8E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4540" y="4307945"/>
                <a:ext cx="5140960" cy="1052715"/>
              </a:xfrm>
              <a:prstGeom prst="rect">
                <a:avLst/>
              </a:prstGeom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3D28AA8-D566-04B4-320A-C698E80BA7D8}"/>
                  </a:ext>
                </a:extLst>
              </p:cNvPr>
              <p:cNvSpPr/>
              <p:nvPr/>
            </p:nvSpPr>
            <p:spPr>
              <a:xfrm>
                <a:off x="4361688" y="4672584"/>
                <a:ext cx="1197864" cy="28346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9991BE-78ED-6B55-49AD-EBE68C3252B4}"/>
                </a:ext>
              </a:extLst>
            </p:cNvPr>
            <p:cNvSpPr/>
            <p:nvPr/>
          </p:nvSpPr>
          <p:spPr>
            <a:xfrm>
              <a:off x="764540" y="4307945"/>
              <a:ext cx="5140960" cy="1052711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39"/>
            <a:ext cx="10147936" cy="598671"/>
          </a:xfrm>
          <a:prstGeom prst="rect">
            <a:avLst/>
          </a:prstGeom>
        </p:spPr>
        <p:txBody>
          <a:bodyPr lIns="0" numCol="1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36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Input Opportunity – Mentimeter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34A12F85-CA31-1275-EC86-676A7161C13B}"/>
              </a:ext>
            </a:extLst>
          </p:cNvPr>
          <p:cNvSpPr txBox="1">
            <a:spLocks/>
          </p:cNvSpPr>
          <p:nvPr/>
        </p:nvSpPr>
        <p:spPr>
          <a:xfrm>
            <a:off x="1005840" y="1902978"/>
            <a:ext cx="10147936" cy="4170009"/>
          </a:xfrm>
          <a:prstGeom prst="rect">
            <a:avLst/>
          </a:prstGeom>
        </p:spPr>
        <p:txBody>
          <a:bodyPr lIns="0" numCol="2" spcCol="365760"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400"/>
              <a:t>How to Participate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2000"/>
              <a:t>Go to </a:t>
            </a:r>
            <a:r>
              <a:rPr lang="en-US" sz="2000" b="1"/>
              <a:t>menti.com</a:t>
            </a:r>
            <a:r>
              <a:rPr lang="en-US" sz="2000"/>
              <a:t> on your phone or computer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2000"/>
              <a:t>Enter 8-digit code</a:t>
            </a:r>
            <a:endParaRPr lang="en-US" sz="2000" b="1"/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2000"/>
              <a:t>Submit responses as prompted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Tips for Using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/>
              <a:t>Responses are anonymous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/>
              <a:t>No right or wrong answers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/>
              <a:t>Short phrases work best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/>
              <a:t>Think statewide &amp; long-term (to 2055)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/>
              <a:t>If you’re not seeing the same question, click on </a:t>
            </a:r>
            <a:r>
              <a:rPr lang="en-US" sz="2000" b="1"/>
              <a:t>Skip ahead</a:t>
            </a:r>
            <a:endParaRPr lang="en-US" sz="2000"/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000"/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00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5189B-0499-C4DA-0B60-05AA231A5F90}"/>
              </a:ext>
            </a:extLst>
          </p:cNvPr>
          <p:cNvSpPr txBox="1"/>
          <p:nvPr/>
        </p:nvSpPr>
        <p:spPr>
          <a:xfrm>
            <a:off x="4297680" y="4617720"/>
            <a:ext cx="1335024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9521 7622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7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8314" y="6441810"/>
            <a:ext cx="3076575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2264" y="1828800"/>
            <a:ext cx="4685624" cy="1446550"/>
          </a:xfrm>
          <a:prstGeom prst="rect">
            <a:avLst/>
          </a:prstGeom>
          <a:noFill/>
        </p:spPr>
        <p:txBody>
          <a:bodyPr wrap="square" lIns="457200" rIns="365760" rtlCol="0" anchor="ctr">
            <a:spAutoFit/>
          </a:bodyPr>
          <a:lstStyle/>
          <a:p>
            <a:r>
              <a:rPr lang="en-US" sz="4400" spc="50">
                <a:solidFill>
                  <a:schemeClr val="bg1"/>
                </a:solidFill>
                <a:latin typeface="+mj-lt"/>
              </a:rPr>
              <a:t>Wrap Up and Next Steps</a:t>
            </a:r>
            <a:endParaRPr lang="en-US" sz="4400" b="1" spc="5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478098" y="3474720"/>
            <a:ext cx="64008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ABA2F7-CD54-315F-3169-6EBDF47C5170}"/>
              </a:ext>
            </a:extLst>
          </p:cNvPr>
          <p:cNvSpPr txBox="1"/>
          <p:nvPr/>
        </p:nvSpPr>
        <p:spPr>
          <a:xfrm>
            <a:off x="0" y="3657600"/>
            <a:ext cx="4687888" cy="2539157"/>
          </a:xfrm>
          <a:prstGeom prst="rect">
            <a:avLst/>
          </a:prstGeom>
          <a:noFill/>
        </p:spPr>
        <p:txBody>
          <a:bodyPr wrap="square" lIns="457200" rIns="36576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Internal Planning Steering Committee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Finalize Enhancements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Document development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Future update to Commission </a:t>
            </a:r>
          </a:p>
        </p:txBody>
      </p:sp>
      <p:pic>
        <p:nvPicPr>
          <p:cNvPr id="11" name="Picture Placeholder 10" descr="A picture containing tree, grass, outdoor, track&#10;&#10;AI-generated content may be incorrect.">
            <a:extLst>
              <a:ext uri="{FF2B5EF4-FFF2-40B4-BE49-F238E27FC236}">
                <a16:creationId xmlns:a16="http://schemas.microsoft.com/office/drawing/2014/main" id="{097EA939-DCA0-FABF-18CE-AA51A9EB60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501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4D9EA3-03CF-CE16-067F-24BA7753F26F}"/>
              </a:ext>
            </a:extLst>
          </p:cNvPr>
          <p:cNvCxnSpPr/>
          <p:nvPr/>
        </p:nvCxnSpPr>
        <p:spPr>
          <a:xfrm>
            <a:off x="1005840" y="1713989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B165F20-0A98-DF0D-F09F-59EC1969A4D2}"/>
              </a:ext>
            </a:extLst>
          </p:cNvPr>
          <p:cNvSpPr txBox="1"/>
          <p:nvPr/>
        </p:nvSpPr>
        <p:spPr>
          <a:xfrm>
            <a:off x="1005840" y="1005840"/>
            <a:ext cx="313146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spc="50">
                <a:solidFill>
                  <a:schemeClr val="accent1"/>
                </a:solidFill>
                <a:latin typeface="+mj-lt"/>
              </a:rPr>
              <a:t>Timeline</a:t>
            </a:r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9A9FDD7A-D253-3EDC-056C-40E4C50498DC}"/>
              </a:ext>
            </a:extLst>
          </p:cNvPr>
          <p:cNvSpPr txBox="1">
            <a:spLocks/>
          </p:cNvSpPr>
          <p:nvPr/>
        </p:nvSpPr>
        <p:spPr>
          <a:xfrm>
            <a:off x="1970990" y="2828927"/>
            <a:ext cx="1144506" cy="80324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300" spc="50">
                <a:latin typeface="Calibri" panose="020F0502020204030204" pitchFamily="34" charset="0"/>
                <a:cs typeface="Calibri" panose="020F0502020204030204" pitchFamily="34" charset="0"/>
              </a:rPr>
              <a:t>ELT</a:t>
            </a:r>
          </a:p>
          <a:p>
            <a:pPr algn="ctr"/>
            <a:r>
              <a:rPr lang="en-ZA" sz="1300" spc="50">
                <a:latin typeface="Calibri" panose="020F0502020204030204" pitchFamily="34" charset="0"/>
                <a:cs typeface="Calibri" panose="020F0502020204030204" pitchFamily="34" charset="0"/>
              </a:rPr>
              <a:t>District Planners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D47362F-4601-6483-EBE6-70672DEDB7BF}"/>
              </a:ext>
            </a:extLst>
          </p:cNvPr>
          <p:cNvSpPr txBox="1">
            <a:spLocks/>
          </p:cNvSpPr>
          <p:nvPr/>
        </p:nvSpPr>
        <p:spPr>
          <a:xfrm>
            <a:off x="1448478" y="3632173"/>
            <a:ext cx="600155" cy="19291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F542EE0-3733-8E94-636D-EEFCB2599CF8}"/>
              </a:ext>
            </a:extLst>
          </p:cNvPr>
          <p:cNvSpPr txBox="1">
            <a:spLocks/>
          </p:cNvSpPr>
          <p:nvPr/>
        </p:nvSpPr>
        <p:spPr>
          <a:xfrm>
            <a:off x="2239408" y="4122670"/>
            <a:ext cx="561047" cy="2398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Sep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3745FB2-D95D-1600-3F13-0AA60D47C641}"/>
              </a:ext>
            </a:extLst>
          </p:cNvPr>
          <p:cNvSpPr txBox="1">
            <a:spLocks/>
          </p:cNvSpPr>
          <p:nvPr/>
        </p:nvSpPr>
        <p:spPr>
          <a:xfrm>
            <a:off x="3010681" y="3632173"/>
            <a:ext cx="646403" cy="2381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Nov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2117C9F-D3DB-EFF7-529D-B87A343C3521}"/>
              </a:ext>
            </a:extLst>
          </p:cNvPr>
          <p:cNvSpPr txBox="1">
            <a:spLocks/>
          </p:cNvSpPr>
          <p:nvPr/>
        </p:nvSpPr>
        <p:spPr>
          <a:xfrm>
            <a:off x="3827888" y="4122670"/>
            <a:ext cx="602738" cy="2398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Jan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BFD6706A-A1AD-D27F-E523-DA80521E8E19}"/>
              </a:ext>
            </a:extLst>
          </p:cNvPr>
          <p:cNvSpPr txBox="1">
            <a:spLocks/>
          </p:cNvSpPr>
          <p:nvPr/>
        </p:nvSpPr>
        <p:spPr>
          <a:xfrm>
            <a:off x="4604639" y="3632173"/>
            <a:ext cx="615310" cy="20584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97A076AD-E847-98BF-BE1C-858C93E87285}"/>
              </a:ext>
            </a:extLst>
          </p:cNvPr>
          <p:cNvSpPr txBox="1">
            <a:spLocks/>
          </p:cNvSpPr>
          <p:nvPr/>
        </p:nvSpPr>
        <p:spPr>
          <a:xfrm>
            <a:off x="5423631" y="4122670"/>
            <a:ext cx="560116" cy="2398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11DDBFF5-0D0E-7CE7-9DD0-2FB5A010FD49}"/>
              </a:ext>
            </a:extLst>
          </p:cNvPr>
          <p:cNvSpPr txBox="1">
            <a:spLocks/>
          </p:cNvSpPr>
          <p:nvPr/>
        </p:nvSpPr>
        <p:spPr>
          <a:xfrm>
            <a:off x="6242668" y="3632173"/>
            <a:ext cx="495300" cy="20584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Jul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6227BB96-BBFA-F715-9C7B-963DCC69E41E}"/>
              </a:ext>
            </a:extLst>
          </p:cNvPr>
          <p:cNvSpPr txBox="1">
            <a:spLocks/>
          </p:cNvSpPr>
          <p:nvPr/>
        </p:nvSpPr>
        <p:spPr>
          <a:xfrm>
            <a:off x="7013354" y="4122670"/>
            <a:ext cx="548253" cy="2398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Sep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4A414D8-2BA7-22C8-39F3-4F5E0D078684}"/>
              </a:ext>
            </a:extLst>
          </p:cNvPr>
          <p:cNvSpPr txBox="1">
            <a:spLocks/>
          </p:cNvSpPr>
          <p:nvPr/>
        </p:nvSpPr>
        <p:spPr>
          <a:xfrm>
            <a:off x="7821497" y="3632173"/>
            <a:ext cx="535207" cy="2381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Nov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A54C9B10-CC83-A588-D1C1-3EC3CDAB385E}"/>
              </a:ext>
            </a:extLst>
          </p:cNvPr>
          <p:cNvSpPr txBox="1">
            <a:spLocks/>
          </p:cNvSpPr>
          <p:nvPr/>
        </p:nvSpPr>
        <p:spPr>
          <a:xfrm>
            <a:off x="8610913" y="4122670"/>
            <a:ext cx="495300" cy="2398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Jan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5FDE40B1-BF48-BDA4-5BB5-F4015C74A44C}"/>
              </a:ext>
            </a:extLst>
          </p:cNvPr>
          <p:cNvSpPr txBox="1">
            <a:spLocks/>
          </p:cNvSpPr>
          <p:nvPr/>
        </p:nvSpPr>
        <p:spPr>
          <a:xfrm>
            <a:off x="9340321" y="3632173"/>
            <a:ext cx="615310" cy="2381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CB105C7F-4A3A-9A30-1812-5FF359FDC532}"/>
              </a:ext>
            </a:extLst>
          </p:cNvPr>
          <p:cNvSpPr txBox="1">
            <a:spLocks/>
          </p:cNvSpPr>
          <p:nvPr/>
        </p:nvSpPr>
        <p:spPr>
          <a:xfrm>
            <a:off x="10142191" y="4122670"/>
            <a:ext cx="615310" cy="2398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04294B-EA02-6654-4F17-5458255C5A9E}"/>
              </a:ext>
            </a:extLst>
          </p:cNvPr>
          <p:cNvCxnSpPr>
            <a:cxnSpLocks/>
          </p:cNvCxnSpPr>
          <p:nvPr/>
        </p:nvCxnSpPr>
        <p:spPr>
          <a:xfrm>
            <a:off x="1843219" y="3999253"/>
            <a:ext cx="61531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CE01CE-6837-B8E1-2D62-F33AC4DD4090}"/>
              </a:ext>
            </a:extLst>
          </p:cNvPr>
          <p:cNvCxnSpPr>
            <a:cxnSpLocks/>
            <a:endCxn id="88" idx="1"/>
          </p:cNvCxnSpPr>
          <p:nvPr/>
        </p:nvCxnSpPr>
        <p:spPr>
          <a:xfrm flipV="1">
            <a:off x="2639542" y="3990612"/>
            <a:ext cx="606162" cy="864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6E1CF8-DFC1-5CFC-4481-DA1DB643BEF3}"/>
              </a:ext>
            </a:extLst>
          </p:cNvPr>
          <p:cNvCxnSpPr>
            <a:cxnSpLocks/>
          </p:cNvCxnSpPr>
          <p:nvPr/>
        </p:nvCxnSpPr>
        <p:spPr>
          <a:xfrm>
            <a:off x="3422181" y="3999253"/>
            <a:ext cx="61531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FF00C51-6CBD-82AA-CBBD-9D9EA8FD429C}"/>
              </a:ext>
            </a:extLst>
          </p:cNvPr>
          <p:cNvCxnSpPr>
            <a:cxnSpLocks/>
          </p:cNvCxnSpPr>
          <p:nvPr/>
        </p:nvCxnSpPr>
        <p:spPr>
          <a:xfrm>
            <a:off x="4218504" y="3999253"/>
            <a:ext cx="60616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6C52FF5-65E7-74B8-F3A8-DBF4E741CD6F}"/>
              </a:ext>
            </a:extLst>
          </p:cNvPr>
          <p:cNvCxnSpPr>
            <a:cxnSpLocks/>
          </p:cNvCxnSpPr>
          <p:nvPr/>
        </p:nvCxnSpPr>
        <p:spPr>
          <a:xfrm>
            <a:off x="4994301" y="3999253"/>
            <a:ext cx="61531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910841C-6E40-E793-D4F3-6FA071AAF6C7}"/>
              </a:ext>
            </a:extLst>
          </p:cNvPr>
          <p:cNvCxnSpPr>
            <a:cxnSpLocks/>
          </p:cNvCxnSpPr>
          <p:nvPr/>
        </p:nvCxnSpPr>
        <p:spPr>
          <a:xfrm>
            <a:off x="5790624" y="3999253"/>
            <a:ext cx="61531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E594239-FB95-35F3-59CC-1E279216FF89}"/>
              </a:ext>
            </a:extLst>
          </p:cNvPr>
          <p:cNvCxnSpPr>
            <a:cxnSpLocks/>
          </p:cNvCxnSpPr>
          <p:nvPr/>
        </p:nvCxnSpPr>
        <p:spPr>
          <a:xfrm>
            <a:off x="6573263" y="3999253"/>
            <a:ext cx="61531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EC9475A-0B56-D8F0-4B91-BFE4E8729BE2}"/>
              </a:ext>
            </a:extLst>
          </p:cNvPr>
          <p:cNvCxnSpPr>
            <a:cxnSpLocks/>
          </p:cNvCxnSpPr>
          <p:nvPr/>
        </p:nvCxnSpPr>
        <p:spPr>
          <a:xfrm>
            <a:off x="7369586" y="3999253"/>
            <a:ext cx="61531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C16032-1927-30B4-9304-755469CF6178}"/>
              </a:ext>
            </a:extLst>
          </p:cNvPr>
          <p:cNvCxnSpPr>
            <a:cxnSpLocks/>
          </p:cNvCxnSpPr>
          <p:nvPr/>
        </p:nvCxnSpPr>
        <p:spPr>
          <a:xfrm>
            <a:off x="8152225" y="3999253"/>
            <a:ext cx="61531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441857-6C33-6274-49FC-D64A818023B0}"/>
              </a:ext>
            </a:extLst>
          </p:cNvPr>
          <p:cNvCxnSpPr>
            <a:cxnSpLocks/>
          </p:cNvCxnSpPr>
          <p:nvPr/>
        </p:nvCxnSpPr>
        <p:spPr>
          <a:xfrm>
            <a:off x="8948548" y="3999253"/>
            <a:ext cx="61531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05AA00B-7996-B5D3-9FC4-9D89FEE32565}"/>
              </a:ext>
            </a:extLst>
          </p:cNvPr>
          <p:cNvCxnSpPr>
            <a:cxnSpLocks/>
          </p:cNvCxnSpPr>
          <p:nvPr/>
        </p:nvCxnSpPr>
        <p:spPr>
          <a:xfrm>
            <a:off x="9738030" y="3999253"/>
            <a:ext cx="61531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05E2A36-A0F1-0154-C96E-A482B6528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753827" y="4084807"/>
            <a:ext cx="1" cy="34786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8">
            <a:extLst>
              <a:ext uri="{FF2B5EF4-FFF2-40B4-BE49-F238E27FC236}">
                <a16:creationId xmlns:a16="http://schemas.microsoft.com/office/drawing/2014/main" id="{C41833CB-1959-1EB2-1792-CD2EE9715CA5}"/>
              </a:ext>
            </a:extLst>
          </p:cNvPr>
          <p:cNvSpPr txBox="1">
            <a:spLocks/>
          </p:cNvSpPr>
          <p:nvPr/>
        </p:nvSpPr>
        <p:spPr>
          <a:xfrm>
            <a:off x="1181575" y="4432668"/>
            <a:ext cx="1144506" cy="8156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300" spc="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Bureau Meetings </a:t>
            </a:r>
          </a:p>
          <a:p>
            <a:pPr algn="ctr"/>
            <a:r>
              <a:rPr lang="en-ZA" sz="1300" spc="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Input Survey #1</a:t>
            </a:r>
          </a:p>
        </p:txBody>
      </p:sp>
      <p:sp>
        <p:nvSpPr>
          <p:cNvPr id="61" name="Text Placeholder 38">
            <a:extLst>
              <a:ext uri="{FF2B5EF4-FFF2-40B4-BE49-F238E27FC236}">
                <a16:creationId xmlns:a16="http://schemas.microsoft.com/office/drawing/2014/main" id="{624E1E84-FF3A-4824-C946-1F32140337F3}"/>
              </a:ext>
            </a:extLst>
          </p:cNvPr>
          <p:cNvSpPr txBox="1">
            <a:spLocks/>
          </p:cNvSpPr>
          <p:nvPr/>
        </p:nvSpPr>
        <p:spPr>
          <a:xfrm>
            <a:off x="8271635" y="2828927"/>
            <a:ext cx="1144506" cy="80324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300" spc="50">
                <a:latin typeface="Calibri" panose="020F0502020204030204" pitchFamily="34" charset="0"/>
                <a:cs typeface="Calibri" panose="020F0502020204030204" pitchFamily="34" charset="0"/>
              </a:rPr>
              <a:t>Full Draft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FEF3D2B-ED70-EF39-F793-A232D13F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51023" y="3626196"/>
            <a:ext cx="0" cy="27432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8">
            <a:extLst>
              <a:ext uri="{FF2B5EF4-FFF2-40B4-BE49-F238E27FC236}">
                <a16:creationId xmlns:a16="http://schemas.microsoft.com/office/drawing/2014/main" id="{0136E441-E1D3-D608-0660-BFCC00819718}"/>
              </a:ext>
            </a:extLst>
          </p:cNvPr>
          <p:cNvSpPr txBox="1">
            <a:spLocks/>
          </p:cNvSpPr>
          <p:nvPr/>
        </p:nvSpPr>
        <p:spPr>
          <a:xfrm>
            <a:off x="9870561" y="2817909"/>
            <a:ext cx="1144506" cy="80324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300" spc="50">
                <a:latin typeface="Calibri" panose="020F0502020204030204" pitchFamily="34" charset="0"/>
                <a:cs typeface="Calibri" panose="020F0502020204030204" pitchFamily="34" charset="0"/>
              </a:rPr>
              <a:t>Plan Adoption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D088B7C-2883-1E69-E35C-92ED0D40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07321" y="4074279"/>
            <a:ext cx="1" cy="34786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38">
            <a:extLst>
              <a:ext uri="{FF2B5EF4-FFF2-40B4-BE49-F238E27FC236}">
                <a16:creationId xmlns:a16="http://schemas.microsoft.com/office/drawing/2014/main" id="{022C0B3A-3A04-4216-4A60-3F69CC086974}"/>
              </a:ext>
            </a:extLst>
          </p:cNvPr>
          <p:cNvSpPr txBox="1">
            <a:spLocks/>
          </p:cNvSpPr>
          <p:nvPr/>
        </p:nvSpPr>
        <p:spPr>
          <a:xfrm>
            <a:off x="4335069" y="4416164"/>
            <a:ext cx="1144506" cy="8156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300" spc="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Highway Needs &amp; Risks Analysis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01C7078-65ED-85AC-BE8B-3FFD1A4C9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6496809" y="4085956"/>
            <a:ext cx="1" cy="34786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38">
            <a:extLst>
              <a:ext uri="{FF2B5EF4-FFF2-40B4-BE49-F238E27FC236}">
                <a16:creationId xmlns:a16="http://schemas.microsoft.com/office/drawing/2014/main" id="{535EE7C4-2D85-AD54-8360-CFDF59B0649A}"/>
              </a:ext>
            </a:extLst>
          </p:cNvPr>
          <p:cNvSpPr txBox="1">
            <a:spLocks/>
          </p:cNvSpPr>
          <p:nvPr/>
        </p:nvSpPr>
        <p:spPr>
          <a:xfrm>
            <a:off x="5924557" y="4433817"/>
            <a:ext cx="1144506" cy="8156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300" spc="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Survey #2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393798F-A413-63FB-B031-25A938119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66742" y="3903526"/>
            <a:ext cx="8858463" cy="174171"/>
            <a:chOff x="1835966" y="4162015"/>
            <a:chExt cx="8858463" cy="174171"/>
          </a:xfrm>
          <a:noFill/>
        </p:grpSpPr>
        <p:sp>
          <p:nvSpPr>
            <p:cNvPr id="86" name="Oval 234">
              <a:extLst>
                <a:ext uri="{FF2B5EF4-FFF2-40B4-BE49-F238E27FC236}">
                  <a16:creationId xmlns:a16="http://schemas.microsoft.com/office/drawing/2014/main" id="{50B7EA47-999F-3291-5ABF-7EF1657B8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Oval 236">
              <a:extLst>
                <a:ext uri="{FF2B5EF4-FFF2-40B4-BE49-F238E27FC236}">
                  <a16:creationId xmlns:a16="http://schemas.microsoft.com/office/drawing/2014/main" id="{21AC7852-4823-DF46-1F50-C08644915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Oval 238">
              <a:extLst>
                <a:ext uri="{FF2B5EF4-FFF2-40B4-BE49-F238E27FC236}">
                  <a16:creationId xmlns:a16="http://schemas.microsoft.com/office/drawing/2014/main" id="{E0BE3AAE-4158-BCE5-99A7-F25E90A7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val 240">
              <a:extLst>
                <a:ext uri="{FF2B5EF4-FFF2-40B4-BE49-F238E27FC236}">
                  <a16:creationId xmlns:a16="http://schemas.microsoft.com/office/drawing/2014/main" id="{0D43F558-1348-C013-77F9-9A234FEEA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Oval 242">
              <a:extLst>
                <a:ext uri="{FF2B5EF4-FFF2-40B4-BE49-F238E27FC236}">
                  <a16:creationId xmlns:a16="http://schemas.microsoft.com/office/drawing/2014/main" id="{CDFBF50A-5962-DBCE-3399-C9FCBCB3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Oval 244">
              <a:extLst>
                <a:ext uri="{FF2B5EF4-FFF2-40B4-BE49-F238E27FC236}">
                  <a16:creationId xmlns:a16="http://schemas.microsoft.com/office/drawing/2014/main" id="{F5BD9EEB-E83A-B5E9-592B-98849128B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Oval 246">
              <a:extLst>
                <a:ext uri="{FF2B5EF4-FFF2-40B4-BE49-F238E27FC236}">
                  <a16:creationId xmlns:a16="http://schemas.microsoft.com/office/drawing/2014/main" id="{FB6158C1-387C-3607-6587-71C0737FC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Oval 248">
              <a:extLst>
                <a:ext uri="{FF2B5EF4-FFF2-40B4-BE49-F238E27FC236}">
                  <a16:creationId xmlns:a16="http://schemas.microsoft.com/office/drawing/2014/main" id="{54BEADAF-F949-BAE1-A02C-A65D7DFE4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Oval 250">
              <a:extLst>
                <a:ext uri="{FF2B5EF4-FFF2-40B4-BE49-F238E27FC236}">
                  <a16:creationId xmlns:a16="http://schemas.microsoft.com/office/drawing/2014/main" id="{7D2E48A3-BCC0-2F64-7F6B-82E2CC966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l 252">
              <a:extLst>
                <a:ext uri="{FF2B5EF4-FFF2-40B4-BE49-F238E27FC236}">
                  <a16:creationId xmlns:a16="http://schemas.microsoft.com/office/drawing/2014/main" id="{A36A3054-0104-38F3-069E-2F9F76BF2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Oval 254">
              <a:extLst>
                <a:ext uri="{FF2B5EF4-FFF2-40B4-BE49-F238E27FC236}">
                  <a16:creationId xmlns:a16="http://schemas.microsoft.com/office/drawing/2014/main" id="{C1CF38A1-F0A4-5FCD-3B6D-852A623F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Oval 256">
              <a:extLst>
                <a:ext uri="{FF2B5EF4-FFF2-40B4-BE49-F238E27FC236}">
                  <a16:creationId xmlns:a16="http://schemas.microsoft.com/office/drawing/2014/main" id="{FB4CBF94-B716-F046-D64F-AFCB21F6E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D2D049C-7B5A-6412-C48B-DEA200C11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436438" y="3626196"/>
            <a:ext cx="0" cy="27432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732566C-DBD6-51D3-4BF8-44D5CA41D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17525" y="3626196"/>
            <a:ext cx="0" cy="27432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54720E7-6039-DE9C-8139-E7F6A8DF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36659" y="3626196"/>
            <a:ext cx="0" cy="27432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A34BD45C-EFAF-1006-A375-C8C98C08F27A}"/>
              </a:ext>
            </a:extLst>
          </p:cNvPr>
          <p:cNvSpPr txBox="1"/>
          <p:nvPr/>
        </p:nvSpPr>
        <p:spPr>
          <a:xfrm>
            <a:off x="719789" y="3754145"/>
            <a:ext cx="85733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D9A053B3-9905-E9AA-B9C3-B2D5D7C178BD}"/>
              </a:ext>
            </a:extLst>
          </p:cNvPr>
          <p:cNvSpPr txBox="1"/>
          <p:nvPr/>
        </p:nvSpPr>
        <p:spPr>
          <a:xfrm>
            <a:off x="10896899" y="3741983"/>
            <a:ext cx="85733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2027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9628F2-396B-08D6-C7E0-74A108D12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31857" y="4080255"/>
            <a:ext cx="1" cy="34786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8">
            <a:extLst>
              <a:ext uri="{FF2B5EF4-FFF2-40B4-BE49-F238E27FC236}">
                <a16:creationId xmlns:a16="http://schemas.microsoft.com/office/drawing/2014/main" id="{4F3ADFB7-55FE-787A-A6BB-333F28631234}"/>
              </a:ext>
            </a:extLst>
          </p:cNvPr>
          <p:cNvSpPr txBox="1">
            <a:spLocks/>
          </p:cNvSpPr>
          <p:nvPr/>
        </p:nvSpPr>
        <p:spPr>
          <a:xfrm>
            <a:off x="2759605" y="4456644"/>
            <a:ext cx="1144506" cy="8156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300" spc="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TAMIT</a:t>
            </a:r>
          </a:p>
        </p:txBody>
      </p:sp>
      <p:sp>
        <p:nvSpPr>
          <p:cNvPr id="3" name="Text Placeholder 38">
            <a:extLst>
              <a:ext uri="{FF2B5EF4-FFF2-40B4-BE49-F238E27FC236}">
                <a16:creationId xmlns:a16="http://schemas.microsoft.com/office/drawing/2014/main" id="{A28CF35B-1311-03E2-8839-6ADD2FDAF1A5}"/>
              </a:ext>
            </a:extLst>
          </p:cNvPr>
          <p:cNvSpPr txBox="1">
            <a:spLocks/>
          </p:cNvSpPr>
          <p:nvPr/>
        </p:nvSpPr>
        <p:spPr>
          <a:xfrm>
            <a:off x="3549014" y="2084611"/>
            <a:ext cx="1144506" cy="149341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300" spc="50">
                <a:latin typeface="Calibri" panose="020F0502020204030204" pitchFamily="34" charset="0"/>
                <a:cs typeface="Calibri" panose="020F0502020204030204" pitchFamily="34" charset="0"/>
              </a:rPr>
              <a:t>Commission Workshop</a:t>
            </a:r>
          </a:p>
          <a:p>
            <a:pPr algn="ctr"/>
            <a:r>
              <a:rPr lang="en-ZA" sz="1300" spc="50">
                <a:latin typeface="Calibri" panose="020F0502020204030204" pitchFamily="34" charset="0"/>
                <a:cs typeface="Calibri" panose="020F0502020204030204" pitchFamily="34" charset="0"/>
              </a:rPr>
              <a:t>Start IPSC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A73624AB-533E-0476-9C4F-F8364B36870A}"/>
              </a:ext>
            </a:extLst>
          </p:cNvPr>
          <p:cNvSpPr txBox="1">
            <a:spLocks/>
          </p:cNvSpPr>
          <p:nvPr/>
        </p:nvSpPr>
        <p:spPr>
          <a:xfrm>
            <a:off x="6068339" y="1817028"/>
            <a:ext cx="3213742" cy="80324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300" spc="50">
                <a:latin typeface="Calibri" panose="020F0502020204030204" pitchFamily="34" charset="0"/>
                <a:cs typeface="Calibri" panose="020F0502020204030204" pitchFamily="34" charset="0"/>
              </a:rPr>
              <a:t>Present Draft Material to Commission (months TBD)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D944552-873B-C186-D0A8-FEC6895F4C18}"/>
              </a:ext>
            </a:extLst>
          </p:cNvPr>
          <p:cNvSpPr/>
          <p:nvPr/>
        </p:nvSpPr>
        <p:spPr>
          <a:xfrm rot="16200000">
            <a:off x="7478728" y="1601062"/>
            <a:ext cx="392964" cy="2358101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67E90325-1958-4226-E84C-2E8CBA374A83}"/>
              </a:ext>
            </a:extLst>
          </p:cNvPr>
          <p:cNvSpPr txBox="1">
            <a:spLocks/>
          </p:cNvSpPr>
          <p:nvPr/>
        </p:nvSpPr>
        <p:spPr>
          <a:xfrm>
            <a:off x="8467344" y="5038677"/>
            <a:ext cx="1535745" cy="8156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300" spc="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Comment Period (Late Feb)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7FF325B3-3950-C9B3-C727-47BED2A34098}"/>
              </a:ext>
            </a:extLst>
          </p:cNvPr>
          <p:cNvSpPr txBox="1">
            <a:spLocks/>
          </p:cNvSpPr>
          <p:nvPr/>
        </p:nvSpPr>
        <p:spPr>
          <a:xfrm>
            <a:off x="8921145" y="3871539"/>
            <a:ext cx="630967" cy="2381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Feb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38BAFB-FCFA-69CB-1B99-8910E60A5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35216" y="4094758"/>
            <a:ext cx="0" cy="94391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E3BFD18-9DAD-7CC8-067D-472831EF77AB}"/>
              </a:ext>
            </a:extLst>
          </p:cNvPr>
          <p:cNvSpPr/>
          <p:nvPr/>
        </p:nvSpPr>
        <p:spPr>
          <a:xfrm>
            <a:off x="3572627" y="2688337"/>
            <a:ext cx="1097280" cy="9204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197E65E7-688C-D1D5-15B4-17A7E44B0C9F}"/>
              </a:ext>
            </a:extLst>
          </p:cNvPr>
          <p:cNvSpPr txBox="1">
            <a:spLocks/>
          </p:cNvSpPr>
          <p:nvPr/>
        </p:nvSpPr>
        <p:spPr>
          <a:xfrm>
            <a:off x="3754137" y="5388278"/>
            <a:ext cx="1535745" cy="8156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300" spc="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MPO/RPA input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5278E628-33E0-9305-4D43-0E789E0AD99C}"/>
              </a:ext>
            </a:extLst>
          </p:cNvPr>
          <p:cNvSpPr txBox="1">
            <a:spLocks/>
          </p:cNvSpPr>
          <p:nvPr/>
        </p:nvSpPr>
        <p:spPr>
          <a:xfrm>
            <a:off x="4207938" y="3873668"/>
            <a:ext cx="630967" cy="23814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18031-9807-79A2-10BA-03AF1E754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522009" y="4096887"/>
            <a:ext cx="1" cy="129139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9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A2679D-6071-424D-B3C5-5A49D6B5E4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711552" y="3105038"/>
            <a:ext cx="6581775" cy="17908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1" spc="200">
                <a:latin typeface="Calibri" panose="020F0502020204030204" pitchFamily="34" charset="0"/>
                <a:cs typeface="Calibri" panose="020F0502020204030204" pitchFamily="34" charset="0"/>
              </a:rPr>
              <a:t>Kyle Durant</a:t>
            </a:r>
          </a:p>
          <a:p>
            <a:pPr marL="0" indent="0">
              <a:buNone/>
            </a:pPr>
            <a:r>
              <a:rPr lang="en-US" sz="1800" spc="0">
                <a:latin typeface="Calibri" panose="020F0502020204030204" pitchFamily="34" charset="0"/>
                <a:cs typeface="Calibri" panose="020F0502020204030204" pitchFamily="34" charset="0"/>
              </a:rPr>
              <a:t>515-233-7950</a:t>
            </a:r>
          </a:p>
          <a:p>
            <a:pPr marL="0" indent="0">
              <a:buNone/>
            </a:pPr>
            <a:r>
              <a:rPr lang="en-US" sz="1800" spc="0">
                <a:latin typeface="Calibri" panose="020F0502020204030204" pitchFamily="34" charset="0"/>
                <a:cs typeface="Calibri" panose="020F0502020204030204" pitchFamily="34" charset="0"/>
              </a:rPr>
              <a:t>Kyle.Durant@iowadot.us​</a:t>
            </a:r>
          </a:p>
          <a:p>
            <a:pPr marL="0" indent="0">
              <a:buNone/>
            </a:pPr>
            <a:r>
              <a:rPr lang="en-US" sz="1800" spc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711552" y="2043398"/>
            <a:ext cx="3426269" cy="477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800225" y="280761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B6717E-402C-CE08-2564-1AC05EC36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ADE04A-2F16-37A8-914D-588BFDBAB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6F4A39-B0DA-E3B6-BEFB-D9617F14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55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5C4BE-37F7-1972-158B-B0BDD0C885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/>
          <a:stretch/>
        </p:blipFill>
        <p:spPr>
          <a:xfrm>
            <a:off x="6191216" y="631626"/>
            <a:ext cx="4908337" cy="58726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87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5916" y="1283026"/>
            <a:ext cx="4099560" cy="574222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840" y="1195924"/>
            <a:ext cx="457200" cy="5527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1005840" y="2069896"/>
            <a:ext cx="4567306" cy="287771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eaLnBrk="1" fontAlgn="auto" hangingPunct="1">
              <a:spcBef>
                <a:spcPts val="1200"/>
              </a:spcBef>
              <a:defRPr/>
            </a:pPr>
            <a:r>
              <a:rPr lang="en-US" b="1" spc="20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BACKGROUND &amp; EVOLUTION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60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Overview, purpose, and progression of the Plan over the years</a:t>
            </a:r>
          </a:p>
          <a:p>
            <a:pPr>
              <a:spcBef>
                <a:spcPts val="1200"/>
              </a:spcBef>
              <a:defRPr/>
            </a:pPr>
            <a:r>
              <a:rPr lang="en-US" b="1" spc="20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WHAT WE HEARD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60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Key Insights from Staff and Public</a:t>
            </a:r>
          </a:p>
          <a:p>
            <a:pPr>
              <a:spcBef>
                <a:spcPts val="1200"/>
              </a:spcBef>
              <a:defRPr/>
            </a:pPr>
            <a:r>
              <a:rPr lang="en-US" b="1" spc="20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INPUT OPPORTUNITIES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60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System Objectives &amp; additional enhancements</a:t>
            </a:r>
          </a:p>
          <a:p>
            <a:pPr>
              <a:spcBef>
                <a:spcPts val="1200"/>
              </a:spcBef>
              <a:defRPr/>
            </a:pPr>
            <a:r>
              <a:rPr lang="en-US" b="1" spc="20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WRAP UP &amp; NEXT STEPS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AI-generated content may be incorrect.">
            <a:extLst>
              <a:ext uri="{FF2B5EF4-FFF2-40B4-BE49-F238E27FC236}">
                <a16:creationId xmlns:a16="http://schemas.microsoft.com/office/drawing/2014/main" id="{D9A8777E-2017-87A9-C9E8-E373C7409F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800"/>
          <a:stretch/>
        </p:blipFill>
        <p:spPr>
          <a:xfrm>
            <a:off x="0" y="5951606"/>
            <a:ext cx="12192000" cy="5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19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91BEC-CB36-7984-9CFB-978EC6D6E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29D99150-29AB-CF66-C493-B033EF9860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76B2959A-BB1C-042C-052F-75927E21DE26}"/>
              </a:ext>
            </a:extLst>
          </p:cNvPr>
          <p:cNvSpPr>
            <a:spLocks/>
          </p:cNvSpPr>
          <p:nvPr/>
        </p:nvSpPr>
        <p:spPr bwMode="auto">
          <a:xfrm>
            <a:off x="-23348" y="3428999"/>
            <a:ext cx="12252959" cy="3274415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B98BC526-6587-F8AA-B1B9-51FCB6E7F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349" y="4354548"/>
            <a:ext cx="12215348" cy="6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Infrastructure Prioritization and Scoring System IPASS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C572244-A7F7-52A3-7F4B-C2650A0AF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195" y="5077839"/>
            <a:ext cx="12215347" cy="4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Iowa Transportation Commission Workshop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2809A5-5EB6-5CD3-D22E-E9B5DB37CFB9}"/>
              </a:ext>
            </a:extLst>
          </p:cNvPr>
          <p:cNvCxnSpPr/>
          <p:nvPr/>
        </p:nvCxnSpPr>
        <p:spPr>
          <a:xfrm>
            <a:off x="5678606" y="5757691"/>
            <a:ext cx="807753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C3D6C1BF-A3A3-F54A-2D8B-F343AE12D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0480" y="5862029"/>
            <a:ext cx="12252960" cy="1008907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BEAB5F-B6D5-C6A1-F1B8-EC3AFC74A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28" y="6157651"/>
            <a:ext cx="2542409" cy="60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Samuel Sturtz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LEB Support Team Lead</a:t>
            </a: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4C477A-93C0-1668-0A85-4E88241821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44" y="5889997"/>
            <a:ext cx="2352679" cy="58817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A753B21-559D-58AB-3DC6-7CC4D03E4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2198" y="6259280"/>
            <a:ext cx="1550072" cy="4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January 28,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986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2430" y="641153"/>
            <a:ext cx="4862682" cy="58180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87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39236" y="1203800"/>
            <a:ext cx="10147935" cy="574222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840" y="1195924"/>
            <a:ext cx="457200" cy="5527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1005840" y="2069896"/>
            <a:ext cx="4567306" cy="4108817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/>
          <a:p>
            <a:pPr eaLnBrk="1" fontAlgn="auto" hangingPunct="1">
              <a:spcBef>
                <a:spcPts val="1200"/>
              </a:spcBef>
              <a:defRPr/>
            </a:pPr>
            <a:r>
              <a:rPr lang="en-US" b="1" spc="200">
                <a:latin typeface="Calibri"/>
                <a:ea typeface="PT Sans" panose="020B0503020203020204" pitchFamily="34" charset="0"/>
                <a:cs typeface="Calibri"/>
              </a:rPr>
              <a:t>Background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1600">
              <a:latin typeface="Calibri"/>
              <a:ea typeface="PT Sans" panose="020B0503020203020204" pitchFamily="34" charset="0"/>
              <a:cs typeface="Calibri"/>
            </a:endParaRPr>
          </a:p>
          <a:p>
            <a:pPr>
              <a:spcBef>
                <a:spcPts val="1200"/>
              </a:spcBef>
              <a:defRPr/>
            </a:pPr>
            <a:r>
              <a:rPr lang="en-US" b="1" spc="200">
                <a:latin typeface="Calibri"/>
                <a:ea typeface="PT Sans" panose="020B0503020203020204" pitchFamily="34" charset="0"/>
                <a:cs typeface="Calibri"/>
              </a:rPr>
              <a:t>Tool structure and scoring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b="1" spc="200">
                <a:latin typeface="Calibri"/>
                <a:ea typeface="PT Sans" panose="020B0503020203020204" pitchFamily="34" charset="0"/>
                <a:cs typeface="Calibri"/>
              </a:rPr>
              <a:t>Approach prioritization</a:t>
            </a:r>
          </a:p>
          <a:p>
            <a:pPr>
              <a:spcAft>
                <a:spcPts val="600"/>
              </a:spcAft>
              <a:defRPr/>
            </a:pPr>
            <a:endParaRPr lang="en-US" altLang="en-US">
              <a:latin typeface="Calibri"/>
              <a:ea typeface="PT Sans" panose="020B0503020203020204" pitchFamily="34" charset="0"/>
              <a:cs typeface="Calibri"/>
            </a:endParaRPr>
          </a:p>
          <a:p>
            <a:pPr eaLnBrk="1" fontAlgn="auto" hangingPunct="1">
              <a:spcBef>
                <a:spcPts val="1200"/>
              </a:spcBef>
              <a:defRPr/>
            </a:pPr>
            <a:r>
              <a:rPr lang="en-US" b="1" spc="200">
                <a:latin typeface="Calibri"/>
                <a:ea typeface="PT Sans" panose="020B0503020203020204" pitchFamily="34" charset="0"/>
                <a:cs typeface="Calibri"/>
              </a:rPr>
              <a:t>Input into project weighting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b="1" spc="200">
                <a:latin typeface="Calibri"/>
                <a:ea typeface="PT Sans" panose="020B0503020203020204" pitchFamily="34" charset="0"/>
                <a:cs typeface="Calibri"/>
              </a:rPr>
              <a:t>Wrap up &amp; next steps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>
                <a:latin typeface="Calibri"/>
                <a:ea typeface="PT Sans" panose="020B0503020203020204" pitchFamily="34" charset="0"/>
                <a:cs typeface="Calibri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>
                <a:latin typeface="Calibri"/>
                <a:ea typeface="PT Sans" panose="020B0503020203020204" pitchFamily="34" charset="0"/>
                <a:cs typeface="Calibri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sky, outdoor, way, road&#10;&#10;AI-generated content may be incorrect.">
            <a:extLst>
              <a:ext uri="{FF2B5EF4-FFF2-40B4-BE49-F238E27FC236}">
                <a16:creationId xmlns:a16="http://schemas.microsoft.com/office/drawing/2014/main" id="{2B5E5000-EC94-225B-B23A-4F43C49772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EB68CF-8485-DA9F-8C8B-8070D10F8B51}"/>
              </a:ext>
            </a:extLst>
          </p:cNvPr>
          <p:cNvSpPr txBox="1"/>
          <p:nvPr/>
        </p:nvSpPr>
        <p:spPr>
          <a:xfrm>
            <a:off x="2264" y="2583955"/>
            <a:ext cx="4685624" cy="646331"/>
          </a:xfrm>
          <a:prstGeom prst="rect">
            <a:avLst/>
          </a:prstGeom>
          <a:noFill/>
        </p:spPr>
        <p:txBody>
          <a:bodyPr wrap="square" lIns="457200" rIns="365760" rtlCol="0" anchor="ctr">
            <a:spAutoFit/>
          </a:bodyPr>
          <a:lstStyle/>
          <a:p>
            <a:r>
              <a:rPr lang="en-US" sz="3600" spc="50">
                <a:solidFill>
                  <a:schemeClr val="bg1"/>
                </a:solidFill>
                <a:latin typeface="+mj-lt"/>
              </a:rPr>
              <a:t>Background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D4ECFF-7F92-584D-0C8D-CB8472C946B8}"/>
              </a:ext>
            </a:extLst>
          </p:cNvPr>
          <p:cNvCxnSpPr/>
          <p:nvPr/>
        </p:nvCxnSpPr>
        <p:spPr>
          <a:xfrm>
            <a:off x="478098" y="3474720"/>
            <a:ext cx="640080" cy="0"/>
          </a:xfrm>
          <a:prstGeom prst="line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276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45597"/>
            <a:ext cx="10147936" cy="4579951"/>
          </a:xfrm>
          <a:prstGeom prst="rect">
            <a:avLst/>
          </a:prstGeom>
        </p:spPr>
        <p:txBody>
          <a:bodyPr lIns="0" tIns="45720" rIns="91440" bIns="45720" anchor="t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Background</a:t>
            </a:r>
          </a:p>
          <a:p>
            <a:pPr marL="0" indent="0">
              <a:buNone/>
            </a:pPr>
            <a:r>
              <a:rPr lang="en-US" sz="2400" b="1">
                <a:solidFill>
                  <a:schemeClr val="accent3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November 2025 Commission meeting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Provided an overview of the new approach to project prioritization.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New approach to project prioritization will better align with department objectives.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Future process will integrate with application process of business plans</a:t>
            </a:r>
          </a:p>
          <a:p>
            <a:r>
              <a:rPr lang="en-US"/>
              <a:t>Initial scores will be used in this year's evaluation of business case applications.</a:t>
            </a:r>
          </a:p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0E88C-8C0A-D2BC-FC93-B9666878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68EB454-B55C-1A6E-57A2-6E01B28405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DF897F-06DB-0CCA-626E-3581550F8E78}"/>
              </a:ext>
            </a:extLst>
          </p:cNvPr>
          <p:cNvSpPr txBox="1"/>
          <p:nvPr/>
        </p:nvSpPr>
        <p:spPr>
          <a:xfrm>
            <a:off x="2264" y="2306956"/>
            <a:ext cx="4685624" cy="1200329"/>
          </a:xfrm>
          <a:prstGeom prst="rect">
            <a:avLst/>
          </a:prstGeom>
          <a:noFill/>
        </p:spPr>
        <p:txBody>
          <a:bodyPr wrap="square" lIns="457200" rIns="36576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50">
                <a:solidFill>
                  <a:prstClr val="white"/>
                </a:solidFill>
                <a:latin typeface="Neue Haas Grotesk Text Pro"/>
              </a:rPr>
              <a:t>Tool Structure and Scoring</a:t>
            </a:r>
            <a:endParaRPr kumimoji="0" lang="en-US" sz="3600" b="0" i="0" u="none" strike="noStrike" kern="1200" cap="none" spc="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ED42D5-AA19-302A-6CC4-7B523777BE29}"/>
              </a:ext>
            </a:extLst>
          </p:cNvPr>
          <p:cNvCxnSpPr/>
          <p:nvPr/>
        </p:nvCxnSpPr>
        <p:spPr>
          <a:xfrm>
            <a:off x="478098" y="3474720"/>
            <a:ext cx="640080" cy="0"/>
          </a:xfrm>
          <a:prstGeom prst="line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42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3CB90-115C-BC59-06C1-D64275B02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6F74352-A28B-B0ED-76C0-0CA649A068A8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811095369"/>
              </p:ext>
            </p:extLst>
          </p:nvPr>
        </p:nvGraphicFramePr>
        <p:xfrm>
          <a:off x="1006475" y="1920875"/>
          <a:ext cx="10147300" cy="37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A4D759-BF7B-D3AC-0188-FA89AA65A2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Tool Structure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3D954F-250D-02CA-CA36-4261AD2D02E0}"/>
              </a:ext>
            </a:extLst>
          </p:cNvPr>
          <p:cNvSpPr/>
          <p:nvPr/>
        </p:nvSpPr>
        <p:spPr>
          <a:xfrm>
            <a:off x="3222349" y="2029570"/>
            <a:ext cx="2733675" cy="329946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251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E44E670-FB6B-B020-C048-6100442E9D08}"/>
              </a:ext>
            </a:extLst>
          </p:cNvPr>
          <p:cNvSpPr/>
          <p:nvPr/>
        </p:nvSpPr>
        <p:spPr>
          <a:xfrm>
            <a:off x="8589727" y="964095"/>
            <a:ext cx="2256182" cy="49298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9EAC851-DFAD-2BEC-297D-C11339E4154D}"/>
              </a:ext>
            </a:extLst>
          </p:cNvPr>
          <p:cNvSpPr/>
          <p:nvPr/>
        </p:nvSpPr>
        <p:spPr>
          <a:xfrm>
            <a:off x="6181139" y="964095"/>
            <a:ext cx="2256182" cy="4929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BD28399-9D1B-BD6C-5F69-D505A2442AC4}"/>
              </a:ext>
            </a:extLst>
          </p:cNvPr>
          <p:cNvSpPr/>
          <p:nvPr/>
        </p:nvSpPr>
        <p:spPr>
          <a:xfrm>
            <a:off x="3808119" y="964094"/>
            <a:ext cx="2256182" cy="49298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DE61B38-72B0-332C-661B-8C9948D1DD1A}"/>
              </a:ext>
            </a:extLst>
          </p:cNvPr>
          <p:cNvSpPr/>
          <p:nvPr/>
        </p:nvSpPr>
        <p:spPr>
          <a:xfrm>
            <a:off x="1399080" y="964095"/>
            <a:ext cx="2256182" cy="49298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EA785E-67D1-9F26-F4EC-23A3C40FF94A}"/>
              </a:ext>
            </a:extLst>
          </p:cNvPr>
          <p:cNvSpPr/>
          <p:nvPr/>
        </p:nvSpPr>
        <p:spPr>
          <a:xfrm>
            <a:off x="1704856" y="1162877"/>
            <a:ext cx="1604874" cy="1093305"/>
          </a:xfrm>
          <a:prstGeom prst="roundRect">
            <a:avLst>
              <a:gd name="adj" fmla="val 11007"/>
            </a:avLst>
          </a:prstGeom>
          <a:solidFill>
            <a:srgbClr val="DDA325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Safety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E73B44-A8D6-2DB3-4F65-2368CCDC942C}"/>
              </a:ext>
            </a:extLst>
          </p:cNvPr>
          <p:cNvSpPr/>
          <p:nvPr/>
        </p:nvSpPr>
        <p:spPr>
          <a:xfrm>
            <a:off x="4104407" y="1166190"/>
            <a:ext cx="1604874" cy="1093305"/>
          </a:xfrm>
          <a:prstGeom prst="roundRect">
            <a:avLst>
              <a:gd name="adj" fmla="val 11007"/>
            </a:avLst>
          </a:prstGeom>
          <a:solidFill>
            <a:srgbClr val="09627A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Sustainability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E08E46-8CA0-9249-A7A5-26FFF54A7995}"/>
              </a:ext>
            </a:extLst>
          </p:cNvPr>
          <p:cNvSpPr/>
          <p:nvPr/>
        </p:nvSpPr>
        <p:spPr>
          <a:xfrm>
            <a:off x="6503958" y="1162877"/>
            <a:ext cx="1604874" cy="1093305"/>
          </a:xfrm>
          <a:prstGeom prst="roundRect">
            <a:avLst>
              <a:gd name="adj" fmla="val 11007"/>
            </a:avLst>
          </a:prstGeom>
          <a:solidFill>
            <a:srgbClr val="2A5E53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Accessibility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9E2141-15B7-30B2-2E32-80415A06EF4E}"/>
              </a:ext>
            </a:extLst>
          </p:cNvPr>
          <p:cNvSpPr/>
          <p:nvPr/>
        </p:nvSpPr>
        <p:spPr>
          <a:xfrm>
            <a:off x="8903509" y="1162877"/>
            <a:ext cx="1604874" cy="1093305"/>
          </a:xfrm>
          <a:prstGeom prst="roundRect">
            <a:avLst>
              <a:gd name="adj" fmla="val 11007"/>
            </a:avLst>
          </a:prstGeom>
          <a:solidFill>
            <a:srgbClr val="C5D768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Flow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462C87-5D6C-C5F8-A704-5FDA1BAB682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507293" y="2256182"/>
            <a:ext cx="0" cy="750916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099FF-CF98-FC1E-26BF-0A31B9E025FE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906844" y="2259495"/>
            <a:ext cx="2" cy="74760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08682C-0D3C-9EE4-0112-366FC09FADB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306395" y="2256182"/>
            <a:ext cx="5670" cy="750916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15F520-CFBF-C5D3-8CF4-9EBC0F1B1F3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705946" y="2256182"/>
            <a:ext cx="11875" cy="750916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FA8CAA6-49CE-DACB-CEB7-D02DB96DBDB8}"/>
              </a:ext>
            </a:extLst>
          </p:cNvPr>
          <p:cNvSpPr/>
          <p:nvPr/>
        </p:nvSpPr>
        <p:spPr>
          <a:xfrm>
            <a:off x="1733434" y="4601818"/>
            <a:ext cx="1604874" cy="1093305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Potential Crash Reduction (PCR)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Bicyclists and Pedestrian Risk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1078BBC-F73B-D7D4-D73D-DE8052DB178C}"/>
              </a:ext>
            </a:extLst>
          </p:cNvPr>
          <p:cNvSpPr/>
          <p:nvPr/>
        </p:nvSpPr>
        <p:spPr>
          <a:xfrm>
            <a:off x="4104407" y="4598505"/>
            <a:ext cx="1604874" cy="1093305"/>
          </a:xfrm>
          <a:prstGeom prst="round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Pavement Condition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Bridge Priority of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Flood Resiliency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C11051-8BA6-4069-A3CA-3AD3FB952599}"/>
              </a:ext>
            </a:extLst>
          </p:cNvPr>
          <p:cNvSpPr/>
          <p:nvPr/>
        </p:nvSpPr>
        <p:spPr>
          <a:xfrm>
            <a:off x="6511718" y="4598505"/>
            <a:ext cx="1604874" cy="1093305"/>
          </a:xfrm>
          <a:prstGeom prst="round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SLRTP accessibility 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4202E0-C1F9-434A-C5AE-3C3150DB38AA}"/>
              </a:ext>
            </a:extLst>
          </p:cNvPr>
          <p:cNvSpPr/>
          <p:nvPr/>
        </p:nvSpPr>
        <p:spPr>
          <a:xfrm>
            <a:off x="8915384" y="4598504"/>
            <a:ext cx="1604874" cy="1093305"/>
          </a:xfrm>
          <a:prstGeom prst="roundRect">
            <a:avLst/>
          </a:prstGeom>
          <a:solidFill>
            <a:schemeClr val="accent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Volume over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Bottleneck 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Super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FECC1A-C3E1-84F7-46A6-86176A6C2073}"/>
              </a:ext>
            </a:extLst>
          </p:cNvPr>
          <p:cNvGrpSpPr/>
          <p:nvPr/>
        </p:nvGrpSpPr>
        <p:grpSpPr>
          <a:xfrm>
            <a:off x="4081028" y="2907983"/>
            <a:ext cx="1651631" cy="1268620"/>
            <a:chOff x="4081026" y="2691018"/>
            <a:chExt cx="1651631" cy="126862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96CFA55-1659-C561-2A82-1943585527B9}"/>
                </a:ext>
              </a:extLst>
            </p:cNvPr>
            <p:cNvSpPr/>
            <p:nvPr/>
          </p:nvSpPr>
          <p:spPr>
            <a:xfrm>
              <a:off x="4104407" y="2790133"/>
              <a:ext cx="1604874" cy="1099931"/>
            </a:xfrm>
            <a:prstGeom prst="roundRect">
              <a:avLst>
                <a:gd name="adj" fmla="val 8585"/>
              </a:avLst>
            </a:prstGeom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0" descr="Users outline">
              <a:extLst>
                <a:ext uri="{FF2B5EF4-FFF2-40B4-BE49-F238E27FC236}">
                  <a16:creationId xmlns:a16="http://schemas.microsoft.com/office/drawing/2014/main" id="{FF1A39A1-4D9A-152A-6E01-C936961D3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49642" y="2691018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567ECF-5CD8-2BF2-8A99-5CD1A8156F00}"/>
                </a:ext>
              </a:extLst>
            </p:cNvPr>
            <p:cNvSpPr txBox="1"/>
            <p:nvPr/>
          </p:nvSpPr>
          <p:spPr>
            <a:xfrm>
              <a:off x="4081026" y="3313307"/>
              <a:ext cx="1651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Subject Matter Experts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EA9C96-6601-D71B-5F22-B0A27E0F7822}"/>
              </a:ext>
            </a:extLst>
          </p:cNvPr>
          <p:cNvGrpSpPr/>
          <p:nvPr/>
        </p:nvGrpSpPr>
        <p:grpSpPr>
          <a:xfrm>
            <a:off x="1710056" y="2907983"/>
            <a:ext cx="1651631" cy="1268620"/>
            <a:chOff x="4081026" y="2691018"/>
            <a:chExt cx="1651631" cy="12686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D9D5774-C6D1-8F88-10B5-3B1DE48223B6}"/>
                </a:ext>
              </a:extLst>
            </p:cNvPr>
            <p:cNvSpPr/>
            <p:nvPr/>
          </p:nvSpPr>
          <p:spPr>
            <a:xfrm>
              <a:off x="4104407" y="2790133"/>
              <a:ext cx="1604874" cy="1099931"/>
            </a:xfrm>
            <a:prstGeom prst="roundRect">
              <a:avLst>
                <a:gd name="adj" fmla="val 8585"/>
              </a:avLst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Users outline">
              <a:extLst>
                <a:ext uri="{FF2B5EF4-FFF2-40B4-BE49-F238E27FC236}">
                  <a16:creationId xmlns:a16="http://schemas.microsoft.com/office/drawing/2014/main" id="{E723946F-B8E9-5772-47A9-F42E38867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49642" y="2691018"/>
              <a:ext cx="914400" cy="914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D77800-10B3-5E4E-EF01-120F4BF43755}"/>
                </a:ext>
              </a:extLst>
            </p:cNvPr>
            <p:cNvSpPr txBox="1"/>
            <p:nvPr/>
          </p:nvSpPr>
          <p:spPr>
            <a:xfrm>
              <a:off x="4081026" y="3313307"/>
              <a:ext cx="1651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Subject Matter Experts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5CEDAD-A5EE-6D83-754F-11E0A2C03BF7}"/>
              </a:ext>
            </a:extLst>
          </p:cNvPr>
          <p:cNvGrpSpPr/>
          <p:nvPr/>
        </p:nvGrpSpPr>
        <p:grpSpPr>
          <a:xfrm>
            <a:off x="6486247" y="2907983"/>
            <a:ext cx="1651631" cy="1268620"/>
            <a:chOff x="4081026" y="2691018"/>
            <a:chExt cx="1651631" cy="126862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1145AD7-308C-6CEA-2C0C-44425B43CC52}"/>
                </a:ext>
              </a:extLst>
            </p:cNvPr>
            <p:cNvSpPr/>
            <p:nvPr/>
          </p:nvSpPr>
          <p:spPr>
            <a:xfrm>
              <a:off x="4104407" y="2790133"/>
              <a:ext cx="1604874" cy="1099931"/>
            </a:xfrm>
            <a:prstGeom prst="roundRect">
              <a:avLst>
                <a:gd name="adj" fmla="val 8585"/>
              </a:avLst>
            </a:prstGeom>
            <a:ln w="28575"/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Graphic 42" descr="Users outline">
              <a:extLst>
                <a:ext uri="{FF2B5EF4-FFF2-40B4-BE49-F238E27FC236}">
                  <a16:creationId xmlns:a16="http://schemas.microsoft.com/office/drawing/2014/main" id="{31E4E1EE-E578-6E34-4831-4D114073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49642" y="2691018"/>
              <a:ext cx="914400" cy="9144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271FA20-60EA-94C3-488C-6DD696604084}"/>
                </a:ext>
              </a:extLst>
            </p:cNvPr>
            <p:cNvSpPr txBox="1"/>
            <p:nvPr/>
          </p:nvSpPr>
          <p:spPr>
            <a:xfrm>
              <a:off x="4081026" y="3313307"/>
              <a:ext cx="1651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Subject Matter Experts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B21BBB4-B65D-CAB9-B1FE-772927AF73DD}"/>
              </a:ext>
            </a:extLst>
          </p:cNvPr>
          <p:cNvGrpSpPr/>
          <p:nvPr/>
        </p:nvGrpSpPr>
        <p:grpSpPr>
          <a:xfrm>
            <a:off x="8892003" y="2907983"/>
            <a:ext cx="1651631" cy="1268620"/>
            <a:chOff x="4081026" y="2691018"/>
            <a:chExt cx="1651631" cy="126862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BC71CAE-8A05-4794-04B5-2703775458F0}"/>
                </a:ext>
              </a:extLst>
            </p:cNvPr>
            <p:cNvSpPr/>
            <p:nvPr/>
          </p:nvSpPr>
          <p:spPr>
            <a:xfrm>
              <a:off x="4104407" y="2790133"/>
              <a:ext cx="1604874" cy="1099931"/>
            </a:xfrm>
            <a:prstGeom prst="roundRect">
              <a:avLst>
                <a:gd name="adj" fmla="val 8585"/>
              </a:avLst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46" descr="Users outline">
              <a:extLst>
                <a:ext uri="{FF2B5EF4-FFF2-40B4-BE49-F238E27FC236}">
                  <a16:creationId xmlns:a16="http://schemas.microsoft.com/office/drawing/2014/main" id="{D2039DFE-7F38-45D9-8B10-EBB0070A2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49642" y="2691018"/>
              <a:ext cx="914400" cy="914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2F49DFF-2930-F33E-3995-BC032E9DF4E8}"/>
                </a:ext>
              </a:extLst>
            </p:cNvPr>
            <p:cNvSpPr txBox="1"/>
            <p:nvPr/>
          </p:nvSpPr>
          <p:spPr>
            <a:xfrm>
              <a:off x="4081026" y="3313307"/>
              <a:ext cx="1651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Subject Matter Experts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4C6A13A-347C-AA18-7D4A-AFF354FA1C80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2535871" y="4176603"/>
            <a:ext cx="1" cy="425215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4B00323-5318-65F2-4DF2-6AFD03C62FC1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4906844" y="4176603"/>
            <a:ext cx="0" cy="421902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EF60CD-54CD-32DC-7C7A-4FBE2BE07576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312063" y="4176603"/>
            <a:ext cx="2092" cy="421902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2710DEF-C422-7D70-10A9-7347D0F59A0A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9717819" y="4176603"/>
            <a:ext cx="2" cy="421901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91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223ED-7A2C-7E67-DDC2-D371FC9F0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F2092B7-F225-63E6-F519-73DE411F6213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207148679"/>
              </p:ext>
            </p:extLst>
          </p:nvPr>
        </p:nvGraphicFramePr>
        <p:xfrm>
          <a:off x="1006475" y="1920875"/>
          <a:ext cx="10147300" cy="37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9FDECA4-46A8-687F-C566-9CEC9DCFCD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Tool Structure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44080B-3C8B-E18D-C227-343DFAF50ED9}"/>
              </a:ext>
            </a:extLst>
          </p:cNvPr>
          <p:cNvSpPr/>
          <p:nvPr/>
        </p:nvSpPr>
        <p:spPr>
          <a:xfrm>
            <a:off x="6005297" y="2029570"/>
            <a:ext cx="2733675" cy="329946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707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2240" y="2039510"/>
            <a:ext cx="5090160" cy="3752963"/>
          </a:xfrm>
        </p:spPr>
        <p:txBody>
          <a:bodyPr lIns="91440" tIns="45720" rIns="91440" bIns="45720" anchor="t"/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When the project area is identified. Our tool will identify the amount of need within the project limits.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These needs are represented by segments and intersections.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Steps to calculating a score</a:t>
            </a:r>
          </a:p>
          <a:p>
            <a:pPr marL="344170" lvl="1" indent="0">
              <a:buNone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1. summarize amount of need</a:t>
            </a:r>
            <a:endParaRPr lang="en-US">
              <a:ea typeface="Calibri" panose="020F0502020204030204" pitchFamily="34" charset="0"/>
            </a:endParaRPr>
          </a:p>
          <a:p>
            <a:pPr marL="344170" lvl="1" indent="0">
              <a:buNone/>
            </a:pPr>
            <a:r>
              <a:rPr lang="en-US"/>
              <a:t>2. Applicants will respond how much of the need will be addressed by their proposed project.</a:t>
            </a:r>
            <a:endParaRPr lang="en-US">
              <a:ea typeface="Calibri" panose="020F0502020204030204" pitchFamily="34" charset="0"/>
            </a:endParaRPr>
          </a:p>
          <a:p>
            <a:pPr marL="344170" lvl="1" indent="0">
              <a:buNone/>
            </a:pPr>
            <a:r>
              <a:rPr lang="en-US">
                <a:latin typeface="Calibri"/>
                <a:ea typeface="Calibri"/>
                <a:cs typeface="Calibri"/>
              </a:rPr>
              <a:t>3. The applicants responses serve as multipliers for the score depending on how much of the need is being addressed.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AEAF653-01D4-51EC-593C-B5F3373EC2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12727" y="1199061"/>
            <a:ext cx="5101377" cy="574222"/>
          </a:xfrm>
        </p:spPr>
        <p:txBody>
          <a:bodyPr/>
          <a:lstStyle/>
          <a:p>
            <a:r>
              <a:rPr lang="en-US"/>
              <a:t>Scoring Approach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142158-8A3D-B858-B2EF-C5DA817DB3A1}"/>
              </a:ext>
            </a:extLst>
          </p:cNvPr>
          <p:cNvCxnSpPr/>
          <p:nvPr/>
        </p:nvCxnSpPr>
        <p:spPr>
          <a:xfrm>
            <a:off x="6492240" y="177328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30">
            <a:extLst>
              <a:ext uri="{FF2B5EF4-FFF2-40B4-BE49-F238E27FC236}">
                <a16:creationId xmlns:a16="http://schemas.microsoft.com/office/drawing/2014/main" id="{30B033CF-3709-BE86-57B6-65115C482A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772052" y="3166599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F1E27-DACB-9C0A-72B3-524B30094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2" y="1393371"/>
            <a:ext cx="5571712" cy="4550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711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D36B01-FD56-1E72-173B-E2167FEC4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8" y="596348"/>
            <a:ext cx="11761304" cy="58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8314" y="6441810"/>
            <a:ext cx="3076575" cy="365125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2264" y="1828800"/>
            <a:ext cx="4685624" cy="1446550"/>
          </a:xfrm>
          <a:prstGeom prst="rect">
            <a:avLst/>
          </a:prstGeom>
          <a:noFill/>
        </p:spPr>
        <p:txBody>
          <a:bodyPr wrap="square" lIns="457200" rIns="365760" rtlCol="0" anchor="ctr">
            <a:spAutoFit/>
          </a:bodyPr>
          <a:lstStyle/>
          <a:p>
            <a:r>
              <a:rPr lang="en-US" sz="4400" spc="50">
                <a:solidFill>
                  <a:schemeClr val="bg1"/>
                </a:solidFill>
                <a:latin typeface="+mj-lt"/>
              </a:rPr>
              <a:t>Background &amp; Evolution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478098" y="3474720"/>
            <a:ext cx="64008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ABA2F7-CD54-315F-3169-6EBDF47C5170}"/>
              </a:ext>
            </a:extLst>
          </p:cNvPr>
          <p:cNvSpPr txBox="1"/>
          <p:nvPr/>
        </p:nvSpPr>
        <p:spPr>
          <a:xfrm>
            <a:off x="0" y="3657600"/>
            <a:ext cx="4687888" cy="1200329"/>
          </a:xfrm>
          <a:prstGeom prst="rect">
            <a:avLst/>
          </a:prstGeom>
          <a:noFill/>
        </p:spPr>
        <p:txBody>
          <a:bodyPr wrap="square" lIns="457200" rIns="365760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Overview, purpose, and progression of the Plan over the years</a:t>
            </a:r>
          </a:p>
        </p:txBody>
      </p:sp>
      <p:pic>
        <p:nvPicPr>
          <p:cNvPr id="8" name="Picture Placeholder 14" descr="A picture containing sky, track, scene, road&#10;&#10;AI-generated content may be incorrect.">
            <a:extLst>
              <a:ext uri="{FF2B5EF4-FFF2-40B4-BE49-F238E27FC236}">
                <a16:creationId xmlns:a16="http://schemas.microsoft.com/office/drawing/2014/main" id="{1711122D-869E-7BB4-7A57-C736F4A392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7888" y="0"/>
            <a:ext cx="7504112" cy="6858000"/>
          </a:xfrm>
        </p:spPr>
      </p:pic>
    </p:spTree>
    <p:extLst>
      <p:ext uri="{BB962C8B-B14F-4D97-AF65-F5344CB8AC3E}">
        <p14:creationId xmlns:p14="http://schemas.microsoft.com/office/powerpoint/2010/main" val="3278678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4C494-3D7D-1156-4356-9D3393028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5B56F-555C-7C10-4A40-5EE2D1D6A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695"/>
            <a:ext cx="12192000" cy="61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44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135048"/>
            <a:ext cx="10147936" cy="3752963"/>
          </a:xfrm>
          <a:prstGeom prst="rect">
            <a:avLst/>
          </a:prstGeom>
        </p:spPr>
        <p:txBody>
          <a:bodyPr lIns="0" tIns="45720" rIns="91440" bIns="45720" anchor="t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  <a:cs typeface="Calibri"/>
              </a:rPr>
              <a:t>Project Scoring</a:t>
            </a:r>
          </a:p>
          <a:p>
            <a:pPr marL="0" indent="0">
              <a:buNone/>
            </a:pPr>
            <a:r>
              <a:rPr lang="en-US" sz="2400" b="1">
                <a:solidFill>
                  <a:schemeClr val="accent3"/>
                </a:solidFill>
                <a:latin typeface="Roboto Slab"/>
                <a:ea typeface="Roboto Slab"/>
                <a:cs typeface="Calibri"/>
              </a:rPr>
              <a:t>Intended results of this scoring approach</a:t>
            </a:r>
            <a:endParaRPr lang="en-US">
              <a:solidFill>
                <a:schemeClr val="accent3"/>
              </a:solidFill>
              <a:latin typeface="Roboto Slab"/>
              <a:ea typeface="Roboto Slab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>
                <a:latin typeface="Calibri"/>
                <a:ea typeface="Calibri"/>
                <a:cs typeface="Calibri"/>
              </a:rPr>
              <a:t>More needs addressed = better score</a:t>
            </a:r>
          </a:p>
          <a:p>
            <a:pPr>
              <a:spcBef>
                <a:spcPts val="0"/>
              </a:spcBef>
            </a:pPr>
            <a:r>
              <a:rPr lang="en-US">
                <a:latin typeface="Calibri"/>
                <a:ea typeface="Calibri"/>
                <a:cs typeface="Calibri"/>
              </a:rPr>
              <a:t>Applicants will need to provide a description of how they are addressing the needs (essentially what are they doing).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Scoring from this approach can be used in conjunction with other metrics to evaluate proposed projects.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4653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DFD24-2EBE-AB8C-C5C0-AAE727791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4FF990E-19DD-A038-C305-0C6FC82E20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D63C61-B637-972E-3FF3-4DB2EB920173}"/>
              </a:ext>
            </a:extLst>
          </p:cNvPr>
          <p:cNvSpPr txBox="1"/>
          <p:nvPr/>
        </p:nvSpPr>
        <p:spPr>
          <a:xfrm>
            <a:off x="2264" y="2306956"/>
            <a:ext cx="4685624" cy="1200329"/>
          </a:xfrm>
          <a:prstGeom prst="rect">
            <a:avLst/>
          </a:prstGeom>
          <a:noFill/>
        </p:spPr>
        <p:txBody>
          <a:bodyPr wrap="square" lIns="457200" rIns="36576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50">
                <a:solidFill>
                  <a:prstClr val="white"/>
                </a:solidFill>
                <a:latin typeface="Neue Haas Grotesk Text Pro"/>
              </a:rPr>
              <a:t>Approach to weighting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4295ED-CDF9-B0B9-E8C7-63086872F230}"/>
              </a:ext>
            </a:extLst>
          </p:cNvPr>
          <p:cNvCxnSpPr/>
          <p:nvPr/>
        </p:nvCxnSpPr>
        <p:spPr>
          <a:xfrm>
            <a:off x="478098" y="3474720"/>
            <a:ext cx="640080" cy="0"/>
          </a:xfrm>
          <a:prstGeom prst="line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784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74138-EFA6-2B0D-E9FD-FB937E66C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17D9E73-2858-4DAD-D63C-9B5687CCCA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59795"/>
            <a:ext cx="10147936" cy="3752963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Project types</a:t>
            </a:r>
          </a:p>
          <a:p>
            <a:pPr marL="0" indent="0">
              <a:buNone/>
            </a:pPr>
            <a:endParaRPr lang="en-US"/>
          </a:p>
          <a:p>
            <a:pPr lvl="1">
              <a:spcBef>
                <a:spcPts val="0"/>
              </a:spcBef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A835F5-B7CC-EE0B-4577-33C9B2C91734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high angle view of a road&#10;&#10;AI-generated content may be incorrect.">
            <a:extLst>
              <a:ext uri="{FF2B5EF4-FFF2-40B4-BE49-F238E27FC236}">
                <a16:creationId xmlns:a16="http://schemas.microsoft.com/office/drawing/2014/main" id="{5C4BF742-2E0C-9801-43AC-8973735ED0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3" y="4301199"/>
            <a:ext cx="2629314" cy="1752876"/>
          </a:xfrm>
          <a:prstGeom prst="rect">
            <a:avLst/>
          </a:prstGeom>
        </p:spPr>
      </p:pic>
      <p:pic>
        <p:nvPicPr>
          <p:cNvPr id="15" name="Picture 14" descr="A picture containing text, outdoor, sky, road&#10;&#10;AI-generated content may be incorrect.">
            <a:extLst>
              <a:ext uri="{FF2B5EF4-FFF2-40B4-BE49-F238E27FC236}">
                <a16:creationId xmlns:a16="http://schemas.microsoft.com/office/drawing/2014/main" id="{220FD348-F95C-3A1B-BB9A-0442699D9C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197" y="4321301"/>
            <a:ext cx="2628978" cy="1752652"/>
          </a:xfrm>
          <a:prstGeom prst="rect">
            <a:avLst/>
          </a:prstGeom>
        </p:spPr>
      </p:pic>
      <p:pic>
        <p:nvPicPr>
          <p:cNvPr id="17" name="Picture 16" descr="A picture containing scene, road, way, outdoor&#10;&#10;AI-generated content may be incorrect.">
            <a:extLst>
              <a:ext uri="{FF2B5EF4-FFF2-40B4-BE49-F238E27FC236}">
                <a16:creationId xmlns:a16="http://schemas.microsoft.com/office/drawing/2014/main" id="{871FF509-E91F-DE4B-134A-0662D62E55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3" y="2461859"/>
            <a:ext cx="2629314" cy="175159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193C5-2EFA-E560-629F-9AD2643F4D77}"/>
              </a:ext>
            </a:extLst>
          </p:cNvPr>
          <p:cNvGrpSpPr/>
          <p:nvPr/>
        </p:nvGrpSpPr>
        <p:grpSpPr>
          <a:xfrm>
            <a:off x="5828884" y="658453"/>
            <a:ext cx="2607568" cy="1751593"/>
            <a:chOff x="3193100" y="565265"/>
            <a:chExt cx="4709949" cy="3139686"/>
          </a:xfrm>
        </p:grpSpPr>
        <p:pic>
          <p:nvPicPr>
            <p:cNvPr id="19" name="Picture 18" descr="A road with a barn on the side&#10;&#10;AI-generated content may be incorrect.">
              <a:extLst>
                <a:ext uri="{FF2B5EF4-FFF2-40B4-BE49-F238E27FC236}">
                  <a16:creationId xmlns:a16="http://schemas.microsoft.com/office/drawing/2014/main" id="{C23C96F3-BA19-EDB6-8D07-9B396F1D7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3100" y="565265"/>
              <a:ext cx="4709949" cy="313968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BDF696-7A86-1CFF-66EE-123787B1A28D}"/>
                </a:ext>
              </a:extLst>
            </p:cNvPr>
            <p:cNvSpPr txBox="1"/>
            <p:nvPr/>
          </p:nvSpPr>
          <p:spPr>
            <a:xfrm>
              <a:off x="3193100" y="3226769"/>
              <a:ext cx="4709949" cy="478182"/>
            </a:xfrm>
            <a:prstGeom prst="rect">
              <a:avLst/>
            </a:prstGeom>
            <a:noFill/>
          </p:spPr>
          <p:txBody>
            <a:bodyPr wrap="square" rtlCol="0">
              <a:normAutofit fontScale="40000" lnSpcReduction="20000"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Image © Kenneth G. West Jr., all rights reserved, www.sweetlightgallery.com</a:t>
              </a:r>
            </a:p>
          </p:txBody>
        </p:sp>
      </p:grpSp>
      <p:pic>
        <p:nvPicPr>
          <p:cNvPr id="4" name="Picture 3" descr="A high angle view of a road&#10;&#10;AI-generated content may be incorrect.">
            <a:extLst>
              <a:ext uri="{FF2B5EF4-FFF2-40B4-BE49-F238E27FC236}">
                <a16:creationId xmlns:a16="http://schemas.microsoft.com/office/drawing/2014/main" id="{097D436B-EB3B-FD97-2DC0-F65A7F87DB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197" y="2471798"/>
            <a:ext cx="2628978" cy="175265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F5BD335-23BE-6ABA-30A0-AD7683A6993E}"/>
              </a:ext>
            </a:extLst>
          </p:cNvPr>
          <p:cNvGrpSpPr/>
          <p:nvPr/>
        </p:nvGrpSpPr>
        <p:grpSpPr>
          <a:xfrm>
            <a:off x="7566230" y="2461858"/>
            <a:ext cx="2605251" cy="1751593"/>
            <a:chOff x="1524000" y="1366520"/>
            <a:chExt cx="9144000" cy="4124960"/>
          </a:xfrm>
        </p:grpSpPr>
        <p:pic>
          <p:nvPicPr>
            <p:cNvPr id="6" name="Picture 5" descr="A picture containing text, grass, outdoor, sky&#10;&#10;AI-generated content may be incorrect.">
              <a:extLst>
                <a:ext uri="{FF2B5EF4-FFF2-40B4-BE49-F238E27FC236}">
                  <a16:creationId xmlns:a16="http://schemas.microsoft.com/office/drawing/2014/main" id="{685931F6-BF41-3140-7C82-DBFEAC4B6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0" y="1366520"/>
              <a:ext cx="9144000" cy="41249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C5E174-E793-BB3A-FD40-FEC7EC16E861}"/>
                </a:ext>
              </a:extLst>
            </p:cNvPr>
            <p:cNvSpPr txBox="1"/>
            <p:nvPr/>
          </p:nvSpPr>
          <p:spPr>
            <a:xfrm>
              <a:off x="1524000" y="4825853"/>
              <a:ext cx="9144000" cy="628242"/>
            </a:xfrm>
            <a:prstGeom prst="rect">
              <a:avLst/>
            </a:prstGeom>
            <a:noFill/>
          </p:spPr>
          <p:txBody>
            <a:bodyPr wrap="square" rtlCol="0">
              <a:normAutofit fontScale="40000" lnSpcReduction="20000"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Image © Kenneth G. West Jr., all rights reserved, www.sweetlightgallery.com</a:t>
              </a:r>
            </a:p>
          </p:txBody>
        </p:sp>
      </p:grpSp>
      <p:pic>
        <p:nvPicPr>
          <p:cNvPr id="12" name="Picture 11" descr="A picture containing text, outdoor, sky, scene&#10;&#10;AI-generated content may be incorrect.">
            <a:extLst>
              <a:ext uri="{FF2B5EF4-FFF2-40B4-BE49-F238E27FC236}">
                <a16:creationId xmlns:a16="http://schemas.microsoft.com/office/drawing/2014/main" id="{3D553B21-7FF0-9A16-D9D7-B2B77624A2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835" y="4301199"/>
            <a:ext cx="2607568" cy="1738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427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2A6FE-CCC9-E868-B600-DD5C4AFC4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5798E6F-15EF-C878-E10C-3672C9CC3C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60269"/>
            <a:ext cx="10147936" cy="3752963"/>
          </a:xfrm>
          <a:prstGeom prst="rect">
            <a:avLst/>
          </a:prstGeom>
        </p:spPr>
        <p:txBody>
          <a:bodyPr lIns="0" tIns="45720" rIns="91440" bIns="45720" anchor="t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  <a:cs typeface="Calibri"/>
              </a:rPr>
              <a:t>Project types</a:t>
            </a:r>
            <a:endParaRPr lang="en-US">
              <a:solidFill>
                <a:srgbClr val="E0A624"/>
              </a:solidFill>
              <a:latin typeface="Roboto Slab"/>
              <a:ea typeface="Roboto Slab"/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Roboto Slab"/>
                <a:ea typeface="Roboto Slab"/>
                <a:cs typeface="Calibri"/>
              </a:rPr>
              <a:t>Comparing projects</a:t>
            </a:r>
            <a:endParaRPr lang="en-US">
              <a:solidFill>
                <a:schemeClr val="accent3"/>
              </a:solidFill>
              <a:latin typeface="Roboto Slab"/>
              <a:ea typeface="Roboto Slab"/>
              <a:cs typeface="Calibri"/>
            </a:endParaRPr>
          </a:p>
          <a:p>
            <a:pPr marL="569595" lvl="1">
              <a:spcBef>
                <a:spcPts val="0"/>
              </a:spcBef>
            </a:pPr>
            <a:endParaRPr lang="en-US">
              <a:ea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44ED0A-81C5-F618-59BE-412232427A60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A734BD47-E029-4E7A-719F-28374F4D3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2633" y="2258451"/>
            <a:ext cx="7786734" cy="3956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8751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54BDE-CEB9-7DEF-D837-A8749176C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C7AB76B-C841-C82E-BC96-1FDD6ACADB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39" y="1081527"/>
            <a:ext cx="10147936" cy="3752963"/>
          </a:xfrm>
          <a:prstGeom prst="rect">
            <a:avLst/>
          </a:prstGeom>
        </p:spPr>
        <p:txBody>
          <a:bodyPr lIns="0" tIns="45720" rIns="91440" bIns="45720" anchor="t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  <a:cs typeface="Calibri"/>
              </a:rPr>
              <a:t>Weighting</a:t>
            </a:r>
          </a:p>
          <a:p>
            <a:pPr marL="0" indent="0">
              <a:buNone/>
            </a:pPr>
            <a:r>
              <a:rPr lang="en-US" sz="2400" b="1">
                <a:solidFill>
                  <a:schemeClr val="accent3"/>
                </a:solidFill>
                <a:latin typeface="Roboto Slab"/>
                <a:ea typeface="Roboto Slab"/>
                <a:cs typeface="Calibri"/>
              </a:rPr>
              <a:t>Initial weighting scenarios &amp; input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50" normalizeH="0" baseline="0" noProof="0">
              <a:ln>
                <a:noFill/>
              </a:ln>
              <a:solidFill>
                <a:srgbClr val="E0A624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555F96-70C8-1DAD-BFF5-730C34716A7B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B69495-4987-631E-E761-4C0C3284C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19452"/>
              </p:ext>
            </p:extLst>
          </p:nvPr>
        </p:nvGraphicFramePr>
        <p:xfrm>
          <a:off x="1633313" y="2528048"/>
          <a:ext cx="8892989" cy="3128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470">
                  <a:extLst>
                    <a:ext uri="{9D8B030D-6E8A-4147-A177-3AD203B41FA5}">
                      <a16:colId xmlns:a16="http://schemas.microsoft.com/office/drawing/2014/main" val="1026093373"/>
                    </a:ext>
                  </a:extLst>
                </a:gridCol>
                <a:gridCol w="1363638">
                  <a:extLst>
                    <a:ext uri="{9D8B030D-6E8A-4147-A177-3AD203B41FA5}">
                      <a16:colId xmlns:a16="http://schemas.microsoft.com/office/drawing/2014/main" val="95068250"/>
                    </a:ext>
                  </a:extLst>
                </a:gridCol>
                <a:gridCol w="1038963">
                  <a:extLst>
                    <a:ext uri="{9D8B030D-6E8A-4147-A177-3AD203B41FA5}">
                      <a16:colId xmlns:a16="http://schemas.microsoft.com/office/drawing/2014/main" val="502799994"/>
                    </a:ext>
                  </a:extLst>
                </a:gridCol>
                <a:gridCol w="1627094">
                  <a:extLst>
                    <a:ext uri="{9D8B030D-6E8A-4147-A177-3AD203B41FA5}">
                      <a16:colId xmlns:a16="http://schemas.microsoft.com/office/drawing/2014/main" val="3166565147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val="4080290321"/>
                    </a:ext>
                  </a:extLst>
                </a:gridCol>
                <a:gridCol w="1174377">
                  <a:extLst>
                    <a:ext uri="{9D8B030D-6E8A-4147-A177-3AD203B41FA5}">
                      <a16:colId xmlns:a16="http://schemas.microsoft.com/office/drawing/2014/main" val="1252233572"/>
                    </a:ext>
                  </a:extLst>
                </a:gridCol>
              </a:tblGrid>
              <a:tr h="57841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</a:rPr>
                        <a:t>Project Types 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>
                          <a:effectLst/>
                        </a:rPr>
                        <a:t>Accessibility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>
                          <a:effectLst/>
                        </a:rPr>
                        <a:t>Flow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>
                          <a:effectLst/>
                        </a:rPr>
                        <a:t>Sustainability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>
                          <a:effectLst/>
                        </a:rPr>
                        <a:t>Safety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8158426"/>
                  </a:ext>
                </a:extLst>
              </a:tr>
              <a:tr h="3286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</a:rPr>
                        <a:t>Urban Intersection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241587"/>
                  </a:ext>
                </a:extLst>
              </a:tr>
              <a:tr h="3286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</a:rPr>
                        <a:t>Rural Intersection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403689"/>
                  </a:ext>
                </a:extLst>
              </a:tr>
              <a:tr h="3286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</a:rPr>
                        <a:t>Urban Interstate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0350346"/>
                  </a:ext>
                </a:extLst>
              </a:tr>
              <a:tr h="3286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</a:rPr>
                        <a:t>Rural Interstate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9875196"/>
                  </a:ext>
                </a:extLst>
              </a:tr>
              <a:tr h="57841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</a:rPr>
                        <a:t>Urban Highway/ Arterial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2188010"/>
                  </a:ext>
                </a:extLst>
              </a:tr>
              <a:tr h="3286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</a:rPr>
                        <a:t>Rural Highway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8415981"/>
                  </a:ext>
                </a:extLst>
              </a:tr>
              <a:tr h="32864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>
                          <a:effectLst/>
                        </a:rPr>
                        <a:t>Rural Interchanges</a:t>
                      </a: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37157359"/>
                  </a:ext>
                </a:extLst>
              </a:tr>
            </a:tbl>
          </a:graphicData>
        </a:graphic>
      </p:graphicFrame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B502C7AA-F5FD-F169-F99D-52B814EA1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5166" y="3093720"/>
            <a:ext cx="2663143" cy="2663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33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8C9C5-5EA3-9D90-AD0B-3B6689128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B159B2-B344-1F3E-E053-0719FFE483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FAEA35-CDA1-0A24-4A52-9FD52D8EF893}"/>
              </a:ext>
            </a:extLst>
          </p:cNvPr>
          <p:cNvSpPr txBox="1"/>
          <p:nvPr/>
        </p:nvSpPr>
        <p:spPr>
          <a:xfrm>
            <a:off x="2263" y="2263411"/>
            <a:ext cx="5492845" cy="1200329"/>
          </a:xfrm>
          <a:prstGeom prst="rect">
            <a:avLst/>
          </a:prstGeom>
          <a:noFill/>
        </p:spPr>
        <p:txBody>
          <a:bodyPr wrap="square" lIns="457200" rIns="365760" rtlCol="0" anchor="ctr">
            <a:spAutoFit/>
          </a:bodyPr>
          <a:lstStyle/>
          <a:p>
            <a:r>
              <a:rPr lang="en-US" sz="3600" spc="50">
                <a:solidFill>
                  <a:schemeClr val="bg1"/>
                </a:solidFill>
                <a:latin typeface="+mj-lt"/>
              </a:rPr>
              <a:t>Input into</a:t>
            </a:r>
          </a:p>
          <a:p>
            <a:r>
              <a:rPr lang="en-US" sz="3600" b="1" spc="50">
                <a:solidFill>
                  <a:schemeClr val="bg1"/>
                </a:solidFill>
                <a:latin typeface="+mj-lt"/>
              </a:rPr>
              <a:t>Project weighting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6B3D53-B2C8-2AEF-091E-D12A2FFCC4C6}"/>
              </a:ext>
            </a:extLst>
          </p:cNvPr>
          <p:cNvCxnSpPr/>
          <p:nvPr/>
        </p:nvCxnSpPr>
        <p:spPr>
          <a:xfrm>
            <a:off x="478098" y="3474720"/>
            <a:ext cx="640080" cy="0"/>
          </a:xfrm>
          <a:prstGeom prst="line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677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39"/>
            <a:ext cx="10147936" cy="598671"/>
          </a:xfrm>
          <a:prstGeom prst="rect">
            <a:avLst/>
          </a:prstGeom>
        </p:spPr>
        <p:txBody>
          <a:bodyPr lIns="0" numCol="1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36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Input Opportunity – Mentimeter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34A12F85-CA31-1275-EC86-676A7161C13B}"/>
              </a:ext>
            </a:extLst>
          </p:cNvPr>
          <p:cNvSpPr txBox="1">
            <a:spLocks/>
          </p:cNvSpPr>
          <p:nvPr/>
        </p:nvSpPr>
        <p:spPr>
          <a:xfrm>
            <a:off x="1005840" y="1902978"/>
            <a:ext cx="10147936" cy="4170009"/>
          </a:xfrm>
          <a:prstGeom prst="rect">
            <a:avLst/>
          </a:prstGeom>
        </p:spPr>
        <p:txBody>
          <a:bodyPr lIns="0" numCol="2" spcCol="365760"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69913" indent="-225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168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400"/>
              <a:t>How to Participate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2000"/>
              <a:t>Go to </a:t>
            </a:r>
            <a:r>
              <a:rPr lang="en-US" sz="2000" b="1"/>
              <a:t>menti.com</a:t>
            </a:r>
            <a:r>
              <a:rPr lang="en-US" sz="2000"/>
              <a:t> on your phone or computer</a:t>
            </a:r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2000"/>
              <a:t>Enter 8-digit code</a:t>
            </a:r>
            <a:endParaRPr lang="en-US" sz="2000" b="1"/>
          </a:p>
          <a:p>
            <a:pPr lvl="1">
              <a:spcBef>
                <a:spcPts val="0"/>
              </a:spcBef>
              <a:spcAft>
                <a:spcPts val="1100"/>
              </a:spcAft>
              <a:buFont typeface="Courier New" panose="02070309020205020404" pitchFamily="49" charset="0"/>
              <a:buChar char="o"/>
            </a:pPr>
            <a:r>
              <a:rPr lang="en-US" sz="2000"/>
              <a:t>Submit responses as prompted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Tips for Using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/>
              <a:t>Responses are anonymous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/>
              <a:t>No right or wrong answers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/>
              <a:t>If you’re not seeing the same question, click on </a:t>
            </a:r>
            <a:r>
              <a:rPr lang="en-US" sz="2000" b="1"/>
              <a:t>Skip ahead</a:t>
            </a:r>
            <a:endParaRPr lang="en-US" sz="2000"/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000"/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00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/>
          </a:p>
          <a:p>
            <a:pPr>
              <a:spcBef>
                <a:spcPts val="0"/>
              </a:spcBef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56389B-7292-163B-A1C9-3266968FBBC8}"/>
              </a:ext>
            </a:extLst>
          </p:cNvPr>
          <p:cNvGrpSpPr/>
          <p:nvPr/>
        </p:nvGrpSpPr>
        <p:grpSpPr>
          <a:xfrm>
            <a:off x="764540" y="4307945"/>
            <a:ext cx="5140960" cy="1052715"/>
            <a:chOff x="764540" y="4307945"/>
            <a:chExt cx="5140960" cy="105271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A4BA072-C121-1CEE-7D28-E0CB51128D37}"/>
                </a:ext>
              </a:extLst>
            </p:cNvPr>
            <p:cNvGrpSpPr/>
            <p:nvPr/>
          </p:nvGrpSpPr>
          <p:grpSpPr>
            <a:xfrm>
              <a:off x="764540" y="4307945"/>
              <a:ext cx="5140960" cy="1052715"/>
              <a:chOff x="764540" y="4307945"/>
              <a:chExt cx="5140960" cy="10527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C9496CF-AD7E-EE5D-FE11-51806254E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4540" y="4307945"/>
                <a:ext cx="5140960" cy="1052715"/>
              </a:xfrm>
              <a:prstGeom prst="rect">
                <a:avLst/>
              </a:prstGeom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B6B0777-5744-B26F-3934-6D112F12B09E}"/>
                  </a:ext>
                </a:extLst>
              </p:cNvPr>
              <p:cNvSpPr/>
              <p:nvPr/>
            </p:nvSpPr>
            <p:spPr>
              <a:xfrm>
                <a:off x="4361688" y="4672584"/>
                <a:ext cx="1197864" cy="28346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C9EA08-16C2-AE6F-9F63-759DBF008D76}"/>
                </a:ext>
              </a:extLst>
            </p:cNvPr>
            <p:cNvSpPr/>
            <p:nvPr/>
          </p:nvSpPr>
          <p:spPr>
            <a:xfrm>
              <a:off x="764540" y="4307945"/>
              <a:ext cx="5140960" cy="1052711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A9A86B1-5126-2BE8-2AB2-B94B50623C66}"/>
              </a:ext>
            </a:extLst>
          </p:cNvPr>
          <p:cNvSpPr txBox="1"/>
          <p:nvPr/>
        </p:nvSpPr>
        <p:spPr>
          <a:xfrm>
            <a:off x="4297680" y="4617720"/>
            <a:ext cx="1335024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9521 7622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984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FEF8F-0CD4-56F3-3FE5-D283E72FF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83EB4F4-59BB-661B-0D0F-7C05E3D67A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2BA50-C3FD-07B9-BCD5-50702ADB9D17}"/>
              </a:ext>
            </a:extLst>
          </p:cNvPr>
          <p:cNvSpPr txBox="1"/>
          <p:nvPr/>
        </p:nvSpPr>
        <p:spPr>
          <a:xfrm>
            <a:off x="2263" y="2263411"/>
            <a:ext cx="5492845" cy="1200329"/>
          </a:xfrm>
          <a:prstGeom prst="rect">
            <a:avLst/>
          </a:prstGeom>
          <a:noFill/>
        </p:spPr>
        <p:txBody>
          <a:bodyPr wrap="square" lIns="457200" rIns="365760" rtlCol="0" anchor="ctr">
            <a:spAutoFit/>
          </a:bodyPr>
          <a:lstStyle/>
          <a:p>
            <a:r>
              <a:rPr lang="en-US" sz="3600" spc="50">
                <a:solidFill>
                  <a:schemeClr val="bg1"/>
                </a:solidFill>
                <a:latin typeface="+mj-lt"/>
              </a:rPr>
              <a:t>Wrap up &amp;</a:t>
            </a:r>
          </a:p>
          <a:p>
            <a:r>
              <a:rPr lang="en-US" sz="3600" b="1" spc="50">
                <a:solidFill>
                  <a:schemeClr val="bg1"/>
                </a:solidFill>
                <a:latin typeface="+mj-lt"/>
              </a:rPr>
              <a:t>Next steps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C37880-C80E-B621-5817-ED67F4E944F2}"/>
              </a:ext>
            </a:extLst>
          </p:cNvPr>
          <p:cNvCxnSpPr/>
          <p:nvPr/>
        </p:nvCxnSpPr>
        <p:spPr>
          <a:xfrm>
            <a:off x="478098" y="3474720"/>
            <a:ext cx="640080" cy="0"/>
          </a:xfrm>
          <a:prstGeom prst="line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988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3A526-2271-92A2-72F8-C89A27B8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A1BBA37-E835-D62C-C102-92CCE5B120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35657"/>
            <a:ext cx="10147936" cy="4816503"/>
          </a:xfrm>
          <a:prstGeom prst="rect">
            <a:avLst/>
          </a:prstGeom>
        </p:spPr>
        <p:txBody>
          <a:bodyPr lIns="0" tIns="45720" rIns="91440" bIns="45720" anchor="t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  <a:cs typeface="Calibri"/>
              </a:rPr>
              <a:t>Next steps</a:t>
            </a:r>
          </a:p>
          <a:p>
            <a:pPr marL="0" indent="0">
              <a:buNone/>
            </a:pPr>
            <a:r>
              <a:rPr lang="en-US" sz="2400" b="1">
                <a:solidFill>
                  <a:schemeClr val="accent3"/>
                </a:solidFill>
                <a:latin typeface="Roboto Slab"/>
                <a:ea typeface="Roboto Slab"/>
                <a:cs typeface="Calibri"/>
              </a:rPr>
              <a:t>Timeline of implementation</a:t>
            </a:r>
            <a:endParaRPr lang="en-US" sz="2400" b="1">
              <a:solidFill>
                <a:schemeClr val="accent3"/>
              </a:solidFill>
              <a:latin typeface="Roboto Slab" pitchFamily="2" charset="0"/>
              <a:ea typeface="Roboto Slab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Winter 2025-2026</a:t>
            </a:r>
          </a:p>
          <a:p>
            <a:pPr marL="569595" lvl="1"/>
            <a:r>
              <a:rPr lang="en-US">
                <a:latin typeface="Calibri"/>
                <a:ea typeface="Calibri"/>
                <a:cs typeface="Calibri"/>
              </a:rPr>
              <a:t>Form “Business Case Review Committee”</a:t>
            </a:r>
          </a:p>
          <a:p>
            <a:pPr marL="569595" lvl="1"/>
            <a:r>
              <a:rPr lang="en-US">
                <a:latin typeface="Calibri"/>
                <a:ea typeface="Calibri"/>
                <a:cs typeface="Calibri"/>
              </a:rPr>
              <a:t>Business case review by staff and management.</a:t>
            </a:r>
          </a:p>
          <a:p>
            <a:pPr marL="569595" lvl="1"/>
            <a:r>
              <a:rPr lang="en-US">
                <a:latin typeface="Calibri"/>
                <a:ea typeface="Calibri"/>
                <a:cs typeface="Calibri"/>
              </a:rPr>
              <a:t>Program team recommends projects to be added to candidate list.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Spring 2026</a:t>
            </a:r>
          </a:p>
          <a:p>
            <a:pPr marL="569595" lvl="1"/>
            <a:r>
              <a:rPr lang="en-US">
                <a:latin typeface="Calibri"/>
                <a:ea typeface="Calibri"/>
                <a:cs typeface="Calibri"/>
              </a:rPr>
              <a:t>Commission input/ direction on highway candidate list and programming recommendations.</a:t>
            </a:r>
          </a:p>
          <a:p>
            <a:pPr marL="569595" lvl="1"/>
            <a:r>
              <a:rPr lang="en-US">
                <a:latin typeface="Calibri"/>
                <a:ea typeface="Calibri"/>
                <a:cs typeface="Calibri"/>
              </a:rPr>
              <a:t>Finalize business case decisions and notify staff of selected projects.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31F08B-C049-B7D7-5EC6-0CC2FD9CBFEE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0406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39" y="1005840"/>
            <a:ext cx="10517293" cy="509016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Comprehensive long-range plan for all modes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Federally required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per Title 23 of United States Code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Also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required per Iowa Code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chapter 307A; formally adopted by the Iowa Transportation Commission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Updated every five years</a:t>
            </a:r>
          </a:p>
          <a:p>
            <a:pPr>
              <a:buFont typeface="Arial" panose="020B0604020202020204" pitchFamily="34" charset="0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5708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A2679D-6071-424D-B3C5-5A49D6B5E4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711552" y="3093991"/>
            <a:ext cx="3287168" cy="290387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spc="200"/>
              <a:t>Samuel</a:t>
            </a:r>
            <a:r>
              <a:rPr lang="en-US" sz="1800" b="1" spc="200">
                <a:latin typeface="Calibri" panose="020F0502020204030204" pitchFamily="34" charset="0"/>
                <a:cs typeface="Calibri" panose="020F0502020204030204" pitchFamily="34" charset="0"/>
              </a:rPr>
              <a:t> Sturtz</a:t>
            </a:r>
          </a:p>
          <a:p>
            <a:pPr marL="0" indent="0">
              <a:buNone/>
            </a:pPr>
            <a:r>
              <a:rPr lang="en-US" spc="0"/>
              <a:t>515</a:t>
            </a:r>
            <a:r>
              <a:rPr lang="en-US" sz="1800" spc="0">
                <a:latin typeface="Calibri" panose="020F0502020204030204" pitchFamily="34" charset="0"/>
                <a:cs typeface="Calibri" panose="020F0502020204030204" pitchFamily="34" charset="0"/>
              </a:rPr>
              <a:t>-239-7988</a:t>
            </a:r>
          </a:p>
          <a:p>
            <a:pPr marL="0" indent="0">
              <a:buNone/>
            </a:pPr>
            <a:r>
              <a:rPr lang="en-US" sz="1800" spc="0">
                <a:latin typeface="Calibri" panose="020F0502020204030204" pitchFamily="34" charset="0"/>
                <a:cs typeface="Calibri" panose="020F0502020204030204" pitchFamily="34" charset="0"/>
              </a:rPr>
              <a:t>Samuel.sturtz@iowadot.us​</a:t>
            </a:r>
          </a:p>
          <a:p>
            <a:pPr marL="0" indent="0">
              <a:buNone/>
            </a:pPr>
            <a:r>
              <a:rPr lang="en-US" sz="1800" spc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711552" y="2043398"/>
            <a:ext cx="3426269" cy="4778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DB2766-6174-6C85-533D-D7B70C53E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9915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4F402-33FE-5168-0A75-4212D4980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7385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14C0CF-1A5F-A69A-2662-5A4F1E9BC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2445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800225" y="280761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39" y="1005840"/>
            <a:ext cx="10517293" cy="509016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Role of the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Serve as 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comprehensive, multimodal statewide plan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addressing transportation needs in both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rural and urban Iowa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public policy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stakeholder input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Evaluate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trends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Document long-range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vision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objectives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the transportation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support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decision making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monitoring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Guide the Iowa Transportation Commission’s development of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Five-Year Program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5291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14E494FF-03EB-CADC-9BAA-67450B8DF9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528" y="1678033"/>
            <a:ext cx="6894898" cy="4361694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40"/>
            <a:ext cx="10147936" cy="3752963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How the Plan is Used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AI-generated content may be incorrect.">
            <a:extLst>
              <a:ext uri="{FF2B5EF4-FFF2-40B4-BE49-F238E27FC236}">
                <a16:creationId xmlns:a16="http://schemas.microsoft.com/office/drawing/2014/main" id="{F8D2C75F-6372-76D1-1B3D-DE33C3BA1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29" y="1985963"/>
            <a:ext cx="3783537" cy="3752963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A227DAD-5D8D-EFEA-7D0E-8D7D7DA85DCD}"/>
              </a:ext>
            </a:extLst>
          </p:cNvPr>
          <p:cNvSpPr/>
          <p:nvPr/>
        </p:nvSpPr>
        <p:spPr>
          <a:xfrm>
            <a:off x="2635435" y="1985963"/>
            <a:ext cx="1807169" cy="2223728"/>
          </a:xfrm>
          <a:custGeom>
            <a:avLst/>
            <a:gdLst>
              <a:gd name="connsiteX0" fmla="*/ 6350 w 1603375"/>
              <a:gd name="connsiteY0" fmla="*/ 0 h 1917700"/>
              <a:gd name="connsiteX1" fmla="*/ 292100 w 1603375"/>
              <a:gd name="connsiteY1" fmla="*/ 34925 h 1917700"/>
              <a:gd name="connsiteX2" fmla="*/ 488950 w 1603375"/>
              <a:gd name="connsiteY2" fmla="*/ 92075 h 1917700"/>
              <a:gd name="connsiteX3" fmla="*/ 682625 w 1603375"/>
              <a:gd name="connsiteY3" fmla="*/ 171450 h 1917700"/>
              <a:gd name="connsiteX4" fmla="*/ 854075 w 1603375"/>
              <a:gd name="connsiteY4" fmla="*/ 263525 h 1917700"/>
              <a:gd name="connsiteX5" fmla="*/ 1047750 w 1603375"/>
              <a:gd name="connsiteY5" fmla="*/ 415925 h 1917700"/>
              <a:gd name="connsiteX6" fmla="*/ 1200150 w 1603375"/>
              <a:gd name="connsiteY6" fmla="*/ 571500 h 1917700"/>
              <a:gd name="connsiteX7" fmla="*/ 1362075 w 1603375"/>
              <a:gd name="connsiteY7" fmla="*/ 781050 h 1917700"/>
              <a:gd name="connsiteX8" fmla="*/ 1473200 w 1603375"/>
              <a:gd name="connsiteY8" fmla="*/ 990600 h 1917700"/>
              <a:gd name="connsiteX9" fmla="*/ 1533525 w 1603375"/>
              <a:gd name="connsiteY9" fmla="*/ 1165225 h 1917700"/>
              <a:gd name="connsiteX10" fmla="*/ 1577975 w 1603375"/>
              <a:gd name="connsiteY10" fmla="*/ 1339850 h 1917700"/>
              <a:gd name="connsiteX11" fmla="*/ 1603375 w 1603375"/>
              <a:gd name="connsiteY11" fmla="*/ 1558925 h 1917700"/>
              <a:gd name="connsiteX12" fmla="*/ 1600200 w 1603375"/>
              <a:gd name="connsiteY12" fmla="*/ 1638300 h 1917700"/>
              <a:gd name="connsiteX13" fmla="*/ 1143000 w 1603375"/>
              <a:gd name="connsiteY13" fmla="*/ 1917700 h 1917700"/>
              <a:gd name="connsiteX14" fmla="*/ 660400 w 1603375"/>
              <a:gd name="connsiteY14" fmla="*/ 1638300 h 1917700"/>
              <a:gd name="connsiteX15" fmla="*/ 647700 w 1603375"/>
              <a:gd name="connsiteY15" fmla="*/ 1511300 h 1917700"/>
              <a:gd name="connsiteX16" fmla="*/ 612775 w 1603375"/>
              <a:gd name="connsiteY16" fmla="*/ 1387475 h 1917700"/>
              <a:gd name="connsiteX17" fmla="*/ 546100 w 1603375"/>
              <a:gd name="connsiteY17" fmla="*/ 1260475 h 1917700"/>
              <a:gd name="connsiteX18" fmla="*/ 425450 w 1603375"/>
              <a:gd name="connsiteY18" fmla="*/ 1123950 h 1917700"/>
              <a:gd name="connsiteX19" fmla="*/ 288925 w 1603375"/>
              <a:gd name="connsiteY19" fmla="*/ 1031875 h 1917700"/>
              <a:gd name="connsiteX20" fmla="*/ 168275 w 1603375"/>
              <a:gd name="connsiteY20" fmla="*/ 974725 h 1917700"/>
              <a:gd name="connsiteX21" fmla="*/ 57150 w 1603375"/>
              <a:gd name="connsiteY21" fmla="*/ 946150 h 1917700"/>
              <a:gd name="connsiteX22" fmla="*/ 0 w 1603375"/>
              <a:gd name="connsiteY22" fmla="*/ 933450 h 1917700"/>
              <a:gd name="connsiteX23" fmla="*/ 269875 w 1603375"/>
              <a:gd name="connsiteY23" fmla="*/ 466725 h 1917700"/>
              <a:gd name="connsiteX24" fmla="*/ 6350 w 1603375"/>
              <a:gd name="connsiteY24" fmla="*/ 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03375" h="1917700">
                <a:moveTo>
                  <a:pt x="6350" y="0"/>
                </a:moveTo>
                <a:lnTo>
                  <a:pt x="292100" y="34925"/>
                </a:lnTo>
                <a:lnTo>
                  <a:pt x="488950" y="92075"/>
                </a:lnTo>
                <a:lnTo>
                  <a:pt x="682625" y="171450"/>
                </a:lnTo>
                <a:lnTo>
                  <a:pt x="854075" y="263525"/>
                </a:lnTo>
                <a:lnTo>
                  <a:pt x="1047750" y="415925"/>
                </a:lnTo>
                <a:lnTo>
                  <a:pt x="1200150" y="571500"/>
                </a:lnTo>
                <a:lnTo>
                  <a:pt x="1362075" y="781050"/>
                </a:lnTo>
                <a:lnTo>
                  <a:pt x="1473200" y="990600"/>
                </a:lnTo>
                <a:lnTo>
                  <a:pt x="1533525" y="1165225"/>
                </a:lnTo>
                <a:lnTo>
                  <a:pt x="1577975" y="1339850"/>
                </a:lnTo>
                <a:lnTo>
                  <a:pt x="1603375" y="1558925"/>
                </a:lnTo>
                <a:lnTo>
                  <a:pt x="1600200" y="1638300"/>
                </a:lnTo>
                <a:lnTo>
                  <a:pt x="1143000" y="1917700"/>
                </a:lnTo>
                <a:lnTo>
                  <a:pt x="660400" y="1638300"/>
                </a:lnTo>
                <a:lnTo>
                  <a:pt x="647700" y="1511300"/>
                </a:lnTo>
                <a:lnTo>
                  <a:pt x="612775" y="1387475"/>
                </a:lnTo>
                <a:lnTo>
                  <a:pt x="546100" y="1260475"/>
                </a:lnTo>
                <a:lnTo>
                  <a:pt x="425450" y="1123950"/>
                </a:lnTo>
                <a:lnTo>
                  <a:pt x="288925" y="1031875"/>
                </a:lnTo>
                <a:lnTo>
                  <a:pt x="168275" y="974725"/>
                </a:lnTo>
                <a:lnTo>
                  <a:pt x="57150" y="946150"/>
                </a:lnTo>
                <a:lnTo>
                  <a:pt x="0" y="933450"/>
                </a:lnTo>
                <a:lnTo>
                  <a:pt x="269875" y="466725"/>
                </a:lnTo>
                <a:lnTo>
                  <a:pt x="6350" y="0"/>
                </a:lnTo>
                <a:close/>
              </a:path>
            </a:pathLst>
          </a:custGeom>
          <a:noFill/>
          <a:ln w="120650">
            <a:solidFill>
              <a:srgbClr val="FF0000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04855E0C-63FE-59ED-8C10-A877D4EA4665}"/>
              </a:ext>
            </a:extLst>
          </p:cNvPr>
          <p:cNvSpPr/>
          <p:nvPr/>
        </p:nvSpPr>
        <p:spPr>
          <a:xfrm>
            <a:off x="5967413" y="1985963"/>
            <a:ext cx="1019175" cy="404812"/>
          </a:xfrm>
          <a:prstGeom prst="flowChartDecision">
            <a:avLst/>
          </a:prstGeom>
          <a:noFill/>
          <a:ln w="57150">
            <a:solidFill>
              <a:srgbClr val="FF0000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58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letter&#10;&#10;Description automatically generated">
            <a:extLst>
              <a:ext uri="{FF2B5EF4-FFF2-40B4-BE49-F238E27FC236}">
                <a16:creationId xmlns:a16="http://schemas.microsoft.com/office/drawing/2014/main" id="{9841908B-24D6-6E52-54BE-2B3284F04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667" y="922687"/>
            <a:ext cx="2116667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1005840"/>
            <a:ext cx="3544993" cy="672193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Evolution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5">
            <a:extLst>
              <a:ext uri="{FF2B5EF4-FFF2-40B4-BE49-F238E27FC236}">
                <a16:creationId xmlns:a16="http://schemas.microsoft.com/office/drawing/2014/main" id="{65C17C8D-8B53-E120-DB4A-474A6DF21006}"/>
              </a:ext>
            </a:extLst>
          </p:cNvPr>
          <p:cNvSpPr txBox="1">
            <a:spLocks/>
          </p:cNvSpPr>
          <p:nvPr/>
        </p:nvSpPr>
        <p:spPr>
          <a:xfrm>
            <a:off x="1905052" y="3183319"/>
            <a:ext cx="5517883" cy="369622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0">
                <a:latin typeface="Calibri" panose="020F0502020204030204" pitchFamily="34" charset="0"/>
                <a:cs typeface="Calibri" panose="020F0502020204030204" pitchFamily="34" charset="0"/>
              </a:rPr>
              <a:t>Policy-focused plan that included guiding principle and goals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0">
                <a:latin typeface="Calibri" panose="020F0502020204030204" pitchFamily="34" charset="0"/>
                <a:cs typeface="Calibri" panose="020F0502020204030204" pitchFamily="34" charset="0"/>
              </a:rPr>
              <a:t>Included investment actions by mode and goal</a:t>
            </a:r>
          </a:p>
        </p:txBody>
      </p:sp>
      <p:sp>
        <p:nvSpPr>
          <p:cNvPr id="6" name="Content Placeholder 36">
            <a:extLst>
              <a:ext uri="{FF2B5EF4-FFF2-40B4-BE49-F238E27FC236}">
                <a16:creationId xmlns:a16="http://schemas.microsoft.com/office/drawing/2014/main" id="{F487210B-7A7C-5BC9-772D-83C8F7339D12}"/>
              </a:ext>
            </a:extLst>
          </p:cNvPr>
          <p:cNvSpPr txBox="1">
            <a:spLocks/>
          </p:cNvSpPr>
          <p:nvPr/>
        </p:nvSpPr>
        <p:spPr>
          <a:xfrm>
            <a:off x="1905052" y="4097154"/>
            <a:ext cx="5517883" cy="36576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0">
                <a:latin typeface="Calibri" panose="020F0502020204030204" pitchFamily="34" charset="0"/>
                <a:cs typeface="Calibri" panose="020F0502020204030204" pitchFamily="34" charset="0"/>
              </a:rPr>
              <a:t>Identified primary investment areas; focus on stewardship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0">
                <a:latin typeface="Calibri" panose="020F0502020204030204" pitchFamily="34" charset="0"/>
                <a:cs typeface="Calibri" panose="020F0502020204030204" pitchFamily="34" charset="0"/>
              </a:rPr>
              <a:t>Included needs and strategies across modes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0">
                <a:latin typeface="Calibri" panose="020F0502020204030204" pitchFamily="34" charset="0"/>
                <a:cs typeface="Calibri" panose="020F0502020204030204" pitchFamily="34" charset="0"/>
              </a:rPr>
              <a:t>Corridor-level highway needs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5A9F2-06B4-C8B0-1380-F86CCEB2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0" y="2273345"/>
            <a:ext cx="6985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68935C-610D-C08B-2891-E707F8BE0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0" y="3187181"/>
            <a:ext cx="69850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30FE7C-F6F3-CFD5-A2AD-22C834986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0" y="4101017"/>
            <a:ext cx="6985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6">
            <a:extLst>
              <a:ext uri="{FF2B5EF4-FFF2-40B4-BE49-F238E27FC236}">
                <a16:creationId xmlns:a16="http://schemas.microsoft.com/office/drawing/2014/main" id="{CD8C71DC-F050-16CB-5A74-3D0FD7358E7F}"/>
              </a:ext>
            </a:extLst>
          </p:cNvPr>
          <p:cNvSpPr txBox="1">
            <a:spLocks/>
          </p:cNvSpPr>
          <p:nvPr/>
        </p:nvSpPr>
        <p:spPr>
          <a:xfrm>
            <a:off x="1905052" y="5018389"/>
            <a:ext cx="5517883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0">
                <a:latin typeface="Calibri" panose="020F0502020204030204" pitchFamily="34" charset="0"/>
                <a:cs typeface="Calibri" panose="020F0502020204030204" pitchFamily="34" charset="0"/>
              </a:rPr>
              <a:t>Established system objectives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0">
                <a:latin typeface="Calibri" panose="020F0502020204030204" pitchFamily="34" charset="0"/>
                <a:cs typeface="Calibri" panose="020F0502020204030204" pitchFamily="34" charset="0"/>
              </a:rPr>
              <a:t>Expanded highway needs and risks analysis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0">
                <a:latin typeface="Calibri" panose="020F0502020204030204" pitchFamily="34" charset="0"/>
                <a:cs typeface="Calibri" panose="020F0502020204030204" pitchFamily="34" charset="0"/>
              </a:rPr>
              <a:t>New implementation strategies, including rightsizing policy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DBA0ED-A26C-C0DA-4918-6B45496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0" y="5018390"/>
            <a:ext cx="6985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5">
            <a:extLst>
              <a:ext uri="{FF2B5EF4-FFF2-40B4-BE49-F238E27FC236}">
                <a16:creationId xmlns:a16="http://schemas.microsoft.com/office/drawing/2014/main" id="{CA59F0F9-0494-DD07-CE27-49DD839A5B03}"/>
              </a:ext>
            </a:extLst>
          </p:cNvPr>
          <p:cNvSpPr txBox="1">
            <a:spLocks/>
          </p:cNvSpPr>
          <p:nvPr/>
        </p:nvSpPr>
        <p:spPr>
          <a:xfrm>
            <a:off x="1905050" y="2273345"/>
            <a:ext cx="5517885" cy="369622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0">
                <a:latin typeface="Calibri" panose="020F0502020204030204" pitchFamily="34" charset="0"/>
                <a:cs typeface="Calibri" panose="020F0502020204030204" pitchFamily="34" charset="0"/>
              </a:rPr>
              <a:t>Investment plans across modes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0">
                <a:latin typeface="Calibri" panose="020F0502020204030204" pitchFamily="34" charset="0"/>
                <a:cs typeface="Calibri" panose="020F0502020204030204" pitchFamily="34" charset="0"/>
              </a:rPr>
              <a:t>Plans for CIN expansion (4-lane and Super-2)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0">
                <a:latin typeface="Calibri" panose="020F0502020204030204" pitchFamily="34" charset="0"/>
                <a:cs typeface="Calibri" panose="020F0502020204030204" pitchFamily="34" charset="0"/>
              </a:rPr>
              <a:t>Recognized the cost and need to transition to stewardship by end of planning period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F052D5-A434-B8D7-592B-0F960B16A1E4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8" descr="Timeline&#10;&#10;Description automatically generated with low confidence">
            <a:extLst>
              <a:ext uri="{FF2B5EF4-FFF2-40B4-BE49-F238E27FC236}">
                <a16:creationId xmlns:a16="http://schemas.microsoft.com/office/drawing/2014/main" id="{444A5D20-8180-6EBF-E62B-D7EB91FBFC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003" y="1765166"/>
            <a:ext cx="1766454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D2ED946-1C9F-1BAC-10E7-71D90776D3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288" y="3650300"/>
            <a:ext cx="2286000" cy="17664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2D92D051-C2DE-1E51-DE89-E4EBA650E7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7470" y="4533526"/>
            <a:ext cx="2286000" cy="1766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B08FBDE-0C23-E59D-4D9D-3FCCAC2A710B}"/>
              </a:ext>
            </a:extLst>
          </p:cNvPr>
          <p:cNvSpPr txBox="1"/>
          <p:nvPr/>
        </p:nvSpPr>
        <p:spPr>
          <a:xfrm>
            <a:off x="1005841" y="2273345"/>
            <a:ext cx="73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1997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D899BC-6F53-B89D-EC1C-2DDFD54F42FE}"/>
              </a:ext>
            </a:extLst>
          </p:cNvPr>
          <p:cNvSpPr txBox="1"/>
          <p:nvPr/>
        </p:nvSpPr>
        <p:spPr>
          <a:xfrm>
            <a:off x="970280" y="3190718"/>
            <a:ext cx="73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39B1C0-FBAF-2D94-061E-6058BA2B4D1F}"/>
              </a:ext>
            </a:extLst>
          </p:cNvPr>
          <p:cNvSpPr txBox="1"/>
          <p:nvPr/>
        </p:nvSpPr>
        <p:spPr>
          <a:xfrm>
            <a:off x="1011345" y="4096474"/>
            <a:ext cx="73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A38E19-ADE0-C80D-0707-10898C6638BD}"/>
              </a:ext>
            </a:extLst>
          </p:cNvPr>
          <p:cNvSpPr txBox="1"/>
          <p:nvPr/>
        </p:nvSpPr>
        <p:spPr>
          <a:xfrm>
            <a:off x="988060" y="5014182"/>
            <a:ext cx="73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00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39" y="1005840"/>
            <a:ext cx="10682393" cy="524256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Current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Adopted by the Commission on May 10,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Administrative modification completed in April 2024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Key components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Trends: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Demographic, economic, passenger, and freight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System condition: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An overview of each mode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Planning considerations: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Issues that influence transportation planning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Vision and system objectives: </a:t>
            </a:r>
            <a:r>
              <a:rPr lang="en-US"/>
              <a:t>V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ision for Iowa’s future transportation system and system objectives to help achieve it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Needs and risks: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Analysis of current and future needs and risks by mode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Strategies: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Actions and initiatives to help implement the plan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Financial analysis: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Projected annual costs and revenues by mode; ways to address any shortfalls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Implementation: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Programming and performance monitoring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105F093-FEA1-978B-1E48-FE755D8E86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085" y="857152"/>
            <a:ext cx="3660488" cy="282584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45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39" y="1005840"/>
            <a:ext cx="10682393" cy="672193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Implementation update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1005840" y="1678033"/>
            <a:ext cx="64008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8">
            <a:extLst>
              <a:ext uri="{FF2B5EF4-FFF2-40B4-BE49-F238E27FC236}">
                <a16:creationId xmlns:a16="http://schemas.microsoft.com/office/drawing/2014/main" id="{30111838-EF14-A532-E156-DB88B19EC249}"/>
              </a:ext>
            </a:extLst>
          </p:cNvPr>
          <p:cNvSpPr txBox="1">
            <a:spLocks/>
          </p:cNvSpPr>
          <p:nvPr/>
        </p:nvSpPr>
        <p:spPr>
          <a:xfrm>
            <a:off x="3562508" y="3875131"/>
            <a:ext cx="1474728" cy="2548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ZA" sz="1200" b="1" spc="3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Transit Plan</a:t>
            </a:r>
            <a:endParaRPr lang="en-ZA" sz="1200" spc="38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1E7A8CC-509C-6A3C-6A4A-05088435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10080" y="2936724"/>
            <a:ext cx="23324" cy="126530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CABA4101-AD40-000F-C6C6-367B4966486F}"/>
              </a:ext>
            </a:extLst>
          </p:cNvPr>
          <p:cNvSpPr txBox="1">
            <a:spLocks/>
          </p:cNvSpPr>
          <p:nvPr/>
        </p:nvSpPr>
        <p:spPr>
          <a:xfrm>
            <a:off x="2438593" y="2614961"/>
            <a:ext cx="450116" cy="14468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</a:p>
        </p:txBody>
      </p:sp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9A79B03F-E907-5916-93EF-F411AB1305DE}"/>
              </a:ext>
            </a:extLst>
          </p:cNvPr>
          <p:cNvSpPr txBox="1">
            <a:spLocks/>
          </p:cNvSpPr>
          <p:nvPr/>
        </p:nvSpPr>
        <p:spPr>
          <a:xfrm>
            <a:off x="3059941" y="2567068"/>
            <a:ext cx="420785" cy="1799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</a:p>
        </p:txBody>
      </p:sp>
      <p:sp>
        <p:nvSpPr>
          <p:cNvPr id="72" name="Text Placeholder 14">
            <a:extLst>
              <a:ext uri="{FF2B5EF4-FFF2-40B4-BE49-F238E27FC236}">
                <a16:creationId xmlns:a16="http://schemas.microsoft.com/office/drawing/2014/main" id="{01B3D6EA-9842-D71C-D6D7-8B309C883ABA}"/>
              </a:ext>
            </a:extLst>
          </p:cNvPr>
          <p:cNvSpPr txBox="1">
            <a:spLocks/>
          </p:cNvSpPr>
          <p:nvPr/>
        </p:nvSpPr>
        <p:spPr>
          <a:xfrm>
            <a:off x="3610245" y="2587802"/>
            <a:ext cx="484802" cy="17860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</a:p>
        </p:txBody>
      </p:sp>
      <p:sp>
        <p:nvSpPr>
          <p:cNvPr id="73" name="Text Placeholder 15">
            <a:extLst>
              <a:ext uri="{FF2B5EF4-FFF2-40B4-BE49-F238E27FC236}">
                <a16:creationId xmlns:a16="http://schemas.microsoft.com/office/drawing/2014/main" id="{253EFA5D-FCED-EEBA-49B5-5E05EEC27B86}"/>
              </a:ext>
            </a:extLst>
          </p:cNvPr>
          <p:cNvSpPr txBox="1">
            <a:spLocks/>
          </p:cNvSpPr>
          <p:nvPr/>
        </p:nvSpPr>
        <p:spPr>
          <a:xfrm>
            <a:off x="4223962" y="2583365"/>
            <a:ext cx="452054" cy="1799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5E7180C-271C-EE46-0469-FFB8E7B88685}"/>
              </a:ext>
            </a:extLst>
          </p:cNvPr>
          <p:cNvCxnSpPr>
            <a:cxnSpLocks/>
          </p:cNvCxnSpPr>
          <p:nvPr/>
        </p:nvCxnSpPr>
        <p:spPr>
          <a:xfrm>
            <a:off x="2734649" y="2908374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D169775-A0D2-96E7-B3FA-59A747BC43C3}"/>
              </a:ext>
            </a:extLst>
          </p:cNvPr>
          <p:cNvCxnSpPr>
            <a:cxnSpLocks/>
            <a:endCxn id="92" idx="1"/>
          </p:cNvCxnSpPr>
          <p:nvPr/>
        </p:nvCxnSpPr>
        <p:spPr>
          <a:xfrm flipV="1">
            <a:off x="3331890" y="2901896"/>
            <a:ext cx="454622" cy="648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ED5300F-3C32-5030-1D0B-7B0DB4018260}"/>
              </a:ext>
            </a:extLst>
          </p:cNvPr>
          <p:cNvCxnSpPr>
            <a:cxnSpLocks/>
          </p:cNvCxnSpPr>
          <p:nvPr/>
        </p:nvCxnSpPr>
        <p:spPr>
          <a:xfrm>
            <a:off x="3918869" y="2908374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22E96AF-E16C-0E5B-3316-E1CA1F5CB61F}"/>
              </a:ext>
            </a:extLst>
          </p:cNvPr>
          <p:cNvCxnSpPr>
            <a:cxnSpLocks/>
          </p:cNvCxnSpPr>
          <p:nvPr/>
        </p:nvCxnSpPr>
        <p:spPr>
          <a:xfrm>
            <a:off x="4516111" y="2908374"/>
            <a:ext cx="45462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068358-18A1-BC32-34B9-CDA4FB969F5A}"/>
              </a:ext>
            </a:extLst>
          </p:cNvPr>
          <p:cNvCxnSpPr>
            <a:cxnSpLocks/>
          </p:cNvCxnSpPr>
          <p:nvPr/>
        </p:nvCxnSpPr>
        <p:spPr>
          <a:xfrm>
            <a:off x="5097959" y="2908374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E9B6621-B046-D46B-FA5D-6D47B2ACECA1}"/>
              </a:ext>
            </a:extLst>
          </p:cNvPr>
          <p:cNvCxnSpPr>
            <a:cxnSpLocks/>
          </p:cNvCxnSpPr>
          <p:nvPr/>
        </p:nvCxnSpPr>
        <p:spPr>
          <a:xfrm>
            <a:off x="5695202" y="2908374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83EE1BA-4959-A6F1-82FE-FA893419FEBF}"/>
              </a:ext>
            </a:extLst>
          </p:cNvPr>
          <p:cNvCxnSpPr>
            <a:cxnSpLocks/>
          </p:cNvCxnSpPr>
          <p:nvPr/>
        </p:nvCxnSpPr>
        <p:spPr>
          <a:xfrm>
            <a:off x="6282182" y="2908374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F8686B2-83E6-AA23-07EF-94B99DF35F3E}"/>
              </a:ext>
            </a:extLst>
          </p:cNvPr>
          <p:cNvCxnSpPr>
            <a:cxnSpLocks/>
          </p:cNvCxnSpPr>
          <p:nvPr/>
        </p:nvCxnSpPr>
        <p:spPr>
          <a:xfrm>
            <a:off x="6879424" y="2908374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3C2DD9C-38FE-657F-71D5-CD1639AFBEEC}"/>
              </a:ext>
            </a:extLst>
          </p:cNvPr>
          <p:cNvCxnSpPr>
            <a:cxnSpLocks/>
          </p:cNvCxnSpPr>
          <p:nvPr/>
        </p:nvCxnSpPr>
        <p:spPr>
          <a:xfrm>
            <a:off x="7466402" y="2908374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85A873C-2F1E-FE78-E352-B28507ED5329}"/>
              </a:ext>
            </a:extLst>
          </p:cNvPr>
          <p:cNvCxnSpPr>
            <a:cxnSpLocks/>
          </p:cNvCxnSpPr>
          <p:nvPr/>
        </p:nvCxnSpPr>
        <p:spPr>
          <a:xfrm>
            <a:off x="8063645" y="2908374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F18724D-407B-07DB-0D53-4C888C66F18D}"/>
              </a:ext>
            </a:extLst>
          </p:cNvPr>
          <p:cNvCxnSpPr>
            <a:cxnSpLocks/>
          </p:cNvCxnSpPr>
          <p:nvPr/>
        </p:nvCxnSpPr>
        <p:spPr>
          <a:xfrm>
            <a:off x="8655757" y="2908374"/>
            <a:ext cx="4614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46075B2-2E2F-3B9A-5B2E-5AAAABEC8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32726" y="2964645"/>
            <a:ext cx="3863" cy="116529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38">
            <a:extLst>
              <a:ext uri="{FF2B5EF4-FFF2-40B4-BE49-F238E27FC236}">
                <a16:creationId xmlns:a16="http://schemas.microsoft.com/office/drawing/2014/main" id="{B37DF94D-6EB6-BEE3-1184-171CA4C4D80D}"/>
              </a:ext>
            </a:extLst>
          </p:cNvPr>
          <p:cNvSpPr txBox="1">
            <a:spLocks/>
          </p:cNvSpPr>
          <p:nvPr/>
        </p:nvSpPr>
        <p:spPr>
          <a:xfrm>
            <a:off x="1771026" y="3252892"/>
            <a:ext cx="2045307" cy="47395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ZA" sz="1200" b="1" spc="3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Bicycle and Pedestrian Plan</a:t>
            </a:r>
            <a:endParaRPr lang="en-ZA" sz="1200" spc="38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ZA" sz="1200" b="1" spc="3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Rail Plan</a:t>
            </a:r>
            <a:endParaRPr lang="en-ZA" sz="1200" spc="38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 Placeholder 38">
            <a:extLst>
              <a:ext uri="{FF2B5EF4-FFF2-40B4-BE49-F238E27FC236}">
                <a16:creationId xmlns:a16="http://schemas.microsoft.com/office/drawing/2014/main" id="{B8C03008-1E8B-110F-C5BF-588FC98E52CA}"/>
              </a:ext>
            </a:extLst>
          </p:cNvPr>
          <p:cNvSpPr txBox="1">
            <a:spLocks/>
          </p:cNvSpPr>
          <p:nvPr/>
        </p:nvSpPr>
        <p:spPr>
          <a:xfrm>
            <a:off x="7986543" y="3419713"/>
            <a:ext cx="2299137" cy="3498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1200" b="1" spc="38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Transportation Plan</a:t>
            </a:r>
          </a:p>
        </p:txBody>
      </p:sp>
      <p:sp>
        <p:nvSpPr>
          <p:cNvPr id="88" name="Text Placeholder 38">
            <a:extLst>
              <a:ext uri="{FF2B5EF4-FFF2-40B4-BE49-F238E27FC236}">
                <a16:creationId xmlns:a16="http://schemas.microsoft.com/office/drawing/2014/main" id="{556E0379-B07C-A186-7E70-FAF2A642C25E}"/>
              </a:ext>
            </a:extLst>
          </p:cNvPr>
          <p:cNvSpPr txBox="1">
            <a:spLocks/>
          </p:cNvSpPr>
          <p:nvPr/>
        </p:nvSpPr>
        <p:spPr>
          <a:xfrm>
            <a:off x="5230216" y="3435760"/>
            <a:ext cx="1002678" cy="268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ZA" sz="1200" b="1" spc="3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Freight Plan</a:t>
            </a:r>
            <a:endParaRPr lang="en-ZA" sz="1200" spc="38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33B30AD-80EE-2748-2909-C328AB114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2111" y="2836570"/>
            <a:ext cx="6614022" cy="136149"/>
            <a:chOff x="1875725" y="4162015"/>
            <a:chExt cx="8818704" cy="181533"/>
          </a:xfrm>
          <a:noFill/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202508AD-BF98-F87F-74D2-9FE54A6BE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75725" y="4172860"/>
              <a:ext cx="170688" cy="1706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8DC9C640-3D02-DFE6-479E-A7F522D85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BC2EDD5F-3302-853C-0630-D97C08484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A1BEED6F-E221-DA02-556B-09460DC3E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5CD78868-B8B5-C152-B55F-6BA102207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A3AD73BD-6576-15EC-09C9-CB2F0D9D7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FD1AE0F9-1CA4-09AF-204F-CC924560E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E67F8B10-62B0-C544-8A38-1D4A73AA8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AAD16701-1290-3ED6-70B9-EB45C784C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21ABA8B8-ED5E-44F7-555B-17C20224D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82C07BDC-2DE8-257D-8352-9D7F90333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83A9B3ED-65AE-1B0A-FF27-9734D2552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78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257D8F33-CCFF-C0C8-CBAF-D9B51445D18A}"/>
              </a:ext>
            </a:extLst>
          </p:cNvPr>
          <p:cNvSpPr txBox="1"/>
          <p:nvPr/>
        </p:nvSpPr>
        <p:spPr>
          <a:xfrm>
            <a:off x="2579374" y="2230612"/>
            <a:ext cx="64299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D681CCC-1404-7B22-718B-D137316E3D9F}"/>
              </a:ext>
            </a:extLst>
          </p:cNvPr>
          <p:cNvSpPr txBox="1"/>
          <p:nvPr/>
        </p:nvSpPr>
        <p:spPr>
          <a:xfrm>
            <a:off x="4966390" y="2226973"/>
            <a:ext cx="64299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9A60A6C-DAF0-9B29-B77C-128B61DB8B01}"/>
              </a:ext>
            </a:extLst>
          </p:cNvPr>
          <p:cNvSpPr txBox="1"/>
          <p:nvPr/>
        </p:nvSpPr>
        <p:spPr>
          <a:xfrm>
            <a:off x="7314446" y="2235914"/>
            <a:ext cx="642998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2027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DB328C9-FC1D-DC0C-BC72-6B48931BF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19970" y="2971495"/>
            <a:ext cx="0" cy="731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EBDFC43-C994-3F2B-4ECF-35980FC19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51529" y="2964645"/>
            <a:ext cx="13900" cy="80487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DCC546D6-1262-7E88-7D39-514817B5D7E7}"/>
              </a:ext>
            </a:extLst>
          </p:cNvPr>
          <p:cNvSpPr txBox="1">
            <a:spLocks/>
          </p:cNvSpPr>
          <p:nvPr/>
        </p:nvSpPr>
        <p:spPr>
          <a:xfrm>
            <a:off x="4820805" y="2621259"/>
            <a:ext cx="450116" cy="14468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</a:p>
        </p:txBody>
      </p:sp>
      <p:sp>
        <p:nvSpPr>
          <p:cNvPr id="108" name="Text Placeholder 13">
            <a:extLst>
              <a:ext uri="{FF2B5EF4-FFF2-40B4-BE49-F238E27FC236}">
                <a16:creationId xmlns:a16="http://schemas.microsoft.com/office/drawing/2014/main" id="{D6666E2A-1625-2D77-3FE8-0B4E20360AB2}"/>
              </a:ext>
            </a:extLst>
          </p:cNvPr>
          <p:cNvSpPr txBox="1">
            <a:spLocks/>
          </p:cNvSpPr>
          <p:nvPr/>
        </p:nvSpPr>
        <p:spPr>
          <a:xfrm>
            <a:off x="5442153" y="2573366"/>
            <a:ext cx="420785" cy="1799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</a:p>
        </p:txBody>
      </p:sp>
      <p:sp>
        <p:nvSpPr>
          <p:cNvPr id="109" name="Text Placeholder 14">
            <a:extLst>
              <a:ext uri="{FF2B5EF4-FFF2-40B4-BE49-F238E27FC236}">
                <a16:creationId xmlns:a16="http://schemas.microsoft.com/office/drawing/2014/main" id="{8F589888-9ACE-AF4B-B824-9AA5C245EABA}"/>
              </a:ext>
            </a:extLst>
          </p:cNvPr>
          <p:cNvSpPr txBox="1">
            <a:spLocks/>
          </p:cNvSpPr>
          <p:nvPr/>
        </p:nvSpPr>
        <p:spPr>
          <a:xfrm>
            <a:off x="5992457" y="2594100"/>
            <a:ext cx="484802" cy="17860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</a:p>
        </p:txBody>
      </p:sp>
      <p:sp>
        <p:nvSpPr>
          <p:cNvPr id="110" name="Text Placeholder 15">
            <a:extLst>
              <a:ext uri="{FF2B5EF4-FFF2-40B4-BE49-F238E27FC236}">
                <a16:creationId xmlns:a16="http://schemas.microsoft.com/office/drawing/2014/main" id="{107E6344-5017-7ACA-CB70-EBC91585787C}"/>
              </a:ext>
            </a:extLst>
          </p:cNvPr>
          <p:cNvSpPr txBox="1">
            <a:spLocks/>
          </p:cNvSpPr>
          <p:nvPr/>
        </p:nvSpPr>
        <p:spPr>
          <a:xfrm>
            <a:off x="6606174" y="2589663"/>
            <a:ext cx="452054" cy="1799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</a:p>
        </p:txBody>
      </p:sp>
      <p:sp>
        <p:nvSpPr>
          <p:cNvPr id="111" name="Text Placeholder 12">
            <a:extLst>
              <a:ext uri="{FF2B5EF4-FFF2-40B4-BE49-F238E27FC236}">
                <a16:creationId xmlns:a16="http://schemas.microsoft.com/office/drawing/2014/main" id="{E8724928-E019-E27D-5BCA-A05E2F5E5C4F}"/>
              </a:ext>
            </a:extLst>
          </p:cNvPr>
          <p:cNvSpPr txBox="1">
            <a:spLocks/>
          </p:cNvSpPr>
          <p:nvPr/>
        </p:nvSpPr>
        <p:spPr>
          <a:xfrm>
            <a:off x="7172352" y="2614961"/>
            <a:ext cx="450116" cy="14468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</a:p>
        </p:txBody>
      </p:sp>
      <p:sp>
        <p:nvSpPr>
          <p:cNvPr id="112" name="Text Placeholder 13">
            <a:extLst>
              <a:ext uri="{FF2B5EF4-FFF2-40B4-BE49-F238E27FC236}">
                <a16:creationId xmlns:a16="http://schemas.microsoft.com/office/drawing/2014/main" id="{B94B9293-6A0A-60AE-D3C0-A3A80B7B834D}"/>
              </a:ext>
            </a:extLst>
          </p:cNvPr>
          <p:cNvSpPr txBox="1">
            <a:spLocks/>
          </p:cNvSpPr>
          <p:nvPr/>
        </p:nvSpPr>
        <p:spPr>
          <a:xfrm>
            <a:off x="7793700" y="2567068"/>
            <a:ext cx="420785" cy="1799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</a:p>
        </p:txBody>
      </p:sp>
      <p:sp>
        <p:nvSpPr>
          <p:cNvPr id="113" name="Text Placeholder 14">
            <a:extLst>
              <a:ext uri="{FF2B5EF4-FFF2-40B4-BE49-F238E27FC236}">
                <a16:creationId xmlns:a16="http://schemas.microsoft.com/office/drawing/2014/main" id="{785DD633-4030-C220-2FFE-421B6A62DFF8}"/>
              </a:ext>
            </a:extLst>
          </p:cNvPr>
          <p:cNvSpPr txBox="1">
            <a:spLocks/>
          </p:cNvSpPr>
          <p:nvPr/>
        </p:nvSpPr>
        <p:spPr>
          <a:xfrm>
            <a:off x="8344004" y="2587802"/>
            <a:ext cx="484802" cy="17860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</a:p>
        </p:txBody>
      </p:sp>
      <p:sp>
        <p:nvSpPr>
          <p:cNvPr id="114" name="Text Placeholder 15">
            <a:extLst>
              <a:ext uri="{FF2B5EF4-FFF2-40B4-BE49-F238E27FC236}">
                <a16:creationId xmlns:a16="http://schemas.microsoft.com/office/drawing/2014/main" id="{762E2D9C-AB36-530B-2AAF-2599B5F31E03}"/>
              </a:ext>
            </a:extLst>
          </p:cNvPr>
          <p:cNvSpPr txBox="1">
            <a:spLocks/>
          </p:cNvSpPr>
          <p:nvPr/>
        </p:nvSpPr>
        <p:spPr>
          <a:xfrm>
            <a:off x="8957721" y="2583365"/>
            <a:ext cx="452054" cy="1799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E60A8C0-2B26-C312-4E38-9D29BB37E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96598" y="2964645"/>
            <a:ext cx="0" cy="73152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Placeholder 38">
            <a:extLst>
              <a:ext uri="{FF2B5EF4-FFF2-40B4-BE49-F238E27FC236}">
                <a16:creationId xmlns:a16="http://schemas.microsoft.com/office/drawing/2014/main" id="{4688C4B1-003A-8912-EB32-A43390ACD50B}"/>
              </a:ext>
            </a:extLst>
          </p:cNvPr>
          <p:cNvSpPr txBox="1">
            <a:spLocks/>
          </p:cNvSpPr>
          <p:nvPr/>
        </p:nvSpPr>
        <p:spPr>
          <a:xfrm>
            <a:off x="7435969" y="4000156"/>
            <a:ext cx="3203158" cy="3766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ZA" sz="1200" b="1" spc="3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Transportation Asset Management Plan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B770FF7-6008-B4EA-53A3-22F0955D8A89}"/>
              </a:ext>
            </a:extLst>
          </p:cNvPr>
          <p:cNvSpPr txBox="1"/>
          <p:nvPr/>
        </p:nvSpPr>
        <p:spPr>
          <a:xfrm>
            <a:off x="919198" y="186096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Long range plans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CFF15FBC-F138-410A-AFAB-9AFCA68E067B}"/>
              </a:ext>
            </a:extLst>
          </p:cNvPr>
          <p:cNvSpPr/>
          <p:nvPr/>
        </p:nvSpPr>
        <p:spPr>
          <a:xfrm>
            <a:off x="6348864" y="5567823"/>
            <a:ext cx="1371600" cy="457200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Safety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BE15800A-FFA8-B0C8-DD43-AD9CFD20AC95}"/>
              </a:ext>
            </a:extLst>
          </p:cNvPr>
          <p:cNvSpPr/>
          <p:nvPr/>
        </p:nvSpPr>
        <p:spPr>
          <a:xfrm>
            <a:off x="2826876" y="5563719"/>
            <a:ext cx="1371600" cy="45720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002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Pavement Condition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FD2A62AA-EC07-9D44-F590-9CBBD1643E3F}"/>
              </a:ext>
            </a:extLst>
          </p:cNvPr>
          <p:cNvSpPr/>
          <p:nvPr/>
        </p:nvSpPr>
        <p:spPr>
          <a:xfrm>
            <a:off x="7824422" y="5556386"/>
            <a:ext cx="1371600" cy="457200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Pedestrians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243DA92A-AD3B-B3B8-C3EA-E012C96BD62F}"/>
              </a:ext>
            </a:extLst>
          </p:cNvPr>
          <p:cNvSpPr/>
          <p:nvPr/>
        </p:nvSpPr>
        <p:spPr>
          <a:xfrm>
            <a:off x="1330998" y="5563719"/>
            <a:ext cx="1371600" cy="45720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Operations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B596085-8464-9A11-279A-9F9DB48A4484}"/>
              </a:ext>
            </a:extLst>
          </p:cNvPr>
          <p:cNvSpPr/>
          <p:nvPr/>
        </p:nvSpPr>
        <p:spPr>
          <a:xfrm>
            <a:off x="7824423" y="5011056"/>
            <a:ext cx="1371600" cy="457200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 Resiliency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F0FCD4E-6D39-B6B1-B552-31D33F65F557}"/>
              </a:ext>
            </a:extLst>
          </p:cNvPr>
          <p:cNvSpPr/>
          <p:nvPr/>
        </p:nvSpPr>
        <p:spPr>
          <a:xfrm>
            <a:off x="1322351" y="5011056"/>
            <a:ext cx="1371600" cy="45720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Bicyclists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7828B219-5431-C256-5F1C-559281A36B71}"/>
              </a:ext>
            </a:extLst>
          </p:cNvPr>
          <p:cNvSpPr/>
          <p:nvPr/>
        </p:nvSpPr>
        <p:spPr>
          <a:xfrm>
            <a:off x="2826877" y="5011056"/>
            <a:ext cx="1371600" cy="45720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002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 Condition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2861DD0A-FD1F-82AD-7184-07337EE7D727}"/>
              </a:ext>
            </a:extLst>
          </p:cNvPr>
          <p:cNvSpPr/>
          <p:nvPr/>
        </p:nvSpPr>
        <p:spPr>
          <a:xfrm>
            <a:off x="4299872" y="5003684"/>
            <a:ext cx="1371600" cy="45720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Bottlenecks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AE144470-A84E-CE35-41A6-01F2F03B0985}"/>
              </a:ext>
            </a:extLst>
          </p:cNvPr>
          <p:cNvSpPr/>
          <p:nvPr/>
        </p:nvSpPr>
        <p:spPr>
          <a:xfrm>
            <a:off x="6340217" y="5011056"/>
            <a:ext cx="1371600" cy="457200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7161F9B-2E9D-88B3-7AA0-337058AF6C5C}"/>
              </a:ext>
            </a:extLst>
          </p:cNvPr>
          <p:cNvSpPr txBox="1"/>
          <p:nvPr/>
        </p:nvSpPr>
        <p:spPr>
          <a:xfrm>
            <a:off x="1462799" y="4657890"/>
            <a:ext cx="2808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rPr>
              <a:t>Recently updated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B65F7DB-E9D1-D316-B309-BA075DF99723}"/>
              </a:ext>
            </a:extLst>
          </p:cNvPr>
          <p:cNvSpPr txBox="1"/>
          <p:nvPr/>
        </p:nvSpPr>
        <p:spPr>
          <a:xfrm>
            <a:off x="6344397" y="4669689"/>
            <a:ext cx="2808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rPr>
              <a:t>Soon to be updated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1C8292D-6512-2202-D0ED-DA4149853492}"/>
              </a:ext>
            </a:extLst>
          </p:cNvPr>
          <p:cNvSpPr txBox="1"/>
          <p:nvPr/>
        </p:nvSpPr>
        <p:spPr>
          <a:xfrm>
            <a:off x="874493" y="4216190"/>
            <a:ext cx="23199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Analyses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3EED9A4E-B2A0-16B6-ACB7-9D49D805BDB0}"/>
              </a:ext>
            </a:extLst>
          </p:cNvPr>
          <p:cNvSpPr/>
          <p:nvPr/>
        </p:nvSpPr>
        <p:spPr>
          <a:xfrm>
            <a:off x="9297622" y="5003684"/>
            <a:ext cx="1371600" cy="457200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Winter Weather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9338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5E548D826D224794C6F5B74599B6BF" ma:contentTypeVersion="11" ma:contentTypeDescription="Create a new document." ma:contentTypeScope="" ma:versionID="66b535ec24efe4fe54096cc27e0c8d92">
  <xsd:schema xmlns:xsd="http://www.w3.org/2001/XMLSchema" xmlns:xs="http://www.w3.org/2001/XMLSchema" xmlns:p="http://schemas.microsoft.com/office/2006/metadata/properties" xmlns:ns3="710cf1a3-bf82-4440-88f8-378f9f9d1e47" targetNamespace="http://schemas.microsoft.com/office/2006/metadata/properties" ma:root="true" ma:fieldsID="fb900deac5ab61afb890494401d86fd7" ns3:_="">
    <xsd:import namespace="710cf1a3-bf82-4440-88f8-378f9f9d1e4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cf1a3-bf82-4440-88f8-378f9f9d1e4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10cf1a3-bf82-4440-88f8-378f9f9d1e4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2BDA44-CA57-4CA7-97B3-D8F7129BC8F5}">
  <ds:schemaRefs>
    <ds:schemaRef ds:uri="710cf1a3-bf82-4440-88f8-378f9f9d1e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10cf1a3-bf82-4440-88f8-378f9f9d1e4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0</TotalTime>
  <Words>1618</Words>
  <Application>Microsoft Office PowerPoint</Application>
  <PresentationFormat>Widescreen</PresentationFormat>
  <Paragraphs>386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Calibri</vt:lpstr>
      <vt:lpstr>Courier New</vt:lpstr>
      <vt:lpstr>Neue Haas Grotesk Text Pro</vt:lpstr>
      <vt:lpstr>Arial</vt:lpstr>
      <vt:lpstr>Roboto Slab</vt:lpstr>
      <vt:lpstr>Aptos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Durant, Kyle</cp:lastModifiedBy>
  <cp:revision>2</cp:revision>
  <dcterms:created xsi:type="dcterms:W3CDTF">2023-12-21T16:39:01Z</dcterms:created>
  <dcterms:modified xsi:type="dcterms:W3CDTF">2026-01-16T16:37:34Z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0x0101008C5E548D826D224794C6F5B74599B6BF</vt:lpwstr>
  </property>
  <property fmtid="{D5CDD505-2E9C-101B-9397-08002B2CF9AE}" pid="3" name="MediaServiceImageTags">
    <vt:lpwstr/>
  </property>
  <property fmtid="{D5CDD505-2E9C-101B-9397-08002B2CF9AE}" pid="4" name="ArticulateGUID">
    <vt:lpwstr>6FB5558E-3215-4C3E-99A9-5E67875E08F7</vt:lpwstr>
  </property>
  <property fmtid="{D5CDD505-2E9C-101B-9397-08002B2CF9AE}" pid="5" name="ArticulatePath">
    <vt:lpwstr>Iowa-DOT-PPT-Template-Widescreen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2025-06-19T14:44:53Z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e2c78018-f40c-405e-85be-0172b8339d9e</vt:lpwstr>
  </property>
  <property fmtid="{D5CDD505-2E9C-101B-9397-08002B2CF9AE}" pid="12" name="MSIP_Label_0faac733-ded1-41e0-8ea6-961193f81247_ContentBits">
    <vt:lpwstr>0</vt:lpwstr>
  </property>
</Properties>
</file>