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93" r:id="rId7"/>
    <p:sldId id="294" r:id="rId8"/>
    <p:sldId id="295" r:id="rId9"/>
    <p:sldId id="324" r:id="rId10"/>
    <p:sldId id="270" r:id="rId11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4"/>
      <p:bold r:id="rId15"/>
      <p:italic r:id="rId16"/>
      <p:boldItalic r:id="rId17"/>
    </p:embeddedFont>
    <p:embeddedFont>
      <p:font typeface="Roboto Slab" pitchFamily="50" charset="0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2258</c:v>
                </c:pt>
                <c:pt idx="1">
                  <c:v>2351</c:v>
                </c:pt>
                <c:pt idx="2">
                  <c:v>2667</c:v>
                </c:pt>
                <c:pt idx="3">
                  <c:v>2924</c:v>
                </c:pt>
                <c:pt idx="4">
                  <c:v>3009</c:v>
                </c:pt>
                <c:pt idx="5">
                  <c:v>3106</c:v>
                </c:pt>
                <c:pt idx="6">
                  <c:v>3034</c:v>
                </c:pt>
                <c:pt idx="7">
                  <c:v>3084</c:v>
                </c:pt>
                <c:pt idx="8">
                  <c:v>2968</c:v>
                </c:pt>
                <c:pt idx="9">
                  <c:v>2976</c:v>
                </c:pt>
                <c:pt idx="10">
                  <c:v>2745</c:v>
                </c:pt>
                <c:pt idx="11">
                  <c:v>2657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28-4F78-8262-BF2545A1D986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2322</c:v>
                </c:pt>
                <c:pt idx="1">
                  <c:v>2564</c:v>
                </c:pt>
                <c:pt idx="2">
                  <c:v>2256</c:v>
                </c:pt>
                <c:pt idx="3">
                  <c:v>1898</c:v>
                </c:pt>
                <c:pt idx="4">
                  <c:v>2307</c:v>
                </c:pt>
                <c:pt idx="5">
                  <c:v>2688</c:v>
                </c:pt>
                <c:pt idx="6">
                  <c:v>2753</c:v>
                </c:pt>
                <c:pt idx="7">
                  <c:v>2842</c:v>
                </c:pt>
                <c:pt idx="8">
                  <c:v>2767</c:v>
                </c:pt>
                <c:pt idx="9">
                  <c:v>2728</c:v>
                </c:pt>
                <c:pt idx="10">
                  <c:v>2419</c:v>
                </c:pt>
                <c:pt idx="11">
                  <c:v>2338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28-4F78-8262-BF2545A1D986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2185</c:v>
                </c:pt>
                <c:pt idx="1">
                  <c:v>2233</c:v>
                </c:pt>
                <c:pt idx="2">
                  <c:v>2634</c:v>
                </c:pt>
                <c:pt idx="3">
                  <c:v>2849</c:v>
                </c:pt>
                <c:pt idx="4">
                  <c:v>2941</c:v>
                </c:pt>
                <c:pt idx="5">
                  <c:v>3051</c:v>
                </c:pt>
                <c:pt idx="6">
                  <c:v>3002</c:v>
                </c:pt>
                <c:pt idx="7">
                  <c:v>3021</c:v>
                </c:pt>
                <c:pt idx="8">
                  <c:v>2990</c:v>
                </c:pt>
                <c:pt idx="9">
                  <c:v>2947</c:v>
                </c:pt>
                <c:pt idx="10">
                  <c:v>2770</c:v>
                </c:pt>
                <c:pt idx="11">
                  <c:v>2596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28-4F78-8262-BF2545A1D986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2274</c:v>
                </c:pt>
                <c:pt idx="1">
                  <c:v>2478</c:v>
                </c:pt>
                <c:pt idx="2">
                  <c:v>2632</c:v>
                </c:pt>
                <c:pt idx="3">
                  <c:v>2787</c:v>
                </c:pt>
                <c:pt idx="4">
                  <c:v>2950</c:v>
                </c:pt>
                <c:pt idx="5">
                  <c:v>2966</c:v>
                </c:pt>
                <c:pt idx="6">
                  <c:v>2893</c:v>
                </c:pt>
                <c:pt idx="7">
                  <c:v>2944</c:v>
                </c:pt>
                <c:pt idx="8">
                  <c:v>2942</c:v>
                </c:pt>
                <c:pt idx="9">
                  <c:v>2951</c:v>
                </c:pt>
                <c:pt idx="10">
                  <c:v>2688</c:v>
                </c:pt>
                <c:pt idx="11">
                  <c:v>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28-4F78-8262-BF2545A1D98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2354</c:v>
                </c:pt>
                <c:pt idx="1">
                  <c:v>2468</c:v>
                </c:pt>
                <c:pt idx="2">
                  <c:v>2609</c:v>
                </c:pt>
                <c:pt idx="3">
                  <c:v>2866</c:v>
                </c:pt>
                <c:pt idx="4">
                  <c:v>3032</c:v>
                </c:pt>
                <c:pt idx="5">
                  <c:v>3066</c:v>
                </c:pt>
                <c:pt idx="6">
                  <c:v>2965</c:v>
                </c:pt>
                <c:pt idx="7">
                  <c:v>2993</c:v>
                </c:pt>
                <c:pt idx="8">
                  <c:v>2948</c:v>
                </c:pt>
                <c:pt idx="9">
                  <c:v>2948</c:v>
                </c:pt>
                <c:pt idx="10">
                  <c:v>2775</c:v>
                </c:pt>
                <c:pt idx="11">
                  <c:v>2601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28-4F78-8262-BF2545A1D98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2352</c:v>
                </c:pt>
                <c:pt idx="1">
                  <c:v>2604</c:v>
                </c:pt>
                <c:pt idx="2">
                  <c:v>2691</c:v>
                </c:pt>
                <c:pt idx="3">
                  <c:v>2857</c:v>
                </c:pt>
                <c:pt idx="4">
                  <c:v>3013</c:v>
                </c:pt>
                <c:pt idx="5">
                  <c:v>3017</c:v>
                </c:pt>
                <c:pt idx="6">
                  <c:v>2981</c:v>
                </c:pt>
                <c:pt idx="7">
                  <c:v>2986</c:v>
                </c:pt>
                <c:pt idx="8">
                  <c:v>2956</c:v>
                </c:pt>
                <c:pt idx="9">
                  <c:v>2972</c:v>
                </c:pt>
                <c:pt idx="10">
                  <c:v>2763</c:v>
                </c:pt>
                <c:pt idx="11">
                  <c:v>2556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9-4286-94BC-A7B39F212EC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2381</c:v>
                </c:pt>
                <c:pt idx="1">
                  <c:v>2419</c:v>
                </c:pt>
                <c:pt idx="2">
                  <c:v>2692</c:v>
                </c:pt>
                <c:pt idx="3">
                  <c:v>2922</c:v>
                </c:pt>
                <c:pt idx="4">
                  <c:v>3046</c:v>
                </c:pt>
                <c:pt idx="5">
                  <c:v>3029</c:v>
                </c:pt>
                <c:pt idx="6">
                  <c:v>2988</c:v>
                </c:pt>
                <c:pt idx="7">
                  <c:v>3010</c:v>
                </c:pt>
                <c:pt idx="8">
                  <c:v>2996</c:v>
                </c:pt>
                <c:pt idx="9">
                  <c:v>2997</c:v>
                </c:pt>
                <c:pt idx="10">
                  <c:v>2787</c:v>
                </c:pt>
                <c:pt idx="11">
                  <c:v>2546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47-4100-A72D-C3C55049F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131320"/>
        <c:axId val="683127384"/>
      </c:lineChart>
      <c:catAx>
        <c:axId val="6831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27384"/>
        <c:crosses val="autoZero"/>
        <c:auto val="1"/>
        <c:lblAlgn val="ctr"/>
        <c:lblOffset val="100"/>
        <c:noMultiLvlLbl val="0"/>
      </c:catAx>
      <c:valAx>
        <c:axId val="683127384"/>
        <c:scaling>
          <c:orientation val="minMax"/>
          <c:max val="3200"/>
          <c:min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131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2/3/2026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Transportation Trends Update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12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626" y="0"/>
            <a:ext cx="9167626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83881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Transportation Trends Update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February 10, 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17312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Rail carloads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Commercial air service passenger counts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Vehicular traffic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Safety</a:t>
            </a: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26016-2543-876D-8D27-ACBA30F11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549858"/>
            <a:ext cx="8686800" cy="57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93B59C-3B9F-773B-8005-61C7CE45E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749"/>
            <a:ext cx="9169157" cy="527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1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9105C288-5F27-7E1E-F33A-E76F34C27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1765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Isosceles Triangle 30">
            <a:extLst>
              <a:ext uri="{FF2B5EF4-FFF2-40B4-BE49-F238E27FC236}">
                <a16:creationId xmlns:a16="http://schemas.microsoft.com/office/drawing/2014/main" id="{BF61A34B-1C6E-5267-0E65-28EB3773B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642628" y="4001762"/>
            <a:ext cx="422330" cy="4580417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631E138E-ECB2-CCB7-3981-C53D5BC48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725634"/>
              </p:ext>
            </p:extLst>
          </p:nvPr>
        </p:nvGraphicFramePr>
        <p:xfrm>
          <a:off x="195943" y="1389413"/>
          <a:ext cx="8645978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C57AF4A-C11C-63DC-2E01-9A46E399FAC7}"/>
              </a:ext>
            </a:extLst>
          </p:cNvPr>
          <p:cNvSpPr txBox="1">
            <a:spLocks/>
          </p:cNvSpPr>
          <p:nvPr/>
        </p:nvSpPr>
        <p:spPr>
          <a:xfrm>
            <a:off x="530747" y="688029"/>
            <a:ext cx="7886700" cy="7548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Monthly State Vehicle Miles of Travel</a:t>
            </a:r>
          </a:p>
          <a:p>
            <a:r>
              <a:rPr lang="en-US" sz="2400" dirty="0"/>
              <a:t>(through December 2025)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B0C44-E458-A453-068B-47F60223FC39}"/>
              </a:ext>
            </a:extLst>
          </p:cNvPr>
          <p:cNvSpPr txBox="1"/>
          <p:nvPr/>
        </p:nvSpPr>
        <p:spPr>
          <a:xfrm rot="16200000">
            <a:off x="-1122677" y="3019102"/>
            <a:ext cx="257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Vehicle Miles of Travel (in millions)</a:t>
            </a:r>
          </a:p>
        </p:txBody>
      </p:sp>
    </p:spTree>
    <p:extLst>
      <p:ext uri="{BB962C8B-B14F-4D97-AF65-F5344CB8AC3E}">
        <p14:creationId xmlns:p14="http://schemas.microsoft.com/office/powerpoint/2010/main" val="373767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154C0F-0700-D4DF-039D-71B61551709A}"/>
              </a:ext>
            </a:extLst>
          </p:cNvPr>
          <p:cNvSpPr txBox="1"/>
          <p:nvPr/>
        </p:nvSpPr>
        <p:spPr>
          <a:xfrm>
            <a:off x="718190" y="629466"/>
            <a:ext cx="7761410" cy="80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400" b="1" dirty="0">
                <a:latin typeface="+mj-lt"/>
              </a:rPr>
              <a:t>Statewide Fatalities &amp; Major Injuries Year-to-Date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000" b="1" dirty="0">
                <a:latin typeface="+mj-lt"/>
              </a:rPr>
              <a:t>(As of February 1, 2026)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502A3-FAC8-B723-A2E1-9545F1302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323"/>
            <a:ext cx="9144000" cy="433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30e9df3-be65-4c73-a93b-d1236ebd677e"/>
    <ds:schemaRef ds:uri="http://schemas.microsoft.com/sharepoint/v3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17347</TotalTime>
  <Words>54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PT Sans</vt:lpstr>
      <vt:lpstr>Calibri</vt:lpstr>
      <vt:lpstr>Roboto Slab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124</cp:revision>
  <cp:lastPrinted>2026-02-03T19:03:37Z</cp:lastPrinted>
  <dcterms:created xsi:type="dcterms:W3CDTF">2023-12-21T16:39:01Z</dcterms:created>
  <dcterms:modified xsi:type="dcterms:W3CDTF">2026-02-03T19:03:49Z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2025-05-13T14:11:45Z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98c5faf2-75fb-420e-b222-4f9804d0b354</vt:lpwstr>
  </property>
  <property fmtid="{D5CDD505-2E9C-101B-9397-08002B2CF9AE}" pid="12" name="MSIP_Label_0faac733-ded1-41e0-8ea6-961193f81247_ContentBits">
    <vt:lpwstr>0</vt:lpwstr>
  </property>
</Properties>
</file>