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760" r:id="rId2"/>
    <p:sldMasterId id="2147483774" r:id="rId3"/>
  </p:sldMasterIdLst>
  <p:notesMasterIdLst>
    <p:notesMasterId r:id="rId18"/>
  </p:notesMasterIdLst>
  <p:handoutMasterIdLst>
    <p:handoutMasterId r:id="rId19"/>
  </p:handoutMasterIdLst>
  <p:sldIdLst>
    <p:sldId id="352" r:id="rId4"/>
    <p:sldId id="353" r:id="rId5"/>
    <p:sldId id="382" r:id="rId6"/>
    <p:sldId id="371" r:id="rId7"/>
    <p:sldId id="396" r:id="rId8"/>
    <p:sldId id="381" r:id="rId9"/>
    <p:sldId id="357" r:id="rId10"/>
    <p:sldId id="358" r:id="rId11"/>
    <p:sldId id="388" r:id="rId12"/>
    <p:sldId id="397" r:id="rId13"/>
    <p:sldId id="380" r:id="rId14"/>
    <p:sldId id="394" r:id="rId15"/>
    <p:sldId id="391" r:id="rId16"/>
    <p:sldId id="385" r:id="rId1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accent2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ECE9"/>
    <a:srgbClr val="AFE7ED"/>
    <a:srgbClr val="9BF0FB"/>
    <a:srgbClr val="8AEDFA"/>
    <a:srgbClr val="A9D7DB"/>
    <a:srgbClr val="FF330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64" autoAdjust="0"/>
  </p:normalViewPr>
  <p:slideViewPr>
    <p:cSldViewPr snapToGrid="0">
      <p:cViewPr varScale="1">
        <p:scale>
          <a:sx n="96" d="100"/>
          <a:sy n="96" d="100"/>
        </p:scale>
        <p:origin x="195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3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3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A11383C-CF71-4ECD-9001-484A2BA5C3C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323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3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4" y="4415790"/>
            <a:ext cx="5140112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3" y="883158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3" tIns="45781" rIns="91563" bIns="4578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21A49DC3-CEAC-4895-87D5-B71C487C3FA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163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46336-D300-4F13-8A78-D503B920304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4415790"/>
            <a:ext cx="5607684" cy="418338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533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6291CE-271A-42D3-9945-38334A3F1D74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4415790"/>
            <a:ext cx="5607684" cy="418338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Total eligible airports:</a:t>
            </a:r>
            <a:r>
              <a:rPr lang="en-US" baseline="0" dirty="0"/>
              <a:t>  73 plus 2 new/replacement</a:t>
            </a:r>
          </a:p>
          <a:p>
            <a:endParaRPr lang="en-US" baseline="0" dirty="0"/>
          </a:p>
          <a:p>
            <a:r>
              <a:rPr lang="en-US" dirty="0"/>
              <a:t>No projects: 21 airports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52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49DC3-CEAC-4895-87D5-B71C487C3FA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745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49DC3-CEAC-4895-87D5-B71C487C3FA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60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AA9BA1-E6D5-4C92-AC70-9EDE4CE3BC78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4415790"/>
            <a:ext cx="5607684" cy="4183380"/>
          </a:xfrm>
        </p:spPr>
        <p:txBody>
          <a:bodyPr/>
          <a:lstStyle/>
          <a:p>
            <a:r>
              <a:rPr lang="en-US" dirty="0"/>
              <a:t>70 general aviation airports  and 3 non-primary commercial service airports – Burlington, Fort</a:t>
            </a:r>
            <a:r>
              <a:rPr lang="en-US" baseline="0" dirty="0"/>
              <a:t> Dodge and Mason City</a:t>
            </a:r>
          </a:p>
          <a:p>
            <a:endParaRPr lang="en-US" baseline="0" dirty="0"/>
          </a:p>
          <a:p>
            <a:r>
              <a:rPr lang="en-US" baseline="0" dirty="0"/>
              <a:t>DSM, CID, DBQ, SUX, ALO  primary airports (more than 10,000 enplanements) go directly to FAA</a:t>
            </a:r>
            <a:endParaRPr lang="en-US" dirty="0"/>
          </a:p>
          <a:p>
            <a:endParaRPr lang="en-US" dirty="0"/>
          </a:p>
          <a:p>
            <a:r>
              <a:rPr lang="en-US" dirty="0"/>
              <a:t>30 general aviation airports not eligible for federal funds</a:t>
            </a:r>
          </a:p>
        </p:txBody>
      </p:sp>
    </p:spTree>
    <p:extLst>
      <p:ext uri="{BB962C8B-B14F-4D97-AF65-F5344CB8AC3E}">
        <p14:creationId xmlns:p14="http://schemas.microsoft.com/office/powerpoint/2010/main" val="739572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84A6E-6D7F-4C6E-9D60-D18D8BA267ED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44" y="4415790"/>
            <a:ext cx="5140112" cy="418178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17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  <a:p>
            <a:r>
              <a:rPr lang="en-US" baseline="0" dirty="0"/>
              <a:t>Passed February 2012 after 24 continuing resolutions</a:t>
            </a:r>
          </a:p>
          <a:p>
            <a:r>
              <a:rPr lang="en-US" baseline="0" dirty="0"/>
              <a:t>FY 2013 funding approp thru March 27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49DC3-CEAC-4895-87D5-B71C487C3FA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3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  <a:p>
            <a:r>
              <a:rPr lang="en-US" baseline="0" dirty="0"/>
              <a:t>Passed February 2012 after 24 continuing resolutions</a:t>
            </a:r>
          </a:p>
          <a:p>
            <a:r>
              <a:rPr lang="en-US" baseline="0" dirty="0"/>
              <a:t>FY 2013 funding approp thru March 27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49DC3-CEAC-4895-87D5-B71C487C3FA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18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2013 – Land</a:t>
            </a:r>
            <a:r>
              <a:rPr lang="en-US" baseline="0" dirty="0"/>
              <a:t> purchases (Iowa City, Sioux County))</a:t>
            </a:r>
          </a:p>
          <a:p>
            <a:r>
              <a:rPr lang="en-US" baseline="0" dirty="0"/>
              <a:t>           Washington rwy reconstructon</a:t>
            </a:r>
          </a:p>
          <a:p>
            <a:endParaRPr lang="en-US" baseline="0" dirty="0"/>
          </a:p>
          <a:p>
            <a:r>
              <a:rPr lang="en-US" baseline="0" dirty="0"/>
              <a:t>2014 – fewer projects requested that needed discretionary funding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49DC3-CEAC-4895-87D5-B71C487C3FA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29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AA92C-C695-409B-B35E-3CE2B81AAA65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4415790"/>
            <a:ext cx="5607684" cy="418338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164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1D65D4-7180-4F29-99B7-3A867C2E16A2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4415790"/>
            <a:ext cx="5607684" cy="4183380"/>
          </a:xfrm>
        </p:spPr>
        <p:txBody>
          <a:bodyPr/>
          <a:lstStyle/>
          <a:p>
            <a:pPr eaLnBrk="1" hangingPunct="1"/>
            <a:r>
              <a:rPr lang="en-US" sz="1200" b="0" kern="0" dirty="0"/>
              <a:t>The Iowa Aviation System Plan provides a detailed overview of the Iowa Aviation System. It evaluates existing conditions and makes recommendations for future development of the air transportation system.</a:t>
            </a:r>
          </a:p>
          <a:p>
            <a:pPr eaLnBrk="1" hangingPunct="1"/>
            <a:r>
              <a:rPr lang="en-US" sz="1200" b="0" kern="0" dirty="0"/>
              <a:t>Last Aviation System Plan was published in 2010.</a:t>
            </a:r>
          </a:p>
          <a:p>
            <a:pPr eaLnBrk="1" hangingPunct="1"/>
            <a:r>
              <a:rPr lang="en-US" sz="1200" b="0" kern="0" dirty="0"/>
              <a:t>Originally scheduled to receive FAA funding in FY2018, but FY2017 funds became available and offered to us to begin this effort early.</a:t>
            </a:r>
          </a:p>
          <a:p>
            <a:pPr eaLnBrk="1" hangingPunct="1"/>
            <a:r>
              <a:rPr lang="en-US" sz="1200" b="0" kern="0" dirty="0"/>
              <a:t>Estimated cost of $350,000 requiring a $35,000 state share.</a:t>
            </a:r>
          </a:p>
          <a:p>
            <a:pPr eaLnBrk="1" hangingPunct="1"/>
            <a:r>
              <a:rPr lang="en-US" sz="1200" b="0" kern="0" dirty="0"/>
              <a:t>Because this is a FAA FY2017 project, it does not appear on the list of projects, but we are requesting commission approval to move ahead with the project.</a:t>
            </a:r>
          </a:p>
        </p:txBody>
      </p:sp>
    </p:spTree>
    <p:extLst>
      <p:ext uri="{BB962C8B-B14F-4D97-AF65-F5344CB8AC3E}">
        <p14:creationId xmlns:p14="http://schemas.microsoft.com/office/powerpoint/2010/main" val="1156174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8BDA27-9C1B-4BCF-8B69-1FB029714CC3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59" y="4415790"/>
            <a:ext cx="5607684" cy="418338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8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DA932-12D3-4502-90DD-6BAFFB44626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36CE5-44F7-449D-9A40-8E9232991E0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A1D83-DDB5-4F92-BBF8-EA466DBD09A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BFC1F6-1D21-4232-AF72-F709F3392A7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814" y="1402368"/>
            <a:ext cx="7886373" cy="13255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7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628814" y="2412018"/>
            <a:ext cx="7886373" cy="3916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latin typeface="PT Sans Pro" panose="020B0503020203020204" pitchFamily="34" charset="0"/>
              </a:defRPr>
            </a:lvl1pPr>
            <a:lvl2pPr>
              <a:defRPr sz="1800">
                <a:latin typeface="PT Sans Pro" panose="020B0503020203020204" pitchFamily="34" charset="0"/>
              </a:defRPr>
            </a:lvl2pPr>
            <a:lvl3pPr>
              <a:defRPr sz="1800">
                <a:latin typeface="PT Sans Pro" panose="020B0503020203020204" pitchFamily="34" charset="0"/>
              </a:defRPr>
            </a:lvl3pPr>
            <a:lvl4pPr>
              <a:defRPr sz="1800">
                <a:latin typeface="PT Sans Pro" panose="020B0503020203020204" pitchFamily="34" charset="0"/>
              </a:defRPr>
            </a:lvl4pPr>
            <a:lvl5pPr>
              <a:defRPr sz="1800">
                <a:latin typeface="PT Sans Pro" panose="020B0503020203020204" pitchFamily="34" charset="0"/>
              </a:defRPr>
            </a:lvl5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US" altLang="en-US"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D7D948E-B8BA-3EB3-723C-B898C8DB24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A578D1-DA8C-4C0B-BBB3-09700F9F8D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96180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873940"/>
            <a:ext cx="9144000" cy="55426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93B30A-97CD-1A3C-3048-DA6368B7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578D1-DA8C-4C0B-BBB3-09700F9F8D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91799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17757" y="1339850"/>
            <a:ext cx="1700656" cy="48196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330188-43B0-7DFE-34F7-DBC4CDBBC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A578D1-DA8C-4C0B-BBB3-09700F9F8D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0043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68495" y="875173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68495" y="2705535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68495" y="4556127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CF3172-B533-E1F1-6193-81F353F52B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0CA578D1-DA8C-4C0B-BBB3-09700F9F8D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7660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CD9C42E-8FAB-E660-0F75-0BCAE84C94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0CA578D1-DA8C-4C0B-BBB3-09700F9F8D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87890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53432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74BC2E3-42BA-76B5-CB10-E3CA2C4C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578D1-DA8C-4C0B-BBB3-09700F9F8D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0068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2300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C8C84-494C-4E9C-B477-1CE30988C47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401931924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52391043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of Aviation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EB74-21B7-447D-8E94-52B30C9088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80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Office of Aviation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36F88-9AD9-4E97-B3B8-1D3C18CDF9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367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8C84-494C-4E9C-B477-1CE30988C4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85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BFC1F6-1D21-4232-AF72-F709F3392A7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84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79EB5078-06AD-D74C-2192-879728D409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58218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77615-7485-48C3-810D-01B302FD4E2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35458-5C6A-43B9-A8DF-BC991F65883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AB9B8-110C-4CAB-B0CC-0F881B79B38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36F88-9AD9-4E97-B3B8-1D3C18CDF9D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0EB74-21B7-447D-8E94-52B30C90886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EE6DA-73DC-4983-AA21-AA204144516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1554E-4445-484B-AE88-75DE4753A7B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Office of Aviation</a:t>
            </a:r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0CA578D1-DA8C-4C0B-BBB3-09700F9F8D17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225287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25288" name="Picture 8" descr="Iowa PPT body slide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sp>
          <p:nvSpPr>
            <p:cNvPr id="225289" name="Rectangle 9"/>
            <p:cNvSpPr>
              <a:spLocks noChangeArrowheads="1"/>
            </p:cNvSpPr>
            <p:nvPr/>
          </p:nvSpPr>
          <p:spPr bwMode="auto">
            <a:xfrm>
              <a:off x="288" y="768"/>
              <a:ext cx="5232" cy="32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225290" name="Picture 10"/>
          <p:cNvPicPr>
            <a:picLocks noChangeAspect="1" noChangeArrowheads="1"/>
          </p:cNvPicPr>
          <p:nvPr/>
        </p:nvPicPr>
        <p:blipFill>
          <a:blip r:embed="rId15" cstate="print">
            <a:lum bright="70000" contrast="-70000"/>
          </a:blip>
          <a:srcRect b="34537"/>
          <a:stretch>
            <a:fillRect/>
          </a:stretch>
        </p:blipFill>
        <p:spPr bwMode="auto">
          <a:xfrm>
            <a:off x="4419600" y="5467350"/>
            <a:ext cx="4343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B59BB8-A89E-53DE-D37E-93ECDE2E88A7}"/>
              </a:ext>
            </a:extLst>
          </p:cNvPr>
          <p:cNvSpPr/>
          <p:nvPr/>
        </p:nvSpPr>
        <p:spPr>
          <a:xfrm>
            <a:off x="0" y="0"/>
            <a:ext cx="9151938" cy="871538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pic>
        <p:nvPicPr>
          <p:cNvPr id="1027" name="Picture 26">
            <a:extLst>
              <a:ext uri="{FF2B5EF4-FFF2-40B4-BE49-F238E27FC236}">
                <a16:creationId xmlns:a16="http://schemas.microsoft.com/office/drawing/2014/main" id="{2BB7E36B-3605-840D-FE37-9AC1D653D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-9525" y="-7938"/>
            <a:ext cx="272415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E0B1A97-4D2D-E09D-8013-4D019787F92E}"/>
              </a:ext>
            </a:extLst>
          </p:cNvPr>
          <p:cNvSpPr/>
          <p:nvPr/>
        </p:nvSpPr>
        <p:spPr>
          <a:xfrm>
            <a:off x="-9525" y="6418263"/>
            <a:ext cx="9170988" cy="446087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94F8F5AF-432A-55F0-B085-CE0865ABD4D4}"/>
              </a:ext>
            </a:extLst>
          </p:cNvPr>
          <p:cNvSpPr/>
          <p:nvPr/>
        </p:nvSpPr>
        <p:spPr>
          <a:xfrm>
            <a:off x="-1" y="6418263"/>
            <a:ext cx="9151937" cy="363537"/>
          </a:xfrm>
          <a:custGeom>
            <a:avLst/>
            <a:gdLst>
              <a:gd name="connsiteX0" fmla="*/ 12203052 w 24406104"/>
              <a:gd name="connsiteY0" fmla="*/ 0 h 2853262"/>
              <a:gd name="connsiteX1" fmla="*/ 0 w 24406104"/>
              <a:gd name="connsiteY1" fmla="*/ 0 h 2853262"/>
              <a:gd name="connsiteX2" fmla="*/ 0 w 24406104"/>
              <a:gd name="connsiteY2" fmla="*/ 362438 h 2853262"/>
              <a:gd name="connsiteX3" fmla="*/ 12132964 w 24406104"/>
              <a:gd name="connsiteY3" fmla="*/ 2843432 h 2853262"/>
              <a:gd name="connsiteX4" fmla="*/ 12132964 w 24406104"/>
              <a:gd name="connsiteY4" fmla="*/ 2843432 h 2853262"/>
              <a:gd name="connsiteX5" fmla="*/ 12170940 w 24406104"/>
              <a:gd name="connsiteY5" fmla="*/ 2851079 h 2853262"/>
              <a:gd name="connsiteX6" fmla="*/ 12231343 w 24406104"/>
              <a:gd name="connsiteY6" fmla="*/ 2851843 h 2853262"/>
              <a:gd name="connsiteX7" fmla="*/ 12272887 w 24406104"/>
              <a:gd name="connsiteY7" fmla="*/ 2843432 h 2853262"/>
              <a:gd name="connsiteX8" fmla="*/ 12272887 w 24406104"/>
              <a:gd name="connsiteY8" fmla="*/ 2843432 h 2853262"/>
              <a:gd name="connsiteX9" fmla="*/ 24406104 w 24406104"/>
              <a:gd name="connsiteY9" fmla="*/ 362438 h 2853262"/>
              <a:gd name="connsiteX10" fmla="*/ 24406104 w 24406104"/>
              <a:gd name="connsiteY10" fmla="*/ 0 h 2853262"/>
              <a:gd name="connsiteX11" fmla="*/ 12203052 w 24406104"/>
              <a:gd name="connsiteY11" fmla="*/ 0 h 28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19405B"/>
          </a:solidFill>
          <a:ln w="25483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98F81-60D5-4CBD-A28A-F4C242924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48125" y="6416675"/>
            <a:ext cx="10556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fld id="{0CA578D1-DA8C-4C0B-BBB3-09700F9F8D1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4" name="Picture 26">
            <a:extLst>
              <a:ext uri="{FF2B5EF4-FFF2-40B4-BE49-F238E27FC236}">
                <a16:creationId xmlns:a16="http://schemas.microsoft.com/office/drawing/2014/main" id="{66868AF5-4BE0-2736-7383-FD08F0C78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6437313" y="-17463"/>
            <a:ext cx="2724150" cy="88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Graphic 13">
            <a:extLst>
              <a:ext uri="{FF2B5EF4-FFF2-40B4-BE49-F238E27FC236}">
                <a16:creationId xmlns:a16="http://schemas.microsoft.com/office/drawing/2014/main" id="{07E87735-F6D7-1EED-46D0-3988223F7EAD}"/>
              </a:ext>
            </a:extLst>
          </p:cNvPr>
          <p:cNvSpPr>
            <a:spLocks/>
          </p:cNvSpPr>
          <p:nvPr/>
        </p:nvSpPr>
        <p:spPr bwMode="auto">
          <a:xfrm rot="10800000">
            <a:off x="1588" y="515938"/>
            <a:ext cx="9142412" cy="355600"/>
          </a:xfrm>
          <a:custGeom>
            <a:avLst/>
            <a:gdLst>
              <a:gd name="T0" fmla="*/ 538618 w 24406104"/>
              <a:gd name="T1" fmla="*/ 0 h 2853262"/>
              <a:gd name="T2" fmla="*/ 0 w 24406104"/>
              <a:gd name="T3" fmla="*/ 0 h 2853262"/>
              <a:gd name="T4" fmla="*/ 0 w 24406104"/>
              <a:gd name="T5" fmla="*/ 1 h 2853262"/>
              <a:gd name="T6" fmla="*/ 535524 w 24406104"/>
              <a:gd name="T7" fmla="*/ 11 h 2853262"/>
              <a:gd name="T8" fmla="*/ 535524 w 24406104"/>
              <a:gd name="T9" fmla="*/ 11 h 2853262"/>
              <a:gd name="T10" fmla="*/ 537200 w 24406104"/>
              <a:gd name="T11" fmla="*/ 11 h 2853262"/>
              <a:gd name="T12" fmla="*/ 539867 w 24406104"/>
              <a:gd name="T13" fmla="*/ 11 h 2853262"/>
              <a:gd name="T14" fmla="*/ 541700 w 24406104"/>
              <a:gd name="T15" fmla="*/ 11 h 2853262"/>
              <a:gd name="T16" fmla="*/ 541700 w 24406104"/>
              <a:gd name="T17" fmla="*/ 11 h 2853262"/>
              <a:gd name="T18" fmla="*/ 1077236 w 24406104"/>
              <a:gd name="T19" fmla="*/ 1 h 2853262"/>
              <a:gd name="T20" fmla="*/ 1077236 w 24406104"/>
              <a:gd name="T21" fmla="*/ 0 h 2853262"/>
              <a:gd name="T22" fmla="*/ 538618 w 24406104"/>
              <a:gd name="T23" fmla="*/ 0 h 28532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03617A"/>
          </a:solidFill>
          <a:ln>
            <a:noFill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16C68-4893-29D3-9108-1F30E8D77EBE}"/>
              </a:ext>
            </a:extLst>
          </p:cNvPr>
          <p:cNvSpPr txBox="1"/>
          <p:nvPr/>
        </p:nvSpPr>
        <p:spPr>
          <a:xfrm>
            <a:off x="0" y="204788"/>
            <a:ext cx="9134475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b="1" spc="563" dirty="0">
                <a:solidFill>
                  <a:prstClr val="white"/>
                </a:solidFill>
                <a:latin typeface="Work Sans" panose="00000800000000000000" pitchFamily="50" charset="0"/>
                <a:ea typeface="PT Sans" panose="020B0503020203020204" pitchFamily="34" charset="0"/>
              </a:rPr>
              <a:t>IOWA DEPARTMENT OF TRANSPORTATION</a:t>
            </a:r>
          </a:p>
        </p:txBody>
      </p:sp>
      <p:pic>
        <p:nvPicPr>
          <p:cNvPr id="3" name="Picture 2" descr="A picture containing text, clipart">
            <a:extLst>
              <a:ext uri="{FF2B5EF4-FFF2-40B4-BE49-F238E27FC236}">
                <a16:creationId xmlns:a16="http://schemas.microsoft.com/office/drawing/2014/main" id="{494255D0-39F1-E3D9-A3B9-04BFE1651B9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76" y="397741"/>
            <a:ext cx="1926936" cy="48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1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hf hdr="0" ftr="0" dt="0"/>
  <p:txStyles>
    <p:titleStyle>
      <a:lvl1pPr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1pPr>
      <a:lvl2pPr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2pPr>
      <a:lvl3pPr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3pPr>
      <a:lvl4pPr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4pPr>
      <a:lvl5pPr algn="l" defTabSz="6842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5pPr>
      <a:lvl6pPr marL="171496" algn="l" defTabSz="685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6pPr>
      <a:lvl7pPr marL="342992" algn="l" defTabSz="685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7pPr>
      <a:lvl8pPr marL="514487" algn="l" defTabSz="685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8pPr>
      <a:lvl9pPr marL="685983" algn="l" defTabSz="685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1pPr>
      <a:lvl2pPr marL="512763" indent="-169863" algn="l" defTabSz="68421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2pPr>
      <a:lvl3pPr marL="855663" indent="-169863" algn="l" defTabSz="68421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3pPr>
      <a:lvl4pPr marL="1198563" indent="-169863" algn="l" defTabSz="68421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4pPr>
      <a:lvl5pPr marL="1541463" indent="-169863" algn="l" defTabSz="684213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5pPr>
      <a:lvl6pPr marL="1885982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9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2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20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3C8F1A-AE48-40DF-B1D9-115ABE4B77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2" y="870012"/>
            <a:ext cx="7433431" cy="5546664"/>
          </a:xfrm>
          <a:prstGeom prst="rect">
            <a:avLst/>
          </a:prstGeom>
        </p:spPr>
      </p:pic>
      <p:pic>
        <p:nvPicPr>
          <p:cNvPr id="237570" name="Picture 2" descr="frame1"/>
          <p:cNvPicPr>
            <a:picLocks noChangeAspect="1" noChangeArrowheads="1"/>
          </p:cNvPicPr>
          <p:nvPr/>
        </p:nvPicPr>
        <p:blipFill>
          <a:blip r:embed="rId4" cstate="print"/>
          <a:srcRect b="30411"/>
          <a:stretch>
            <a:fillRect/>
          </a:stretch>
        </p:blipFill>
        <p:spPr bwMode="auto">
          <a:xfrm>
            <a:off x="2752531" y="671804"/>
            <a:ext cx="3943350" cy="3276600"/>
          </a:xfrm>
          <a:prstGeom prst="rect">
            <a:avLst/>
          </a:prstGeom>
          <a:noFill/>
        </p:spPr>
      </p:pic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870817" y="804178"/>
            <a:ext cx="7244483" cy="380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FFY 2027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</a:rPr>
              <a:t>Federal Aviation Administration</a:t>
            </a:r>
            <a:endParaRPr lang="en-US" sz="3200" dirty="0">
              <a:solidFill>
                <a:schemeClr val="tx1"/>
              </a:solidFill>
              <a:latin typeface="+mj-lt"/>
              <a:cs typeface="Calibri Light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</a:rPr>
              <a:t>Funding Preapplications</a:t>
            </a:r>
            <a:endParaRPr lang="en-US" sz="3200" dirty="0">
              <a:solidFill>
                <a:schemeClr val="tx1"/>
              </a:solidFill>
              <a:latin typeface="+mj-lt"/>
              <a:cs typeface="Calibri Light"/>
            </a:endParaRPr>
          </a:p>
          <a:p>
            <a:pPr algn="ctr"/>
            <a:endParaRPr lang="en-US" b="0" dirty="0">
              <a:solidFill>
                <a:schemeClr val="bg1"/>
              </a:solidFill>
            </a:endParaRPr>
          </a:p>
          <a:p>
            <a:pPr algn="ctr"/>
            <a:endParaRPr lang="en-US" sz="4000" b="0" dirty="0">
              <a:solidFill>
                <a:schemeClr val="bg1"/>
              </a:solidFill>
            </a:endParaRPr>
          </a:p>
          <a:p>
            <a:pPr algn="ctr"/>
            <a:endParaRPr lang="en-US" sz="3200" b="0" dirty="0">
              <a:solidFill>
                <a:schemeClr val="bg1"/>
              </a:solidFill>
            </a:endParaRPr>
          </a:p>
          <a:p>
            <a:pPr algn="ctr"/>
            <a:endParaRPr lang="en-US" sz="3200" b="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EB74-21B7-447D-8E94-52B30C90886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70817" y="5228178"/>
            <a:ext cx="6070974" cy="12618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/>
            <a:r>
              <a:rPr lang="en-US" sz="2800" dirty="0">
                <a:solidFill>
                  <a:schemeClr val="tx1"/>
                </a:solidFill>
                <a:latin typeface="+mj-lt"/>
              </a:rPr>
              <a:t>Shane Wright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Modal Transportation Bureau - Aviation</a:t>
            </a:r>
            <a:endParaRPr lang="en-US" dirty="0">
              <a:solidFill>
                <a:schemeClr val="tx1"/>
              </a:solidFill>
              <a:latin typeface="+mj-lt"/>
              <a:cs typeface="Calibri Light"/>
            </a:endParaRPr>
          </a:p>
          <a:p>
            <a:pPr lvl="0"/>
            <a:r>
              <a:rPr lang="en-US" dirty="0">
                <a:solidFill>
                  <a:schemeClr val="tx1"/>
                </a:solidFill>
                <a:latin typeface="+mj-lt"/>
              </a:rPr>
              <a:t>February 10, 2026</a:t>
            </a:r>
            <a:endParaRPr lang="en-US" dirty="0">
              <a:solidFill>
                <a:schemeClr val="tx1"/>
              </a:solidFill>
              <a:latin typeface="+mj-lt"/>
              <a:cs typeface="Calibri Light" panose="020F03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939E-0A88-608B-E8E4-838308320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30C57-F30D-0782-601B-DBC32CEC2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029AB-47AB-9713-A31C-140D41A92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8C84-494C-4E9C-B477-1CE30988C47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D2DCE-5E44-93C3-C27A-FF12FF18B1DD}"/>
              </a:ext>
            </a:extLst>
          </p:cNvPr>
          <p:cNvSpPr txBox="1"/>
          <p:nvPr/>
        </p:nvSpPr>
        <p:spPr>
          <a:xfrm>
            <a:off x="266330" y="1068839"/>
            <a:ext cx="84162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50" charset="0"/>
                <a:ea typeface="Roboto Slab" pitchFamily="50" charset="0"/>
                <a:cs typeface="+mj-cs"/>
              </a:rPr>
              <a:t>FFY 2027 Federal </a:t>
            </a:r>
            <a:r>
              <a:rPr lang="en-US" sz="2800" kern="0" dirty="0">
                <a:solidFill>
                  <a:schemeClr val="tx1"/>
                </a:solidFill>
                <a:latin typeface="Roboto Slab" pitchFamily="50" charset="0"/>
                <a:ea typeface="Roboto Slab" pitchFamily="50" charset="0"/>
                <a:cs typeface="+mj-cs"/>
              </a:rPr>
              <a:t>Funding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en-US" sz="2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559EF5C-BBFF-397F-6D26-7D667AF8F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779718"/>
              </p:ext>
            </p:extLst>
          </p:nvPr>
        </p:nvGraphicFramePr>
        <p:xfrm>
          <a:off x="362320" y="1803276"/>
          <a:ext cx="8416212" cy="2173917"/>
        </p:xfrm>
        <a:graphic>
          <a:graphicData uri="http://schemas.openxmlformats.org/drawingml/2006/table">
            <a:tbl>
              <a:tblPr/>
              <a:tblGrid>
                <a:gridCol w="1692847">
                  <a:extLst>
                    <a:ext uri="{9D8B030D-6E8A-4147-A177-3AD203B41FA5}">
                      <a16:colId xmlns:a16="http://schemas.microsoft.com/office/drawing/2014/main" val="3981385936"/>
                    </a:ext>
                  </a:extLst>
                </a:gridCol>
                <a:gridCol w="3289647">
                  <a:extLst>
                    <a:ext uri="{9D8B030D-6E8A-4147-A177-3AD203B41FA5}">
                      <a16:colId xmlns:a16="http://schemas.microsoft.com/office/drawing/2014/main" val="3746748467"/>
                    </a:ext>
                  </a:extLst>
                </a:gridCol>
                <a:gridCol w="1140571">
                  <a:extLst>
                    <a:ext uri="{9D8B030D-6E8A-4147-A177-3AD203B41FA5}">
                      <a16:colId xmlns:a16="http://schemas.microsoft.com/office/drawing/2014/main" val="2088482948"/>
                    </a:ext>
                  </a:extLst>
                </a:gridCol>
                <a:gridCol w="1200601">
                  <a:extLst>
                    <a:ext uri="{9D8B030D-6E8A-4147-A177-3AD203B41FA5}">
                      <a16:colId xmlns:a16="http://schemas.microsoft.com/office/drawing/2014/main" val="2699533752"/>
                    </a:ext>
                  </a:extLst>
                </a:gridCol>
                <a:gridCol w="1092546">
                  <a:extLst>
                    <a:ext uri="{9D8B030D-6E8A-4147-A177-3AD203B41FA5}">
                      <a16:colId xmlns:a16="http://schemas.microsoft.com/office/drawing/2014/main" val="2165611212"/>
                    </a:ext>
                  </a:extLst>
                </a:gridCol>
              </a:tblGrid>
              <a:tr h="47701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Land acquisition projects</a:t>
                      </a:r>
                    </a:p>
                  </a:txBody>
                  <a:tcPr marL="6750" marR="6750" marT="6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675754"/>
                  </a:ext>
                </a:extLst>
              </a:tr>
              <a:tr h="4525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Airport</a:t>
                      </a:r>
                    </a:p>
                  </a:txBody>
                  <a:tcPr marL="6750" marR="6750" marT="6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description</a:t>
                      </a:r>
                    </a:p>
                  </a:txBody>
                  <a:tcPr marL="6750" marR="6750" marT="6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AIP </a:t>
                      </a:r>
                    </a:p>
                  </a:txBody>
                  <a:tcPr marL="6750" marR="6750" marT="6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IIJA</a:t>
                      </a:r>
                    </a:p>
                  </a:txBody>
                  <a:tcPr marL="6750" marR="6750" marT="6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Project Cost*</a:t>
                      </a:r>
                    </a:p>
                  </a:txBody>
                  <a:tcPr marL="6750" marR="6750" marT="6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764895"/>
                  </a:ext>
                </a:extLst>
              </a:tr>
              <a:tr h="196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Grinnell Regional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Acquisition for Parallel Taxiway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$90,000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688760"/>
                  </a:ext>
                </a:extLst>
              </a:tr>
              <a:tr h="196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Mathews Memorial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Acquisition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$250,332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$263,507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82720"/>
                  </a:ext>
                </a:extLst>
              </a:tr>
              <a:tr h="196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Monticello Regional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Acquisition  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$47,300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$47,300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$99,580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740241"/>
                  </a:ext>
                </a:extLst>
              </a:tr>
              <a:tr h="196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Northeast Iowa Regional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Acquire Land for RPZ and Extension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$1,154,250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$1,282,500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4668635"/>
                  </a:ext>
                </a:extLst>
              </a:tr>
              <a:tr h="196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665315"/>
                  </a:ext>
                </a:extLst>
              </a:tr>
              <a:tr h="2639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50" marR="6750" marT="6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land acquisition projects</a:t>
                      </a:r>
                    </a:p>
                  </a:txBody>
                  <a:tcPr marL="6750" marR="6750" marT="6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$1,541,882</a:t>
                      </a:r>
                    </a:p>
                  </a:txBody>
                  <a:tcPr marL="6750" marR="6750" marT="6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$47,300</a:t>
                      </a:r>
                    </a:p>
                  </a:txBody>
                  <a:tcPr marL="6750" marR="6750" marT="6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$1,745,587</a:t>
                      </a:r>
                    </a:p>
                  </a:txBody>
                  <a:tcPr marL="6750" marR="6750" marT="6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686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0521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6617" y="1019714"/>
            <a:ext cx="8189089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FFY 2027 Federal Funding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Preapplications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tx1"/>
                </a:solidFill>
              </a:rPr>
              <a:t>Summary</a:t>
            </a:r>
          </a:p>
        </p:txBody>
      </p:sp>
      <p:graphicFrame>
        <p:nvGraphicFramePr>
          <p:cNvPr id="298592" name="Group 60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072667653"/>
              </p:ext>
            </p:extLst>
          </p:nvPr>
        </p:nvGraphicFramePr>
        <p:xfrm>
          <a:off x="156617" y="2318617"/>
          <a:ext cx="8839200" cy="3372802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6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8898">
                  <a:extLst>
                    <a:ext uri="{9D8B030D-6E8A-4147-A177-3AD203B41FA5}">
                      <a16:colId xmlns:a16="http://schemas.microsoft.com/office/drawing/2014/main" val="431946306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Projects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Airports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Federal Share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Applications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Safety and Planning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$2,113,000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$2,342,500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Maintenance and Development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$44,829,613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$51,496,256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49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Land Acquisition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$1,589,182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$1,745,587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03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Preapplications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$48,531,795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$55,584,343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400411"/>
            <a:ext cx="2133600" cy="476250"/>
          </a:xfrm>
        </p:spPr>
        <p:txBody>
          <a:bodyPr/>
          <a:lstStyle/>
          <a:p>
            <a:fld id="{C0BFC1F6-1D21-4232-AF72-F709F3392A7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Tower_Low Res.jpg">
            <a:extLst>
              <a:ext uri="{FF2B5EF4-FFF2-40B4-BE49-F238E27FC236}">
                <a16:creationId xmlns:a16="http://schemas.microsoft.com/office/drawing/2014/main" id="{CD78A451-9CCF-479D-BF27-E836EB990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7853"/>
          <a:stretch/>
        </p:blipFill>
        <p:spPr>
          <a:xfrm>
            <a:off x="4870580" y="869753"/>
            <a:ext cx="4273420" cy="2623256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Picture 5" descr="20190925_191155000_iOS.jpg">
            <a:extLst>
              <a:ext uri="{FF2B5EF4-FFF2-40B4-BE49-F238E27FC236}">
                <a16:creationId xmlns:a16="http://schemas.microsoft.com/office/drawing/2014/main" id="{431B1C53-7E4D-41CA-9284-9BB50674B2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64" r="-2" b="-2"/>
          <a:stretch/>
        </p:blipFill>
        <p:spPr>
          <a:xfrm>
            <a:off x="4870578" y="3493008"/>
            <a:ext cx="4273421" cy="2921101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F54C12-B7B7-42C7-A303-1E509506A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7" y="1120793"/>
            <a:ext cx="3624601" cy="418758"/>
          </a:xfrm>
        </p:spPr>
        <p:txBody>
          <a:bodyPr>
            <a:normAutofit fontScale="90000"/>
          </a:bodyPr>
          <a:lstStyle/>
          <a:p>
            <a:r>
              <a:rPr lang="en-US" sz="3000" b="1" dirty="0">
                <a:cs typeface="Calibri Light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8ACBB-C14F-473F-969B-660C90891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083" y="1682501"/>
            <a:ext cx="3624602" cy="36643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b="1" dirty="0">
                <a:cs typeface="Calibri"/>
              </a:rPr>
              <a:t>38 Projects totaling $55.5M</a:t>
            </a:r>
          </a:p>
          <a:p>
            <a:pPr marL="0" indent="0">
              <a:buNone/>
            </a:pPr>
            <a:endParaRPr lang="en-US" sz="1700" b="1" dirty="0">
              <a:cs typeface="Calibri"/>
            </a:endParaRPr>
          </a:p>
          <a:p>
            <a:r>
              <a:rPr lang="en-US" sz="1700" b="1" dirty="0">
                <a:cs typeface="Calibri"/>
              </a:rPr>
              <a:t>All projects fall within the Iowa Aviation System Plan</a:t>
            </a:r>
          </a:p>
          <a:p>
            <a:pPr marL="0" indent="0">
              <a:buNone/>
            </a:pPr>
            <a:endParaRPr lang="en-US" sz="1700" b="1" dirty="0">
              <a:cs typeface="Calibri"/>
            </a:endParaRPr>
          </a:p>
          <a:p>
            <a:r>
              <a:rPr lang="en-US" sz="1700" b="1" dirty="0">
                <a:cs typeface="Calibri"/>
              </a:rPr>
              <a:t>Modal Transportation Bureau offers no objections</a:t>
            </a:r>
          </a:p>
          <a:p>
            <a:pPr marL="0" indent="0">
              <a:buNone/>
            </a:pPr>
            <a:endParaRPr lang="en-US" sz="1700" b="1" dirty="0">
              <a:cs typeface="Calibri"/>
            </a:endParaRPr>
          </a:p>
          <a:p>
            <a:r>
              <a:rPr lang="en-US" sz="1700" b="1" dirty="0">
                <a:cs typeface="Calibri"/>
              </a:rPr>
              <a:t>Recommend approving submittal of applications, as presented, to the FAA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D672F-3466-4E56-9D55-46D14169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43300" y="6492875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EC8C84-494C-4E9C-B477-1CE30988C47F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68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199" y="6381750"/>
            <a:ext cx="2133600" cy="476250"/>
          </a:xfrm>
        </p:spPr>
        <p:txBody>
          <a:bodyPr/>
          <a:lstStyle/>
          <a:p>
            <a:fld id="{C0BFC1F6-1D21-4232-AF72-F709F3392A7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0E4E00-4202-1702-EB8A-DA40F3F80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298" y="922093"/>
            <a:ext cx="7546080" cy="549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23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siness Aviation 2013 1 Mike Warin.jpg">
            <a:extLst>
              <a:ext uri="{FF2B5EF4-FFF2-40B4-BE49-F238E27FC236}">
                <a16:creationId xmlns:a16="http://schemas.microsoft.com/office/drawing/2014/main" id="{DAFB239C-E06C-4789-A24F-1E5063E38E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7" r="31127" b="9091"/>
          <a:stretch/>
        </p:blipFill>
        <p:spPr>
          <a:xfrm>
            <a:off x="3879929" y="868857"/>
            <a:ext cx="5264071" cy="5552810"/>
          </a:xfrm>
          <a:prstGeom prst="rect">
            <a:avLst/>
          </a:prstGeom>
        </p:spPr>
      </p:pic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78320" y="1161288"/>
            <a:ext cx="3574029" cy="1124712"/>
          </a:xfrm>
        </p:spPr>
        <p:txBody>
          <a:bodyPr anchor="b">
            <a:normAutofit fontScale="90000"/>
          </a:bodyPr>
          <a:lstStyle/>
          <a:p>
            <a:r>
              <a:rPr lang="en-US" sz="1900" b="1" dirty="0"/>
              <a:t>FFY 2027</a:t>
            </a:r>
            <a:br>
              <a:rPr lang="en-US" sz="1900" b="1" dirty="0"/>
            </a:br>
            <a:r>
              <a:rPr lang="en-US" sz="1900" b="1" dirty="0"/>
              <a:t>Federal Aviation Administration</a:t>
            </a:r>
            <a:br>
              <a:rPr lang="en-US" sz="1900" b="1" dirty="0"/>
            </a:br>
            <a:r>
              <a:rPr lang="en-US" sz="1900" b="1" dirty="0"/>
              <a:t>Funding Preapplications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idx="1"/>
          </p:nvPr>
        </p:nvSpPr>
        <p:spPr>
          <a:xfrm>
            <a:off x="278320" y="2718054"/>
            <a:ext cx="2579180" cy="3207258"/>
          </a:xfrm>
        </p:spPr>
        <p:txBody>
          <a:bodyPr anchor="t">
            <a:normAutofit/>
          </a:bodyPr>
          <a:lstStyle/>
          <a:p>
            <a:endParaRPr lang="en-US" sz="1500" dirty="0"/>
          </a:p>
          <a:p>
            <a:pPr>
              <a:buFontTx/>
              <a:buNone/>
            </a:pPr>
            <a:r>
              <a:rPr lang="en-US" sz="1500" dirty="0"/>
              <a:t>Questions??</a:t>
            </a:r>
          </a:p>
          <a:p>
            <a:endParaRPr lang="en-US" sz="15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21667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EC8C84-494C-4E9C-B477-1CE30988C47F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F3FEDE-E8FC-57C7-37B3-A902569030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950"/>
          <a:stretch/>
        </p:blipFill>
        <p:spPr>
          <a:xfrm>
            <a:off x="641446" y="880033"/>
            <a:ext cx="8213306" cy="5564601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AE2C2FCB-9FC5-B75D-BEBB-A52BF76B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48125" y="6416675"/>
            <a:ext cx="1055688" cy="365125"/>
          </a:xfrm>
        </p:spPr>
        <p:txBody>
          <a:bodyPr/>
          <a:lstStyle/>
          <a:p>
            <a:fld id="{B2EC8C84-494C-4E9C-B477-1CE30988C47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1603" y="1100952"/>
            <a:ext cx="7955940" cy="1151435"/>
          </a:xfrm>
        </p:spPr>
        <p:txBody>
          <a:bodyPr>
            <a:normAutofit/>
          </a:bodyPr>
          <a:lstStyle/>
          <a:p>
            <a:r>
              <a:rPr lang="en-US" sz="3600" b="1" dirty="0"/>
              <a:t>Federal Aviation Administration Funding</a:t>
            </a:r>
            <a:endParaRPr lang="en-US" sz="3600" b="1" dirty="0">
              <a:cs typeface="Calibri Light"/>
            </a:endParaRPr>
          </a:p>
        </p:txBody>
      </p:sp>
      <p:sp>
        <p:nvSpPr>
          <p:cNvPr id="310275" name="Rectangle 3"/>
          <p:cNvSpPr>
            <a:spLocks noGrp="1" noChangeArrowheads="1"/>
          </p:cNvSpPr>
          <p:nvPr>
            <p:ph idx="1"/>
          </p:nvPr>
        </p:nvSpPr>
        <p:spPr>
          <a:xfrm>
            <a:off x="553549" y="2252387"/>
            <a:ext cx="8229600" cy="416428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Channeling Act of 1993</a:t>
            </a:r>
            <a:r>
              <a:rPr lang="en-US" sz="2400" dirty="0"/>
              <a:t> - Applies to all general aviation (GA) airports and commercial service airports that do not receive primary entitlement funds – </a:t>
            </a:r>
            <a:r>
              <a:rPr lang="en-US" sz="2000" dirty="0"/>
              <a:t>Iowa Code Section 330.13</a:t>
            </a:r>
            <a:endParaRPr lang="en-US" sz="2000" dirty="0"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/>
              <a:t>Must submit federal preapplication to the Iowa DOT prior to submittal to FAA</a:t>
            </a:r>
            <a:endParaRPr lang="en-US" sz="20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/>
              <a:t>Transportation Commission approves submittal of applications to FAA</a:t>
            </a:r>
            <a:endParaRPr lang="en-US" sz="24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/>
              <a:t>Final approval and programming of projects responsibility of the FAA</a:t>
            </a:r>
            <a:endParaRPr lang="en-US" sz="2400" dirty="0">
              <a:cs typeface="Calibri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8C84-494C-4E9C-B477-1CE30988C47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8" y="889364"/>
            <a:ext cx="8760188" cy="1325563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Federal Aviation Administration Funding</a:t>
            </a:r>
            <a:endParaRPr lang="en-US" dirty="0"/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>
          <a:xfrm>
            <a:off x="484076" y="1426684"/>
            <a:ext cx="8305800" cy="5029199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>
              <a:lnSpc>
                <a:spcPct val="90000"/>
              </a:lnSpc>
            </a:pPr>
            <a:r>
              <a:rPr lang="en-US" sz="8000" b="1" dirty="0"/>
              <a:t>FAA Reauthorization Act of 2024</a:t>
            </a:r>
            <a:endParaRPr lang="en-US" sz="8000" b="1" dirty="0">
              <a:cs typeface="Calibri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8600" dirty="0"/>
              <a:t>$4.0 billion for through FY2028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8600" dirty="0"/>
              <a:t>90% federal share</a:t>
            </a:r>
          </a:p>
          <a:p>
            <a:pPr marL="342900" lvl="1" indent="0">
              <a:buNone/>
            </a:pPr>
            <a:endParaRPr lang="en-US" sz="8600" dirty="0">
              <a:cs typeface="Calibri" panose="020F0502020204030204"/>
            </a:endParaRPr>
          </a:p>
          <a:p>
            <a:pPr>
              <a:lnSpc>
                <a:spcPct val="90000"/>
              </a:lnSpc>
            </a:pPr>
            <a:r>
              <a:rPr lang="en-US" sz="8600" b="1" dirty="0"/>
              <a:t>Total available dollars remain subject to annual appropriations</a:t>
            </a:r>
            <a:endParaRPr lang="en-US" sz="8600" b="1" dirty="0">
              <a:cs typeface="Calibri"/>
            </a:endParaRPr>
          </a:p>
          <a:p>
            <a:pPr marL="0" indent="0">
              <a:buNone/>
            </a:pPr>
            <a:endParaRPr lang="en-US" sz="8600" dirty="0">
              <a:cs typeface="Calibri" panose="020F0502020204030204"/>
            </a:endParaRPr>
          </a:p>
          <a:p>
            <a:r>
              <a:rPr lang="en-US" sz="8800" b="1" dirty="0"/>
              <a:t>Federal Airport Improvement Program (AIP)</a:t>
            </a:r>
            <a:endParaRPr lang="en-US" sz="8800" b="1" dirty="0">
              <a:cs typeface="Calibri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8300" dirty="0"/>
              <a:t>Nonprimary entitlement – Airports receive up to $150,000 each year, based on 5-year capital improvement plan included in the NPIAS (can accumulate 4 years)</a:t>
            </a:r>
            <a:endParaRPr lang="en-US" sz="8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8300" dirty="0"/>
              <a:t>State apportionment – Based on population and land area</a:t>
            </a:r>
            <a:endParaRPr lang="en-US" sz="8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8300" dirty="0"/>
              <a:t>Discretionary – Airport projects compete for funds based on FAA priority of project. 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8500" dirty="0"/>
              <a:t>Entitlement funds are available to airports for any qualifying project. If a grant request exceeds the entitlement available, the FAA may apply apportionment or discretionary to fund the difference.</a:t>
            </a:r>
          </a:p>
          <a:p>
            <a:pPr marL="0" indent="0">
              <a:lnSpc>
                <a:spcPct val="90000"/>
              </a:lnSpc>
              <a:buNone/>
            </a:pPr>
            <a:endParaRPr lang="en-US" sz="8600" dirty="0"/>
          </a:p>
          <a:p>
            <a:pPr marL="0" indent="0">
              <a:buNone/>
            </a:pPr>
            <a:r>
              <a:rPr lang="en-US" sz="8600" dirty="0"/>
              <a:t>	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8C84-494C-4E9C-B477-1CE30988C47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44416" y="917357"/>
            <a:ext cx="8499584" cy="1325563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Federal Aviation Administration Funding</a:t>
            </a:r>
            <a:endParaRPr lang="en-US" dirty="0"/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>
          <a:xfrm>
            <a:off x="578279" y="1497957"/>
            <a:ext cx="8789876" cy="5029199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>
              <a:lnSpc>
                <a:spcPct val="90000"/>
              </a:lnSpc>
            </a:pPr>
            <a:r>
              <a:rPr lang="en-US" sz="8000" b="1" dirty="0"/>
              <a:t>Infrastructure Investment and Jobs Act of 2021</a:t>
            </a:r>
            <a:br>
              <a:rPr lang="en-US" sz="7700" b="1" dirty="0">
                <a:cs typeface="Calibri"/>
              </a:rPr>
            </a:br>
            <a:endParaRPr lang="en-US" sz="7700" b="1" dirty="0">
              <a:cs typeface="Calibri"/>
            </a:endParaRPr>
          </a:p>
          <a:p>
            <a:pPr lvl="1"/>
            <a:r>
              <a:rPr lang="en-US" sz="7700" b="1" dirty="0">
                <a:cs typeface="Calibri"/>
              </a:rPr>
              <a:t>$20 Billion for NPIAS airport infrastructure grants over 5 years</a:t>
            </a:r>
          </a:p>
          <a:p>
            <a:pPr lvl="2"/>
            <a:r>
              <a:rPr lang="en-US" sz="7400" b="1" dirty="0">
                <a:cs typeface="Calibri"/>
              </a:rPr>
              <a:t>Two categories of airport funds</a:t>
            </a:r>
            <a:br>
              <a:rPr lang="en-US" sz="7400" b="1" dirty="0">
                <a:cs typeface="Calibri"/>
              </a:rPr>
            </a:br>
            <a:endParaRPr lang="en-US" sz="7400" b="1" dirty="0">
              <a:cs typeface="Calibri"/>
            </a:endParaRPr>
          </a:p>
          <a:p>
            <a:pPr lvl="3"/>
            <a:r>
              <a:rPr lang="en-US" sz="7250" b="1" dirty="0">
                <a:cs typeface="Calibri"/>
              </a:rPr>
              <a:t>Airport Infrastructure Grants(AIG) - $15B – </a:t>
            </a:r>
            <a:r>
              <a:rPr lang="en-US" sz="7250" dirty="0">
                <a:cs typeface="Calibri"/>
              </a:rPr>
              <a:t>formula allocations to each airport</a:t>
            </a:r>
          </a:p>
          <a:p>
            <a:pPr lvl="4"/>
            <a:r>
              <a:rPr lang="en-US" sz="7250" dirty="0">
                <a:cs typeface="Calibri"/>
              </a:rPr>
              <a:t>90% Federal share</a:t>
            </a:r>
            <a:br>
              <a:rPr lang="en-US" sz="7250" b="1" dirty="0">
                <a:cs typeface="Calibri"/>
              </a:rPr>
            </a:br>
            <a:endParaRPr lang="en-US" sz="7250" b="1" dirty="0">
              <a:cs typeface="Calibri"/>
            </a:endParaRPr>
          </a:p>
          <a:p>
            <a:pPr lvl="3"/>
            <a:r>
              <a:rPr lang="en-US" sz="7250" b="1" dirty="0">
                <a:cs typeface="Calibri"/>
              </a:rPr>
              <a:t>Airport Terminal Program(ATP) - $5B – </a:t>
            </a:r>
            <a:r>
              <a:rPr lang="en-US" sz="7250" dirty="0">
                <a:cs typeface="Calibri"/>
              </a:rPr>
              <a:t>competitive grants dedicated to airport terminal infrastructure</a:t>
            </a:r>
          </a:p>
          <a:p>
            <a:pPr lvl="4"/>
            <a:r>
              <a:rPr lang="en-US" sz="7250" dirty="0">
                <a:cs typeface="Calibri"/>
              </a:rPr>
              <a:t>95% Federal share for Iowa airports</a:t>
            </a:r>
          </a:p>
          <a:p>
            <a:pPr lvl="4"/>
            <a:r>
              <a:rPr lang="en-US" sz="7250" dirty="0">
                <a:cs typeface="Calibri"/>
              </a:rPr>
              <a:t>Projects shown for this program have an ATP in the description.</a:t>
            </a:r>
          </a:p>
          <a:p>
            <a:pPr marL="342900" lvl="1" indent="0">
              <a:buNone/>
            </a:pPr>
            <a:endParaRPr lang="en-US" sz="8600" dirty="0">
              <a:cs typeface="Calibri" panose="020F0502020204030204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8600" dirty="0"/>
          </a:p>
          <a:p>
            <a:pPr marL="0" indent="0">
              <a:buNone/>
            </a:pPr>
            <a:endParaRPr lang="en-US" sz="8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8C84-494C-4E9C-B477-1CE30988C47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233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514" name="Rectangle 386"/>
          <p:cNvSpPr>
            <a:spLocks noGrp="1" noChangeArrowheads="1"/>
          </p:cNvSpPr>
          <p:nvPr>
            <p:ph type="title"/>
          </p:nvPr>
        </p:nvSpPr>
        <p:spPr>
          <a:xfrm>
            <a:off x="116288" y="865084"/>
            <a:ext cx="7228597" cy="1143000"/>
          </a:xfrm>
        </p:spPr>
        <p:txBody>
          <a:bodyPr>
            <a:normAutofit/>
          </a:bodyPr>
          <a:lstStyle/>
          <a:p>
            <a:r>
              <a:rPr lang="en-US" b="1" dirty="0"/>
              <a:t>Summary of Federal Funding </a:t>
            </a:r>
            <a:br>
              <a:rPr lang="en-US" sz="4000" b="1" dirty="0"/>
            </a:br>
            <a:r>
              <a:rPr lang="en-US" sz="2400" b="1" dirty="0"/>
              <a:t>Nonprimary Airports in Iowa</a:t>
            </a:r>
          </a:p>
        </p:txBody>
      </p:sp>
      <p:graphicFrame>
        <p:nvGraphicFramePr>
          <p:cNvPr id="304539" name="Group 41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87467219"/>
              </p:ext>
            </p:extLst>
          </p:nvPr>
        </p:nvGraphicFramePr>
        <p:xfrm>
          <a:off x="186528" y="1672182"/>
          <a:ext cx="8841184" cy="4404471"/>
        </p:xfrm>
        <a:graphic>
          <a:graphicData uri="http://schemas.openxmlformats.org/drawingml/2006/table">
            <a:tbl>
              <a:tblPr/>
              <a:tblGrid>
                <a:gridCol w="1498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6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4012">
                  <a:extLst>
                    <a:ext uri="{9D8B030D-6E8A-4147-A177-3AD203B41FA5}">
                      <a16:colId xmlns:a16="http://schemas.microsoft.com/office/drawing/2014/main" val="1940258609"/>
                    </a:ext>
                  </a:extLst>
                </a:gridCol>
                <a:gridCol w="1459289">
                  <a:extLst>
                    <a:ext uri="{9D8B030D-6E8A-4147-A177-3AD203B41FA5}">
                      <a16:colId xmlns:a16="http://schemas.microsoft.com/office/drawing/2014/main" val="2806231822"/>
                    </a:ext>
                  </a:extLst>
                </a:gridCol>
                <a:gridCol w="1459289">
                  <a:extLst>
                    <a:ext uri="{9D8B030D-6E8A-4147-A177-3AD203B41FA5}">
                      <a16:colId xmlns:a16="http://schemas.microsoft.com/office/drawing/2014/main" val="2667691190"/>
                    </a:ext>
                  </a:extLst>
                </a:gridCol>
                <a:gridCol w="1459289">
                  <a:extLst>
                    <a:ext uri="{9D8B030D-6E8A-4147-A177-3AD203B41FA5}">
                      <a16:colId xmlns:a16="http://schemas.microsoft.com/office/drawing/2014/main" val="3616731367"/>
                    </a:ext>
                  </a:extLst>
                </a:gridCol>
              </a:tblGrid>
              <a:tr h="63184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2026*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752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Entitlement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$16,231,042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$19,956,793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$12,751,903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$10,109,486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$14,182,183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81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Apportionment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$2,956,049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$2,960,370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$2,846,389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$3,100,000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$3,037,500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81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Discretionary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$11,761,702**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$2,472,386**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$6,331,955**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$15,671,025**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$18,323,000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81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/>
                        </a:rPr>
                        <a:t>IIJA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$405,000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$6,469,229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$7,430,975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$14,941,512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$16,231,737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665199"/>
                  </a:ext>
                </a:extLst>
              </a:tr>
              <a:tr h="66344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$31,353,793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$31,858,778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$34,963,113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$43,822,023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$51,774,420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95828" y="6381750"/>
            <a:ext cx="2133600" cy="476250"/>
          </a:xfrm>
        </p:spPr>
        <p:txBody>
          <a:bodyPr/>
          <a:lstStyle/>
          <a:p>
            <a:fld id="{C0BFC1F6-1D21-4232-AF72-F709F3392A7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04551" name="Text Box 423"/>
          <p:cNvSpPr txBox="1">
            <a:spLocks noChangeArrowheads="1"/>
          </p:cNvSpPr>
          <p:nvPr/>
        </p:nvSpPr>
        <p:spPr bwMode="auto">
          <a:xfrm>
            <a:off x="457200" y="6102423"/>
            <a:ext cx="449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chemeClr val="tx1"/>
                </a:solidFill>
              </a:rPr>
              <a:t>*Preliminary   ** Includes Supplemental Discretionary</a:t>
            </a:r>
          </a:p>
          <a:p>
            <a:endParaRPr lang="en-US" sz="1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00" y="969609"/>
            <a:ext cx="7321276" cy="115818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FFY 2027 Federal </a:t>
            </a:r>
            <a:r>
              <a:rPr lang="en-US" b="1" dirty="0"/>
              <a:t>Funding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Project Categories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idx="1"/>
          </p:nvPr>
        </p:nvSpPr>
        <p:spPr>
          <a:xfrm>
            <a:off x="493800" y="1871937"/>
            <a:ext cx="8305800" cy="4800600"/>
          </a:xfrm>
        </p:spPr>
        <p:txBody>
          <a:bodyPr>
            <a:normAutofit/>
          </a:bodyPr>
          <a:lstStyle/>
          <a:p>
            <a:r>
              <a:rPr lang="en-US" sz="2400" b="1" dirty="0"/>
              <a:t>Safety and Planning</a:t>
            </a:r>
            <a:endParaRPr lang="en-US" sz="2400" dirty="0">
              <a:cs typeface="Calibri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cs typeface="Calibri" pitchFamily="34" charset="0"/>
              </a:rPr>
              <a:t>Projects that are safety or planning related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Calibri" pitchFamily="34" charset="0"/>
              </a:rPr>
              <a:t>These projects are a high priority as they help to ensure the immediate safety and long-term viability of the Iowa air transportation system</a:t>
            </a:r>
          </a:p>
          <a:p>
            <a:r>
              <a:rPr lang="en-US" sz="2400" b="1" dirty="0"/>
              <a:t>Maintenance and Development Projects</a:t>
            </a:r>
          </a:p>
          <a:p>
            <a:pPr lvl="1"/>
            <a:r>
              <a:rPr lang="en-US" dirty="0">
                <a:cs typeface="Calibri" pitchFamily="34" charset="0"/>
              </a:rPr>
              <a:t>Projects that are to replace, repair, or expand airport infrastructure. </a:t>
            </a:r>
          </a:p>
          <a:p>
            <a:pPr lvl="1"/>
            <a:r>
              <a:rPr lang="en-US" dirty="0">
                <a:cs typeface="Calibri" pitchFamily="34" charset="0"/>
              </a:rPr>
              <a:t>Also include acquisition of snow removal equipment, fueling facilities, and buildings</a:t>
            </a:r>
          </a:p>
          <a:p>
            <a:r>
              <a:rPr lang="en-US" sz="2400" b="1" kern="0" dirty="0"/>
              <a:t>Land acquisition</a:t>
            </a:r>
            <a:r>
              <a:rPr lang="en-US" b="1" kern="0" dirty="0"/>
              <a:t>	</a:t>
            </a:r>
          </a:p>
          <a:p>
            <a:pPr lvl="1"/>
            <a:r>
              <a:rPr lang="en-US" dirty="0">
                <a:cs typeface="Calibri" pitchFamily="34" charset="0"/>
              </a:rPr>
              <a:t>All conditions must be satisfied for FAA to program a project that must compete for discretionary funding</a:t>
            </a:r>
          </a:p>
          <a:p>
            <a:pPr lvl="1"/>
            <a:r>
              <a:rPr lang="en-US" dirty="0">
                <a:cs typeface="Calibri" pitchFamily="34" charset="0"/>
              </a:rPr>
              <a:t>Justified, eligible project and shown on an airport layout plan</a:t>
            </a:r>
          </a:p>
          <a:p>
            <a:pPr lvl="1"/>
            <a:r>
              <a:rPr lang="en-US" dirty="0">
                <a:cs typeface="Calibri" pitchFamily="34" charset="0"/>
              </a:rPr>
              <a:t>Environmental process complete </a:t>
            </a:r>
          </a:p>
          <a:p>
            <a:pPr lvl="1"/>
            <a:r>
              <a:rPr lang="en-US" dirty="0">
                <a:cs typeface="Calibri" pitchFamily="34" charset="0"/>
              </a:rPr>
              <a:t>Must have purchased the land or have a formal negotiated agreement</a:t>
            </a:r>
          </a:p>
          <a:p>
            <a:endParaRPr lang="en-US" dirty="0">
              <a:cs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C8C84-494C-4E9C-B477-1CE30988C47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6404" y="1133355"/>
            <a:ext cx="8561694" cy="630130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chemeClr val="tx1"/>
                </a:solidFill>
              </a:rPr>
              <a:t>FFY 2027 Federal </a:t>
            </a:r>
            <a:r>
              <a:rPr lang="en-US" sz="2700" b="1" dirty="0"/>
              <a:t>Funding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381750"/>
            <a:ext cx="2133600" cy="476250"/>
          </a:xfrm>
        </p:spPr>
        <p:txBody>
          <a:bodyPr/>
          <a:lstStyle/>
          <a:p>
            <a:fld id="{C0BFC1F6-1D21-4232-AF72-F709F3392A7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051AB5-6D26-CE5E-DA71-E74AB112577F}"/>
              </a:ext>
            </a:extLst>
          </p:cNvPr>
          <p:cNvSpPr txBox="1"/>
          <p:nvPr/>
        </p:nvSpPr>
        <p:spPr>
          <a:xfrm>
            <a:off x="246404" y="6188337"/>
            <a:ext cx="85616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* Total Project Cost includes local, state, and other sources of funds not included on this summary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E64C4DD-A2FF-05E8-EF36-329D9F751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047329"/>
              </p:ext>
            </p:extLst>
          </p:nvPr>
        </p:nvGraphicFramePr>
        <p:xfrm>
          <a:off x="335902" y="1695635"/>
          <a:ext cx="8472196" cy="4208013"/>
        </p:xfrm>
        <a:graphic>
          <a:graphicData uri="http://schemas.openxmlformats.org/drawingml/2006/table">
            <a:tbl>
              <a:tblPr/>
              <a:tblGrid>
                <a:gridCol w="1704108">
                  <a:extLst>
                    <a:ext uri="{9D8B030D-6E8A-4147-A177-3AD203B41FA5}">
                      <a16:colId xmlns:a16="http://schemas.microsoft.com/office/drawing/2014/main" val="15936249"/>
                    </a:ext>
                  </a:extLst>
                </a:gridCol>
                <a:gridCol w="3311529">
                  <a:extLst>
                    <a:ext uri="{9D8B030D-6E8A-4147-A177-3AD203B41FA5}">
                      <a16:colId xmlns:a16="http://schemas.microsoft.com/office/drawing/2014/main" val="1282989654"/>
                    </a:ext>
                  </a:extLst>
                </a:gridCol>
                <a:gridCol w="1148158">
                  <a:extLst>
                    <a:ext uri="{9D8B030D-6E8A-4147-A177-3AD203B41FA5}">
                      <a16:colId xmlns:a16="http://schemas.microsoft.com/office/drawing/2014/main" val="2336878506"/>
                    </a:ext>
                  </a:extLst>
                </a:gridCol>
                <a:gridCol w="1208587">
                  <a:extLst>
                    <a:ext uri="{9D8B030D-6E8A-4147-A177-3AD203B41FA5}">
                      <a16:colId xmlns:a16="http://schemas.microsoft.com/office/drawing/2014/main" val="1903075219"/>
                    </a:ext>
                  </a:extLst>
                </a:gridCol>
                <a:gridCol w="1099814">
                  <a:extLst>
                    <a:ext uri="{9D8B030D-6E8A-4147-A177-3AD203B41FA5}">
                      <a16:colId xmlns:a16="http://schemas.microsoft.com/office/drawing/2014/main" val="298688385"/>
                    </a:ext>
                  </a:extLst>
                </a:gridCol>
              </a:tblGrid>
              <a:tr h="37234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 and planning projects</a:t>
                      </a:r>
                    </a:p>
                  </a:txBody>
                  <a:tcPr marL="6750" marR="6750" marT="6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874120"/>
                  </a:ext>
                </a:extLst>
              </a:tr>
              <a:tr h="5728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Airport</a:t>
                      </a:r>
                    </a:p>
                  </a:txBody>
                  <a:tcPr marL="6750" marR="6750" marT="6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description</a:t>
                      </a:r>
                    </a:p>
                  </a:txBody>
                  <a:tcPr marL="6750" marR="6750" marT="6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AIP </a:t>
                      </a:r>
                    </a:p>
                  </a:txBody>
                  <a:tcPr marL="6750" marR="6750" marT="6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IIJA</a:t>
                      </a:r>
                    </a:p>
                  </a:txBody>
                  <a:tcPr marL="6750" marR="6750" marT="6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Project Cost*</a:t>
                      </a:r>
                    </a:p>
                  </a:txBody>
                  <a:tcPr marL="6750" marR="6750" marT="6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85506"/>
                  </a:ext>
                </a:extLst>
              </a:tr>
              <a:tr h="2482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Creston Municipal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Environmental Assessment for Full Parallel Taxiway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$162,000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$180,000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337121"/>
                  </a:ext>
                </a:extLst>
              </a:tr>
              <a:tr h="2482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Emmetsburg Municipal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Environmental Assessment for Realigned Turf Runway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$71,000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$109,000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$200,000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9915957"/>
                  </a:ext>
                </a:extLst>
              </a:tr>
              <a:tr h="2482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Dodge Regional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Update Airport Master Plan and AGIS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$450,000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286602"/>
                  </a:ext>
                </a:extLst>
              </a:tr>
              <a:tr h="2482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 DOT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Pavement Condition Study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$198,000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$220,000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1567117"/>
                  </a:ext>
                </a:extLst>
              </a:tr>
              <a:tr h="2482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 DOT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Use Study Update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$315,000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$350,000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874442"/>
                  </a:ext>
                </a:extLst>
              </a:tr>
              <a:tr h="2482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Osceola Municipal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Parallel Taxiway Design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$105,750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$117,500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526396"/>
                  </a:ext>
                </a:extLst>
              </a:tr>
              <a:tr h="2482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Ottumwa Regional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Taxiway Rehabilitation Design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$90,250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$95,000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643470"/>
                  </a:ext>
                </a:extLst>
              </a:tr>
              <a:tr h="24823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Sheldon Regional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33 Safety Area Environmental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$84,238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$77,762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$180,000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5526477"/>
                  </a:ext>
                </a:extLst>
              </a:tr>
              <a:tr h="25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Vinton Veterans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09-27 Reconstruction Design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$135,000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$315,000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073867"/>
                  </a:ext>
                </a:extLst>
              </a:tr>
              <a:tr h="25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396403"/>
                  </a:ext>
                </a:extLst>
              </a:tr>
              <a:tr h="250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40818"/>
                  </a:ext>
                </a:extLst>
              </a:tr>
              <a:tr h="2386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272930"/>
                  </a:ext>
                </a:extLst>
              </a:tr>
              <a:tr h="2864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50" marR="6750" marT="67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planning projects</a:t>
                      </a:r>
                    </a:p>
                  </a:txBody>
                  <a:tcPr marL="6750" marR="6750" marT="6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$1,611,238</a:t>
                      </a:r>
                    </a:p>
                  </a:txBody>
                  <a:tcPr marL="6750" marR="6750" marT="6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$501,762</a:t>
                      </a:r>
                    </a:p>
                  </a:txBody>
                  <a:tcPr marL="6750" marR="6750" marT="6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$2,342,500</a:t>
                      </a:r>
                    </a:p>
                  </a:txBody>
                  <a:tcPr marL="6750" marR="6750" marT="67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53546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1143000"/>
          </a:xfrm>
        </p:spPr>
        <p:txBody>
          <a:bodyPr/>
          <a:lstStyle/>
          <a:p>
            <a:br>
              <a:rPr lang="en-US" sz="3200" b="1" dirty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43300" y="6381750"/>
            <a:ext cx="2133600" cy="476250"/>
          </a:xfrm>
        </p:spPr>
        <p:txBody>
          <a:bodyPr/>
          <a:lstStyle/>
          <a:p>
            <a:fld id="{C0BFC1F6-1D21-4232-AF72-F709F3392A7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0500" y="771525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50" charset="0"/>
                <a:ea typeface="Roboto Slab" pitchFamily="50" charset="0"/>
                <a:cs typeface="+mj-cs"/>
              </a:rPr>
              <a:t>FFY 2027 Federal </a:t>
            </a:r>
            <a:r>
              <a:rPr lang="en-US" sz="2700" kern="0" dirty="0">
                <a:solidFill>
                  <a:schemeClr val="tx1"/>
                </a:solidFill>
                <a:latin typeface="Roboto Slab" pitchFamily="50" charset="0"/>
                <a:ea typeface="Roboto Slab" pitchFamily="50" charset="0"/>
                <a:cs typeface="+mj-cs"/>
              </a:rPr>
              <a:t>Funding</a:t>
            </a:r>
            <a:b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18B387-E98A-B430-4401-ED5B50E37117}"/>
              </a:ext>
            </a:extLst>
          </p:cNvPr>
          <p:cNvSpPr txBox="1"/>
          <p:nvPr/>
        </p:nvSpPr>
        <p:spPr>
          <a:xfrm>
            <a:off x="291153" y="6201489"/>
            <a:ext cx="85616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* Total Project Cost includes local, state, and other sources of funds not included on this summary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29DBD4E-0AFC-2450-21F2-18E81B6C4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295637"/>
              </p:ext>
            </p:extLst>
          </p:nvPr>
        </p:nvGraphicFramePr>
        <p:xfrm>
          <a:off x="190499" y="1438183"/>
          <a:ext cx="8762999" cy="4763293"/>
        </p:xfrm>
        <a:graphic>
          <a:graphicData uri="http://schemas.openxmlformats.org/drawingml/2006/table">
            <a:tbl>
              <a:tblPr/>
              <a:tblGrid>
                <a:gridCol w="1762600">
                  <a:extLst>
                    <a:ext uri="{9D8B030D-6E8A-4147-A177-3AD203B41FA5}">
                      <a16:colId xmlns:a16="http://schemas.microsoft.com/office/drawing/2014/main" val="3509426245"/>
                    </a:ext>
                  </a:extLst>
                </a:gridCol>
                <a:gridCol w="3425196">
                  <a:extLst>
                    <a:ext uri="{9D8B030D-6E8A-4147-A177-3AD203B41FA5}">
                      <a16:colId xmlns:a16="http://schemas.microsoft.com/office/drawing/2014/main" val="163766344"/>
                    </a:ext>
                  </a:extLst>
                </a:gridCol>
                <a:gridCol w="1187567">
                  <a:extLst>
                    <a:ext uri="{9D8B030D-6E8A-4147-A177-3AD203B41FA5}">
                      <a16:colId xmlns:a16="http://schemas.microsoft.com/office/drawing/2014/main" val="1149690886"/>
                    </a:ext>
                  </a:extLst>
                </a:gridCol>
                <a:gridCol w="1250070">
                  <a:extLst>
                    <a:ext uri="{9D8B030D-6E8A-4147-A177-3AD203B41FA5}">
                      <a16:colId xmlns:a16="http://schemas.microsoft.com/office/drawing/2014/main" val="179892590"/>
                    </a:ext>
                  </a:extLst>
                </a:gridCol>
                <a:gridCol w="1137566">
                  <a:extLst>
                    <a:ext uri="{9D8B030D-6E8A-4147-A177-3AD203B41FA5}">
                      <a16:colId xmlns:a16="http://schemas.microsoft.com/office/drawing/2014/main" val="4054565945"/>
                    </a:ext>
                  </a:extLst>
                </a:gridCol>
              </a:tblGrid>
              <a:tr h="23786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 and development projects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396229"/>
                  </a:ext>
                </a:extLst>
              </a:tr>
              <a:tr h="3659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Airport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description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AIP 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IIJA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Project Cost*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218271"/>
                  </a:ext>
                </a:extLst>
              </a:tr>
              <a:tr h="1585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Algona Municipal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Rehabilitation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$150,000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$166,667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623825"/>
                  </a:ext>
                </a:extLst>
              </a:tr>
              <a:tr h="1585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Ames Municipal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Runway 01-19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$14,085,000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$15,650,000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07720"/>
                  </a:ext>
                </a:extLst>
              </a:tr>
              <a:tr h="1585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Arthur N New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Hangar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$351,000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$399,000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$1,200,000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5577768"/>
                  </a:ext>
                </a:extLst>
              </a:tr>
              <a:tr h="1585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Belle Plaine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Automated Fuel Terminal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$76,500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$85,000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361940"/>
                  </a:ext>
                </a:extLst>
              </a:tr>
              <a:tr h="1585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Boone Municipal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Runway, Taxiway, and Apron Rehabilitation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$450,000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$181,481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$701,645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343745"/>
                  </a:ext>
                </a:extLst>
              </a:tr>
              <a:tr h="1585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Clarinda Municipal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Rehabilitate Taxilanes and Approach Pavement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$163,697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$151,303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$350,000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4791868"/>
                  </a:ext>
                </a:extLst>
              </a:tr>
              <a:tr h="1585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Decorah Municipal 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Pavement Maintenance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$315,050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$274,000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$654,500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7760380"/>
                  </a:ext>
                </a:extLst>
              </a:tr>
              <a:tr h="1585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Denison Municipal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Runway 18-36 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$4,306,100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$94,000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$4,889,000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3090958"/>
                  </a:ext>
                </a:extLst>
              </a:tr>
              <a:tr h="1585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Estherville Municipal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Grass Pathway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$330,000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$700,000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93084"/>
                  </a:ext>
                </a:extLst>
              </a:tr>
              <a:tr h="1585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Madison Municipal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Wildlife Fence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$416,625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$393,375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$900,000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399907"/>
                  </a:ext>
                </a:extLst>
              </a:tr>
              <a:tr h="1585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Greenfield Municipal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Hangar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$150,210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$166,900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605871"/>
                  </a:ext>
                </a:extLst>
              </a:tr>
              <a:tr h="1585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Harlan Municipal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 Jet A Fuel System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$140,000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$200,000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8221555"/>
                  </a:ext>
                </a:extLst>
              </a:tr>
              <a:tr h="1600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Humboldt Municipal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Apron, Taxiway, and Access Road Rehabilitation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$810,000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$900,000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3853525"/>
                  </a:ext>
                </a:extLst>
              </a:tr>
              <a:tr h="1585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 City Municipal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T-Hangar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$577,122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$902,750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878443"/>
                  </a:ext>
                </a:extLst>
              </a:tr>
              <a:tr h="1585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Marshalltown Municipal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Runway 13-31 and Lighting System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$14,369,531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$379,943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$16,388,304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552137"/>
                  </a:ext>
                </a:extLst>
              </a:tr>
              <a:tr h="1585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Muscatine Municipal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Snow Removal Equipment Building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$254,500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$137,000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$686,750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7990471"/>
                  </a:ext>
                </a:extLst>
              </a:tr>
              <a:tr h="1585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Newton Municipal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Snow Removal Equipment  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$66,427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$226,073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$325,000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410739"/>
                  </a:ext>
                </a:extLst>
              </a:tr>
              <a:tr h="1585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Oelwein Municipal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 Precision Approach Path Indicator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$198,900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$221,000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962360"/>
                  </a:ext>
                </a:extLst>
              </a:tr>
              <a:tr h="1585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Oskaloosa Municipal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 Runway 13-31 Edge Lighting and Visual Guidance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$792,000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$880,000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197445"/>
                  </a:ext>
                </a:extLst>
              </a:tr>
              <a:tr h="1585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Ottumwa Regional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T-Hangar and Taxilane Improvements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$300,000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$214,518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$1,194,009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497599"/>
                  </a:ext>
                </a:extLst>
              </a:tr>
              <a:tr h="1585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Perry Municipal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Taxilanes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$300,200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$333,555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0110008"/>
                  </a:ext>
                </a:extLst>
              </a:tr>
              <a:tr h="1585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Shenandoah Municipal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Runway 12-30 Lighting and NAVAIDs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$391,146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$240,654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$702,000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799875"/>
                  </a:ext>
                </a:extLst>
              </a:tr>
              <a:tr h="1585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Southeast Iowa Regional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Aircraft Hangar and Apron Expansion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$1,895,343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$408,915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$2,699,176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674573"/>
                  </a:ext>
                </a:extLst>
              </a:tr>
              <a:tr h="1600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Vinton Veterans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Wetland Mitigation and Grading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$450,000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$500,000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4108769"/>
                  </a:ext>
                </a:extLst>
              </a:tr>
              <a:tr h="1600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 Municipal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18-36 Pavement Rehabilitation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$90,000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$100,000</a:t>
                      </a:r>
                    </a:p>
                  </a:txBody>
                  <a:tcPr marL="5571" marR="5571" marT="55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216571"/>
                  </a:ext>
                </a:extLst>
              </a:tr>
              <a:tr h="1905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maintenance and development projects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$40,213,129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$4,616,484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$51,496,256</a:t>
                      </a:r>
                    </a:p>
                  </a:txBody>
                  <a:tcPr marL="5571" marR="5571" marT="5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2555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24853</TotalTime>
  <Words>1420</Words>
  <Application>Microsoft Office PowerPoint</Application>
  <PresentationFormat>On-screen Show (4:3)</PresentationFormat>
  <Paragraphs>426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PT Sans</vt:lpstr>
      <vt:lpstr>PT Sans Pro</vt:lpstr>
      <vt:lpstr>Roboto Slab</vt:lpstr>
      <vt:lpstr>Times New Roman</vt:lpstr>
      <vt:lpstr>Wingdings</vt:lpstr>
      <vt:lpstr>Work Sans</vt:lpstr>
      <vt:lpstr>1_Default Design</vt:lpstr>
      <vt:lpstr>1_Office Theme</vt:lpstr>
      <vt:lpstr>Custom Design</vt:lpstr>
      <vt:lpstr>PowerPoint Presentation</vt:lpstr>
      <vt:lpstr> </vt:lpstr>
      <vt:lpstr>Federal Aviation Administration Funding</vt:lpstr>
      <vt:lpstr>Federal Aviation Administration Funding</vt:lpstr>
      <vt:lpstr>Federal Aviation Administration Funding</vt:lpstr>
      <vt:lpstr>Summary of Federal Funding  Nonprimary Airports in Iowa</vt:lpstr>
      <vt:lpstr>FFY 2027 Federal Funding Project Categories</vt:lpstr>
      <vt:lpstr>FFY 2027 Federal Funding </vt:lpstr>
      <vt:lpstr> </vt:lpstr>
      <vt:lpstr>  </vt:lpstr>
      <vt:lpstr>FFY 2027 Federal Funding Preapplications Summary</vt:lpstr>
      <vt:lpstr>Summary</vt:lpstr>
      <vt:lpstr>PowerPoint Presentation</vt:lpstr>
      <vt:lpstr>FFY 2027 Federal Aviation Administration Funding Preapplications</vt:lpstr>
    </vt:vector>
  </TitlesOfParts>
  <Company>Home Computer #2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Anderson, Stuart</cp:lastModifiedBy>
  <cp:revision>72</cp:revision>
  <cp:lastPrinted>2023-01-31T18:39:21Z</cp:lastPrinted>
  <dcterms:created xsi:type="dcterms:W3CDTF">2000-08-27T19:33:38Z</dcterms:created>
  <dcterms:modified xsi:type="dcterms:W3CDTF">2026-01-30T20:46:53Z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aac733-ded1-41e0-8ea6-961193f81247_Enabled">
    <vt:lpwstr>true</vt:lpwstr>
  </property>
  <property fmtid="{D5CDD505-2E9C-101B-9397-08002B2CF9AE}" pid="3" name="MSIP_Label_0faac733-ded1-41e0-8ea6-961193f81247_SetDate">
    <vt:lpwstr>2026-01-22T22:34:26Z</vt:lpwstr>
  </property>
  <property fmtid="{D5CDD505-2E9C-101B-9397-08002B2CF9AE}" pid="4" name="MSIP_Label_0faac733-ded1-41e0-8ea6-961193f81247_Method">
    <vt:lpwstr>Standard</vt:lpwstr>
  </property>
  <property fmtid="{D5CDD505-2E9C-101B-9397-08002B2CF9AE}" pid="5" name="MSIP_Label_0faac733-ded1-41e0-8ea6-961193f81247_Name">
    <vt:lpwstr>defa4170-0d19-0005-0004-bc88714345d2</vt:lpwstr>
  </property>
  <property fmtid="{D5CDD505-2E9C-101B-9397-08002B2CF9AE}" pid="6" name="MSIP_Label_0faac733-ded1-41e0-8ea6-961193f81247_SiteId">
    <vt:lpwstr>a1e65fcc-32fa-4fdd-8692-0cc2eb06676e</vt:lpwstr>
  </property>
  <property fmtid="{D5CDD505-2E9C-101B-9397-08002B2CF9AE}" pid="7" name="MSIP_Label_0faac733-ded1-41e0-8ea6-961193f81247_ActionId">
    <vt:lpwstr>5c4d6afc-296f-4a34-bf46-60bb33ed93bf</vt:lpwstr>
  </property>
  <property fmtid="{D5CDD505-2E9C-101B-9397-08002B2CF9AE}" pid="8" name="MSIP_Label_0faac733-ded1-41e0-8ea6-961193f81247_ContentBits">
    <vt:lpwstr>0</vt:lpwstr>
  </property>
</Properties>
</file>