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56" r:id="rId2"/>
    <p:sldId id="257" r:id="rId3"/>
    <p:sldId id="1438" r:id="rId4"/>
    <p:sldId id="1439" r:id="rId5"/>
    <p:sldId id="1440" r:id="rId6"/>
    <p:sldId id="1445" r:id="rId7"/>
    <p:sldId id="1460" r:id="rId8"/>
    <p:sldId id="1446" r:id="rId9"/>
    <p:sldId id="326" r:id="rId10"/>
    <p:sldId id="372" r:id="rId11"/>
    <p:sldId id="327" r:id="rId12"/>
    <p:sldId id="1461" r:id="rId13"/>
    <p:sldId id="359" r:id="rId14"/>
    <p:sldId id="1441" r:id="rId15"/>
    <p:sldId id="1442" r:id="rId16"/>
    <p:sldId id="1452" r:id="rId17"/>
    <p:sldId id="1454" r:id="rId18"/>
    <p:sldId id="346" r:id="rId19"/>
    <p:sldId id="1457" r:id="rId20"/>
    <p:sldId id="1458" r:id="rId21"/>
    <p:sldId id="1459" r:id="rId22"/>
    <p:sldId id="1462" r:id="rId23"/>
    <p:sldId id="1467" r:id="rId24"/>
    <p:sldId id="1451" r:id="rId25"/>
    <p:sldId id="312" r:id="rId26"/>
    <p:sldId id="313" r:id="rId2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5B7B0A-9528-4C94-9B52-36C62E270CAE}" v="191" dt="2026-02-04T14:44:36.9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370" autoAdjust="0"/>
  </p:normalViewPr>
  <p:slideViewPr>
    <p:cSldViewPr snapToGrid="0">
      <p:cViewPr varScale="1">
        <p:scale>
          <a:sx n="84" d="100"/>
          <a:sy n="84" d="100"/>
        </p:scale>
        <p:origin x="231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65" tIns="46582" rIns="93165" bIns="46582" rtlCol="0"/>
          <a:lstStyle>
            <a:lvl1pPr algn="l">
              <a:defRPr sz="12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65" tIns="46582" rIns="93165" bIns="46582" rtlCol="0"/>
          <a:lstStyle>
            <a:lvl1pPr algn="r">
              <a:defRPr sz="1200"/>
            </a:lvl1pPr>
          </a:lstStyle>
          <a:p>
            <a:fld id="{79B29842-A994-48E5-A71E-358718F4E023}" type="datetimeFigureOut">
              <a:rPr lang="en-US" smtClean="0"/>
              <a:t>2/4/2026</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65" tIns="46582" rIns="93165" bIns="46582" rtlCol="0" anchor="ctr"/>
          <a:lstStyle/>
          <a:p>
            <a:endParaRPr lang="en-US"/>
          </a:p>
        </p:txBody>
      </p:sp>
      <p:sp>
        <p:nvSpPr>
          <p:cNvPr id="5" name="Notes Placeholder 4"/>
          <p:cNvSpPr>
            <a:spLocks noGrp="1"/>
          </p:cNvSpPr>
          <p:nvPr>
            <p:ph type="body" sz="quarter" idx="3"/>
          </p:nvPr>
        </p:nvSpPr>
        <p:spPr>
          <a:xfrm>
            <a:off x="701040" y="4473894"/>
            <a:ext cx="5608320" cy="3660457"/>
          </a:xfrm>
          <a:prstGeom prst="rect">
            <a:avLst/>
          </a:prstGeom>
        </p:spPr>
        <p:txBody>
          <a:bodyPr vert="horz" lIns="93165" tIns="46582" rIns="93165" bIns="4658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65" tIns="46582" rIns="93165" bIns="46582"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65" tIns="46582" rIns="93165" bIns="46582" rtlCol="0" anchor="b"/>
          <a:lstStyle>
            <a:lvl1pPr algn="r">
              <a:defRPr sz="1200"/>
            </a:lvl1pPr>
          </a:lstStyle>
          <a:p>
            <a:fld id="{102CF8F1-16BA-4EF7-A099-14558861B2D2}" type="slidenum">
              <a:rPr lang="en-US" smtClean="0"/>
              <a:t>‹#›</a:t>
            </a:fld>
            <a:endParaRPr lang="en-US"/>
          </a:p>
        </p:txBody>
      </p:sp>
    </p:spTree>
    <p:extLst>
      <p:ext uri="{BB962C8B-B14F-4D97-AF65-F5344CB8AC3E}">
        <p14:creationId xmlns:p14="http://schemas.microsoft.com/office/powerpoint/2010/main" val="5007715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7D7554-D10C-4E29-B8E6-BB7111FA614F}" type="slidenum">
              <a:rPr lang="en-US" smtClean="0"/>
              <a:t>2</a:t>
            </a:fld>
            <a:endParaRPr lang="en-US"/>
          </a:p>
        </p:txBody>
      </p:sp>
    </p:spTree>
    <p:extLst>
      <p:ext uri="{BB962C8B-B14F-4D97-AF65-F5344CB8AC3E}">
        <p14:creationId xmlns:p14="http://schemas.microsoft.com/office/powerpoint/2010/main" val="37604898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676A8-B8CC-6176-9B7E-42815DF07D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2389E0-69DE-C2AA-AA82-1AF82FA8E066}"/>
              </a:ext>
            </a:extLst>
          </p:cNvPr>
          <p:cNvSpPr>
            <a:spLocks noGrp="1" noRot="1" noChangeAspect="1"/>
          </p:cNvSpPr>
          <p:nvPr>
            <p:ph type="sldImg"/>
          </p:nvPr>
        </p:nvSpPr>
        <p:spPr>
          <a:xfrm>
            <a:off x="1414463" y="1162050"/>
            <a:ext cx="4181475" cy="3136900"/>
          </a:xfrm>
        </p:spPr>
      </p:sp>
      <p:sp>
        <p:nvSpPr>
          <p:cNvPr id="3" name="Notes Placeholder 2">
            <a:extLst>
              <a:ext uri="{FF2B5EF4-FFF2-40B4-BE49-F238E27FC236}">
                <a16:creationId xmlns:a16="http://schemas.microsoft.com/office/drawing/2014/main" id="{78C16480-FD8E-DAF1-CC63-38D146AD398B}"/>
              </a:ext>
            </a:extLst>
          </p:cNvPr>
          <p:cNvSpPr>
            <a:spLocks noGrp="1"/>
          </p:cNvSpPr>
          <p:nvPr>
            <p:ph type="body" idx="1"/>
          </p:nvPr>
        </p:nvSpPr>
        <p:spPr>
          <a:xfrm>
            <a:off x="-13581025" y="35525530"/>
            <a:ext cx="34487274" cy="278740"/>
          </a:xfrm>
          <a:prstGeom prst="rect">
            <a:avLst/>
          </a:prstGeom>
        </p:spPr>
        <p:txBody>
          <a:bodyPr wrap="square">
            <a:spAutoFit/>
          </a:bodyPr>
          <a:lstStyle/>
          <a:p>
            <a:r>
              <a:rPr lang="en-US"/>
              <a:t>28 Poor bridges in 2025. </a:t>
            </a:r>
          </a:p>
        </p:txBody>
      </p:sp>
      <p:sp>
        <p:nvSpPr>
          <p:cNvPr id="4" name="Slide Number Placeholder 3">
            <a:extLst>
              <a:ext uri="{FF2B5EF4-FFF2-40B4-BE49-F238E27FC236}">
                <a16:creationId xmlns:a16="http://schemas.microsoft.com/office/drawing/2014/main" id="{4C7AF55A-CC46-AEE5-CD48-43E8C02D0518}"/>
              </a:ext>
            </a:extLst>
          </p:cNvPr>
          <p:cNvSpPr>
            <a:spLocks noGrp="1"/>
          </p:cNvSpPr>
          <p:nvPr>
            <p:ph type="sldNum" sz="quarter" idx="10"/>
          </p:nvPr>
        </p:nvSpPr>
        <p:spPr>
          <a:xfrm>
            <a:off x="4149387" y="72410599"/>
            <a:ext cx="3174356" cy="3825008"/>
          </a:xfrm>
          <a:prstGeom prst="rect">
            <a:avLst/>
          </a:prstGeom>
        </p:spPr>
        <p:txBody>
          <a:bodyPr/>
          <a:lstStyle/>
          <a:p>
            <a:fld id="{38464418-ABC8-4147-8823-9716920390BF}" type="slidenum">
              <a:rPr lang="en-US" smtClean="0"/>
              <a:t>12</a:t>
            </a:fld>
            <a:endParaRPr lang="en-US"/>
          </a:p>
        </p:txBody>
      </p:sp>
      <p:pic>
        <p:nvPicPr>
          <p:cNvPr id="6" name="Picture 5">
            <a:extLst>
              <a:ext uri="{FF2B5EF4-FFF2-40B4-BE49-F238E27FC236}">
                <a16:creationId xmlns:a16="http://schemas.microsoft.com/office/drawing/2014/main" id="{74B9A75D-97BB-F83B-CED6-7F0F0EB82ED8}"/>
              </a:ext>
            </a:extLst>
          </p:cNvPr>
          <p:cNvPicPr>
            <a:picLocks noChangeAspect="1"/>
          </p:cNvPicPr>
          <p:nvPr/>
        </p:nvPicPr>
        <p:blipFill>
          <a:blip r:embed="rId3"/>
          <a:stretch>
            <a:fillRect/>
          </a:stretch>
        </p:blipFill>
        <p:spPr>
          <a:xfrm>
            <a:off x="0" y="4446440"/>
            <a:ext cx="7166187" cy="558464"/>
          </a:xfrm>
          <a:prstGeom prst="rect">
            <a:avLst/>
          </a:prstGeom>
        </p:spPr>
      </p:pic>
    </p:spTree>
    <p:extLst>
      <p:ext uri="{BB962C8B-B14F-4D97-AF65-F5344CB8AC3E}">
        <p14:creationId xmlns:p14="http://schemas.microsoft.com/office/powerpoint/2010/main" val="3900123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a:xfrm>
            <a:off x="-13581025" y="35525530"/>
            <a:ext cx="34487274" cy="278740"/>
          </a:xfrm>
          <a:prstGeom prst="rect">
            <a:avLst/>
          </a:prstGeom>
        </p:spPr>
        <p:txBody>
          <a:bodyPr wrap="square">
            <a:spAutoFit/>
          </a:bodyPr>
          <a:lstStyle/>
          <a:p>
            <a:r>
              <a:rPr lang="en-US"/>
              <a:t>28 Poor bridges in 2025. </a:t>
            </a:r>
          </a:p>
        </p:txBody>
      </p:sp>
      <p:sp>
        <p:nvSpPr>
          <p:cNvPr id="4" name="Slide Number Placeholder 3"/>
          <p:cNvSpPr>
            <a:spLocks noGrp="1"/>
          </p:cNvSpPr>
          <p:nvPr>
            <p:ph type="sldNum" sz="quarter" idx="10"/>
          </p:nvPr>
        </p:nvSpPr>
        <p:spPr>
          <a:xfrm>
            <a:off x="4149387" y="72410599"/>
            <a:ext cx="3174356" cy="3825008"/>
          </a:xfrm>
          <a:prstGeom prst="rect">
            <a:avLst/>
          </a:prstGeom>
        </p:spPr>
        <p:txBody>
          <a:bodyPr/>
          <a:lstStyle/>
          <a:p>
            <a:fld id="{38464418-ABC8-4147-8823-9716920390BF}" type="slidenum">
              <a:rPr lang="en-US" smtClean="0"/>
              <a:t>13</a:t>
            </a:fld>
            <a:endParaRPr lang="en-US"/>
          </a:p>
        </p:txBody>
      </p:sp>
      <p:pic>
        <p:nvPicPr>
          <p:cNvPr id="6" name="Picture 5">
            <a:extLst>
              <a:ext uri="{FF2B5EF4-FFF2-40B4-BE49-F238E27FC236}">
                <a16:creationId xmlns:a16="http://schemas.microsoft.com/office/drawing/2014/main" id="{FD3704B6-00C4-485E-990A-F2FBC803A55E}"/>
              </a:ext>
            </a:extLst>
          </p:cNvPr>
          <p:cNvPicPr>
            <a:picLocks noChangeAspect="1"/>
          </p:cNvPicPr>
          <p:nvPr/>
        </p:nvPicPr>
        <p:blipFill>
          <a:blip r:embed="rId3"/>
          <a:stretch>
            <a:fillRect/>
          </a:stretch>
        </p:blipFill>
        <p:spPr>
          <a:xfrm>
            <a:off x="0" y="4446440"/>
            <a:ext cx="7166187" cy="558464"/>
          </a:xfrm>
          <a:prstGeom prst="rect">
            <a:avLst/>
          </a:prstGeom>
        </p:spPr>
      </p:pic>
    </p:spTree>
    <p:extLst>
      <p:ext uri="{BB962C8B-B14F-4D97-AF65-F5344CB8AC3E}">
        <p14:creationId xmlns:p14="http://schemas.microsoft.com/office/powerpoint/2010/main" val="2344566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a:t>Overview of Interstate Bridges: please note that interstate bridges here include both bridges carrying interstate and bridges crossing over interstate</a:t>
            </a:r>
          </a:p>
        </p:txBody>
      </p:sp>
      <p:sp>
        <p:nvSpPr>
          <p:cNvPr id="4" name="Slide Number Placeholder 3"/>
          <p:cNvSpPr>
            <a:spLocks noGrp="1"/>
          </p:cNvSpPr>
          <p:nvPr>
            <p:ph type="sldNum" sz="quarter" idx="5"/>
          </p:nvPr>
        </p:nvSpPr>
        <p:spPr/>
        <p:txBody>
          <a:bodyPr/>
          <a:lstStyle/>
          <a:p>
            <a:fld id="{102CF8F1-16BA-4EF7-A099-14558861B2D2}" type="slidenum">
              <a:rPr lang="en-US" smtClean="0"/>
              <a:t>14</a:t>
            </a:fld>
            <a:endParaRPr lang="en-US"/>
          </a:p>
        </p:txBody>
      </p:sp>
    </p:spTree>
    <p:extLst>
      <p:ext uri="{BB962C8B-B14F-4D97-AF65-F5344CB8AC3E}">
        <p14:creationId xmlns:p14="http://schemas.microsoft.com/office/powerpoint/2010/main" val="3036412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a:t>One interstate bridge misses its age data in the inventory, probably due to no active inspection data on this new bridge</a:t>
            </a:r>
          </a:p>
        </p:txBody>
      </p:sp>
      <p:sp>
        <p:nvSpPr>
          <p:cNvPr id="4" name="Slide Number Placeholder 3"/>
          <p:cNvSpPr>
            <a:spLocks noGrp="1"/>
          </p:cNvSpPr>
          <p:nvPr>
            <p:ph type="sldNum" sz="quarter" idx="5"/>
          </p:nvPr>
        </p:nvSpPr>
        <p:spPr/>
        <p:txBody>
          <a:bodyPr/>
          <a:lstStyle/>
          <a:p>
            <a:fld id="{102CF8F1-16BA-4EF7-A099-14558861B2D2}" type="slidenum">
              <a:rPr lang="en-US" smtClean="0"/>
              <a:t>15</a:t>
            </a:fld>
            <a:endParaRPr lang="en-US"/>
          </a:p>
        </p:txBody>
      </p:sp>
    </p:spTree>
    <p:extLst>
      <p:ext uri="{BB962C8B-B14F-4D97-AF65-F5344CB8AC3E}">
        <p14:creationId xmlns:p14="http://schemas.microsoft.com/office/powerpoint/2010/main" val="396980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2CF8F1-16BA-4EF7-A099-14558861B2D2}" type="slidenum">
              <a:rPr lang="en-US" smtClean="0"/>
              <a:t>16</a:t>
            </a:fld>
            <a:endParaRPr lang="en-US"/>
          </a:p>
        </p:txBody>
      </p:sp>
    </p:spTree>
    <p:extLst>
      <p:ext uri="{BB962C8B-B14F-4D97-AF65-F5344CB8AC3E}">
        <p14:creationId xmlns:p14="http://schemas.microsoft.com/office/powerpoint/2010/main" val="1565769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2CF8F1-16BA-4EF7-A099-14558861B2D2}" type="slidenum">
              <a:rPr lang="en-US" smtClean="0"/>
              <a:t>17</a:t>
            </a:fld>
            <a:endParaRPr lang="en-US"/>
          </a:p>
        </p:txBody>
      </p:sp>
    </p:spTree>
    <p:extLst>
      <p:ext uri="{BB962C8B-B14F-4D97-AF65-F5344CB8AC3E}">
        <p14:creationId xmlns:p14="http://schemas.microsoft.com/office/powerpoint/2010/main" val="23037192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a:xfrm>
            <a:off x="-13581025" y="35253693"/>
            <a:ext cx="34487274" cy="278740"/>
          </a:xfrm>
          <a:prstGeom prst="rect">
            <a:avLst/>
          </a:prstGeom>
        </p:spPr>
        <p:txBody>
          <a:bodyPr wrap="square">
            <a:spAutoFit/>
          </a:bodyPr>
          <a:lstStyle/>
          <a:p>
            <a:endParaRPr lang="en-US"/>
          </a:p>
        </p:txBody>
      </p:sp>
      <p:sp>
        <p:nvSpPr>
          <p:cNvPr id="4" name="Slide Number Placeholder 3"/>
          <p:cNvSpPr>
            <a:spLocks noGrp="1"/>
          </p:cNvSpPr>
          <p:nvPr>
            <p:ph type="sldNum" sz="quarter" idx="10"/>
          </p:nvPr>
        </p:nvSpPr>
        <p:spPr>
          <a:xfrm>
            <a:off x="4149387" y="72410599"/>
            <a:ext cx="3174356" cy="3825008"/>
          </a:xfrm>
          <a:prstGeom prst="rect">
            <a:avLst/>
          </a:prstGeom>
        </p:spPr>
        <p:txBody>
          <a:bodyPr/>
          <a:lstStyle/>
          <a:p>
            <a:fld id="{38464418-ABC8-4147-8823-9716920390BF}" type="slidenum">
              <a:rPr lang="en-US" smtClean="0"/>
              <a:t>18</a:t>
            </a:fld>
            <a:endParaRPr lang="en-US"/>
          </a:p>
        </p:txBody>
      </p:sp>
      <p:pic>
        <p:nvPicPr>
          <p:cNvPr id="6" name="Picture 5">
            <a:extLst>
              <a:ext uri="{FF2B5EF4-FFF2-40B4-BE49-F238E27FC236}">
                <a16:creationId xmlns:a16="http://schemas.microsoft.com/office/drawing/2014/main" id="{5B3F97DD-0A06-4308-8141-C1571393675A}"/>
              </a:ext>
            </a:extLst>
          </p:cNvPr>
          <p:cNvPicPr>
            <a:picLocks noChangeAspect="1"/>
          </p:cNvPicPr>
          <p:nvPr/>
        </p:nvPicPr>
        <p:blipFill>
          <a:blip r:embed="rId3"/>
          <a:stretch>
            <a:fillRect/>
          </a:stretch>
        </p:blipFill>
        <p:spPr>
          <a:xfrm>
            <a:off x="0" y="4120039"/>
            <a:ext cx="7166187" cy="1211266"/>
          </a:xfrm>
          <a:prstGeom prst="rect">
            <a:avLst/>
          </a:prstGeom>
        </p:spPr>
      </p:pic>
    </p:spTree>
    <p:extLst>
      <p:ext uri="{BB962C8B-B14F-4D97-AF65-F5344CB8AC3E}">
        <p14:creationId xmlns:p14="http://schemas.microsoft.com/office/powerpoint/2010/main" val="23921138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a:xfrm>
            <a:off x="-13581025" y="35253693"/>
            <a:ext cx="34487274" cy="278740"/>
          </a:xfrm>
          <a:prstGeom prst="rect">
            <a:avLst/>
          </a:prstGeom>
        </p:spPr>
        <p:txBody>
          <a:bodyPr wrap="square">
            <a:spAutoFit/>
          </a:bodyPr>
          <a:lstStyle/>
          <a:p>
            <a:endParaRPr lang="en-US"/>
          </a:p>
        </p:txBody>
      </p:sp>
      <p:sp>
        <p:nvSpPr>
          <p:cNvPr id="4" name="Slide Number Placeholder 3"/>
          <p:cNvSpPr>
            <a:spLocks noGrp="1"/>
          </p:cNvSpPr>
          <p:nvPr>
            <p:ph type="sldNum" sz="quarter" idx="10"/>
          </p:nvPr>
        </p:nvSpPr>
        <p:spPr>
          <a:xfrm>
            <a:off x="4149387" y="72410599"/>
            <a:ext cx="3174356" cy="3825008"/>
          </a:xfrm>
          <a:prstGeom prst="rect">
            <a:avLst/>
          </a:prstGeom>
        </p:spPr>
        <p:txBody>
          <a:bodyPr/>
          <a:lstStyle/>
          <a:p>
            <a:fld id="{38464418-ABC8-4147-8823-9716920390BF}" type="slidenum">
              <a:rPr lang="en-US" smtClean="0"/>
              <a:t>19</a:t>
            </a:fld>
            <a:endParaRPr lang="en-US"/>
          </a:p>
        </p:txBody>
      </p:sp>
      <p:pic>
        <p:nvPicPr>
          <p:cNvPr id="6" name="Picture 5">
            <a:extLst>
              <a:ext uri="{FF2B5EF4-FFF2-40B4-BE49-F238E27FC236}">
                <a16:creationId xmlns:a16="http://schemas.microsoft.com/office/drawing/2014/main" id="{5B3F97DD-0A06-4308-8141-C1571393675A}"/>
              </a:ext>
            </a:extLst>
          </p:cNvPr>
          <p:cNvPicPr>
            <a:picLocks noChangeAspect="1"/>
          </p:cNvPicPr>
          <p:nvPr/>
        </p:nvPicPr>
        <p:blipFill>
          <a:blip r:embed="rId3"/>
          <a:stretch>
            <a:fillRect/>
          </a:stretch>
        </p:blipFill>
        <p:spPr>
          <a:xfrm>
            <a:off x="0" y="4120039"/>
            <a:ext cx="7166187" cy="1211266"/>
          </a:xfrm>
          <a:prstGeom prst="rect">
            <a:avLst/>
          </a:prstGeom>
        </p:spPr>
      </p:pic>
    </p:spTree>
    <p:extLst>
      <p:ext uri="{BB962C8B-B14F-4D97-AF65-F5344CB8AC3E}">
        <p14:creationId xmlns:p14="http://schemas.microsoft.com/office/powerpoint/2010/main" val="4586824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a:xfrm>
            <a:off x="-13581025" y="35253693"/>
            <a:ext cx="34487274" cy="463406"/>
          </a:xfrm>
          <a:prstGeom prst="rect">
            <a:avLst/>
          </a:prstGeom>
        </p:spPr>
        <p:txBody>
          <a:bodyPr wrap="square">
            <a:spAutoFit/>
          </a:bodyPr>
          <a:lstStyle/>
          <a:p>
            <a:r>
              <a:rPr lang="en-US" dirty="0"/>
              <a:t>Project $1087/sf based on original bridge size</a:t>
            </a:r>
          </a:p>
          <a:p>
            <a:endParaRPr lang="en-US" dirty="0"/>
          </a:p>
        </p:txBody>
      </p:sp>
      <p:sp>
        <p:nvSpPr>
          <p:cNvPr id="4" name="Slide Number Placeholder 3"/>
          <p:cNvSpPr>
            <a:spLocks noGrp="1"/>
          </p:cNvSpPr>
          <p:nvPr>
            <p:ph type="sldNum" sz="quarter" idx="10"/>
          </p:nvPr>
        </p:nvSpPr>
        <p:spPr>
          <a:xfrm>
            <a:off x="4149387" y="72410599"/>
            <a:ext cx="3174356" cy="3825008"/>
          </a:xfrm>
          <a:prstGeom prst="rect">
            <a:avLst/>
          </a:prstGeom>
        </p:spPr>
        <p:txBody>
          <a:bodyPr/>
          <a:lstStyle/>
          <a:p>
            <a:fld id="{38464418-ABC8-4147-8823-9716920390BF}" type="slidenum">
              <a:rPr lang="en-US" smtClean="0"/>
              <a:t>20</a:t>
            </a:fld>
            <a:endParaRPr lang="en-US"/>
          </a:p>
        </p:txBody>
      </p:sp>
      <p:pic>
        <p:nvPicPr>
          <p:cNvPr id="6" name="Picture 5">
            <a:extLst>
              <a:ext uri="{FF2B5EF4-FFF2-40B4-BE49-F238E27FC236}">
                <a16:creationId xmlns:a16="http://schemas.microsoft.com/office/drawing/2014/main" id="{5B3F97DD-0A06-4308-8141-C1571393675A}"/>
              </a:ext>
            </a:extLst>
          </p:cNvPr>
          <p:cNvPicPr>
            <a:picLocks noChangeAspect="1"/>
          </p:cNvPicPr>
          <p:nvPr/>
        </p:nvPicPr>
        <p:blipFill>
          <a:blip r:embed="rId3"/>
          <a:stretch>
            <a:fillRect/>
          </a:stretch>
        </p:blipFill>
        <p:spPr>
          <a:xfrm>
            <a:off x="0" y="4120039"/>
            <a:ext cx="7166187" cy="1211266"/>
          </a:xfrm>
          <a:prstGeom prst="rect">
            <a:avLst/>
          </a:prstGeom>
        </p:spPr>
      </p:pic>
    </p:spTree>
    <p:extLst>
      <p:ext uri="{BB962C8B-B14F-4D97-AF65-F5344CB8AC3E}">
        <p14:creationId xmlns:p14="http://schemas.microsoft.com/office/powerpoint/2010/main" val="802808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a:xfrm>
            <a:off x="-13581025" y="35253693"/>
            <a:ext cx="34487274" cy="1017403"/>
          </a:xfrm>
          <a:prstGeom prst="rect">
            <a:avLst/>
          </a:prstGeom>
        </p:spPr>
        <p:txBody>
          <a:bodyPr wrap="square">
            <a:spAutoFit/>
          </a:bodyPr>
          <a:lstStyle/>
          <a:p>
            <a:r>
              <a:rPr lang="en-US"/>
              <a:t>Original bridge had 15’ vertical clearance</a:t>
            </a:r>
          </a:p>
          <a:p>
            <a:r>
              <a:rPr lang="en-US"/>
              <a:t>New bridge has 16’9 vertical clearance</a:t>
            </a:r>
          </a:p>
          <a:p>
            <a:endParaRPr lang="en-US"/>
          </a:p>
          <a:p>
            <a:r>
              <a:rPr lang="en-US"/>
              <a:t>Bridge was in poor condition due to the deck and beam ends</a:t>
            </a:r>
          </a:p>
          <a:p>
            <a:endParaRPr lang="en-US"/>
          </a:p>
        </p:txBody>
      </p:sp>
      <p:sp>
        <p:nvSpPr>
          <p:cNvPr id="4" name="Slide Number Placeholder 3"/>
          <p:cNvSpPr>
            <a:spLocks noGrp="1"/>
          </p:cNvSpPr>
          <p:nvPr>
            <p:ph type="sldNum" sz="quarter" idx="10"/>
          </p:nvPr>
        </p:nvSpPr>
        <p:spPr>
          <a:xfrm>
            <a:off x="4149387" y="72410599"/>
            <a:ext cx="3174356" cy="3825008"/>
          </a:xfrm>
          <a:prstGeom prst="rect">
            <a:avLst/>
          </a:prstGeom>
        </p:spPr>
        <p:txBody>
          <a:bodyPr/>
          <a:lstStyle/>
          <a:p>
            <a:fld id="{38464418-ABC8-4147-8823-9716920390BF}" type="slidenum">
              <a:rPr lang="en-US" smtClean="0"/>
              <a:t>21</a:t>
            </a:fld>
            <a:endParaRPr lang="en-US"/>
          </a:p>
        </p:txBody>
      </p:sp>
      <p:pic>
        <p:nvPicPr>
          <p:cNvPr id="6" name="Picture 5">
            <a:extLst>
              <a:ext uri="{FF2B5EF4-FFF2-40B4-BE49-F238E27FC236}">
                <a16:creationId xmlns:a16="http://schemas.microsoft.com/office/drawing/2014/main" id="{5B3F97DD-0A06-4308-8141-C1571393675A}"/>
              </a:ext>
            </a:extLst>
          </p:cNvPr>
          <p:cNvPicPr>
            <a:picLocks noChangeAspect="1"/>
          </p:cNvPicPr>
          <p:nvPr/>
        </p:nvPicPr>
        <p:blipFill>
          <a:blip r:embed="rId3"/>
          <a:stretch>
            <a:fillRect/>
          </a:stretch>
        </p:blipFill>
        <p:spPr>
          <a:xfrm>
            <a:off x="0" y="4120039"/>
            <a:ext cx="7166187" cy="1211266"/>
          </a:xfrm>
          <a:prstGeom prst="rect">
            <a:avLst/>
          </a:prstGeom>
        </p:spPr>
      </p:pic>
    </p:spTree>
    <p:extLst>
      <p:ext uri="{BB962C8B-B14F-4D97-AF65-F5344CB8AC3E}">
        <p14:creationId xmlns:p14="http://schemas.microsoft.com/office/powerpoint/2010/main" val="3916469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a:t>Photo – 2022 IA 28 over Raccoon River bridge deck casting</a:t>
            </a:r>
          </a:p>
        </p:txBody>
      </p:sp>
      <p:sp>
        <p:nvSpPr>
          <p:cNvPr id="4" name="Slide Number Placeholder 3"/>
          <p:cNvSpPr>
            <a:spLocks noGrp="1"/>
          </p:cNvSpPr>
          <p:nvPr>
            <p:ph type="sldNum" sz="quarter" idx="5"/>
          </p:nvPr>
        </p:nvSpPr>
        <p:spPr/>
        <p:txBody>
          <a:bodyPr/>
          <a:lstStyle/>
          <a:p>
            <a:fld id="{102CF8F1-16BA-4EF7-A099-14558861B2D2}" type="slidenum">
              <a:rPr lang="en-US" smtClean="0"/>
              <a:t>4</a:t>
            </a:fld>
            <a:endParaRPr lang="en-US"/>
          </a:p>
        </p:txBody>
      </p:sp>
    </p:spTree>
    <p:extLst>
      <p:ext uri="{BB962C8B-B14F-4D97-AF65-F5344CB8AC3E}">
        <p14:creationId xmlns:p14="http://schemas.microsoft.com/office/powerpoint/2010/main" val="34548699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107FF-D8F6-4DBB-51D4-E1E0446E51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C2CAA7-2C1C-BB59-7F8C-63A382667F6A}"/>
              </a:ext>
            </a:extLst>
          </p:cNvPr>
          <p:cNvSpPr>
            <a:spLocks noGrp="1" noRot="1" noChangeAspect="1"/>
          </p:cNvSpPr>
          <p:nvPr>
            <p:ph type="sldImg"/>
          </p:nvPr>
        </p:nvSpPr>
        <p:spPr>
          <a:xfrm>
            <a:off x="1414463" y="1162050"/>
            <a:ext cx="4181475" cy="3136900"/>
          </a:xfrm>
        </p:spPr>
      </p:sp>
      <p:sp>
        <p:nvSpPr>
          <p:cNvPr id="3" name="Notes Placeholder 2">
            <a:extLst>
              <a:ext uri="{FF2B5EF4-FFF2-40B4-BE49-F238E27FC236}">
                <a16:creationId xmlns:a16="http://schemas.microsoft.com/office/drawing/2014/main" id="{2C3BC366-9C36-C7BA-D94B-08B666FE3C92}"/>
              </a:ext>
            </a:extLst>
          </p:cNvPr>
          <p:cNvSpPr>
            <a:spLocks noGrp="1"/>
          </p:cNvSpPr>
          <p:nvPr>
            <p:ph type="body" idx="1"/>
          </p:nvPr>
        </p:nvSpPr>
        <p:spPr>
          <a:xfrm>
            <a:off x="-13581026" y="35253694"/>
            <a:ext cx="20173920" cy="278740"/>
          </a:xfrm>
          <a:prstGeom prst="rect">
            <a:avLst/>
          </a:prstGeom>
        </p:spPr>
        <p:txBody>
          <a:bodyPr wrap="square">
            <a:spAutoFit/>
          </a:bodyPr>
          <a:lstStyle/>
          <a:p>
            <a:endParaRPr lang="en-US" dirty="0"/>
          </a:p>
        </p:txBody>
      </p:sp>
      <p:sp>
        <p:nvSpPr>
          <p:cNvPr id="4" name="Slide Number Placeholder 3">
            <a:extLst>
              <a:ext uri="{FF2B5EF4-FFF2-40B4-BE49-F238E27FC236}">
                <a16:creationId xmlns:a16="http://schemas.microsoft.com/office/drawing/2014/main" id="{EB16A408-2507-6B96-2F99-180EAF97938A}"/>
              </a:ext>
            </a:extLst>
          </p:cNvPr>
          <p:cNvSpPr>
            <a:spLocks noGrp="1"/>
          </p:cNvSpPr>
          <p:nvPr>
            <p:ph type="sldNum" sz="quarter" idx="5"/>
          </p:nvPr>
        </p:nvSpPr>
        <p:spPr>
          <a:xfrm>
            <a:off x="4149387" y="72410599"/>
            <a:ext cx="3174356" cy="3825008"/>
          </a:xfrm>
          <a:prstGeom prst="rect">
            <a:avLst/>
          </a:prstGeom>
        </p:spPr>
        <p:txBody>
          <a:bodyPr/>
          <a:lstStyle/>
          <a:p>
            <a:fld id="{38464418-ABC8-4147-8823-9716920390BF}" type="slidenum">
              <a:rPr lang="en-US" smtClean="0"/>
              <a:t>22</a:t>
            </a:fld>
            <a:endParaRPr lang="en-US"/>
          </a:p>
        </p:txBody>
      </p:sp>
    </p:spTree>
    <p:extLst>
      <p:ext uri="{BB962C8B-B14F-4D97-AF65-F5344CB8AC3E}">
        <p14:creationId xmlns:p14="http://schemas.microsoft.com/office/powerpoint/2010/main" val="34618567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1AE55-41BA-D310-BB0C-69916DCEBC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C36E14-1B7D-A35B-4B10-1FBEBC616B48}"/>
              </a:ext>
            </a:extLst>
          </p:cNvPr>
          <p:cNvSpPr>
            <a:spLocks noGrp="1" noRot="1" noChangeAspect="1"/>
          </p:cNvSpPr>
          <p:nvPr>
            <p:ph type="sldImg"/>
          </p:nvPr>
        </p:nvSpPr>
        <p:spPr>
          <a:xfrm>
            <a:off x="1414463" y="1162050"/>
            <a:ext cx="4181475" cy="3136900"/>
          </a:xfrm>
        </p:spPr>
      </p:sp>
      <p:sp>
        <p:nvSpPr>
          <p:cNvPr id="3" name="Notes Placeholder 2">
            <a:extLst>
              <a:ext uri="{FF2B5EF4-FFF2-40B4-BE49-F238E27FC236}">
                <a16:creationId xmlns:a16="http://schemas.microsoft.com/office/drawing/2014/main" id="{6350512E-3521-A0F7-7680-BC74D9AF60FD}"/>
              </a:ext>
            </a:extLst>
          </p:cNvPr>
          <p:cNvSpPr>
            <a:spLocks noGrp="1"/>
          </p:cNvSpPr>
          <p:nvPr>
            <p:ph type="body" idx="1"/>
          </p:nvPr>
        </p:nvSpPr>
        <p:spPr>
          <a:xfrm>
            <a:off x="-13581026" y="35253694"/>
            <a:ext cx="20173920" cy="278740"/>
          </a:xfrm>
          <a:prstGeom prst="rect">
            <a:avLst/>
          </a:prstGeom>
        </p:spPr>
        <p:txBody>
          <a:bodyPr wrap="square">
            <a:spAutoFit/>
          </a:bodyPr>
          <a:lstStyle/>
          <a:p>
            <a:endParaRPr lang="en-US" dirty="0"/>
          </a:p>
        </p:txBody>
      </p:sp>
      <p:sp>
        <p:nvSpPr>
          <p:cNvPr id="4" name="Slide Number Placeholder 3">
            <a:extLst>
              <a:ext uri="{FF2B5EF4-FFF2-40B4-BE49-F238E27FC236}">
                <a16:creationId xmlns:a16="http://schemas.microsoft.com/office/drawing/2014/main" id="{B6EC1A62-9324-F706-86FC-C263A2E01EBA}"/>
              </a:ext>
            </a:extLst>
          </p:cNvPr>
          <p:cNvSpPr>
            <a:spLocks noGrp="1"/>
          </p:cNvSpPr>
          <p:nvPr>
            <p:ph type="sldNum" sz="quarter" idx="5"/>
          </p:nvPr>
        </p:nvSpPr>
        <p:spPr>
          <a:xfrm>
            <a:off x="4149387" y="72410599"/>
            <a:ext cx="3174356" cy="3825008"/>
          </a:xfrm>
          <a:prstGeom prst="rect">
            <a:avLst/>
          </a:prstGeom>
        </p:spPr>
        <p:txBody>
          <a:bodyPr/>
          <a:lstStyle/>
          <a:p>
            <a:fld id="{38464418-ABC8-4147-8823-9716920390BF}" type="slidenum">
              <a:rPr lang="en-US" smtClean="0"/>
              <a:t>23</a:t>
            </a:fld>
            <a:endParaRPr lang="en-US"/>
          </a:p>
        </p:txBody>
      </p:sp>
    </p:spTree>
    <p:extLst>
      <p:ext uri="{BB962C8B-B14F-4D97-AF65-F5344CB8AC3E}">
        <p14:creationId xmlns:p14="http://schemas.microsoft.com/office/powerpoint/2010/main" val="41631635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a:xfrm>
            <a:off x="-13581026" y="35253694"/>
            <a:ext cx="20173920" cy="647993"/>
          </a:xfrm>
          <a:prstGeom prst="rect">
            <a:avLst/>
          </a:prstGeom>
        </p:spPr>
        <p:txBody>
          <a:bodyPr wrap="square">
            <a:spAutoFit/>
          </a:bodyPr>
          <a:lstStyle/>
          <a:p>
            <a:r>
              <a:rPr lang="en-US"/>
              <a:t>Bridge example of condition index of 76: 268’x42’ prestressed bridge on NHS, FHWA #604710, EB Coll IA 100, district 6, crossing I-380, ADT: 2670</a:t>
            </a:r>
          </a:p>
          <a:p>
            <a:endParaRPr lang="en-US"/>
          </a:p>
          <a:p>
            <a:r>
              <a:rPr lang="en-US"/>
              <a:t>In Cedar Rapids – just west of Collins Aerospace.</a:t>
            </a:r>
          </a:p>
        </p:txBody>
      </p:sp>
      <p:sp>
        <p:nvSpPr>
          <p:cNvPr id="4" name="Slide Number Placeholder 3"/>
          <p:cNvSpPr>
            <a:spLocks noGrp="1"/>
          </p:cNvSpPr>
          <p:nvPr>
            <p:ph type="sldNum" sz="quarter" idx="5"/>
          </p:nvPr>
        </p:nvSpPr>
        <p:spPr>
          <a:xfrm>
            <a:off x="4149387" y="72410599"/>
            <a:ext cx="3174356" cy="3825008"/>
          </a:xfrm>
          <a:prstGeom prst="rect">
            <a:avLst/>
          </a:prstGeom>
        </p:spPr>
        <p:txBody>
          <a:bodyPr/>
          <a:lstStyle/>
          <a:p>
            <a:fld id="{38464418-ABC8-4147-8823-9716920390BF}" type="slidenum">
              <a:rPr lang="en-US" smtClean="0"/>
              <a:t>24</a:t>
            </a:fld>
            <a:endParaRPr lang="en-US"/>
          </a:p>
        </p:txBody>
      </p:sp>
    </p:spTree>
    <p:extLst>
      <p:ext uri="{BB962C8B-B14F-4D97-AF65-F5344CB8AC3E}">
        <p14:creationId xmlns:p14="http://schemas.microsoft.com/office/powerpoint/2010/main" val="36779989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a:xfrm>
            <a:off x="-13581026" y="35253695"/>
            <a:ext cx="20173920" cy="647993"/>
          </a:xfrm>
          <a:prstGeom prst="rect">
            <a:avLst/>
          </a:prstGeom>
        </p:spPr>
        <p:txBody>
          <a:bodyPr wrap="square">
            <a:spAutoFit/>
          </a:bodyPr>
          <a:lstStyle/>
          <a:p>
            <a:r>
              <a:rPr lang="en-US" dirty="0"/>
              <a:t>15 bridges over Mississippi River, 12 bridges over Missouri River, 1 owned by the city of Akron and South Dakota, and 11 bridges over other waterways</a:t>
            </a:r>
          </a:p>
          <a:p>
            <a:r>
              <a:rPr lang="en-US" dirty="0"/>
              <a:t>Nebraska is applying for a grant to replace IA-175. Note that the total project costs for IA 12 is $260M, $213M DOT share, $75M bridge only.</a:t>
            </a:r>
          </a:p>
          <a:p>
            <a:endParaRPr lang="en-US" dirty="0"/>
          </a:p>
        </p:txBody>
      </p:sp>
      <p:sp>
        <p:nvSpPr>
          <p:cNvPr id="4" name="Slide Number Placeholder 3"/>
          <p:cNvSpPr>
            <a:spLocks noGrp="1"/>
          </p:cNvSpPr>
          <p:nvPr>
            <p:ph type="sldNum" sz="quarter" idx="5"/>
          </p:nvPr>
        </p:nvSpPr>
        <p:spPr>
          <a:xfrm>
            <a:off x="4149387" y="72410599"/>
            <a:ext cx="3174356" cy="3825008"/>
          </a:xfrm>
          <a:prstGeom prst="rect">
            <a:avLst/>
          </a:prstGeom>
        </p:spPr>
        <p:txBody>
          <a:bodyPr/>
          <a:lstStyle/>
          <a:p>
            <a:fld id="{38464418-ABC8-4147-8823-9716920390BF}" type="slidenum">
              <a:rPr lang="en-US" smtClean="0"/>
              <a:t>25</a:t>
            </a:fld>
            <a:endParaRPr lang="en-US"/>
          </a:p>
        </p:txBody>
      </p:sp>
    </p:spTree>
    <p:extLst>
      <p:ext uri="{BB962C8B-B14F-4D97-AF65-F5344CB8AC3E}">
        <p14:creationId xmlns:p14="http://schemas.microsoft.com/office/powerpoint/2010/main" val="35234544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a:xfrm>
            <a:off x="-13581026" y="35558734"/>
            <a:ext cx="20173920" cy="278724"/>
          </a:xfrm>
          <a:prstGeom prst="rect">
            <a:avLst/>
          </a:prstGeom>
        </p:spPr>
        <p:txBody>
          <a:bodyPr wrap="square">
            <a:spAutoFit/>
          </a:bodyPr>
          <a:lstStyle/>
          <a:p>
            <a:endParaRPr lang="en-US"/>
          </a:p>
        </p:txBody>
      </p:sp>
      <p:sp>
        <p:nvSpPr>
          <p:cNvPr id="4" name="Slide Number Placeholder 3"/>
          <p:cNvSpPr>
            <a:spLocks noGrp="1"/>
          </p:cNvSpPr>
          <p:nvPr>
            <p:ph type="sldNum" sz="quarter" idx="5"/>
          </p:nvPr>
        </p:nvSpPr>
        <p:spPr>
          <a:xfrm>
            <a:off x="4149387" y="72410599"/>
            <a:ext cx="3174356" cy="3825008"/>
          </a:xfrm>
          <a:prstGeom prst="rect">
            <a:avLst/>
          </a:prstGeom>
        </p:spPr>
        <p:txBody>
          <a:bodyPr/>
          <a:lstStyle/>
          <a:p>
            <a:fld id="{38464418-ABC8-4147-8823-9716920390BF}" type="slidenum">
              <a:rPr lang="en-US" smtClean="0"/>
              <a:t>26</a:t>
            </a:fld>
            <a:endParaRPr lang="en-US"/>
          </a:p>
        </p:txBody>
      </p:sp>
    </p:spTree>
    <p:extLst>
      <p:ext uri="{BB962C8B-B14F-4D97-AF65-F5344CB8AC3E}">
        <p14:creationId xmlns:p14="http://schemas.microsoft.com/office/powerpoint/2010/main" val="1050388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a:t>Photos – Laser light illuminating the surface for high resolution cameras and a sample of a deck crack density and crack map report. </a:t>
            </a:r>
          </a:p>
        </p:txBody>
      </p:sp>
      <p:sp>
        <p:nvSpPr>
          <p:cNvPr id="4" name="Slide Number Placeholder 3"/>
          <p:cNvSpPr>
            <a:spLocks noGrp="1"/>
          </p:cNvSpPr>
          <p:nvPr>
            <p:ph type="sldNum" sz="quarter" idx="5"/>
          </p:nvPr>
        </p:nvSpPr>
        <p:spPr/>
        <p:txBody>
          <a:bodyPr/>
          <a:lstStyle/>
          <a:p>
            <a:fld id="{102CF8F1-16BA-4EF7-A099-14558861B2D2}" type="slidenum">
              <a:rPr lang="en-US" smtClean="0"/>
              <a:t>5</a:t>
            </a:fld>
            <a:endParaRPr lang="en-US"/>
          </a:p>
        </p:txBody>
      </p:sp>
    </p:spTree>
    <p:extLst>
      <p:ext uri="{BB962C8B-B14F-4D97-AF65-F5344CB8AC3E}">
        <p14:creationId xmlns:p14="http://schemas.microsoft.com/office/powerpoint/2010/main" val="376130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a:t>This data is updated based on 2025 Annual Bridge Report published in July 2025 and 2025 NBI Submittal</a:t>
            </a:r>
          </a:p>
          <a:p>
            <a:r>
              <a:rPr lang="en-US"/>
              <a:t>4214</a:t>
            </a:r>
            <a:r>
              <a:rPr lang="en-US" baseline="0"/>
              <a:t> total state owned bridges (</a:t>
            </a:r>
            <a:r>
              <a:rPr lang="en-US"/>
              <a:t>727</a:t>
            </a:r>
            <a:r>
              <a:rPr lang="en-US" baseline="0"/>
              <a:t> interstate bridges, </a:t>
            </a:r>
            <a:r>
              <a:rPr lang="en-US"/>
              <a:t>3487</a:t>
            </a:r>
            <a:r>
              <a:rPr lang="en-US" baseline="0"/>
              <a:t> non-interstate bridges)</a:t>
            </a:r>
          </a:p>
          <a:p>
            <a:r>
              <a:rPr lang="en-US"/>
              <a:t>2,659 bridges</a:t>
            </a:r>
            <a:r>
              <a:rPr lang="en-US" baseline="0"/>
              <a:t> on the NHS.</a:t>
            </a:r>
            <a:r>
              <a:rPr lang="en-US"/>
              <a:t> </a:t>
            </a:r>
            <a:r>
              <a:rPr lang="en-US" baseline="0"/>
              <a:t> </a:t>
            </a:r>
            <a:r>
              <a:rPr lang="en-US"/>
              <a:t>28 total </a:t>
            </a:r>
            <a:r>
              <a:rPr lang="en-US" baseline="0"/>
              <a:t>Poor.</a:t>
            </a:r>
            <a:r>
              <a:rPr lang="en-US"/>
              <a:t> 15 Poor on NHS (8 state owned bridges and 7 city bridges</a:t>
            </a:r>
            <a:r>
              <a:rPr lang="en-US" baseline="0"/>
              <a:t>) </a:t>
            </a:r>
          </a:p>
          <a:p>
            <a:r>
              <a:rPr lang="en-US" baseline="0"/>
              <a:t>Make comment that there are 23,685 bridges statewide (23,716 if private, federal, etc., owned is included). Iowa’s status as number one state with the most Poor/SD bridges (4418) due to local bridges.</a:t>
            </a:r>
          </a:p>
          <a:p>
            <a:r>
              <a:rPr lang="en-US" baseline="0"/>
              <a:t>17.2% of state owned bridges are on the interstate. 26.4% of the total deck area on the interstate.</a:t>
            </a:r>
          </a:p>
          <a:p>
            <a:r>
              <a:rPr lang="en-US" baseline="0"/>
              <a:t>The Des Moines River bridge on I-235 has the highest VPD at 89,000.</a:t>
            </a:r>
          </a:p>
          <a:p>
            <a:endParaRPr lang="en-US" baseline="0"/>
          </a:p>
          <a:p>
            <a:r>
              <a:rPr lang="en-US" baseline="0"/>
              <a:t>Football field is 57,600ft^2</a:t>
            </a:r>
          </a:p>
          <a:p>
            <a:endParaRPr lang="en-US" baseline="0"/>
          </a:p>
        </p:txBody>
      </p:sp>
      <p:sp>
        <p:nvSpPr>
          <p:cNvPr id="4" name="Slide Number Placeholder 3"/>
          <p:cNvSpPr>
            <a:spLocks noGrp="1"/>
          </p:cNvSpPr>
          <p:nvPr>
            <p:ph type="sldNum" sz="quarter" idx="5"/>
          </p:nvPr>
        </p:nvSpPr>
        <p:spPr/>
        <p:txBody>
          <a:bodyPr/>
          <a:lstStyle/>
          <a:p>
            <a:fld id="{102CF8F1-16BA-4EF7-A099-14558861B2D2}" type="slidenum">
              <a:rPr lang="en-US" smtClean="0"/>
              <a:t>6</a:t>
            </a:fld>
            <a:endParaRPr lang="en-US"/>
          </a:p>
        </p:txBody>
      </p:sp>
    </p:spTree>
    <p:extLst>
      <p:ext uri="{BB962C8B-B14F-4D97-AF65-F5344CB8AC3E}">
        <p14:creationId xmlns:p14="http://schemas.microsoft.com/office/powerpoint/2010/main" val="3566377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A0BA2-469D-3EF4-F968-B04EB3C1EE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1B67A7-1538-3DE6-BCE4-62000500146F}"/>
              </a:ext>
            </a:extLst>
          </p:cNvPr>
          <p:cNvSpPr>
            <a:spLocks noGrp="1" noRot="1" noChangeAspect="1"/>
          </p:cNvSpPr>
          <p:nvPr>
            <p:ph type="sldImg"/>
          </p:nvPr>
        </p:nvSpPr>
        <p:spPr>
          <a:xfrm>
            <a:off x="1414463" y="1162050"/>
            <a:ext cx="4181475" cy="3136900"/>
          </a:xfrm>
        </p:spPr>
      </p:sp>
      <p:sp>
        <p:nvSpPr>
          <p:cNvPr id="3" name="Notes Placeholder 2">
            <a:extLst>
              <a:ext uri="{FF2B5EF4-FFF2-40B4-BE49-F238E27FC236}">
                <a16:creationId xmlns:a16="http://schemas.microsoft.com/office/drawing/2014/main" id="{337C3C86-2CAE-3DCF-4D68-9FF1EB9D216A}"/>
              </a:ext>
            </a:extLst>
          </p:cNvPr>
          <p:cNvSpPr>
            <a:spLocks noGrp="1"/>
          </p:cNvSpPr>
          <p:nvPr>
            <p:ph type="body" idx="1"/>
          </p:nvPr>
        </p:nvSpPr>
        <p:spPr/>
        <p:txBody>
          <a:bodyPr/>
          <a:lstStyle/>
          <a:p>
            <a:r>
              <a:rPr lang="en-US"/>
              <a:t>This data is updated based on 2025 Annual Bridge Report published in July 2025 and 2025 NBI Submittal</a:t>
            </a:r>
          </a:p>
          <a:p>
            <a:r>
              <a:rPr lang="en-US"/>
              <a:t>4214</a:t>
            </a:r>
            <a:r>
              <a:rPr lang="en-US" baseline="0"/>
              <a:t> total state owned bridges (</a:t>
            </a:r>
            <a:r>
              <a:rPr lang="en-US"/>
              <a:t>727</a:t>
            </a:r>
            <a:r>
              <a:rPr lang="en-US" baseline="0"/>
              <a:t> interstate bridges, </a:t>
            </a:r>
            <a:r>
              <a:rPr lang="en-US"/>
              <a:t>3487</a:t>
            </a:r>
            <a:r>
              <a:rPr lang="en-US" baseline="0"/>
              <a:t> non-interstate bridges)</a:t>
            </a:r>
          </a:p>
          <a:p>
            <a:r>
              <a:rPr lang="en-US"/>
              <a:t>2,659 bridges</a:t>
            </a:r>
            <a:r>
              <a:rPr lang="en-US" baseline="0"/>
              <a:t> on the NHS.</a:t>
            </a:r>
            <a:r>
              <a:rPr lang="en-US"/>
              <a:t> </a:t>
            </a:r>
            <a:r>
              <a:rPr lang="en-US" baseline="0"/>
              <a:t> </a:t>
            </a:r>
            <a:r>
              <a:rPr lang="en-US"/>
              <a:t>28 total </a:t>
            </a:r>
            <a:r>
              <a:rPr lang="en-US" baseline="0"/>
              <a:t>Poor.</a:t>
            </a:r>
            <a:r>
              <a:rPr lang="en-US"/>
              <a:t> 15 Poor on NHS (8 state owned bridges and 7 city bridges</a:t>
            </a:r>
            <a:r>
              <a:rPr lang="en-US" baseline="0"/>
              <a:t>) </a:t>
            </a:r>
          </a:p>
          <a:p>
            <a:r>
              <a:rPr lang="en-US" baseline="0"/>
              <a:t>Make comment that there are 23,685 bridges statewide (23,716 if private, federal, etc., owned is included). Iowa’s status as number one state with the most Poor/SD bridges (4418) due to local bridges.</a:t>
            </a:r>
          </a:p>
          <a:p>
            <a:r>
              <a:rPr lang="en-US" baseline="0"/>
              <a:t>17.2% of state owned bridges are on the interstate. 26.4% of the total deck area on the interstate.</a:t>
            </a:r>
          </a:p>
          <a:p>
            <a:r>
              <a:rPr lang="en-US" baseline="0"/>
              <a:t>The Des Moines River bridge on I-235 has the highest VPD at 89,000.</a:t>
            </a:r>
          </a:p>
          <a:p>
            <a:endParaRPr lang="en-US" baseline="0"/>
          </a:p>
          <a:p>
            <a:r>
              <a:rPr lang="en-US" baseline="0"/>
              <a:t>Football field is 57,600ft^2</a:t>
            </a:r>
          </a:p>
          <a:p>
            <a:endParaRPr lang="en-US" baseline="0"/>
          </a:p>
        </p:txBody>
      </p:sp>
      <p:sp>
        <p:nvSpPr>
          <p:cNvPr id="4" name="Slide Number Placeholder 3">
            <a:extLst>
              <a:ext uri="{FF2B5EF4-FFF2-40B4-BE49-F238E27FC236}">
                <a16:creationId xmlns:a16="http://schemas.microsoft.com/office/drawing/2014/main" id="{89BDEFB5-C4C5-B02D-6039-DE76816B656B}"/>
              </a:ext>
            </a:extLst>
          </p:cNvPr>
          <p:cNvSpPr>
            <a:spLocks noGrp="1"/>
          </p:cNvSpPr>
          <p:nvPr>
            <p:ph type="sldNum" sz="quarter" idx="5"/>
          </p:nvPr>
        </p:nvSpPr>
        <p:spPr/>
        <p:txBody>
          <a:bodyPr/>
          <a:lstStyle/>
          <a:p>
            <a:fld id="{102CF8F1-16BA-4EF7-A099-14558861B2D2}" type="slidenum">
              <a:rPr lang="en-US" smtClean="0"/>
              <a:t>7</a:t>
            </a:fld>
            <a:endParaRPr lang="en-US"/>
          </a:p>
        </p:txBody>
      </p:sp>
    </p:spTree>
    <p:extLst>
      <p:ext uri="{BB962C8B-B14F-4D97-AF65-F5344CB8AC3E}">
        <p14:creationId xmlns:p14="http://schemas.microsoft.com/office/powerpoint/2010/main" val="2016511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a:t>Discuss inspection and how we arrive at Good, Fair, and Poor.</a:t>
            </a:r>
          </a:p>
          <a:p>
            <a:endParaRPr lang="en-US"/>
          </a:p>
          <a:p>
            <a:r>
              <a:rPr lang="en-US"/>
              <a:t>Bridge inspectors assign a general condition rating to the components of the deck, superstructure and substructure in accordance with the National Bridge Inspection Standards (NBIS) and the FHWA Recording and Coding Guide and the AASHTO Manual for Bridge Evaluation.  We are in a transition period of implementing new NBIS requirements and the new Specifications for the National Bridge Inventory (SNBI).  April 2024, we started collecting SNBI data.</a:t>
            </a:r>
          </a:p>
          <a:p>
            <a:endParaRPr lang="en-US"/>
          </a:p>
          <a:p>
            <a:r>
              <a:rPr lang="en-US"/>
              <a:t>SNBI replaces the Recording and Coding Guide.  Component Condition Rating replaces General Condition Rating.</a:t>
            </a:r>
          </a:p>
          <a:p>
            <a:endParaRPr lang="en-US"/>
          </a:p>
        </p:txBody>
      </p:sp>
      <p:sp>
        <p:nvSpPr>
          <p:cNvPr id="4" name="Slide Number Placeholder 3"/>
          <p:cNvSpPr>
            <a:spLocks noGrp="1"/>
          </p:cNvSpPr>
          <p:nvPr>
            <p:ph type="sldNum" sz="quarter" idx="5"/>
          </p:nvPr>
        </p:nvSpPr>
        <p:spPr/>
        <p:txBody>
          <a:bodyPr/>
          <a:lstStyle/>
          <a:p>
            <a:fld id="{102CF8F1-16BA-4EF7-A099-14558861B2D2}" type="slidenum">
              <a:rPr lang="en-US" smtClean="0"/>
              <a:t>8</a:t>
            </a:fld>
            <a:endParaRPr lang="en-US"/>
          </a:p>
        </p:txBody>
      </p:sp>
    </p:spTree>
    <p:extLst>
      <p:ext uri="{BB962C8B-B14F-4D97-AF65-F5344CB8AC3E}">
        <p14:creationId xmlns:p14="http://schemas.microsoft.com/office/powerpoint/2010/main" val="2140708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a:xfrm>
            <a:off x="-13581025" y="35253691"/>
            <a:ext cx="34487273" cy="1571165"/>
          </a:xfrm>
          <a:prstGeom prst="rect">
            <a:avLst/>
          </a:prstGeom>
        </p:spPr>
        <p:txBody>
          <a:bodyPr wrap="square">
            <a:spAutoFit/>
          </a:bodyPr>
          <a:lstStyle/>
          <a:p>
            <a:pPr defTabSz="931640">
              <a:defRPr/>
            </a:pPr>
            <a:r>
              <a:rPr lang="en-US" dirty="0"/>
              <a:t>Rhode Island only has 787 bridges and 110 are Poor. The fewest total number of bridges in the country.</a:t>
            </a:r>
          </a:p>
          <a:p>
            <a:endParaRPr lang="en-US" dirty="0"/>
          </a:p>
          <a:p>
            <a:r>
              <a:rPr lang="en-US" dirty="0"/>
              <a:t>Top 12 states own half the bridges in the US.</a:t>
            </a:r>
          </a:p>
          <a:p>
            <a:endParaRPr lang="en-US" dirty="0"/>
          </a:p>
          <a:p>
            <a:r>
              <a:rPr lang="en-US" dirty="0"/>
              <a:t>Poor deck area in California  is twice as much as Iowa.</a:t>
            </a:r>
          </a:p>
          <a:p>
            <a:endParaRPr lang="en-US" dirty="0"/>
          </a:p>
          <a:p>
            <a:r>
              <a:rPr lang="en-US" dirty="0"/>
              <a:t>Iowa 49 in % interstate poor, 45 in % NHS poor</a:t>
            </a:r>
          </a:p>
          <a:p>
            <a:endParaRPr lang="en-US" dirty="0"/>
          </a:p>
        </p:txBody>
      </p:sp>
      <p:sp>
        <p:nvSpPr>
          <p:cNvPr id="4" name="Slide Number Placeholder 3"/>
          <p:cNvSpPr>
            <a:spLocks noGrp="1"/>
          </p:cNvSpPr>
          <p:nvPr>
            <p:ph type="sldNum" sz="quarter" idx="10"/>
          </p:nvPr>
        </p:nvSpPr>
        <p:spPr>
          <a:xfrm>
            <a:off x="4149387" y="72410599"/>
            <a:ext cx="3174356" cy="3825008"/>
          </a:xfrm>
          <a:prstGeom prst="rect">
            <a:avLst/>
          </a:prstGeom>
        </p:spPr>
        <p:txBody>
          <a:bodyPr/>
          <a:lstStyle/>
          <a:p>
            <a:fld id="{38464418-ABC8-4147-8823-9716920390BF}" type="slidenum">
              <a:rPr lang="en-US" smtClean="0"/>
              <a:t>9</a:t>
            </a:fld>
            <a:endParaRPr lang="en-US"/>
          </a:p>
        </p:txBody>
      </p:sp>
    </p:spTree>
    <p:extLst>
      <p:ext uri="{BB962C8B-B14F-4D97-AF65-F5344CB8AC3E}">
        <p14:creationId xmlns:p14="http://schemas.microsoft.com/office/powerpoint/2010/main" val="3480240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a:xfrm>
            <a:off x="-13581025" y="35253693"/>
            <a:ext cx="34487273" cy="278724"/>
          </a:xfrm>
          <a:prstGeom prst="rect">
            <a:avLst/>
          </a:prstGeom>
        </p:spPr>
        <p:txBody>
          <a:bodyPr wrap="square">
            <a:spAutoFit/>
          </a:bodyPr>
          <a:lstStyle/>
          <a:p>
            <a:r>
              <a:rPr lang="en-US"/>
              <a:t>IA has state-owned (primary highway) bridges of 4,214 ranked 26</a:t>
            </a:r>
            <a:r>
              <a:rPr lang="en-US" baseline="30000"/>
              <a:t>th</a:t>
            </a:r>
            <a:r>
              <a:rPr lang="en-US"/>
              <a:t>. 28 poor bridges -&gt; 0.66%</a:t>
            </a:r>
          </a:p>
        </p:txBody>
      </p:sp>
      <p:sp>
        <p:nvSpPr>
          <p:cNvPr id="4" name="Slide Number Placeholder 3"/>
          <p:cNvSpPr>
            <a:spLocks noGrp="1"/>
          </p:cNvSpPr>
          <p:nvPr>
            <p:ph type="sldNum" sz="quarter" idx="10"/>
          </p:nvPr>
        </p:nvSpPr>
        <p:spPr>
          <a:xfrm>
            <a:off x="4149387" y="72410599"/>
            <a:ext cx="3174356" cy="3825008"/>
          </a:xfrm>
          <a:prstGeom prst="rect">
            <a:avLst/>
          </a:prstGeom>
        </p:spPr>
        <p:txBody>
          <a:bodyPr/>
          <a:lstStyle/>
          <a:p>
            <a:fld id="{38464418-ABC8-4147-8823-9716920390BF}" type="slidenum">
              <a:rPr lang="en-US" smtClean="0"/>
              <a:t>10</a:t>
            </a:fld>
            <a:endParaRPr lang="en-US"/>
          </a:p>
        </p:txBody>
      </p:sp>
    </p:spTree>
    <p:extLst>
      <p:ext uri="{BB962C8B-B14F-4D97-AF65-F5344CB8AC3E}">
        <p14:creationId xmlns:p14="http://schemas.microsoft.com/office/powerpoint/2010/main" val="28841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a:xfrm>
            <a:off x="-13581025" y="35691536"/>
            <a:ext cx="34487274" cy="463359"/>
          </a:xfrm>
          <a:prstGeom prst="rect">
            <a:avLst/>
          </a:prstGeom>
        </p:spPr>
        <p:txBody>
          <a:bodyPr wrap="square">
            <a:spAutoFit/>
          </a:bodyPr>
          <a:lstStyle/>
          <a:p>
            <a:pPr defTabSz="931504">
              <a:defRPr/>
            </a:pPr>
            <a:r>
              <a:rPr lang="en-US"/>
              <a:t>Updated from 2024 submittal</a:t>
            </a:r>
          </a:p>
          <a:p>
            <a:endParaRPr lang="en-US"/>
          </a:p>
        </p:txBody>
      </p:sp>
      <p:sp>
        <p:nvSpPr>
          <p:cNvPr id="4" name="Slide Number Placeholder 3"/>
          <p:cNvSpPr>
            <a:spLocks noGrp="1"/>
          </p:cNvSpPr>
          <p:nvPr>
            <p:ph type="sldNum" sz="quarter" idx="10"/>
          </p:nvPr>
        </p:nvSpPr>
        <p:spPr>
          <a:xfrm>
            <a:off x="4149387" y="72410599"/>
            <a:ext cx="3174356" cy="3825008"/>
          </a:xfrm>
          <a:prstGeom prst="rect">
            <a:avLst/>
          </a:prstGeom>
        </p:spPr>
        <p:txBody>
          <a:bodyPr/>
          <a:lstStyle/>
          <a:p>
            <a:fld id="{38464418-ABC8-4147-8823-9716920390BF}" type="slidenum">
              <a:rPr lang="en-US" smtClean="0"/>
              <a:t>11</a:t>
            </a:fld>
            <a:endParaRPr lang="en-US"/>
          </a:p>
        </p:txBody>
      </p:sp>
      <p:pic>
        <p:nvPicPr>
          <p:cNvPr id="6" name="Picture 5">
            <a:extLst>
              <a:ext uri="{FF2B5EF4-FFF2-40B4-BE49-F238E27FC236}">
                <a16:creationId xmlns:a16="http://schemas.microsoft.com/office/drawing/2014/main" id="{0F9B4923-59B7-4BAA-9AA0-1869C1D9101E}"/>
              </a:ext>
            </a:extLst>
          </p:cNvPr>
          <p:cNvPicPr>
            <a:picLocks noChangeAspect="1"/>
          </p:cNvPicPr>
          <p:nvPr/>
        </p:nvPicPr>
        <p:blipFill>
          <a:blip r:embed="rId3"/>
          <a:stretch>
            <a:fillRect/>
          </a:stretch>
        </p:blipFill>
        <p:spPr>
          <a:xfrm>
            <a:off x="0" y="4329281"/>
            <a:ext cx="7166187" cy="792783"/>
          </a:xfrm>
          <a:prstGeom prst="rect">
            <a:avLst/>
          </a:prstGeom>
        </p:spPr>
      </p:pic>
    </p:spTree>
    <p:extLst>
      <p:ext uri="{BB962C8B-B14F-4D97-AF65-F5344CB8AC3E}">
        <p14:creationId xmlns:p14="http://schemas.microsoft.com/office/powerpoint/2010/main" val="2211293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ame">
    <p:bg>
      <p:bgPr>
        <a:solidFill>
          <a:schemeClr val="bg1">
            <a:alpha val="10000"/>
          </a:schemeClr>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4DAF0714-05F3-0032-F5CA-3E9020090869}"/>
              </a:ext>
            </a:extLst>
          </p:cNvPr>
          <p:cNvSpPr>
            <a:spLocks/>
          </p:cNvSpPr>
          <p:nvPr userDrawn="1"/>
        </p:nvSpPr>
        <p:spPr>
          <a:xfrm rot="16200000">
            <a:off x="4120692" y="1833510"/>
            <a:ext cx="903803" cy="9145186"/>
          </a:xfrm>
          <a:custGeom>
            <a:avLst/>
            <a:gdLst>
              <a:gd name="connsiteX0" fmla="*/ 903803 w 903803"/>
              <a:gd name="connsiteY0" fmla="*/ 12193581 h 12193581"/>
              <a:gd name="connsiteX1" fmla="*/ 350824 w 903803"/>
              <a:gd name="connsiteY1" fmla="*/ 12192013 h 12193581"/>
              <a:gd name="connsiteX2" fmla="*/ 350824 w 903803"/>
              <a:gd name="connsiteY2" fmla="*/ 12192001 h 12193581"/>
              <a:gd name="connsiteX3" fmla="*/ 0 w 903803"/>
              <a:gd name="connsiteY3" fmla="*/ 12192001 h 12193581"/>
              <a:gd name="connsiteX4" fmla="*/ 1 w 903803"/>
              <a:gd name="connsiteY4" fmla="*/ 2 h 12193581"/>
              <a:gd name="connsiteX5" fmla="*/ 365759 w 903803"/>
              <a:gd name="connsiteY5" fmla="*/ 2 h 12193581"/>
              <a:gd name="connsiteX6" fmla="*/ 365759 w 903803"/>
              <a:gd name="connsiteY6" fmla="*/ 1533 h 12193581"/>
              <a:gd name="connsiteX7" fmla="*/ 903802 w 903803"/>
              <a:gd name="connsiteY7" fmla="*/ 0 h 12193581"/>
              <a:gd name="connsiteX8" fmla="*/ 365759 w 903803"/>
              <a:gd name="connsiteY8" fmla="*/ 6048638 h 12193581"/>
              <a:gd name="connsiteX9" fmla="*/ 365759 w 903803"/>
              <a:gd name="connsiteY9" fmla="*/ 6176118 h 1219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3803" h="12193581">
                <a:moveTo>
                  <a:pt x="903803" y="12193581"/>
                </a:moveTo>
                <a:lnTo>
                  <a:pt x="350824" y="12192013"/>
                </a:lnTo>
                <a:lnTo>
                  <a:pt x="350824" y="12192001"/>
                </a:lnTo>
                <a:lnTo>
                  <a:pt x="0" y="12192001"/>
                </a:lnTo>
                <a:lnTo>
                  <a:pt x="1" y="2"/>
                </a:lnTo>
                <a:lnTo>
                  <a:pt x="365759" y="2"/>
                </a:lnTo>
                <a:lnTo>
                  <a:pt x="365759" y="1533"/>
                </a:lnTo>
                <a:lnTo>
                  <a:pt x="903802" y="0"/>
                </a:lnTo>
                <a:lnTo>
                  <a:pt x="365759" y="6048638"/>
                </a:lnTo>
                <a:lnTo>
                  <a:pt x="365759" y="617611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a:p>
        </p:txBody>
      </p:sp>
      <p:sp>
        <p:nvSpPr>
          <p:cNvPr id="3" name="Content Placeholder 15">
            <a:extLst>
              <a:ext uri="{FF2B5EF4-FFF2-40B4-BE49-F238E27FC236}">
                <a16:creationId xmlns:a16="http://schemas.microsoft.com/office/drawing/2014/main" id="{A25AFECF-0C52-4AD9-7A75-9BDCD4CDC9EB}"/>
              </a:ext>
            </a:extLst>
          </p:cNvPr>
          <p:cNvSpPr>
            <a:spLocks noGrp="1"/>
          </p:cNvSpPr>
          <p:nvPr>
            <p:ph sz="quarter" idx="16" hasCustomPrompt="1"/>
          </p:nvPr>
        </p:nvSpPr>
        <p:spPr>
          <a:xfrm>
            <a:off x="754380" y="1920240"/>
            <a:ext cx="7610952" cy="3752963"/>
          </a:xfrm>
          <a:prstGeom prst="rect">
            <a:avLst/>
          </a:prstGeom>
        </p:spPr>
        <p:txBody>
          <a:bodyPr/>
          <a:lstStyle>
            <a:lvl1pPr marL="214303" indent="-214303">
              <a:lnSpc>
                <a:spcPct val="100000"/>
              </a:lnSpc>
              <a:spcBef>
                <a:spcPts val="900"/>
              </a:spcBef>
              <a:spcAft>
                <a:spcPts val="0"/>
              </a:spcAft>
              <a:buFont typeface="Arial" panose="020B0604020202020204" pitchFamily="34" charset="0"/>
              <a:buChar char="•"/>
              <a:defRPr sz="1800" spc="37" baseline="0">
                <a:solidFill>
                  <a:schemeClr val="tx1"/>
                </a:solidFill>
                <a:latin typeface="Calibri" panose="020F0502020204030204" pitchFamily="34" charset="0"/>
                <a:cs typeface="Calibri" panose="020F0502020204030204" pitchFamily="34" charset="0"/>
              </a:defRPr>
            </a:lvl1pPr>
            <a:lvl2pPr marL="427413" indent="-169061">
              <a:spcBef>
                <a:spcPts val="451"/>
              </a:spcBef>
              <a:spcAft>
                <a:spcPts val="0"/>
              </a:spcAft>
              <a:buFont typeface="Arial" panose="020B0604020202020204" pitchFamily="34" charset="0"/>
              <a:buChar char="•"/>
              <a:defRPr sz="1800">
                <a:latin typeface="Calibri" panose="020F0502020204030204" pitchFamily="34" charset="0"/>
                <a:cs typeface="Calibri" panose="020F0502020204030204" pitchFamily="34" charset="0"/>
              </a:defRPr>
            </a:lvl2pPr>
            <a:lvl3pPr marL="601236" indent="-173822">
              <a:spcBef>
                <a:spcPts val="451"/>
              </a:spcBef>
              <a:spcAft>
                <a:spcPts val="0"/>
              </a:spcAft>
              <a:buFont typeface="Arial" panose="020B0604020202020204" pitchFamily="34" charset="0"/>
              <a:buChar char="•"/>
              <a:defRPr sz="1800">
                <a:latin typeface="Calibri" panose="020F0502020204030204" pitchFamily="34" charset="0"/>
                <a:cs typeface="Calibri" panose="020F0502020204030204" pitchFamily="34" charset="0"/>
              </a:defRPr>
            </a:lvl3pPr>
          </a:lstStyle>
          <a:p>
            <a:pPr lvl="0"/>
            <a:r>
              <a:rPr lang="en-US"/>
              <a:t>Click to add text</a:t>
            </a:r>
          </a:p>
          <a:p>
            <a:pPr lvl="1"/>
            <a:r>
              <a:rPr lang="en-US"/>
              <a:t>Click to add text</a:t>
            </a:r>
          </a:p>
          <a:p>
            <a:pPr lvl="2"/>
            <a:r>
              <a:rPr lang="en-US"/>
              <a:t>Click to add text</a:t>
            </a:r>
          </a:p>
        </p:txBody>
      </p:sp>
      <p:sp>
        <p:nvSpPr>
          <p:cNvPr id="4" name="Text Placeholder 3">
            <a:extLst>
              <a:ext uri="{FF2B5EF4-FFF2-40B4-BE49-F238E27FC236}">
                <a16:creationId xmlns:a16="http://schemas.microsoft.com/office/drawing/2014/main" id="{399BF6E8-FE26-DC6A-E66C-C899DECCA75A}"/>
              </a:ext>
            </a:extLst>
          </p:cNvPr>
          <p:cNvSpPr>
            <a:spLocks noGrp="1"/>
          </p:cNvSpPr>
          <p:nvPr>
            <p:ph type="body" sz="quarter" idx="18" hasCustomPrompt="1"/>
          </p:nvPr>
        </p:nvSpPr>
        <p:spPr>
          <a:xfrm>
            <a:off x="754385" y="1005840"/>
            <a:ext cx="7610951" cy="574222"/>
          </a:xfrm>
          <a:prstGeom prst="rect">
            <a:avLst/>
          </a:prstGeom>
        </p:spPr>
        <p:txBody>
          <a:bodyPr anchor="b"/>
          <a:lstStyle>
            <a:lvl1pPr marL="0" indent="0">
              <a:buNone/>
              <a:defRPr sz="2400" b="1" spc="37" baseline="0">
                <a:solidFill>
                  <a:schemeClr val="accent1"/>
                </a:solidFill>
                <a:latin typeface="+mj-lt"/>
              </a:defRPr>
            </a:lvl1pPr>
            <a:lvl2pPr marL="342883" indent="0">
              <a:buNone/>
              <a:defRPr/>
            </a:lvl2pPr>
            <a:lvl3pPr marL="685766" indent="0">
              <a:buNone/>
              <a:defRPr/>
            </a:lvl3pPr>
            <a:lvl4pPr marL="1028649" indent="0">
              <a:buNone/>
              <a:defRPr/>
            </a:lvl4pPr>
            <a:lvl5pPr marL="1371532" indent="0">
              <a:buNone/>
              <a:defRPr/>
            </a:lvl5pPr>
          </a:lstStyle>
          <a:p>
            <a:pPr lvl="0"/>
            <a:r>
              <a:rPr lang="en-US"/>
              <a:t>Headline Here</a:t>
            </a:r>
          </a:p>
        </p:txBody>
      </p:sp>
      <p:sp>
        <p:nvSpPr>
          <p:cNvPr id="9" name="Footer Placeholder 4">
            <a:extLst>
              <a:ext uri="{FF2B5EF4-FFF2-40B4-BE49-F238E27FC236}">
                <a16:creationId xmlns:a16="http://schemas.microsoft.com/office/drawing/2014/main" id="{B33F4350-BDB8-F442-158E-E9948ECD25BB}"/>
              </a:ext>
            </a:extLst>
          </p:cNvPr>
          <p:cNvSpPr txBox="1">
            <a:spLocks/>
          </p:cNvSpPr>
          <p:nvPr userDrawn="1"/>
        </p:nvSpPr>
        <p:spPr>
          <a:xfrm>
            <a:off x="377412" y="6356359"/>
            <a:ext cx="3400960" cy="365125"/>
          </a:xfrm>
          <a:prstGeom prst="rect">
            <a:avLst/>
          </a:prstGeom>
        </p:spPr>
        <p:txBody>
          <a:bodyPr lIns="0" rIns="0" anchor="b"/>
          <a:lstStyle>
            <a:defPPr>
              <a:defRPr lang="en-US"/>
            </a:defPPr>
            <a:lvl1pPr marL="0" algn="l" defTabSz="914400" rtl="0" eaLnBrk="1" latinLnBrk="0" hangingPunct="1">
              <a:defRPr sz="800" kern="1200" spc="10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spc="113" baseline="0">
                <a:latin typeface="Calibri" panose="020F0502020204030204" pitchFamily="34" charset="0"/>
                <a:cs typeface="Calibri" panose="020F0502020204030204" pitchFamily="34" charset="0"/>
              </a:rPr>
              <a:t>Bridge Management</a:t>
            </a:r>
          </a:p>
        </p:txBody>
      </p:sp>
      <p:sp>
        <p:nvSpPr>
          <p:cNvPr id="12" name="Slide Number Placeholder 5">
            <a:extLst>
              <a:ext uri="{FF2B5EF4-FFF2-40B4-BE49-F238E27FC236}">
                <a16:creationId xmlns:a16="http://schemas.microsoft.com/office/drawing/2014/main" id="{1F952649-AA3B-C06C-E042-C84208E9F92E}"/>
              </a:ext>
            </a:extLst>
          </p:cNvPr>
          <p:cNvSpPr txBox="1">
            <a:spLocks/>
          </p:cNvSpPr>
          <p:nvPr userDrawn="1"/>
        </p:nvSpPr>
        <p:spPr>
          <a:xfrm>
            <a:off x="7882759" y="6356359"/>
            <a:ext cx="883814" cy="365125"/>
          </a:xfrm>
          <a:prstGeom prst="rect">
            <a:avLst/>
          </a:prstGeom>
        </p:spPr>
        <p:txBody>
          <a:bodyPr lIns="0" rIns="0" anchor="b"/>
          <a:lstStyle>
            <a:defPPr>
              <a:defRPr lang="en-US"/>
            </a:defPPr>
            <a:lvl1pPr marL="0" algn="r" defTabSz="914400" rtl="0" eaLnBrk="1" latinLnBrk="0" hangingPunct="1">
              <a:defRPr sz="800" kern="1200" spc="10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D65601-5AE2-46FC-B138-694DDD2B510D}" type="slidenum">
              <a:rPr lang="en-US" sz="1800" spc="113" baseline="0" smtClean="0">
                <a:latin typeface="Calibri" panose="020F0502020204030204" pitchFamily="34" charset="0"/>
                <a:cs typeface="Calibri" panose="020F0502020204030204" pitchFamily="34" charset="0"/>
              </a:rPr>
              <a:pPr/>
              <a:t>‹#›</a:t>
            </a:fld>
            <a:endParaRPr lang="en-US" sz="900" spc="113" baseline="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49610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lor block">
    <p:bg>
      <p:bgPr>
        <a:solidFill>
          <a:schemeClr val="accent6">
            <a:lumMod val="20000"/>
            <a:lumOff val="80000"/>
            <a:alpha val="2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796CDC-3154-4ACA-A920-8CBE431C2A1A}"/>
              </a:ext>
            </a:extLst>
          </p:cNvPr>
          <p:cNvSpPr/>
          <p:nvPr userDrawn="1"/>
        </p:nvSpPr>
        <p:spPr>
          <a:xfrm>
            <a:off x="4" y="0"/>
            <a:ext cx="3515711"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Slide Number Placeholder 5">
            <a:extLst>
              <a:ext uri="{FF2B5EF4-FFF2-40B4-BE49-F238E27FC236}">
                <a16:creationId xmlns:a16="http://schemas.microsoft.com/office/drawing/2014/main" id="{0344BD20-CD77-6297-5667-62E9351976FD}"/>
              </a:ext>
            </a:extLst>
          </p:cNvPr>
          <p:cNvSpPr>
            <a:spLocks noGrp="1"/>
          </p:cNvSpPr>
          <p:nvPr>
            <p:ph type="sldNum" sz="quarter" idx="4"/>
          </p:nvPr>
        </p:nvSpPr>
        <p:spPr>
          <a:xfrm>
            <a:off x="7882759" y="6356359"/>
            <a:ext cx="883814" cy="365125"/>
          </a:xfrm>
          <a:prstGeom prst="rect">
            <a:avLst/>
          </a:prstGeom>
        </p:spPr>
        <p:txBody>
          <a:bodyPr lIns="0" rIns="0" anchor="b"/>
          <a:lstStyle>
            <a:lvl1pPr algn="r">
              <a:defRPr sz="600" spc="113" baseline="0">
                <a:solidFill>
                  <a:schemeClr val="tx2"/>
                </a:solidFill>
              </a:defRPr>
            </a:lvl1pPr>
          </a:lstStyle>
          <a:p>
            <a:fld id="{18D65601-5AE2-46FC-B138-694DDD2B510D}" type="slidenum">
              <a:rPr lang="en-US" smtClean="0"/>
              <a:pPr/>
              <a:t>‹#›</a:t>
            </a:fld>
            <a:endParaRPr lang="en-US"/>
          </a:p>
        </p:txBody>
      </p:sp>
    </p:spTree>
    <p:extLst>
      <p:ext uri="{BB962C8B-B14F-4D97-AF65-F5344CB8AC3E}">
        <p14:creationId xmlns:p14="http://schemas.microsoft.com/office/powerpoint/2010/main" val="42697768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16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D5D288-A16D-4725-828E-6BECD18D3E23}" type="datetime1">
              <a:rPr lang="en-US" smtClean="0"/>
              <a:t>2/4/2026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4EC4E4-9DE0-41F4-BF4B-2176B0C8B996}" type="slidenum">
              <a:rPr lang="en-US" smtClean="0"/>
              <a:t>‹#›</a:t>
            </a:fld>
            <a:endParaRPr lang="en-US"/>
          </a:p>
        </p:txBody>
      </p:sp>
    </p:spTree>
    <p:extLst>
      <p:ext uri="{BB962C8B-B14F-4D97-AF65-F5344CB8AC3E}">
        <p14:creationId xmlns:p14="http://schemas.microsoft.com/office/powerpoint/2010/main" val="4122009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19002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16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Divider_1">
    <p:bg>
      <p:bgPr>
        <a:solidFill>
          <a:schemeClr val="accent3">
            <a:alpha val="1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A322BF-82BA-C699-B774-DC0222F4B15C}"/>
              </a:ext>
            </a:extLst>
          </p:cNvPr>
          <p:cNvSpPr/>
          <p:nvPr userDrawn="1"/>
        </p:nvSpPr>
        <p:spPr>
          <a:xfrm>
            <a:off x="3515710" y="0"/>
            <a:ext cx="562829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0" name="Rectangle 9">
            <a:extLst>
              <a:ext uri="{FF2B5EF4-FFF2-40B4-BE49-F238E27FC236}">
                <a16:creationId xmlns:a16="http://schemas.microsoft.com/office/drawing/2014/main" id="{50796CDC-3154-4ACA-A920-8CBE431C2A1A}"/>
              </a:ext>
            </a:extLst>
          </p:cNvPr>
          <p:cNvSpPr/>
          <p:nvPr userDrawn="1"/>
        </p:nvSpPr>
        <p:spPr>
          <a:xfrm>
            <a:off x="4" y="0"/>
            <a:ext cx="3515711"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Arrow: Chevron 1">
            <a:extLst>
              <a:ext uri="{FF2B5EF4-FFF2-40B4-BE49-F238E27FC236}">
                <a16:creationId xmlns:a16="http://schemas.microsoft.com/office/drawing/2014/main" id="{FDC02647-34B5-00DF-A8EA-E7FC13A346D1}"/>
              </a:ext>
            </a:extLst>
          </p:cNvPr>
          <p:cNvSpPr/>
          <p:nvPr userDrawn="1"/>
        </p:nvSpPr>
        <p:spPr>
          <a:xfrm rot="16200000">
            <a:off x="548185" y="5100149"/>
            <a:ext cx="2419349" cy="3515710"/>
          </a:xfrm>
          <a:prstGeom prst="chevron">
            <a:avLst>
              <a:gd name="adj" fmla="val 47999"/>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1">
                <a:solidFill>
                  <a:schemeClr val="tx1"/>
                </a:solidFill>
              </a:rPr>
              <a:t> </a:t>
            </a:r>
          </a:p>
        </p:txBody>
      </p:sp>
      <p:sp>
        <p:nvSpPr>
          <p:cNvPr id="5" name="Arrow: Chevron 4">
            <a:extLst>
              <a:ext uri="{FF2B5EF4-FFF2-40B4-BE49-F238E27FC236}">
                <a16:creationId xmlns:a16="http://schemas.microsoft.com/office/drawing/2014/main" id="{81888F90-00E8-869F-17D4-E6C8DB714F42}"/>
              </a:ext>
            </a:extLst>
          </p:cNvPr>
          <p:cNvSpPr/>
          <p:nvPr userDrawn="1"/>
        </p:nvSpPr>
        <p:spPr>
          <a:xfrm rot="16200000">
            <a:off x="548185" y="4461980"/>
            <a:ext cx="2419349" cy="3515710"/>
          </a:xfrm>
          <a:prstGeom prst="chevron">
            <a:avLst>
              <a:gd name="adj" fmla="val 47999"/>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1">
                <a:solidFill>
                  <a:schemeClr val="tx1"/>
                </a:solidFill>
              </a:rPr>
              <a:t> </a:t>
            </a:r>
          </a:p>
        </p:txBody>
      </p:sp>
      <p:sp>
        <p:nvSpPr>
          <p:cNvPr id="3" name="Picture Placeholder 3">
            <a:extLst>
              <a:ext uri="{FF2B5EF4-FFF2-40B4-BE49-F238E27FC236}">
                <a16:creationId xmlns:a16="http://schemas.microsoft.com/office/drawing/2014/main" id="{5E68AD97-B9A7-8FA7-0145-DF72EBC5F92D}"/>
              </a:ext>
            </a:extLst>
          </p:cNvPr>
          <p:cNvSpPr>
            <a:spLocks noGrp="1"/>
          </p:cNvSpPr>
          <p:nvPr>
            <p:ph type="pic" sz="quarter" idx="10"/>
          </p:nvPr>
        </p:nvSpPr>
        <p:spPr>
          <a:xfrm>
            <a:off x="3515709" y="0"/>
            <a:ext cx="5628084" cy="6858000"/>
          </a:xfrm>
          <a:prstGeom prst="rect">
            <a:avLst/>
          </a:prstGeom>
          <a:effectLst>
            <a:outerShdw blurRad="101600" dist="63500" dir="10800000" algn="r" rotWithShape="0">
              <a:prstClr val="black">
                <a:alpha val="15000"/>
              </a:prstClr>
            </a:outerShdw>
          </a:effectLst>
        </p:spPr>
        <p:txBody>
          <a:bodyPr/>
          <a:lstStyle>
            <a:lvl1pPr marL="0" indent="0">
              <a:buFontTx/>
              <a:buNone/>
              <a:defRPr/>
            </a:lvl1pPr>
          </a:lstStyle>
          <a:p>
            <a:endParaRPr lang="en-US"/>
          </a:p>
        </p:txBody>
      </p:sp>
      <p:pic>
        <p:nvPicPr>
          <p:cNvPr id="8" name="Picture 7">
            <a:extLst>
              <a:ext uri="{FF2B5EF4-FFF2-40B4-BE49-F238E27FC236}">
                <a16:creationId xmlns:a16="http://schemas.microsoft.com/office/drawing/2014/main" id="{BE0F35FA-4C2D-7DE9-0605-69F5174A8874}"/>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285753" y="148931"/>
            <a:ext cx="1815611" cy="455416"/>
          </a:xfrm>
          <a:prstGeom prst="rect">
            <a:avLst/>
          </a:prstGeom>
        </p:spPr>
      </p:pic>
    </p:spTree>
    <p:extLst>
      <p:ext uri="{BB962C8B-B14F-4D97-AF65-F5344CB8AC3E}">
        <p14:creationId xmlns:p14="http://schemas.microsoft.com/office/powerpoint/2010/main" val="39109986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16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_2">
    <p:bg>
      <p:bgPr>
        <a:solidFill>
          <a:schemeClr val="accent5">
            <a:alpha val="1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8BC479-7D9E-D5B0-195B-3338C7ADE0FB}"/>
              </a:ext>
            </a:extLst>
          </p:cNvPr>
          <p:cNvSpPr/>
          <p:nvPr userDrawn="1"/>
        </p:nvSpPr>
        <p:spPr>
          <a:xfrm>
            <a:off x="3515710" y="0"/>
            <a:ext cx="5628084" cy="685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0" name="Rectangle 9">
            <a:extLst>
              <a:ext uri="{FF2B5EF4-FFF2-40B4-BE49-F238E27FC236}">
                <a16:creationId xmlns:a16="http://schemas.microsoft.com/office/drawing/2014/main" id="{50796CDC-3154-4ACA-A920-8CBE431C2A1A}"/>
              </a:ext>
            </a:extLst>
          </p:cNvPr>
          <p:cNvSpPr/>
          <p:nvPr userDrawn="1"/>
        </p:nvSpPr>
        <p:spPr>
          <a:xfrm>
            <a:off x="4" y="0"/>
            <a:ext cx="35157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Arrow: Chevron 1">
            <a:extLst>
              <a:ext uri="{FF2B5EF4-FFF2-40B4-BE49-F238E27FC236}">
                <a16:creationId xmlns:a16="http://schemas.microsoft.com/office/drawing/2014/main" id="{FDC02647-34B5-00DF-A8EA-E7FC13A346D1}"/>
              </a:ext>
            </a:extLst>
          </p:cNvPr>
          <p:cNvSpPr/>
          <p:nvPr userDrawn="1"/>
        </p:nvSpPr>
        <p:spPr>
          <a:xfrm rot="16200000">
            <a:off x="548185" y="5100149"/>
            <a:ext cx="2419349" cy="3515710"/>
          </a:xfrm>
          <a:prstGeom prst="chevron">
            <a:avLst>
              <a:gd name="adj" fmla="val 47999"/>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1">
                <a:solidFill>
                  <a:schemeClr val="tx1"/>
                </a:solidFill>
              </a:rPr>
              <a:t> </a:t>
            </a:r>
          </a:p>
        </p:txBody>
      </p:sp>
      <p:sp>
        <p:nvSpPr>
          <p:cNvPr id="5" name="Arrow: Chevron 4">
            <a:extLst>
              <a:ext uri="{FF2B5EF4-FFF2-40B4-BE49-F238E27FC236}">
                <a16:creationId xmlns:a16="http://schemas.microsoft.com/office/drawing/2014/main" id="{81888F90-00E8-869F-17D4-E6C8DB714F42}"/>
              </a:ext>
            </a:extLst>
          </p:cNvPr>
          <p:cNvSpPr/>
          <p:nvPr userDrawn="1"/>
        </p:nvSpPr>
        <p:spPr>
          <a:xfrm rot="16200000">
            <a:off x="548185" y="4461980"/>
            <a:ext cx="2419349" cy="3515710"/>
          </a:xfrm>
          <a:prstGeom prst="chevron">
            <a:avLst>
              <a:gd name="adj" fmla="val 47999"/>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1">
                <a:solidFill>
                  <a:schemeClr val="tx1"/>
                </a:solidFill>
              </a:rPr>
              <a:t> </a:t>
            </a:r>
          </a:p>
        </p:txBody>
      </p:sp>
      <p:sp>
        <p:nvSpPr>
          <p:cNvPr id="3" name="Picture Placeholder 3">
            <a:extLst>
              <a:ext uri="{FF2B5EF4-FFF2-40B4-BE49-F238E27FC236}">
                <a16:creationId xmlns:a16="http://schemas.microsoft.com/office/drawing/2014/main" id="{6B84F1BA-DF39-6E64-7400-15BE49C7D29B}"/>
              </a:ext>
            </a:extLst>
          </p:cNvPr>
          <p:cNvSpPr>
            <a:spLocks noGrp="1"/>
          </p:cNvSpPr>
          <p:nvPr>
            <p:ph type="pic" sz="quarter" idx="10"/>
          </p:nvPr>
        </p:nvSpPr>
        <p:spPr>
          <a:xfrm>
            <a:off x="3515916" y="0"/>
            <a:ext cx="5628084" cy="6858000"/>
          </a:xfrm>
          <a:prstGeom prst="rect">
            <a:avLst/>
          </a:prstGeom>
          <a:effectLst>
            <a:outerShdw blurRad="101600" dist="63500" dir="10800000" algn="r" rotWithShape="0">
              <a:prstClr val="black">
                <a:alpha val="15000"/>
              </a:prstClr>
            </a:outerShdw>
          </a:effectLst>
        </p:spPr>
        <p:txBody>
          <a:bodyPr/>
          <a:lstStyle>
            <a:lvl1pPr marL="0" indent="0">
              <a:buFontTx/>
              <a:buNone/>
              <a:defRPr/>
            </a:lvl1pPr>
          </a:lstStyle>
          <a:p>
            <a:endParaRPr lang="en-US"/>
          </a:p>
        </p:txBody>
      </p:sp>
      <p:pic>
        <p:nvPicPr>
          <p:cNvPr id="6" name="Picture 5">
            <a:extLst>
              <a:ext uri="{FF2B5EF4-FFF2-40B4-BE49-F238E27FC236}">
                <a16:creationId xmlns:a16="http://schemas.microsoft.com/office/drawing/2014/main" id="{72DA75D3-401A-2409-F7C3-A7F58B4B6241}"/>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285753" y="148931"/>
            <a:ext cx="1815611" cy="455416"/>
          </a:xfrm>
          <a:prstGeom prst="rect">
            <a:avLst/>
          </a:prstGeom>
        </p:spPr>
      </p:pic>
    </p:spTree>
    <p:extLst>
      <p:ext uri="{BB962C8B-B14F-4D97-AF65-F5344CB8AC3E}">
        <p14:creationId xmlns:p14="http://schemas.microsoft.com/office/powerpoint/2010/main" val="254763565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16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_3">
    <p:bg>
      <p:bgPr>
        <a:solidFill>
          <a:schemeClr val="accent2">
            <a:alpha val="1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98A732-26A8-A525-B413-7C704695F5B9}"/>
              </a:ext>
            </a:extLst>
          </p:cNvPr>
          <p:cNvSpPr/>
          <p:nvPr userDrawn="1"/>
        </p:nvSpPr>
        <p:spPr>
          <a:xfrm>
            <a:off x="3515710" y="0"/>
            <a:ext cx="5628084"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0" name="Rectangle 9">
            <a:extLst>
              <a:ext uri="{FF2B5EF4-FFF2-40B4-BE49-F238E27FC236}">
                <a16:creationId xmlns:a16="http://schemas.microsoft.com/office/drawing/2014/main" id="{50796CDC-3154-4ACA-A920-8CBE431C2A1A}"/>
              </a:ext>
            </a:extLst>
          </p:cNvPr>
          <p:cNvSpPr/>
          <p:nvPr userDrawn="1"/>
        </p:nvSpPr>
        <p:spPr>
          <a:xfrm>
            <a:off x="4" y="0"/>
            <a:ext cx="351571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Arrow: Chevron 1">
            <a:extLst>
              <a:ext uri="{FF2B5EF4-FFF2-40B4-BE49-F238E27FC236}">
                <a16:creationId xmlns:a16="http://schemas.microsoft.com/office/drawing/2014/main" id="{FDC02647-34B5-00DF-A8EA-E7FC13A346D1}"/>
              </a:ext>
            </a:extLst>
          </p:cNvPr>
          <p:cNvSpPr/>
          <p:nvPr userDrawn="1"/>
        </p:nvSpPr>
        <p:spPr>
          <a:xfrm rot="16200000">
            <a:off x="548185" y="5100149"/>
            <a:ext cx="2419349" cy="3515710"/>
          </a:xfrm>
          <a:prstGeom prst="chevron">
            <a:avLst>
              <a:gd name="adj" fmla="val 47999"/>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1">
                <a:solidFill>
                  <a:schemeClr val="tx1"/>
                </a:solidFill>
              </a:rPr>
              <a:t> </a:t>
            </a:r>
          </a:p>
        </p:txBody>
      </p:sp>
      <p:sp>
        <p:nvSpPr>
          <p:cNvPr id="5" name="Arrow: Chevron 4">
            <a:extLst>
              <a:ext uri="{FF2B5EF4-FFF2-40B4-BE49-F238E27FC236}">
                <a16:creationId xmlns:a16="http://schemas.microsoft.com/office/drawing/2014/main" id="{81888F90-00E8-869F-17D4-E6C8DB714F42}"/>
              </a:ext>
            </a:extLst>
          </p:cNvPr>
          <p:cNvSpPr/>
          <p:nvPr userDrawn="1"/>
        </p:nvSpPr>
        <p:spPr>
          <a:xfrm rot="16200000">
            <a:off x="548185" y="4461980"/>
            <a:ext cx="2419349" cy="3515710"/>
          </a:xfrm>
          <a:prstGeom prst="chevron">
            <a:avLst>
              <a:gd name="adj" fmla="val 47999"/>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1">
                <a:solidFill>
                  <a:schemeClr val="tx1"/>
                </a:solidFill>
              </a:rPr>
              <a:t> </a:t>
            </a:r>
          </a:p>
        </p:txBody>
      </p:sp>
      <p:sp>
        <p:nvSpPr>
          <p:cNvPr id="4" name="Picture Placeholder 3">
            <a:extLst>
              <a:ext uri="{FF2B5EF4-FFF2-40B4-BE49-F238E27FC236}">
                <a16:creationId xmlns:a16="http://schemas.microsoft.com/office/drawing/2014/main" id="{C6DA5683-EC86-E73C-75F8-1505F0EE507F}"/>
              </a:ext>
            </a:extLst>
          </p:cNvPr>
          <p:cNvSpPr>
            <a:spLocks noGrp="1"/>
          </p:cNvSpPr>
          <p:nvPr>
            <p:ph type="pic" sz="quarter" idx="10"/>
          </p:nvPr>
        </p:nvSpPr>
        <p:spPr>
          <a:xfrm>
            <a:off x="3515916" y="0"/>
            <a:ext cx="5628084" cy="6858000"/>
          </a:xfrm>
          <a:prstGeom prst="rect">
            <a:avLst/>
          </a:prstGeom>
          <a:effectLst>
            <a:outerShdw blurRad="101600" dist="63500" dir="10800000" algn="r" rotWithShape="0">
              <a:prstClr val="black">
                <a:alpha val="15000"/>
              </a:prstClr>
            </a:outerShdw>
          </a:effectLst>
        </p:spPr>
        <p:txBody>
          <a:bodyPr/>
          <a:lstStyle>
            <a:lvl1pPr marL="0" indent="0">
              <a:buFontTx/>
              <a:buNone/>
              <a:defRPr/>
            </a:lvl1pPr>
          </a:lstStyle>
          <a:p>
            <a:endParaRPr lang="en-US"/>
          </a:p>
        </p:txBody>
      </p:sp>
      <p:pic>
        <p:nvPicPr>
          <p:cNvPr id="7" name="Picture 6">
            <a:extLst>
              <a:ext uri="{FF2B5EF4-FFF2-40B4-BE49-F238E27FC236}">
                <a16:creationId xmlns:a16="http://schemas.microsoft.com/office/drawing/2014/main" id="{96C1EB37-8D59-DED8-DBB7-CB8BAB82B1CD}"/>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285753" y="148931"/>
            <a:ext cx="1815611" cy="455416"/>
          </a:xfrm>
          <a:prstGeom prst="rect">
            <a:avLst/>
          </a:prstGeom>
        </p:spPr>
      </p:pic>
    </p:spTree>
    <p:extLst>
      <p:ext uri="{BB962C8B-B14F-4D97-AF65-F5344CB8AC3E}">
        <p14:creationId xmlns:p14="http://schemas.microsoft.com/office/powerpoint/2010/main" val="42121743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Divider_4">
    <p:bg>
      <p:bgPr>
        <a:solidFill>
          <a:schemeClr val="accent6">
            <a:alpha val="1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C1E08E-31F3-0870-CE34-1BE1FD668A98}"/>
              </a:ext>
            </a:extLst>
          </p:cNvPr>
          <p:cNvSpPr/>
          <p:nvPr userDrawn="1"/>
        </p:nvSpPr>
        <p:spPr>
          <a:xfrm>
            <a:off x="3515710" y="0"/>
            <a:ext cx="5628084"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0" name="Rectangle 9">
            <a:extLst>
              <a:ext uri="{FF2B5EF4-FFF2-40B4-BE49-F238E27FC236}">
                <a16:creationId xmlns:a16="http://schemas.microsoft.com/office/drawing/2014/main" id="{50796CDC-3154-4ACA-A920-8CBE431C2A1A}"/>
              </a:ext>
            </a:extLst>
          </p:cNvPr>
          <p:cNvSpPr/>
          <p:nvPr userDrawn="1"/>
        </p:nvSpPr>
        <p:spPr>
          <a:xfrm>
            <a:off x="4" y="0"/>
            <a:ext cx="3515711"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Arrow: Chevron 1">
            <a:extLst>
              <a:ext uri="{FF2B5EF4-FFF2-40B4-BE49-F238E27FC236}">
                <a16:creationId xmlns:a16="http://schemas.microsoft.com/office/drawing/2014/main" id="{FDC02647-34B5-00DF-A8EA-E7FC13A346D1}"/>
              </a:ext>
            </a:extLst>
          </p:cNvPr>
          <p:cNvSpPr/>
          <p:nvPr userDrawn="1"/>
        </p:nvSpPr>
        <p:spPr>
          <a:xfrm rot="16200000">
            <a:off x="548185" y="5100149"/>
            <a:ext cx="2419349" cy="3515710"/>
          </a:xfrm>
          <a:prstGeom prst="chevron">
            <a:avLst>
              <a:gd name="adj" fmla="val 47999"/>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1">
                <a:solidFill>
                  <a:schemeClr val="tx1"/>
                </a:solidFill>
              </a:rPr>
              <a:t> </a:t>
            </a:r>
          </a:p>
        </p:txBody>
      </p:sp>
      <p:sp>
        <p:nvSpPr>
          <p:cNvPr id="5" name="Arrow: Chevron 4">
            <a:extLst>
              <a:ext uri="{FF2B5EF4-FFF2-40B4-BE49-F238E27FC236}">
                <a16:creationId xmlns:a16="http://schemas.microsoft.com/office/drawing/2014/main" id="{81888F90-00E8-869F-17D4-E6C8DB714F42}"/>
              </a:ext>
            </a:extLst>
          </p:cNvPr>
          <p:cNvSpPr/>
          <p:nvPr userDrawn="1"/>
        </p:nvSpPr>
        <p:spPr>
          <a:xfrm rot="16200000">
            <a:off x="548185" y="4461980"/>
            <a:ext cx="2419349" cy="3515710"/>
          </a:xfrm>
          <a:prstGeom prst="chevron">
            <a:avLst>
              <a:gd name="adj" fmla="val 47999"/>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1">
                <a:solidFill>
                  <a:schemeClr val="tx1"/>
                </a:solidFill>
              </a:rPr>
              <a:t> </a:t>
            </a:r>
          </a:p>
        </p:txBody>
      </p:sp>
      <p:sp>
        <p:nvSpPr>
          <p:cNvPr id="3" name="Picture Placeholder 3">
            <a:extLst>
              <a:ext uri="{FF2B5EF4-FFF2-40B4-BE49-F238E27FC236}">
                <a16:creationId xmlns:a16="http://schemas.microsoft.com/office/drawing/2014/main" id="{0946A1BC-3827-B021-D2CE-5ED3AD4C7E22}"/>
              </a:ext>
            </a:extLst>
          </p:cNvPr>
          <p:cNvSpPr>
            <a:spLocks noGrp="1"/>
          </p:cNvSpPr>
          <p:nvPr>
            <p:ph type="pic" sz="quarter" idx="10"/>
          </p:nvPr>
        </p:nvSpPr>
        <p:spPr>
          <a:xfrm>
            <a:off x="3515709" y="0"/>
            <a:ext cx="5628084" cy="6858000"/>
          </a:xfrm>
          <a:prstGeom prst="rect">
            <a:avLst/>
          </a:prstGeom>
          <a:effectLst>
            <a:outerShdw blurRad="101600" dist="63500" dir="10800000" algn="r" rotWithShape="0">
              <a:prstClr val="black">
                <a:alpha val="15000"/>
              </a:prstClr>
            </a:outerShdw>
          </a:effectLst>
        </p:spPr>
        <p:txBody>
          <a:bodyPr/>
          <a:lstStyle>
            <a:lvl1pPr marL="0" indent="0">
              <a:buFontTx/>
              <a:buNone/>
              <a:defRPr/>
            </a:lvl1pPr>
          </a:lstStyle>
          <a:p>
            <a:endParaRPr lang="en-US"/>
          </a:p>
        </p:txBody>
      </p:sp>
      <p:pic>
        <p:nvPicPr>
          <p:cNvPr id="6" name="Picture 5">
            <a:extLst>
              <a:ext uri="{FF2B5EF4-FFF2-40B4-BE49-F238E27FC236}">
                <a16:creationId xmlns:a16="http://schemas.microsoft.com/office/drawing/2014/main" id="{C9E0B674-D7D1-CC13-680A-E1945A0AFFA7}"/>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285753" y="148931"/>
            <a:ext cx="1815611" cy="455416"/>
          </a:xfrm>
          <a:prstGeom prst="rect">
            <a:avLst/>
          </a:prstGeom>
        </p:spPr>
      </p:pic>
    </p:spTree>
    <p:extLst>
      <p:ext uri="{BB962C8B-B14F-4D97-AF65-F5344CB8AC3E}">
        <p14:creationId xmlns:p14="http://schemas.microsoft.com/office/powerpoint/2010/main" val="6273630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lor block">
    <p:bg>
      <p:bgPr>
        <a:solidFill>
          <a:schemeClr val="accent5">
            <a:alpha val="1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796CDC-3154-4ACA-A920-8CBE431C2A1A}"/>
              </a:ext>
            </a:extLst>
          </p:cNvPr>
          <p:cNvSpPr/>
          <p:nvPr userDrawn="1"/>
        </p:nvSpPr>
        <p:spPr>
          <a:xfrm>
            <a:off x="4" y="0"/>
            <a:ext cx="35157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Slide Number Placeholder 5">
            <a:extLst>
              <a:ext uri="{FF2B5EF4-FFF2-40B4-BE49-F238E27FC236}">
                <a16:creationId xmlns:a16="http://schemas.microsoft.com/office/drawing/2014/main" id="{6353CF9D-DF5C-B6A2-D308-E8A5E24C7822}"/>
              </a:ext>
            </a:extLst>
          </p:cNvPr>
          <p:cNvSpPr>
            <a:spLocks noGrp="1"/>
          </p:cNvSpPr>
          <p:nvPr>
            <p:ph type="sldNum" sz="quarter" idx="4"/>
          </p:nvPr>
        </p:nvSpPr>
        <p:spPr>
          <a:xfrm>
            <a:off x="7882759" y="6356359"/>
            <a:ext cx="883814" cy="365125"/>
          </a:xfrm>
          <a:prstGeom prst="rect">
            <a:avLst/>
          </a:prstGeom>
        </p:spPr>
        <p:txBody>
          <a:bodyPr lIns="0" rIns="0" anchor="b"/>
          <a:lstStyle>
            <a:lvl1pPr algn="r">
              <a:defRPr sz="600" spc="113" baseline="0">
                <a:solidFill>
                  <a:schemeClr val="bg1"/>
                </a:solidFill>
              </a:defRPr>
            </a:lvl1pPr>
          </a:lstStyle>
          <a:p>
            <a:fld id="{18D65601-5AE2-46FC-B138-694DDD2B510D}" type="slidenum">
              <a:rPr lang="en-US" smtClean="0"/>
              <a:pPr/>
              <a:t>‹#›</a:t>
            </a:fld>
            <a:endParaRPr lang="en-US"/>
          </a:p>
        </p:txBody>
      </p:sp>
    </p:spTree>
    <p:extLst>
      <p:ext uri="{BB962C8B-B14F-4D97-AF65-F5344CB8AC3E}">
        <p14:creationId xmlns:p14="http://schemas.microsoft.com/office/powerpoint/2010/main" val="33698655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1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lor block">
    <p:bg>
      <p:bgPr>
        <a:solidFill>
          <a:schemeClr val="accent2">
            <a:lumMod val="20000"/>
            <a:lumOff val="80000"/>
            <a:alpha val="5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796CDC-3154-4ACA-A920-8CBE431C2A1A}"/>
              </a:ext>
            </a:extLst>
          </p:cNvPr>
          <p:cNvSpPr/>
          <p:nvPr userDrawn="1"/>
        </p:nvSpPr>
        <p:spPr>
          <a:xfrm>
            <a:off x="4" y="0"/>
            <a:ext cx="351571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Slide Number Placeholder 5">
            <a:extLst>
              <a:ext uri="{FF2B5EF4-FFF2-40B4-BE49-F238E27FC236}">
                <a16:creationId xmlns:a16="http://schemas.microsoft.com/office/drawing/2014/main" id="{361FBC4E-A834-3A9B-8A81-BDBC0D6422BC}"/>
              </a:ext>
            </a:extLst>
          </p:cNvPr>
          <p:cNvSpPr>
            <a:spLocks noGrp="1"/>
          </p:cNvSpPr>
          <p:nvPr>
            <p:ph type="sldNum" sz="quarter" idx="4"/>
          </p:nvPr>
        </p:nvSpPr>
        <p:spPr>
          <a:xfrm>
            <a:off x="7882759" y="6356359"/>
            <a:ext cx="883814" cy="365125"/>
          </a:xfrm>
          <a:prstGeom prst="rect">
            <a:avLst/>
          </a:prstGeom>
        </p:spPr>
        <p:txBody>
          <a:bodyPr lIns="0" rIns="0" anchor="b"/>
          <a:lstStyle>
            <a:lvl1pPr algn="r">
              <a:defRPr sz="600" spc="113" baseline="0">
                <a:solidFill>
                  <a:schemeClr val="tx2"/>
                </a:solidFill>
              </a:defRPr>
            </a:lvl1pPr>
          </a:lstStyle>
          <a:p>
            <a:fld id="{18D65601-5AE2-46FC-B138-694DDD2B510D}" type="slidenum">
              <a:rPr lang="en-US" smtClean="0"/>
              <a:pPr/>
              <a:t>‹#›</a:t>
            </a:fld>
            <a:endParaRPr lang="en-US"/>
          </a:p>
        </p:txBody>
      </p:sp>
    </p:spTree>
    <p:extLst>
      <p:ext uri="{BB962C8B-B14F-4D97-AF65-F5344CB8AC3E}">
        <p14:creationId xmlns:p14="http://schemas.microsoft.com/office/powerpoint/2010/main" val="38434964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16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olor block">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796CDC-3154-4ACA-A920-8CBE431C2A1A}"/>
              </a:ext>
            </a:extLst>
          </p:cNvPr>
          <p:cNvSpPr/>
          <p:nvPr userDrawn="1"/>
        </p:nvSpPr>
        <p:spPr>
          <a:xfrm>
            <a:off x="4" y="0"/>
            <a:ext cx="3515711"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9" name="Slide Number Placeholder 5">
            <a:extLst>
              <a:ext uri="{FF2B5EF4-FFF2-40B4-BE49-F238E27FC236}">
                <a16:creationId xmlns:a16="http://schemas.microsoft.com/office/drawing/2014/main" id="{5DA67448-4435-D20A-B854-D1F45E345579}"/>
              </a:ext>
            </a:extLst>
          </p:cNvPr>
          <p:cNvSpPr>
            <a:spLocks noGrp="1"/>
          </p:cNvSpPr>
          <p:nvPr>
            <p:ph type="sldNum" sz="quarter" idx="4"/>
          </p:nvPr>
        </p:nvSpPr>
        <p:spPr>
          <a:xfrm>
            <a:off x="7882759" y="6356359"/>
            <a:ext cx="883814" cy="365125"/>
          </a:xfrm>
          <a:prstGeom prst="rect">
            <a:avLst/>
          </a:prstGeom>
        </p:spPr>
        <p:txBody>
          <a:bodyPr lIns="0" rIns="0" anchor="b"/>
          <a:lstStyle>
            <a:lvl1pPr algn="r">
              <a:defRPr sz="600" spc="113" baseline="0">
                <a:solidFill>
                  <a:schemeClr val="tx2"/>
                </a:solidFill>
              </a:defRPr>
            </a:lvl1pPr>
          </a:lstStyle>
          <a:p>
            <a:fld id="{18D65601-5AE2-46FC-B138-694DDD2B510D}" type="slidenum">
              <a:rPr lang="en-US" smtClean="0"/>
              <a:pPr/>
              <a:t>‹#›</a:t>
            </a:fld>
            <a:endParaRPr lang="en-US"/>
          </a:p>
        </p:txBody>
      </p:sp>
    </p:spTree>
    <p:extLst>
      <p:ext uri="{BB962C8B-B14F-4D97-AF65-F5344CB8AC3E}">
        <p14:creationId xmlns:p14="http://schemas.microsoft.com/office/powerpoint/2010/main" val="5389222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16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44571705-2E20-024A-15CB-E3138EDEC61B}"/>
              </a:ext>
            </a:extLst>
          </p:cNvPr>
          <p:cNvSpPr>
            <a:spLocks noGrp="1"/>
          </p:cNvSpPr>
          <p:nvPr>
            <p:ph type="ftr" sz="quarter" idx="3"/>
          </p:nvPr>
        </p:nvSpPr>
        <p:spPr>
          <a:xfrm>
            <a:off x="377410" y="6356359"/>
            <a:ext cx="2191106" cy="365125"/>
          </a:xfrm>
          <a:prstGeom prst="rect">
            <a:avLst/>
          </a:prstGeom>
        </p:spPr>
        <p:txBody>
          <a:bodyPr lIns="0" rIns="0" anchor="ctr"/>
          <a:lstStyle>
            <a:lvl1pPr algn="l">
              <a:defRPr sz="600" spc="113" baseline="0">
                <a:solidFill>
                  <a:schemeClr val="bg1"/>
                </a:solidFill>
              </a:defRPr>
            </a:lvl1pPr>
          </a:lstStyle>
          <a:p>
            <a:r>
              <a:rPr lang="en-US"/>
              <a:t>Presentation title</a:t>
            </a:r>
          </a:p>
        </p:txBody>
      </p:sp>
      <p:sp>
        <p:nvSpPr>
          <p:cNvPr id="10" name="Slide Number Placeholder 5">
            <a:extLst>
              <a:ext uri="{FF2B5EF4-FFF2-40B4-BE49-F238E27FC236}">
                <a16:creationId xmlns:a16="http://schemas.microsoft.com/office/drawing/2014/main" id="{C30EE630-9E25-FA1D-173D-B34329DA9536}"/>
              </a:ext>
            </a:extLst>
          </p:cNvPr>
          <p:cNvSpPr>
            <a:spLocks noGrp="1"/>
          </p:cNvSpPr>
          <p:nvPr>
            <p:ph type="sldNum" sz="quarter" idx="4"/>
          </p:nvPr>
        </p:nvSpPr>
        <p:spPr>
          <a:xfrm>
            <a:off x="7882759" y="6356359"/>
            <a:ext cx="883814" cy="365125"/>
          </a:xfrm>
          <a:prstGeom prst="rect">
            <a:avLst/>
          </a:prstGeom>
        </p:spPr>
        <p:txBody>
          <a:bodyPr lIns="0" rIns="0" anchor="ctr"/>
          <a:lstStyle>
            <a:lvl1pPr algn="r">
              <a:defRPr sz="600" spc="113" baseline="0">
                <a:solidFill>
                  <a:schemeClr val="bg1"/>
                </a:solidFill>
              </a:defRPr>
            </a:lvl1pPr>
          </a:lstStyle>
          <a:p>
            <a:fld id="{18D65601-5AE2-46FC-B138-694DDD2B510D}"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C6DC42EE-F50F-A0F2-4A16-29C98B968ECC}"/>
              </a:ext>
            </a:extLst>
          </p:cNvPr>
          <p:cNvPicPr>
            <a:picLocks noChangeAspect="1"/>
          </p:cNvPicPr>
          <p:nvPr userDrawn="1"/>
        </p:nvPicPr>
        <p:blipFill>
          <a:blip r:embed="rId13" cstate="screen">
            <a:extLst>
              <a:ext uri="{28A0092B-C50C-407E-A947-70E740481C1C}">
                <a14:useLocalDpi xmlns:a14="http://schemas.microsoft.com/office/drawing/2010/main" val="0"/>
              </a:ext>
            </a:extLst>
          </a:blip>
          <a:stretch>
            <a:fillRect/>
          </a:stretch>
        </p:blipFill>
        <p:spPr>
          <a:xfrm>
            <a:off x="7077811" y="148931"/>
            <a:ext cx="1815614" cy="455416"/>
          </a:xfrm>
          <a:prstGeom prst="rect">
            <a:avLst/>
          </a:prstGeom>
        </p:spPr>
      </p:pic>
    </p:spTree>
    <p:extLst>
      <p:ext uri="{BB962C8B-B14F-4D97-AF65-F5344CB8AC3E}">
        <p14:creationId xmlns:p14="http://schemas.microsoft.com/office/powerpoint/2010/main" val="3109527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685766"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2" indent="-171442" algn="l" defTabSz="685766" rtl="0" eaLnBrk="1" latinLnBrk="0" hangingPunct="1">
        <a:lnSpc>
          <a:spcPct val="90000"/>
        </a:lnSpc>
        <a:spcBef>
          <a:spcPts val="751"/>
        </a:spcBef>
        <a:buFont typeface="Arial" panose="020B0604020202020204" pitchFamily="34" charset="0"/>
        <a:buChar char="•"/>
        <a:defRPr sz="2100" kern="1200">
          <a:solidFill>
            <a:schemeClr val="tx1"/>
          </a:solidFill>
          <a:latin typeface="+mn-lt"/>
          <a:ea typeface="+mn-ea"/>
          <a:cs typeface="+mn-cs"/>
        </a:defRPr>
      </a:lvl1pPr>
      <a:lvl2pPr marL="514324" indent="-17144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4pPr>
      <a:lvl5pPr marL="1542973"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04"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66" rtl="0" eaLnBrk="1" latinLnBrk="0" hangingPunct="1">
        <a:defRPr sz="1351" kern="1200">
          <a:solidFill>
            <a:schemeClr val="tx1"/>
          </a:solidFill>
          <a:latin typeface="+mn-lt"/>
          <a:ea typeface="+mn-ea"/>
          <a:cs typeface="+mn-cs"/>
        </a:defRPr>
      </a:lvl1pPr>
      <a:lvl2pPr marL="342883" algn="l" defTabSz="685766" rtl="0" eaLnBrk="1" latinLnBrk="0" hangingPunct="1">
        <a:defRPr sz="1351" kern="1200">
          <a:solidFill>
            <a:schemeClr val="tx1"/>
          </a:solidFill>
          <a:latin typeface="+mn-lt"/>
          <a:ea typeface="+mn-ea"/>
          <a:cs typeface="+mn-cs"/>
        </a:defRPr>
      </a:lvl2pPr>
      <a:lvl3pPr marL="685766" algn="l" defTabSz="685766" rtl="0" eaLnBrk="1" latinLnBrk="0" hangingPunct="1">
        <a:defRPr sz="1351" kern="1200">
          <a:solidFill>
            <a:schemeClr val="tx1"/>
          </a:solidFill>
          <a:latin typeface="+mn-lt"/>
          <a:ea typeface="+mn-ea"/>
          <a:cs typeface="+mn-cs"/>
        </a:defRPr>
      </a:lvl3pPr>
      <a:lvl4pPr marL="1028649" algn="l" defTabSz="685766" rtl="0" eaLnBrk="1" latinLnBrk="0" hangingPunct="1">
        <a:defRPr sz="1351" kern="1200">
          <a:solidFill>
            <a:schemeClr val="tx1"/>
          </a:solidFill>
          <a:latin typeface="+mn-lt"/>
          <a:ea typeface="+mn-ea"/>
          <a:cs typeface="+mn-cs"/>
        </a:defRPr>
      </a:lvl4pPr>
      <a:lvl5pPr marL="1371532" algn="l" defTabSz="685766" rtl="0" eaLnBrk="1" latinLnBrk="0" hangingPunct="1">
        <a:defRPr sz="1351" kern="1200">
          <a:solidFill>
            <a:schemeClr val="tx1"/>
          </a:solidFill>
          <a:latin typeface="+mn-lt"/>
          <a:ea typeface="+mn-ea"/>
          <a:cs typeface="+mn-cs"/>
        </a:defRPr>
      </a:lvl5pPr>
      <a:lvl6pPr marL="1714414" algn="l" defTabSz="685766" rtl="0" eaLnBrk="1" latinLnBrk="0" hangingPunct="1">
        <a:defRPr sz="1351" kern="1200">
          <a:solidFill>
            <a:schemeClr val="tx1"/>
          </a:solidFill>
          <a:latin typeface="+mn-lt"/>
          <a:ea typeface="+mn-ea"/>
          <a:cs typeface="+mn-cs"/>
        </a:defRPr>
      </a:lvl6pPr>
      <a:lvl7pPr marL="2057297" algn="l" defTabSz="685766" rtl="0" eaLnBrk="1" latinLnBrk="0" hangingPunct="1">
        <a:defRPr sz="1351" kern="1200">
          <a:solidFill>
            <a:schemeClr val="tx1"/>
          </a:solidFill>
          <a:latin typeface="+mn-lt"/>
          <a:ea typeface="+mn-ea"/>
          <a:cs typeface="+mn-cs"/>
        </a:defRPr>
      </a:lvl7pPr>
      <a:lvl8pPr marL="2400180" algn="l" defTabSz="685766" rtl="0" eaLnBrk="1" latinLnBrk="0" hangingPunct="1">
        <a:defRPr sz="1351" kern="1200">
          <a:solidFill>
            <a:schemeClr val="tx1"/>
          </a:solidFill>
          <a:latin typeface="+mn-lt"/>
          <a:ea typeface="+mn-ea"/>
          <a:cs typeface="+mn-cs"/>
        </a:defRPr>
      </a:lvl8pPr>
      <a:lvl9pPr marL="2743063" algn="l" defTabSz="685766" rtl="0" eaLnBrk="1" latinLnBrk="0" hangingPunct="1">
        <a:defRPr sz="135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sv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raphic 2">
            <a:extLst>
              <a:ext uri="{FF2B5EF4-FFF2-40B4-BE49-F238E27FC236}">
                <a16:creationId xmlns:a16="http://schemas.microsoft.com/office/drawing/2014/main" id="{0843006F-98F3-5378-ADE3-1EFEFEDDA12B}"/>
              </a:ext>
            </a:extLst>
          </p:cNvPr>
          <p:cNvSpPr>
            <a:spLocks/>
          </p:cNvSpPr>
          <p:nvPr/>
        </p:nvSpPr>
        <p:spPr bwMode="auto">
          <a:xfrm>
            <a:off x="-17510" y="4253805"/>
            <a:ext cx="9161511" cy="2455811"/>
          </a:xfrm>
          <a:custGeom>
            <a:avLst/>
            <a:gdLst>
              <a:gd name="T0" fmla="*/ 53211096 w 18294857"/>
              <a:gd name="T1" fmla="*/ 8668539 h 5362670"/>
              <a:gd name="T2" fmla="*/ 53211096 w 18294857"/>
              <a:gd name="T3" fmla="*/ 8726178 h 5362670"/>
              <a:gd name="T4" fmla="*/ 0 w 18294857"/>
              <a:gd name="T5" fmla="*/ 58264 h 5362670"/>
              <a:gd name="T6" fmla="*/ 0 w 18294857"/>
              <a:gd name="T7" fmla="*/ 26801920 h 5362670"/>
              <a:gd name="T8" fmla="*/ 53211096 w 18294857"/>
              <a:gd name="T9" fmla="*/ 35273730 h 5362670"/>
              <a:gd name="T10" fmla="*/ 53211096 w 18294857"/>
              <a:gd name="T11" fmla="*/ 35215464 h 5362670"/>
              <a:gd name="T12" fmla="*/ 106422181 w 18294857"/>
              <a:gd name="T13" fmla="*/ 26743646 h 5362670"/>
              <a:gd name="T14" fmla="*/ 106422181 w 18294857"/>
              <a:gd name="T15" fmla="*/ 0 h 5362670"/>
              <a:gd name="T16" fmla="*/ 53211096 w 18294857"/>
              <a:gd name="T17" fmla="*/ 8668539 h 53626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294857" h="5362670">
                <a:moveTo>
                  <a:pt x="9147429" y="1317879"/>
                </a:moveTo>
                <a:lnTo>
                  <a:pt x="9147429" y="1326642"/>
                </a:lnTo>
                <a:lnTo>
                  <a:pt x="0" y="8858"/>
                </a:lnTo>
                <a:lnTo>
                  <a:pt x="0" y="4074700"/>
                </a:lnTo>
                <a:lnTo>
                  <a:pt x="9147429" y="5362671"/>
                </a:lnTo>
                <a:lnTo>
                  <a:pt x="9147429" y="5353812"/>
                </a:lnTo>
                <a:lnTo>
                  <a:pt x="18294858" y="4065841"/>
                </a:lnTo>
                <a:lnTo>
                  <a:pt x="18294858" y="0"/>
                </a:lnTo>
                <a:lnTo>
                  <a:pt x="9147429" y="1317879"/>
                </a:lnTo>
                <a:close/>
              </a:path>
            </a:pathLst>
          </a:custGeom>
          <a:solidFill>
            <a:srgbClr val="231F20">
              <a:alpha val="56862"/>
            </a:srgbClr>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US" sz="1351">
              <a:solidFill>
                <a:prstClr val="black"/>
              </a:solidFill>
              <a:latin typeface="PT Sans"/>
            </a:endParaRPr>
          </a:p>
        </p:txBody>
      </p:sp>
      <p:sp>
        <p:nvSpPr>
          <p:cNvPr id="17" name="Title Placeholder 1">
            <a:extLst>
              <a:ext uri="{FF2B5EF4-FFF2-40B4-BE49-F238E27FC236}">
                <a16:creationId xmlns:a16="http://schemas.microsoft.com/office/drawing/2014/main" id="{FD603461-FEA5-815F-B639-A68B57939682}"/>
              </a:ext>
            </a:extLst>
          </p:cNvPr>
          <p:cNvSpPr txBox="1">
            <a:spLocks noChangeArrowheads="1"/>
          </p:cNvSpPr>
          <p:nvPr/>
        </p:nvSpPr>
        <p:spPr bwMode="auto">
          <a:xfrm>
            <a:off x="-17509" y="5001687"/>
            <a:ext cx="9161511" cy="480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1827213">
              <a:defRPr>
                <a:solidFill>
                  <a:schemeClr val="tx1"/>
                </a:solidFill>
                <a:latin typeface="Calibri" panose="020F0502020204030204" pitchFamily="34" charset="0"/>
              </a:defRPr>
            </a:lvl1pPr>
            <a:lvl2pPr marL="742950" indent="-285750" defTabSz="1827213">
              <a:defRPr>
                <a:solidFill>
                  <a:schemeClr val="tx1"/>
                </a:solidFill>
                <a:latin typeface="Calibri" panose="020F0502020204030204" pitchFamily="34" charset="0"/>
              </a:defRPr>
            </a:lvl2pPr>
            <a:lvl3pPr marL="1143000" indent="-228600" defTabSz="1827213">
              <a:defRPr>
                <a:solidFill>
                  <a:schemeClr val="tx1"/>
                </a:solidFill>
                <a:latin typeface="Calibri" panose="020F0502020204030204" pitchFamily="34" charset="0"/>
              </a:defRPr>
            </a:lvl3pPr>
            <a:lvl4pPr marL="1600200" indent="-228600" defTabSz="1827213">
              <a:defRPr>
                <a:solidFill>
                  <a:schemeClr val="tx1"/>
                </a:solidFill>
                <a:latin typeface="Calibri" panose="020F0502020204030204" pitchFamily="34" charset="0"/>
              </a:defRPr>
            </a:lvl4pPr>
            <a:lvl5pPr marL="2057400" indent="-228600" defTabSz="1827213">
              <a:defRPr>
                <a:solidFill>
                  <a:schemeClr val="tx1"/>
                </a:solidFill>
                <a:latin typeface="Calibri" panose="020F0502020204030204" pitchFamily="34" charset="0"/>
              </a:defRPr>
            </a:lvl5pPr>
            <a:lvl6pPr marL="2514600" indent="-228600" defTabSz="1827213" eaLnBrk="0" fontAlgn="base" hangingPunct="0">
              <a:spcBef>
                <a:spcPct val="0"/>
              </a:spcBef>
              <a:spcAft>
                <a:spcPct val="0"/>
              </a:spcAft>
              <a:defRPr>
                <a:solidFill>
                  <a:schemeClr val="tx1"/>
                </a:solidFill>
                <a:latin typeface="Calibri" panose="020F0502020204030204" pitchFamily="34" charset="0"/>
              </a:defRPr>
            </a:lvl6pPr>
            <a:lvl7pPr marL="2971800" indent="-228600" defTabSz="1827213" eaLnBrk="0" fontAlgn="base" hangingPunct="0">
              <a:spcBef>
                <a:spcPct val="0"/>
              </a:spcBef>
              <a:spcAft>
                <a:spcPct val="0"/>
              </a:spcAft>
              <a:defRPr>
                <a:solidFill>
                  <a:schemeClr val="tx1"/>
                </a:solidFill>
                <a:latin typeface="Calibri" panose="020F0502020204030204" pitchFamily="34" charset="0"/>
              </a:defRPr>
            </a:lvl7pPr>
            <a:lvl8pPr marL="3429000" indent="-228600" defTabSz="1827213" eaLnBrk="0" fontAlgn="base" hangingPunct="0">
              <a:spcBef>
                <a:spcPct val="0"/>
              </a:spcBef>
              <a:spcAft>
                <a:spcPct val="0"/>
              </a:spcAft>
              <a:defRPr>
                <a:solidFill>
                  <a:schemeClr val="tx1"/>
                </a:solidFill>
                <a:latin typeface="Calibri" panose="020F0502020204030204" pitchFamily="34" charset="0"/>
              </a:defRPr>
            </a:lvl8pPr>
            <a:lvl9pPr marL="3886200" indent="-228600" defTabSz="1827213" eaLnBrk="0" fontAlgn="base" hangingPunct="0">
              <a:spcBef>
                <a:spcPct val="0"/>
              </a:spcBef>
              <a:spcAft>
                <a:spcPct val="0"/>
              </a:spcAft>
              <a:defRPr>
                <a:solidFill>
                  <a:schemeClr val="tx1"/>
                </a:solidFill>
                <a:latin typeface="Calibri" panose="020F0502020204030204" pitchFamily="34" charset="0"/>
              </a:defRPr>
            </a:lvl9pPr>
          </a:lstStyle>
          <a:p>
            <a:pPr algn="ctr">
              <a:lnSpc>
                <a:spcPct val="90000"/>
              </a:lnSpc>
            </a:pPr>
            <a:r>
              <a:rPr lang="en-US" altLang="en-US" sz="3300" b="1">
                <a:solidFill>
                  <a:prstClr val="white"/>
                </a:solidFill>
                <a:latin typeface="Neue Haas Grotesk Text Pro"/>
                <a:ea typeface="Roboto Slab" pitchFamily="2" charset="0"/>
                <a:cs typeface="Roboto Slab" pitchFamily="2" charset="0"/>
              </a:rPr>
              <a:t>Bridge Management</a:t>
            </a:r>
          </a:p>
        </p:txBody>
      </p:sp>
      <p:sp>
        <p:nvSpPr>
          <p:cNvPr id="19" name="Text Placeholder 2">
            <a:extLst>
              <a:ext uri="{FF2B5EF4-FFF2-40B4-BE49-F238E27FC236}">
                <a16:creationId xmlns:a16="http://schemas.microsoft.com/office/drawing/2014/main" id="{5ECEC6BD-4218-D50A-8F38-D4D2DFD6DF64}"/>
              </a:ext>
            </a:extLst>
          </p:cNvPr>
          <p:cNvSpPr txBox="1">
            <a:spLocks noChangeArrowheads="1"/>
          </p:cNvSpPr>
          <p:nvPr/>
        </p:nvSpPr>
        <p:spPr bwMode="auto">
          <a:xfrm>
            <a:off x="-17510" y="5680439"/>
            <a:ext cx="9161511" cy="360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827213">
              <a:defRPr>
                <a:solidFill>
                  <a:schemeClr val="tx1"/>
                </a:solidFill>
                <a:latin typeface="Calibri" panose="020F0502020204030204" pitchFamily="34" charset="0"/>
              </a:defRPr>
            </a:lvl1pPr>
            <a:lvl2pPr marL="1370013" indent="-455613" defTabSz="1827213">
              <a:defRPr>
                <a:solidFill>
                  <a:schemeClr val="tx1"/>
                </a:solidFill>
                <a:latin typeface="Calibri" panose="020F0502020204030204" pitchFamily="34" charset="0"/>
              </a:defRPr>
            </a:lvl2pPr>
            <a:lvl3pPr marL="2284413" indent="-455613" defTabSz="1827213">
              <a:defRPr>
                <a:solidFill>
                  <a:schemeClr val="tx1"/>
                </a:solidFill>
                <a:latin typeface="Calibri" panose="020F0502020204030204" pitchFamily="34" charset="0"/>
              </a:defRPr>
            </a:lvl3pPr>
            <a:lvl4pPr marL="3198813" indent="-455613" defTabSz="1827213">
              <a:defRPr>
                <a:solidFill>
                  <a:schemeClr val="tx1"/>
                </a:solidFill>
                <a:latin typeface="Calibri" panose="020F0502020204030204" pitchFamily="34" charset="0"/>
              </a:defRPr>
            </a:lvl4pPr>
            <a:lvl5pPr marL="4113213" indent="-455613" defTabSz="1827213">
              <a:defRPr>
                <a:solidFill>
                  <a:schemeClr val="tx1"/>
                </a:solidFill>
                <a:latin typeface="Calibri" panose="020F0502020204030204" pitchFamily="34" charset="0"/>
              </a:defRPr>
            </a:lvl5pPr>
            <a:lvl6pPr marL="4570413" indent="-455613" defTabSz="1827213" eaLnBrk="0" fontAlgn="base" hangingPunct="0">
              <a:spcBef>
                <a:spcPct val="0"/>
              </a:spcBef>
              <a:spcAft>
                <a:spcPct val="0"/>
              </a:spcAft>
              <a:defRPr>
                <a:solidFill>
                  <a:schemeClr val="tx1"/>
                </a:solidFill>
                <a:latin typeface="Calibri" panose="020F0502020204030204" pitchFamily="34" charset="0"/>
              </a:defRPr>
            </a:lvl6pPr>
            <a:lvl7pPr marL="5027613" indent="-455613" defTabSz="1827213" eaLnBrk="0" fontAlgn="base" hangingPunct="0">
              <a:spcBef>
                <a:spcPct val="0"/>
              </a:spcBef>
              <a:spcAft>
                <a:spcPct val="0"/>
              </a:spcAft>
              <a:defRPr>
                <a:solidFill>
                  <a:schemeClr val="tx1"/>
                </a:solidFill>
                <a:latin typeface="Calibri" panose="020F0502020204030204" pitchFamily="34" charset="0"/>
              </a:defRPr>
            </a:lvl7pPr>
            <a:lvl8pPr marL="5484813" indent="-455613" defTabSz="1827213" eaLnBrk="0" fontAlgn="base" hangingPunct="0">
              <a:spcBef>
                <a:spcPct val="0"/>
              </a:spcBef>
              <a:spcAft>
                <a:spcPct val="0"/>
              </a:spcAft>
              <a:defRPr>
                <a:solidFill>
                  <a:schemeClr val="tx1"/>
                </a:solidFill>
                <a:latin typeface="Calibri" panose="020F0502020204030204" pitchFamily="34" charset="0"/>
              </a:defRPr>
            </a:lvl8pPr>
            <a:lvl9pPr marL="5942013" indent="-455613" defTabSz="1827213" eaLnBrk="0" fontAlgn="base" hangingPunct="0">
              <a:spcBef>
                <a:spcPct val="0"/>
              </a:spcBef>
              <a:spcAft>
                <a:spcPct val="0"/>
              </a:spcAft>
              <a:defRPr>
                <a:solidFill>
                  <a:schemeClr val="tx1"/>
                </a:solidFill>
                <a:latin typeface="Calibri" panose="020F0502020204030204" pitchFamily="34" charset="0"/>
              </a:defRPr>
            </a:lvl9pPr>
          </a:lstStyle>
          <a:p>
            <a:pPr algn="ctr">
              <a:lnSpc>
                <a:spcPct val="90000"/>
              </a:lnSpc>
              <a:spcBef>
                <a:spcPts val="1500"/>
              </a:spcBef>
            </a:pPr>
            <a:r>
              <a:rPr lang="en-US" altLang="en-US" sz="2100" b="1">
                <a:solidFill>
                  <a:prstClr val="white"/>
                </a:solidFill>
                <a:latin typeface="Roboto Slab" pitchFamily="2" charset="0"/>
                <a:ea typeface="Roboto Slab" pitchFamily="2" charset="0"/>
                <a:cs typeface="PT Sans" panose="020B0503020203020204" pitchFamily="34" charset="0"/>
              </a:rPr>
              <a:t>Iowa Transportation Commission Workshop – February 11, 2026</a:t>
            </a:r>
          </a:p>
        </p:txBody>
      </p:sp>
      <p:cxnSp>
        <p:nvCxnSpPr>
          <p:cNvPr id="20" name="Straight Connector 19">
            <a:extLst>
              <a:ext uri="{FF2B5EF4-FFF2-40B4-BE49-F238E27FC236}">
                <a16:creationId xmlns:a16="http://schemas.microsoft.com/office/drawing/2014/main" id="{77842182-EE84-12E6-1390-BC1DD14536F0}"/>
              </a:ext>
            </a:extLst>
          </p:cNvPr>
          <p:cNvCxnSpPr/>
          <p:nvPr/>
        </p:nvCxnSpPr>
        <p:spPr>
          <a:xfrm>
            <a:off x="4235211" y="6142550"/>
            <a:ext cx="605815" cy="1"/>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7" name="Graphic 26">
            <a:extLst>
              <a:ext uri="{FF2B5EF4-FFF2-40B4-BE49-F238E27FC236}">
                <a16:creationId xmlns:a16="http://schemas.microsoft.com/office/drawing/2014/main" id="{4A7719FD-1DC4-C482-4733-0F10D60002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512" y="6099980"/>
            <a:ext cx="9167627" cy="754861"/>
          </a:xfrm>
          <a:prstGeom prst="rect">
            <a:avLst/>
          </a:prstGeom>
        </p:spPr>
      </p:pic>
      <p:pic>
        <p:nvPicPr>
          <p:cNvPr id="29" name="Picture 28" descr="A picture containing text, clipart&#10;&#10;Description automatically generated">
            <a:extLst>
              <a:ext uri="{FF2B5EF4-FFF2-40B4-BE49-F238E27FC236}">
                <a16:creationId xmlns:a16="http://schemas.microsoft.com/office/drawing/2014/main" id="{17FF21B2-3928-7AEE-415D-1E685082712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679615" y="6206429"/>
            <a:ext cx="1764509" cy="441128"/>
          </a:xfrm>
          <a:prstGeom prst="rect">
            <a:avLst/>
          </a:prstGeom>
        </p:spPr>
      </p:pic>
      <p:pic>
        <p:nvPicPr>
          <p:cNvPr id="7" name="Picture 6">
            <a:extLst>
              <a:ext uri="{FF2B5EF4-FFF2-40B4-BE49-F238E27FC236}">
                <a16:creationId xmlns:a16="http://schemas.microsoft.com/office/drawing/2014/main" id="{7AC42A0A-7867-3817-7794-08EA9C64EA04}"/>
              </a:ext>
            </a:extLst>
          </p:cNvPr>
          <p:cNvPicPr>
            <a:picLocks noChangeAspect="1"/>
          </p:cNvPicPr>
          <p:nvPr/>
        </p:nvPicPr>
        <p:blipFill>
          <a:blip r:embed="rId6" cstate="screen">
            <a:duotone>
              <a:prstClr val="black"/>
              <a:srgbClr val="03617A">
                <a:tint val="45000"/>
                <a:satMod val="400000"/>
              </a:srgbClr>
            </a:duotone>
            <a:extLst>
              <a:ext uri="{28A0092B-C50C-407E-A947-70E740481C1C}">
                <a14:useLocalDpi xmlns:a14="http://schemas.microsoft.com/office/drawing/2010/main" val="0"/>
              </a:ext>
            </a:extLst>
          </a:blip>
          <a:stretch>
            <a:fillRect/>
          </a:stretch>
        </p:blipFill>
        <p:spPr>
          <a:xfrm>
            <a:off x="1034725" y="1118229"/>
            <a:ext cx="7074555" cy="2971940"/>
          </a:xfrm>
          <a:prstGeom prst="rect">
            <a:avLst/>
          </a:prstGeom>
        </p:spPr>
      </p:pic>
    </p:spTree>
    <p:custDataLst>
      <p:tags r:id="rId1"/>
    </p:custDataLst>
    <p:extLst>
      <p:ext uri="{BB962C8B-B14F-4D97-AF65-F5344CB8AC3E}">
        <p14:creationId xmlns:p14="http://schemas.microsoft.com/office/powerpoint/2010/main" val="1401199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73F0A3B-DA6B-5DCE-2524-6C729B0FBC8A}"/>
              </a:ext>
            </a:extLst>
          </p:cNvPr>
          <p:cNvSpPr>
            <a:spLocks noGrp="1"/>
          </p:cNvSpPr>
          <p:nvPr>
            <p:ph type="body" sz="quarter" idx="18"/>
          </p:nvPr>
        </p:nvSpPr>
        <p:spPr>
          <a:xfrm>
            <a:off x="339958" y="209386"/>
            <a:ext cx="5146442" cy="574223"/>
          </a:xfrm>
        </p:spPr>
        <p:txBody>
          <a:bodyPr/>
          <a:lstStyle/>
          <a:p>
            <a:r>
              <a:rPr lang="en-US" dirty="0"/>
              <a:t>Iowa’s Primary Highway Bridges Compared to Other States</a:t>
            </a:r>
          </a:p>
        </p:txBody>
      </p:sp>
      <p:pic>
        <p:nvPicPr>
          <p:cNvPr id="4" name="Picture 3">
            <a:extLst>
              <a:ext uri="{FF2B5EF4-FFF2-40B4-BE49-F238E27FC236}">
                <a16:creationId xmlns:a16="http://schemas.microsoft.com/office/drawing/2014/main" id="{CDA1D27A-0603-CF51-D710-1E4E9E4009AB}"/>
              </a:ext>
            </a:extLst>
          </p:cNvPr>
          <p:cNvPicPr>
            <a:picLocks noChangeAspect="1"/>
          </p:cNvPicPr>
          <p:nvPr/>
        </p:nvPicPr>
        <p:blipFill>
          <a:blip r:embed="rId3"/>
          <a:stretch>
            <a:fillRect/>
          </a:stretch>
        </p:blipFill>
        <p:spPr>
          <a:xfrm>
            <a:off x="2662700" y="783609"/>
            <a:ext cx="4080361" cy="5611530"/>
          </a:xfrm>
          <a:prstGeom prst="rect">
            <a:avLst/>
          </a:prstGeom>
        </p:spPr>
      </p:pic>
    </p:spTree>
    <p:extLst>
      <p:ext uri="{BB962C8B-B14F-4D97-AF65-F5344CB8AC3E}">
        <p14:creationId xmlns:p14="http://schemas.microsoft.com/office/powerpoint/2010/main" val="2374079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B2FC1EF-CCDA-63A2-41F6-0FCEBDF3B398}"/>
              </a:ext>
            </a:extLst>
          </p:cNvPr>
          <p:cNvGrpSpPr/>
          <p:nvPr/>
        </p:nvGrpSpPr>
        <p:grpSpPr>
          <a:xfrm>
            <a:off x="704746" y="723900"/>
            <a:ext cx="7734508" cy="5410200"/>
            <a:chOff x="761792" y="769620"/>
            <a:chExt cx="7734508" cy="5410200"/>
          </a:xfrm>
        </p:grpSpPr>
        <p:pic>
          <p:nvPicPr>
            <p:cNvPr id="3" name="Picture 2">
              <a:extLst>
                <a:ext uri="{FF2B5EF4-FFF2-40B4-BE49-F238E27FC236}">
                  <a16:creationId xmlns:a16="http://schemas.microsoft.com/office/drawing/2014/main" id="{AC6CC0D4-5556-07EA-676B-BEC5E1E46D8B}"/>
                </a:ext>
              </a:extLst>
            </p:cNvPr>
            <p:cNvPicPr>
              <a:picLocks noChangeAspect="1"/>
            </p:cNvPicPr>
            <p:nvPr/>
          </p:nvPicPr>
          <p:blipFill>
            <a:blip r:embed="rId3"/>
            <a:stretch>
              <a:fillRect/>
            </a:stretch>
          </p:blipFill>
          <p:spPr>
            <a:xfrm>
              <a:off x="761792" y="769620"/>
              <a:ext cx="7734508" cy="5290830"/>
            </a:xfrm>
            <a:prstGeom prst="rect">
              <a:avLst/>
            </a:prstGeom>
          </p:spPr>
        </p:pic>
        <p:sp>
          <p:nvSpPr>
            <p:cNvPr id="4" name="Rectangle: Rounded Corners 3">
              <a:extLst>
                <a:ext uri="{FF2B5EF4-FFF2-40B4-BE49-F238E27FC236}">
                  <a16:creationId xmlns:a16="http://schemas.microsoft.com/office/drawing/2014/main" id="{88A72889-781B-C0DF-6B26-36FC056613A2}"/>
                </a:ext>
              </a:extLst>
            </p:cNvPr>
            <p:cNvSpPr/>
            <p:nvPr/>
          </p:nvSpPr>
          <p:spPr>
            <a:xfrm>
              <a:off x="4152900" y="1394460"/>
              <a:ext cx="1432560" cy="4785360"/>
            </a:xfrm>
            <a:prstGeom prst="roundRect">
              <a:avLst/>
            </a:prstGeom>
            <a:solidFill>
              <a:schemeClr val="bg1">
                <a:lumMod val="50000"/>
                <a:alpha val="23137"/>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683650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A5303-BB6D-E777-AC43-F4290AA9BCC4}"/>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18CBE41B-FAF6-552D-B308-749CEFCE719C}"/>
              </a:ext>
            </a:extLst>
          </p:cNvPr>
          <p:cNvSpPr>
            <a:spLocks noGrp="1"/>
          </p:cNvSpPr>
          <p:nvPr>
            <p:ph type="body" sz="quarter" idx="18"/>
          </p:nvPr>
        </p:nvSpPr>
        <p:spPr>
          <a:xfrm>
            <a:off x="316741" y="165979"/>
            <a:ext cx="6201017" cy="574223"/>
          </a:xfrm>
        </p:spPr>
        <p:txBody>
          <a:bodyPr/>
          <a:lstStyle/>
          <a:p>
            <a:r>
              <a:rPr lang="en-US" dirty="0"/>
              <a:t>Poor bridges over time</a:t>
            </a:r>
          </a:p>
        </p:txBody>
      </p:sp>
      <p:pic>
        <p:nvPicPr>
          <p:cNvPr id="2" name="Picture 1">
            <a:extLst>
              <a:ext uri="{FF2B5EF4-FFF2-40B4-BE49-F238E27FC236}">
                <a16:creationId xmlns:a16="http://schemas.microsoft.com/office/drawing/2014/main" id="{EA1FB1EF-CB0F-8FAD-5D61-098A7CCB759C}"/>
              </a:ext>
            </a:extLst>
          </p:cNvPr>
          <p:cNvPicPr>
            <a:picLocks noChangeAspect="1"/>
          </p:cNvPicPr>
          <p:nvPr/>
        </p:nvPicPr>
        <p:blipFill>
          <a:blip r:embed="rId3"/>
          <a:stretch>
            <a:fillRect/>
          </a:stretch>
        </p:blipFill>
        <p:spPr>
          <a:xfrm>
            <a:off x="889000" y="1372669"/>
            <a:ext cx="7069234" cy="4560239"/>
          </a:xfrm>
          <a:prstGeom prst="rect">
            <a:avLst/>
          </a:prstGeom>
        </p:spPr>
      </p:pic>
    </p:spTree>
    <p:extLst>
      <p:ext uri="{BB962C8B-B14F-4D97-AF65-F5344CB8AC3E}">
        <p14:creationId xmlns:p14="http://schemas.microsoft.com/office/powerpoint/2010/main" val="20649640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A22E519-A49D-25D2-16DA-064FE6BDC898}"/>
              </a:ext>
            </a:extLst>
          </p:cNvPr>
          <p:cNvSpPr>
            <a:spLocks noGrp="1"/>
          </p:cNvSpPr>
          <p:nvPr>
            <p:ph type="body" sz="quarter" idx="18"/>
          </p:nvPr>
        </p:nvSpPr>
        <p:spPr>
          <a:xfrm>
            <a:off x="316741" y="165979"/>
            <a:ext cx="6201017" cy="574223"/>
          </a:xfrm>
        </p:spPr>
        <p:txBody>
          <a:bodyPr/>
          <a:lstStyle/>
          <a:p>
            <a:r>
              <a:rPr lang="en-US"/>
              <a:t>Bridges Per District</a:t>
            </a:r>
          </a:p>
        </p:txBody>
      </p:sp>
      <p:pic>
        <p:nvPicPr>
          <p:cNvPr id="4" name="Picture 3">
            <a:extLst>
              <a:ext uri="{FF2B5EF4-FFF2-40B4-BE49-F238E27FC236}">
                <a16:creationId xmlns:a16="http://schemas.microsoft.com/office/drawing/2014/main" id="{08AA3060-FF58-1BFE-8D96-262210810B7E}"/>
              </a:ext>
            </a:extLst>
          </p:cNvPr>
          <p:cNvPicPr>
            <a:picLocks noChangeAspect="1"/>
          </p:cNvPicPr>
          <p:nvPr/>
        </p:nvPicPr>
        <p:blipFill>
          <a:blip r:embed="rId3"/>
          <a:stretch>
            <a:fillRect/>
          </a:stretch>
        </p:blipFill>
        <p:spPr>
          <a:xfrm>
            <a:off x="766871" y="1429950"/>
            <a:ext cx="7610257" cy="3127503"/>
          </a:xfrm>
          <a:prstGeom prst="rect">
            <a:avLst/>
          </a:prstGeom>
        </p:spPr>
      </p:pic>
    </p:spTree>
    <p:extLst>
      <p:ext uri="{BB962C8B-B14F-4D97-AF65-F5344CB8AC3E}">
        <p14:creationId xmlns:p14="http://schemas.microsoft.com/office/powerpoint/2010/main" val="135209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450C62E-BC09-5159-0349-E07B81240F23}"/>
              </a:ext>
            </a:extLst>
          </p:cNvPr>
          <p:cNvSpPr>
            <a:spLocks noGrp="1"/>
          </p:cNvSpPr>
          <p:nvPr>
            <p:ph type="body" sz="quarter" idx="18"/>
          </p:nvPr>
        </p:nvSpPr>
        <p:spPr>
          <a:xfrm>
            <a:off x="541025" y="63336"/>
            <a:ext cx="7610951" cy="574222"/>
          </a:xfrm>
        </p:spPr>
        <p:txBody>
          <a:bodyPr/>
          <a:lstStyle/>
          <a:p>
            <a:r>
              <a:rPr lang="en-US"/>
              <a:t>Interstate Bridges Overview</a:t>
            </a:r>
          </a:p>
        </p:txBody>
      </p:sp>
      <p:pic>
        <p:nvPicPr>
          <p:cNvPr id="2" name="Picture 1">
            <a:extLst>
              <a:ext uri="{FF2B5EF4-FFF2-40B4-BE49-F238E27FC236}">
                <a16:creationId xmlns:a16="http://schemas.microsoft.com/office/drawing/2014/main" id="{A00B5C13-6537-EB7E-E8CF-1C2FFC117D37}"/>
              </a:ext>
            </a:extLst>
          </p:cNvPr>
          <p:cNvPicPr>
            <a:picLocks noChangeAspect="1"/>
          </p:cNvPicPr>
          <p:nvPr/>
        </p:nvPicPr>
        <p:blipFill>
          <a:blip r:embed="rId3"/>
          <a:stretch>
            <a:fillRect/>
          </a:stretch>
        </p:blipFill>
        <p:spPr>
          <a:xfrm>
            <a:off x="420425" y="1024478"/>
            <a:ext cx="4131788" cy="2405210"/>
          </a:xfrm>
          <a:prstGeom prst="rect">
            <a:avLst/>
          </a:prstGeom>
        </p:spPr>
      </p:pic>
      <p:pic>
        <p:nvPicPr>
          <p:cNvPr id="5" name="Picture 4">
            <a:extLst>
              <a:ext uri="{FF2B5EF4-FFF2-40B4-BE49-F238E27FC236}">
                <a16:creationId xmlns:a16="http://schemas.microsoft.com/office/drawing/2014/main" id="{E180ABF6-E77A-059D-287D-268294DFD624}"/>
              </a:ext>
            </a:extLst>
          </p:cNvPr>
          <p:cNvPicPr>
            <a:picLocks noChangeAspect="1"/>
          </p:cNvPicPr>
          <p:nvPr/>
        </p:nvPicPr>
        <p:blipFill>
          <a:blip r:embed="rId4"/>
          <a:stretch>
            <a:fillRect/>
          </a:stretch>
        </p:blipFill>
        <p:spPr>
          <a:xfrm>
            <a:off x="2660814" y="3638452"/>
            <a:ext cx="3928425" cy="2644808"/>
          </a:xfrm>
          <a:prstGeom prst="rect">
            <a:avLst/>
          </a:prstGeom>
        </p:spPr>
      </p:pic>
      <p:pic>
        <p:nvPicPr>
          <p:cNvPr id="6" name="Picture 5">
            <a:extLst>
              <a:ext uri="{FF2B5EF4-FFF2-40B4-BE49-F238E27FC236}">
                <a16:creationId xmlns:a16="http://schemas.microsoft.com/office/drawing/2014/main" id="{12ECA913-D6C7-9EF9-853F-EFD8FCE1867A}"/>
              </a:ext>
            </a:extLst>
          </p:cNvPr>
          <p:cNvPicPr>
            <a:picLocks noChangeAspect="1"/>
          </p:cNvPicPr>
          <p:nvPr/>
        </p:nvPicPr>
        <p:blipFill>
          <a:blip r:embed="rId5"/>
          <a:stretch>
            <a:fillRect/>
          </a:stretch>
        </p:blipFill>
        <p:spPr>
          <a:xfrm>
            <a:off x="4798685" y="1020746"/>
            <a:ext cx="4083281" cy="2424457"/>
          </a:xfrm>
          <a:prstGeom prst="rect">
            <a:avLst/>
          </a:prstGeom>
        </p:spPr>
      </p:pic>
    </p:spTree>
    <p:extLst>
      <p:ext uri="{BB962C8B-B14F-4D97-AF65-F5344CB8AC3E}">
        <p14:creationId xmlns:p14="http://schemas.microsoft.com/office/powerpoint/2010/main" val="42127438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7B6197-58C1-8945-115D-6073240727FC}"/>
              </a:ext>
            </a:extLst>
          </p:cNvPr>
          <p:cNvPicPr>
            <a:picLocks noChangeAspect="1"/>
          </p:cNvPicPr>
          <p:nvPr/>
        </p:nvPicPr>
        <p:blipFill>
          <a:blip r:embed="rId3"/>
          <a:srcRect b="27223"/>
          <a:stretch>
            <a:fillRect/>
          </a:stretch>
        </p:blipFill>
        <p:spPr>
          <a:xfrm>
            <a:off x="1483061" y="1022632"/>
            <a:ext cx="6547342" cy="3475092"/>
          </a:xfrm>
          <a:prstGeom prst="rect">
            <a:avLst/>
          </a:prstGeom>
        </p:spPr>
      </p:pic>
      <p:sp>
        <p:nvSpPr>
          <p:cNvPr id="5" name="Text Placeholder 2">
            <a:extLst>
              <a:ext uri="{FF2B5EF4-FFF2-40B4-BE49-F238E27FC236}">
                <a16:creationId xmlns:a16="http://schemas.microsoft.com/office/drawing/2014/main" id="{2506AFF8-BCAC-0C36-CA9D-9CECC10B05C4}"/>
              </a:ext>
            </a:extLst>
          </p:cNvPr>
          <p:cNvSpPr>
            <a:spLocks noGrp="1"/>
          </p:cNvSpPr>
          <p:nvPr>
            <p:ph type="body" sz="quarter" idx="18"/>
          </p:nvPr>
        </p:nvSpPr>
        <p:spPr>
          <a:xfrm>
            <a:off x="662945" y="53340"/>
            <a:ext cx="7610951" cy="574222"/>
          </a:xfrm>
        </p:spPr>
        <p:txBody>
          <a:bodyPr/>
          <a:lstStyle/>
          <a:p>
            <a:r>
              <a:rPr lang="en-US"/>
              <a:t>Interstate Bridges By Age</a:t>
            </a:r>
          </a:p>
        </p:txBody>
      </p:sp>
      <p:sp>
        <p:nvSpPr>
          <p:cNvPr id="2" name="TextBox 1">
            <a:extLst>
              <a:ext uri="{FF2B5EF4-FFF2-40B4-BE49-F238E27FC236}">
                <a16:creationId xmlns:a16="http://schemas.microsoft.com/office/drawing/2014/main" id="{284C38CF-40E1-F74C-0ABB-76AD32B49304}"/>
              </a:ext>
            </a:extLst>
          </p:cNvPr>
          <p:cNvSpPr txBox="1"/>
          <p:nvPr/>
        </p:nvSpPr>
        <p:spPr>
          <a:xfrm>
            <a:off x="5500546" y="4615795"/>
            <a:ext cx="3006146" cy="246221"/>
          </a:xfrm>
          <a:prstGeom prst="rect">
            <a:avLst/>
          </a:prstGeom>
          <a:noFill/>
        </p:spPr>
        <p:txBody>
          <a:bodyPr wrap="square" rtlCol="0">
            <a:spAutoFit/>
          </a:bodyPr>
          <a:lstStyle/>
          <a:p>
            <a:r>
              <a:rPr lang="en-US" sz="1000" dirty="0"/>
              <a:t>Note: (0,10] means 0 to 10 years old</a:t>
            </a:r>
          </a:p>
        </p:txBody>
      </p:sp>
      <p:pic>
        <p:nvPicPr>
          <p:cNvPr id="4" name="Picture 3">
            <a:extLst>
              <a:ext uri="{FF2B5EF4-FFF2-40B4-BE49-F238E27FC236}">
                <a16:creationId xmlns:a16="http://schemas.microsoft.com/office/drawing/2014/main" id="{9CA5B7A3-DCA4-CD26-C9FC-FD16279D6290}"/>
              </a:ext>
            </a:extLst>
          </p:cNvPr>
          <p:cNvPicPr>
            <a:picLocks noChangeAspect="1"/>
          </p:cNvPicPr>
          <p:nvPr/>
        </p:nvPicPr>
        <p:blipFill>
          <a:blip r:embed="rId3"/>
          <a:srcRect t="73647"/>
          <a:stretch>
            <a:fillRect/>
          </a:stretch>
        </p:blipFill>
        <p:spPr>
          <a:xfrm>
            <a:off x="1492297" y="4892794"/>
            <a:ext cx="6547342" cy="1258364"/>
          </a:xfrm>
          <a:prstGeom prst="rect">
            <a:avLst/>
          </a:prstGeom>
        </p:spPr>
      </p:pic>
    </p:spTree>
    <p:extLst>
      <p:ext uri="{BB962C8B-B14F-4D97-AF65-F5344CB8AC3E}">
        <p14:creationId xmlns:p14="http://schemas.microsoft.com/office/powerpoint/2010/main" val="2503697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2506AFF8-BCAC-0C36-CA9D-9CECC10B05C4}"/>
              </a:ext>
            </a:extLst>
          </p:cNvPr>
          <p:cNvSpPr>
            <a:spLocks noGrp="1"/>
          </p:cNvSpPr>
          <p:nvPr>
            <p:ph type="body" sz="quarter" idx="18"/>
          </p:nvPr>
        </p:nvSpPr>
        <p:spPr>
          <a:xfrm>
            <a:off x="609605" y="53340"/>
            <a:ext cx="7610951" cy="574222"/>
          </a:xfrm>
        </p:spPr>
        <p:txBody>
          <a:bodyPr/>
          <a:lstStyle/>
          <a:p>
            <a:r>
              <a:rPr lang="en-US"/>
              <a:t>Interstate Bridges: Historical Condition</a:t>
            </a:r>
          </a:p>
        </p:txBody>
      </p:sp>
      <p:pic>
        <p:nvPicPr>
          <p:cNvPr id="4" name="Picture 3">
            <a:extLst>
              <a:ext uri="{FF2B5EF4-FFF2-40B4-BE49-F238E27FC236}">
                <a16:creationId xmlns:a16="http://schemas.microsoft.com/office/drawing/2014/main" id="{3FC20B25-6DB3-98AE-C1F3-F50F40250F5F}"/>
              </a:ext>
            </a:extLst>
          </p:cNvPr>
          <p:cNvPicPr>
            <a:picLocks noChangeAspect="1"/>
          </p:cNvPicPr>
          <p:nvPr/>
        </p:nvPicPr>
        <p:blipFill>
          <a:blip r:embed="rId3"/>
          <a:stretch>
            <a:fillRect/>
          </a:stretch>
        </p:blipFill>
        <p:spPr>
          <a:xfrm>
            <a:off x="1199023" y="1069522"/>
            <a:ext cx="7143453" cy="4519011"/>
          </a:xfrm>
          <a:prstGeom prst="rect">
            <a:avLst/>
          </a:prstGeom>
        </p:spPr>
      </p:pic>
    </p:spTree>
    <p:extLst>
      <p:ext uri="{BB962C8B-B14F-4D97-AF65-F5344CB8AC3E}">
        <p14:creationId xmlns:p14="http://schemas.microsoft.com/office/powerpoint/2010/main" val="42424285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2506AFF8-BCAC-0C36-CA9D-9CECC10B05C4}"/>
              </a:ext>
            </a:extLst>
          </p:cNvPr>
          <p:cNvSpPr>
            <a:spLocks noGrp="1"/>
          </p:cNvSpPr>
          <p:nvPr>
            <p:ph type="body" sz="quarter" idx="18"/>
          </p:nvPr>
        </p:nvSpPr>
        <p:spPr>
          <a:xfrm>
            <a:off x="630111" y="99060"/>
            <a:ext cx="7883777" cy="574222"/>
          </a:xfrm>
        </p:spPr>
        <p:txBody>
          <a:bodyPr/>
          <a:lstStyle/>
          <a:p>
            <a:r>
              <a:rPr lang="en-US"/>
              <a:t>Poor Interstate Bridges</a:t>
            </a:r>
          </a:p>
        </p:txBody>
      </p:sp>
      <p:pic>
        <p:nvPicPr>
          <p:cNvPr id="4" name="Picture 3">
            <a:extLst>
              <a:ext uri="{FF2B5EF4-FFF2-40B4-BE49-F238E27FC236}">
                <a16:creationId xmlns:a16="http://schemas.microsoft.com/office/drawing/2014/main" id="{C13C6D34-850D-722E-730F-39920C9C475D}"/>
              </a:ext>
            </a:extLst>
          </p:cNvPr>
          <p:cNvPicPr>
            <a:picLocks noChangeAspect="1"/>
          </p:cNvPicPr>
          <p:nvPr/>
        </p:nvPicPr>
        <p:blipFill>
          <a:blip r:embed="rId3"/>
          <a:stretch>
            <a:fillRect/>
          </a:stretch>
        </p:blipFill>
        <p:spPr>
          <a:xfrm>
            <a:off x="296046" y="1145871"/>
            <a:ext cx="8735438" cy="2752698"/>
          </a:xfrm>
          <a:prstGeom prst="rect">
            <a:avLst/>
          </a:prstGeom>
        </p:spPr>
      </p:pic>
    </p:spTree>
    <p:extLst>
      <p:ext uri="{BB962C8B-B14F-4D97-AF65-F5344CB8AC3E}">
        <p14:creationId xmlns:p14="http://schemas.microsoft.com/office/powerpoint/2010/main" val="5274610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1A22C23-4462-1E83-9133-30AB74D3F1B4}"/>
              </a:ext>
            </a:extLst>
          </p:cNvPr>
          <p:cNvSpPr>
            <a:spLocks noGrp="1"/>
          </p:cNvSpPr>
          <p:nvPr>
            <p:ph type="body" sz="quarter" idx="18"/>
          </p:nvPr>
        </p:nvSpPr>
        <p:spPr>
          <a:xfrm>
            <a:off x="364345" y="421989"/>
            <a:ext cx="5962028" cy="574223"/>
          </a:xfrm>
        </p:spPr>
        <p:txBody>
          <a:bodyPr/>
          <a:lstStyle/>
          <a:p>
            <a:r>
              <a:rPr lang="en-US"/>
              <a:t>Typical Bridge Costs</a:t>
            </a:r>
          </a:p>
        </p:txBody>
      </p:sp>
      <p:graphicFrame>
        <p:nvGraphicFramePr>
          <p:cNvPr id="7" name="Content Placeholder 6">
            <a:extLst>
              <a:ext uri="{FF2B5EF4-FFF2-40B4-BE49-F238E27FC236}">
                <a16:creationId xmlns:a16="http://schemas.microsoft.com/office/drawing/2014/main" id="{777D78D9-A3C1-21D3-95C8-260969E4281F}"/>
              </a:ext>
            </a:extLst>
          </p:cNvPr>
          <p:cNvGraphicFramePr>
            <a:graphicFrameLocks noGrp="1"/>
          </p:cNvGraphicFramePr>
          <p:nvPr>
            <p:ph sz="quarter" idx="16"/>
            <p:extLst>
              <p:ext uri="{D42A27DB-BD31-4B8C-83A1-F6EECF244321}">
                <p14:modId xmlns:p14="http://schemas.microsoft.com/office/powerpoint/2010/main" val="3599088"/>
              </p:ext>
            </p:extLst>
          </p:nvPr>
        </p:nvGraphicFramePr>
        <p:xfrm>
          <a:off x="765970" y="1945640"/>
          <a:ext cx="7612060" cy="1483360"/>
        </p:xfrm>
        <a:graphic>
          <a:graphicData uri="http://schemas.openxmlformats.org/drawingml/2006/table">
            <a:tbl>
              <a:tblPr firstRow="1" bandRow="1">
                <a:tableStyleId>{5C22544A-7EE6-4342-B048-85BDC9FD1C3A}</a:tableStyleId>
              </a:tblPr>
              <a:tblGrid>
                <a:gridCol w="3127850">
                  <a:extLst>
                    <a:ext uri="{9D8B030D-6E8A-4147-A177-3AD203B41FA5}">
                      <a16:colId xmlns:a16="http://schemas.microsoft.com/office/drawing/2014/main" val="3359844113"/>
                    </a:ext>
                  </a:extLst>
                </a:gridCol>
                <a:gridCol w="4484210">
                  <a:extLst>
                    <a:ext uri="{9D8B030D-6E8A-4147-A177-3AD203B41FA5}">
                      <a16:colId xmlns:a16="http://schemas.microsoft.com/office/drawing/2014/main" val="1014283443"/>
                    </a:ext>
                  </a:extLst>
                </a:gridCol>
              </a:tblGrid>
              <a:tr h="370840">
                <a:tc>
                  <a:txBody>
                    <a:bodyPr/>
                    <a:lstStyle/>
                    <a:p>
                      <a:r>
                        <a:rPr lang="en-US"/>
                        <a:t>Project Type</a:t>
                      </a:r>
                    </a:p>
                  </a:txBody>
                  <a:tcPr/>
                </a:tc>
                <a:tc>
                  <a:txBody>
                    <a:bodyPr/>
                    <a:lstStyle/>
                    <a:p>
                      <a:r>
                        <a:rPr lang="en-US"/>
                        <a:t>2025 Present Day Cost Per Square Foot of Deck Area</a:t>
                      </a:r>
                    </a:p>
                  </a:txBody>
                  <a:tcPr/>
                </a:tc>
                <a:extLst>
                  <a:ext uri="{0D108BD9-81ED-4DB2-BD59-A6C34878D82A}">
                    <a16:rowId xmlns:a16="http://schemas.microsoft.com/office/drawing/2014/main" val="779564970"/>
                  </a:ext>
                </a:extLst>
              </a:tr>
              <a:tr h="370840">
                <a:tc>
                  <a:txBody>
                    <a:bodyPr/>
                    <a:lstStyle/>
                    <a:p>
                      <a:r>
                        <a:rPr lang="en-US"/>
                        <a:t>Bridge Deck Overlay</a:t>
                      </a:r>
                    </a:p>
                  </a:txBody>
                  <a:tcPr/>
                </a:tc>
                <a:tc>
                  <a:txBody>
                    <a:bodyPr/>
                    <a:lstStyle/>
                    <a:p>
                      <a:r>
                        <a:rPr lang="en-US"/>
                        <a:t>$82.80</a:t>
                      </a:r>
                    </a:p>
                  </a:txBody>
                  <a:tcPr/>
                </a:tc>
                <a:extLst>
                  <a:ext uri="{0D108BD9-81ED-4DB2-BD59-A6C34878D82A}">
                    <a16:rowId xmlns:a16="http://schemas.microsoft.com/office/drawing/2014/main" val="1039065513"/>
                  </a:ext>
                </a:extLst>
              </a:tr>
              <a:tr h="370840">
                <a:tc>
                  <a:txBody>
                    <a:bodyPr/>
                    <a:lstStyle/>
                    <a:p>
                      <a:r>
                        <a:rPr lang="en-US"/>
                        <a:t>Bridge Deck Replacement</a:t>
                      </a:r>
                    </a:p>
                  </a:txBody>
                  <a:tcPr/>
                </a:tc>
                <a:tc>
                  <a:txBody>
                    <a:bodyPr/>
                    <a:lstStyle/>
                    <a:p>
                      <a:r>
                        <a:rPr lang="en-US"/>
                        <a:t>$150.27</a:t>
                      </a:r>
                    </a:p>
                  </a:txBody>
                  <a:tcPr/>
                </a:tc>
                <a:extLst>
                  <a:ext uri="{0D108BD9-81ED-4DB2-BD59-A6C34878D82A}">
                    <a16:rowId xmlns:a16="http://schemas.microsoft.com/office/drawing/2014/main" val="3019424743"/>
                  </a:ext>
                </a:extLst>
              </a:tr>
              <a:tr h="370840">
                <a:tc>
                  <a:txBody>
                    <a:bodyPr/>
                    <a:lstStyle/>
                    <a:p>
                      <a:r>
                        <a:rPr lang="en-US"/>
                        <a:t>Bridge Replacement</a:t>
                      </a:r>
                    </a:p>
                  </a:txBody>
                  <a:tcPr/>
                </a:tc>
                <a:tc>
                  <a:txBody>
                    <a:bodyPr/>
                    <a:lstStyle/>
                    <a:p>
                      <a:r>
                        <a:rPr lang="en-US"/>
                        <a:t>$616.71</a:t>
                      </a:r>
                    </a:p>
                  </a:txBody>
                  <a:tcPr/>
                </a:tc>
                <a:extLst>
                  <a:ext uri="{0D108BD9-81ED-4DB2-BD59-A6C34878D82A}">
                    <a16:rowId xmlns:a16="http://schemas.microsoft.com/office/drawing/2014/main" val="2725952151"/>
                  </a:ext>
                </a:extLst>
              </a:tr>
            </a:tbl>
          </a:graphicData>
        </a:graphic>
      </p:graphicFrame>
    </p:spTree>
    <p:extLst>
      <p:ext uri="{BB962C8B-B14F-4D97-AF65-F5344CB8AC3E}">
        <p14:creationId xmlns:p14="http://schemas.microsoft.com/office/powerpoint/2010/main" val="1747244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1A22C23-4462-1E83-9133-30AB74D3F1B4}"/>
              </a:ext>
            </a:extLst>
          </p:cNvPr>
          <p:cNvSpPr>
            <a:spLocks noGrp="1"/>
          </p:cNvSpPr>
          <p:nvPr>
            <p:ph type="body" sz="quarter" idx="18"/>
          </p:nvPr>
        </p:nvSpPr>
        <p:spPr>
          <a:xfrm>
            <a:off x="364344" y="421989"/>
            <a:ext cx="6318395" cy="574223"/>
          </a:xfrm>
        </p:spPr>
        <p:txBody>
          <a:bodyPr/>
          <a:lstStyle/>
          <a:p>
            <a:r>
              <a:rPr lang="en-US"/>
              <a:t>Bridge Project Example: Deck Overlay</a:t>
            </a:r>
          </a:p>
        </p:txBody>
      </p:sp>
      <p:sp>
        <p:nvSpPr>
          <p:cNvPr id="2" name="TextBox 1">
            <a:extLst>
              <a:ext uri="{FF2B5EF4-FFF2-40B4-BE49-F238E27FC236}">
                <a16:creationId xmlns:a16="http://schemas.microsoft.com/office/drawing/2014/main" id="{7828E063-6CE4-AC1A-5E7B-B23FBE5ACC6C}"/>
              </a:ext>
            </a:extLst>
          </p:cNvPr>
          <p:cNvSpPr txBox="1"/>
          <p:nvPr/>
        </p:nvSpPr>
        <p:spPr>
          <a:xfrm>
            <a:off x="364344" y="916347"/>
            <a:ext cx="4505498" cy="369332"/>
          </a:xfrm>
          <a:prstGeom prst="rect">
            <a:avLst/>
          </a:prstGeom>
          <a:noFill/>
        </p:spPr>
        <p:txBody>
          <a:bodyPr wrap="square" rtlCol="0">
            <a:spAutoFit/>
          </a:bodyPr>
          <a:lstStyle/>
          <a:p>
            <a:r>
              <a:rPr lang="en-US"/>
              <a:t>I-35 NB/SB in Cerro Gordo County</a:t>
            </a:r>
          </a:p>
        </p:txBody>
      </p:sp>
      <p:pic>
        <p:nvPicPr>
          <p:cNvPr id="6" name="Picture 5">
            <a:extLst>
              <a:ext uri="{FF2B5EF4-FFF2-40B4-BE49-F238E27FC236}">
                <a16:creationId xmlns:a16="http://schemas.microsoft.com/office/drawing/2014/main" id="{C7A0CA8F-82B8-E1A7-0AEC-52D771582CF7}"/>
              </a:ext>
            </a:extLst>
          </p:cNvPr>
          <p:cNvPicPr>
            <a:picLocks noChangeAspect="1"/>
          </p:cNvPicPr>
          <p:nvPr/>
        </p:nvPicPr>
        <p:blipFill>
          <a:blip r:embed="rId3"/>
          <a:stretch>
            <a:fillRect/>
          </a:stretch>
        </p:blipFill>
        <p:spPr>
          <a:xfrm>
            <a:off x="5800536" y="1067190"/>
            <a:ext cx="2854429" cy="4723619"/>
          </a:xfrm>
          <a:prstGeom prst="rect">
            <a:avLst/>
          </a:prstGeom>
        </p:spPr>
      </p:pic>
      <p:sp>
        <p:nvSpPr>
          <p:cNvPr id="7" name="TextBox 6">
            <a:extLst>
              <a:ext uri="{FF2B5EF4-FFF2-40B4-BE49-F238E27FC236}">
                <a16:creationId xmlns:a16="http://schemas.microsoft.com/office/drawing/2014/main" id="{02C2C35B-1A7D-AFB5-0DC7-FAA4564AE272}"/>
              </a:ext>
            </a:extLst>
          </p:cNvPr>
          <p:cNvSpPr txBox="1"/>
          <p:nvPr/>
        </p:nvSpPr>
        <p:spPr>
          <a:xfrm>
            <a:off x="489035" y="1509670"/>
            <a:ext cx="5823284" cy="3416320"/>
          </a:xfrm>
          <a:prstGeom prst="rect">
            <a:avLst/>
          </a:prstGeom>
          <a:noFill/>
        </p:spPr>
        <p:txBody>
          <a:bodyPr wrap="square" rtlCol="0">
            <a:spAutoFit/>
          </a:bodyPr>
          <a:lstStyle/>
          <a:p>
            <a:r>
              <a:rPr lang="en-US" dirty="0"/>
              <a:t>Eight bridge overlays tied into one project</a:t>
            </a:r>
          </a:p>
          <a:p>
            <a:pPr marL="285750" indent="-285750">
              <a:buFont typeface="Arial" panose="020B0604020202020204" pitchFamily="34" charset="0"/>
              <a:buChar char="•"/>
            </a:pPr>
            <a:r>
              <a:rPr lang="en-US" dirty="0"/>
              <a:t>4</a:t>
            </a:r>
            <a:r>
              <a:rPr lang="en-US" baseline="30000" dirty="0"/>
              <a:t>th</a:t>
            </a:r>
            <a:r>
              <a:rPr lang="en-US" dirty="0"/>
              <a:t> Ave. S.</a:t>
            </a:r>
          </a:p>
          <a:p>
            <a:pPr marL="285750" indent="-285750">
              <a:buFont typeface="Arial" panose="020B0604020202020204" pitchFamily="34" charset="0"/>
              <a:buChar char="•"/>
            </a:pPr>
            <a:r>
              <a:rPr lang="en-US" dirty="0"/>
              <a:t>Main Ave.</a:t>
            </a:r>
          </a:p>
          <a:p>
            <a:pPr marL="285750" indent="-285750">
              <a:buFont typeface="Arial" panose="020B0604020202020204" pitchFamily="34" charset="0"/>
              <a:buChar char="•"/>
            </a:pPr>
            <a:r>
              <a:rPr lang="en-US" dirty="0"/>
              <a:t>DM&amp;E RR</a:t>
            </a:r>
          </a:p>
          <a:p>
            <a:pPr marL="285750" indent="-285750">
              <a:buFont typeface="Arial" panose="020B0604020202020204" pitchFamily="34" charset="0"/>
              <a:buChar char="•"/>
            </a:pPr>
            <a:r>
              <a:rPr lang="en-US" dirty="0"/>
              <a:t>US 18</a:t>
            </a:r>
          </a:p>
          <a:p>
            <a:endParaRPr lang="en-US" dirty="0"/>
          </a:p>
          <a:p>
            <a:r>
              <a:rPr lang="en-US" dirty="0"/>
              <a:t>$4.88M total bid</a:t>
            </a:r>
          </a:p>
          <a:p>
            <a:endParaRPr lang="en-US" dirty="0"/>
          </a:p>
          <a:p>
            <a:r>
              <a:rPr lang="en-US" dirty="0"/>
              <a:t>Average cost $54/SF</a:t>
            </a:r>
          </a:p>
          <a:p>
            <a:endParaRPr lang="en-US" dirty="0"/>
          </a:p>
          <a:p>
            <a:r>
              <a:rPr lang="en-US" dirty="0"/>
              <a:t>Note: Letting costs shown</a:t>
            </a:r>
          </a:p>
          <a:p>
            <a:r>
              <a:rPr lang="en-US" dirty="0"/>
              <a:t>	</a:t>
            </a:r>
          </a:p>
        </p:txBody>
      </p:sp>
    </p:spTree>
    <p:extLst>
      <p:ext uri="{BB962C8B-B14F-4D97-AF65-F5344CB8AC3E}">
        <p14:creationId xmlns:p14="http://schemas.microsoft.com/office/powerpoint/2010/main" val="1905051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3015B8A-E089-6AD5-DF58-B83BBF55027A}"/>
              </a:ext>
            </a:extLst>
          </p:cNvPr>
          <p:cNvSpPr>
            <a:spLocks noGrp="1"/>
          </p:cNvSpPr>
          <p:nvPr>
            <p:ph type="body" sz="quarter" idx="18"/>
          </p:nvPr>
        </p:nvSpPr>
        <p:spPr>
          <a:xfrm>
            <a:off x="1204439" y="1374345"/>
            <a:ext cx="3074671" cy="430667"/>
          </a:xfrm>
        </p:spPr>
        <p:txBody>
          <a:bodyPr/>
          <a:lstStyle/>
          <a:p>
            <a:r>
              <a:rPr lang="en-US"/>
              <a:t>Agenda</a:t>
            </a:r>
          </a:p>
        </p:txBody>
      </p:sp>
      <p:pic>
        <p:nvPicPr>
          <p:cNvPr id="8" name="Graphic 7">
            <a:extLst>
              <a:ext uri="{FF2B5EF4-FFF2-40B4-BE49-F238E27FC236}">
                <a16:creationId xmlns:a16="http://schemas.microsoft.com/office/drawing/2014/main" id="{A26283F5-6F08-B866-1753-2A00C1C1AD57}"/>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54381" y="1349747"/>
            <a:ext cx="342900" cy="414528"/>
          </a:xfrm>
          <a:prstGeom prst="rect">
            <a:avLst/>
          </a:prstGeom>
        </p:spPr>
      </p:pic>
      <p:sp>
        <p:nvSpPr>
          <p:cNvPr id="14" name="TextBox 13">
            <a:extLst>
              <a:ext uri="{FF2B5EF4-FFF2-40B4-BE49-F238E27FC236}">
                <a16:creationId xmlns:a16="http://schemas.microsoft.com/office/drawing/2014/main" id="{660A45C8-9983-35E6-92FD-150E62A43D77}"/>
              </a:ext>
            </a:extLst>
          </p:cNvPr>
          <p:cNvSpPr txBox="1"/>
          <p:nvPr/>
        </p:nvSpPr>
        <p:spPr bwMode="auto">
          <a:xfrm>
            <a:off x="697824" y="2099238"/>
            <a:ext cx="5525392" cy="3877985"/>
          </a:xfrm>
          <a:prstGeom prst="rect">
            <a:avLst/>
          </a:prstGeom>
          <a:noFill/>
        </p:spPr>
        <p:txBody>
          <a:bodyPr wrap="square" lIns="0">
            <a:spAutoFit/>
          </a:bodyPr>
          <a:lstStyle/>
          <a:p>
            <a:pPr marL="342891" indent="-342891">
              <a:spcBef>
                <a:spcPts val="900"/>
              </a:spcBef>
              <a:buFont typeface="Arial" panose="020B0604020202020204" pitchFamily="34" charset="0"/>
              <a:buChar char="•"/>
              <a:defRPr/>
            </a:pPr>
            <a:r>
              <a:rPr lang="en-US" b="1" spc="151" dirty="0">
                <a:solidFill>
                  <a:prstClr val="black"/>
                </a:solidFill>
                <a:latin typeface="Calibri" panose="020F0502020204030204" pitchFamily="34" charset="0"/>
                <a:ea typeface="PT Sans" panose="020B0503020203020204" pitchFamily="34" charset="0"/>
                <a:cs typeface="Calibri" panose="020F0502020204030204" pitchFamily="34" charset="0"/>
              </a:rPr>
              <a:t>Bridge Preservation &amp; Maintenance Activities</a:t>
            </a:r>
          </a:p>
          <a:p>
            <a:pPr marL="342891" indent="-342891">
              <a:spcBef>
                <a:spcPts val="900"/>
              </a:spcBef>
              <a:buFont typeface="Arial" panose="020B0604020202020204" pitchFamily="34" charset="0"/>
              <a:buChar char="•"/>
              <a:defRPr/>
            </a:pPr>
            <a:r>
              <a:rPr lang="en-US" b="1" spc="151" dirty="0">
                <a:solidFill>
                  <a:prstClr val="black"/>
                </a:solidFill>
                <a:latin typeface="Calibri" panose="020F0502020204030204" pitchFamily="34" charset="0"/>
                <a:ea typeface="PT Sans" panose="020B0503020203020204" pitchFamily="34" charset="0"/>
                <a:cs typeface="Calibri" panose="020F0502020204030204" pitchFamily="34" charset="0"/>
              </a:rPr>
              <a:t>Bridge Design for Service Life</a:t>
            </a:r>
          </a:p>
          <a:p>
            <a:pPr marL="342891" indent="-342891">
              <a:spcBef>
                <a:spcPts val="900"/>
              </a:spcBef>
              <a:buFont typeface="Arial" panose="020B0604020202020204" pitchFamily="34" charset="0"/>
              <a:buChar char="•"/>
              <a:defRPr/>
            </a:pPr>
            <a:r>
              <a:rPr lang="en-US" b="1" spc="151" dirty="0">
                <a:solidFill>
                  <a:prstClr val="black"/>
                </a:solidFill>
                <a:latin typeface="Calibri" panose="020F0502020204030204" pitchFamily="34" charset="0"/>
                <a:ea typeface="PT Sans" panose="020B0503020203020204" pitchFamily="34" charset="0"/>
                <a:cs typeface="Calibri" panose="020F0502020204030204" pitchFamily="34" charset="0"/>
              </a:rPr>
              <a:t>Non-Destructive Evaluation Techniques</a:t>
            </a:r>
          </a:p>
          <a:p>
            <a:pPr marL="342891" indent="-342891">
              <a:spcBef>
                <a:spcPts val="900"/>
              </a:spcBef>
              <a:buFont typeface="Arial" panose="020B0604020202020204" pitchFamily="34" charset="0"/>
              <a:buChar char="•"/>
              <a:defRPr/>
            </a:pPr>
            <a:r>
              <a:rPr lang="en-US" b="1" spc="151" dirty="0">
                <a:solidFill>
                  <a:prstClr val="black"/>
                </a:solidFill>
                <a:latin typeface="Calibri" panose="020F0502020204030204" pitchFamily="34" charset="0"/>
                <a:ea typeface="PT Sans" panose="020B0503020203020204" pitchFamily="34" charset="0"/>
                <a:cs typeface="Calibri" panose="020F0502020204030204" pitchFamily="34" charset="0"/>
              </a:rPr>
              <a:t>Bridge Inventory</a:t>
            </a:r>
          </a:p>
          <a:p>
            <a:pPr marL="342891" indent="-342891">
              <a:spcBef>
                <a:spcPts val="900"/>
              </a:spcBef>
              <a:buFont typeface="Arial" panose="020B0604020202020204" pitchFamily="34" charset="0"/>
              <a:buChar char="•"/>
              <a:defRPr/>
            </a:pPr>
            <a:r>
              <a:rPr lang="en-US" b="1" spc="151" dirty="0">
                <a:solidFill>
                  <a:prstClr val="black"/>
                </a:solidFill>
                <a:latin typeface="Calibri" panose="020F0502020204030204" pitchFamily="34" charset="0"/>
                <a:ea typeface="PT Sans" panose="020B0503020203020204" pitchFamily="34" charset="0"/>
                <a:cs typeface="Calibri" panose="020F0502020204030204" pitchFamily="34" charset="0"/>
              </a:rPr>
              <a:t>Iowa’s Interstate Bridges</a:t>
            </a:r>
          </a:p>
          <a:p>
            <a:pPr marL="342891" indent="-342891">
              <a:spcBef>
                <a:spcPts val="900"/>
              </a:spcBef>
              <a:buFont typeface="Arial" panose="020B0604020202020204" pitchFamily="34" charset="0"/>
              <a:buChar char="•"/>
              <a:defRPr/>
            </a:pPr>
            <a:r>
              <a:rPr lang="en-US" b="1" spc="151" dirty="0">
                <a:solidFill>
                  <a:prstClr val="black"/>
                </a:solidFill>
                <a:latin typeface="Calibri" panose="020F0502020204030204" pitchFamily="34" charset="0"/>
                <a:ea typeface="PT Sans" panose="020B0503020203020204" pitchFamily="34" charset="0"/>
                <a:cs typeface="Calibri" panose="020F0502020204030204" pitchFamily="34" charset="0"/>
              </a:rPr>
              <a:t>Condition Summary</a:t>
            </a:r>
          </a:p>
          <a:p>
            <a:pPr marL="342891" indent="-342891">
              <a:spcBef>
                <a:spcPts val="900"/>
              </a:spcBef>
              <a:buFont typeface="Arial" panose="020B0604020202020204" pitchFamily="34" charset="0"/>
              <a:buChar char="•"/>
              <a:defRPr/>
            </a:pPr>
            <a:r>
              <a:rPr lang="en-US" b="1" spc="151" dirty="0">
                <a:solidFill>
                  <a:prstClr val="black"/>
                </a:solidFill>
                <a:latin typeface="Calibri" panose="020F0502020204030204" pitchFamily="34" charset="0"/>
                <a:ea typeface="PT Sans" panose="020B0503020203020204" pitchFamily="34" charset="0"/>
                <a:cs typeface="Calibri" panose="020F0502020204030204" pitchFamily="34" charset="0"/>
              </a:rPr>
              <a:t>Funding Scenarios</a:t>
            </a:r>
          </a:p>
          <a:p>
            <a:pPr marL="342891" indent="-342891">
              <a:spcBef>
                <a:spcPts val="900"/>
              </a:spcBef>
              <a:buFont typeface="Arial" panose="020B0604020202020204" pitchFamily="34" charset="0"/>
              <a:buChar char="•"/>
              <a:defRPr/>
            </a:pPr>
            <a:r>
              <a:rPr lang="en-US" b="1" spc="151" dirty="0">
                <a:solidFill>
                  <a:prstClr val="black"/>
                </a:solidFill>
                <a:latin typeface="Calibri" panose="020F0502020204030204" pitchFamily="34" charset="0"/>
                <a:ea typeface="PT Sans" panose="020B0503020203020204" pitchFamily="34" charset="0"/>
                <a:cs typeface="Calibri" panose="020F0502020204030204" pitchFamily="34" charset="0"/>
              </a:rPr>
              <a:t>Conclusion</a:t>
            </a:r>
          </a:p>
          <a:p>
            <a:pPr marL="342891" indent="-342891">
              <a:spcBef>
                <a:spcPts val="900"/>
              </a:spcBef>
              <a:buFont typeface="Arial" panose="020B0604020202020204" pitchFamily="34" charset="0"/>
              <a:buChar char="•"/>
              <a:defRPr/>
            </a:pPr>
            <a:endParaRPr lang="en-US" sz="2400" b="1" spc="151" dirty="0">
              <a:solidFill>
                <a:prstClr val="black"/>
              </a:solidFill>
              <a:highlight>
                <a:srgbClr val="FFFF00"/>
              </a:highlight>
              <a:latin typeface="Calibri" panose="020F0502020204030204" pitchFamily="34" charset="0"/>
              <a:ea typeface="PT Sans" panose="020B0503020203020204" pitchFamily="34" charset="0"/>
              <a:cs typeface="Calibri" panose="020F0502020204030204" pitchFamily="34" charset="0"/>
            </a:endParaRPr>
          </a:p>
        </p:txBody>
      </p:sp>
      <p:grpSp>
        <p:nvGrpSpPr>
          <p:cNvPr id="20" name="Group 19">
            <a:extLst>
              <a:ext uri="{FF2B5EF4-FFF2-40B4-BE49-F238E27FC236}">
                <a16:creationId xmlns:a16="http://schemas.microsoft.com/office/drawing/2014/main" id="{A9FCE2BF-2AF9-F8C5-407D-30016AA6B2F6}"/>
              </a:ext>
            </a:extLst>
          </p:cNvPr>
          <p:cNvGrpSpPr/>
          <p:nvPr/>
        </p:nvGrpSpPr>
        <p:grpSpPr>
          <a:xfrm>
            <a:off x="770558" y="2"/>
            <a:ext cx="244955" cy="1094751"/>
            <a:chOff x="770558" y="0"/>
            <a:chExt cx="168795" cy="754380"/>
          </a:xfrm>
        </p:grpSpPr>
        <p:cxnSp>
          <p:nvCxnSpPr>
            <p:cNvPr id="3" name="Straight Connector 2">
              <a:extLst>
                <a:ext uri="{FF2B5EF4-FFF2-40B4-BE49-F238E27FC236}">
                  <a16:creationId xmlns:a16="http://schemas.microsoft.com/office/drawing/2014/main" id="{1F98FF10-A6CB-49C1-BDDF-E0FD6E9F1349}"/>
                </a:ext>
                <a:ext uri="{C183D7F6-B498-43B3-948B-1728B52AA6E4}">
                  <adec:decorative xmlns:adec="http://schemas.microsoft.com/office/drawing/2017/decorative" val="1"/>
                </a:ext>
              </a:extLst>
            </p:cNvPr>
            <p:cNvCxnSpPr>
              <a:cxnSpLocks/>
            </p:cNvCxnSpPr>
            <p:nvPr/>
          </p:nvCxnSpPr>
          <p:spPr>
            <a:xfrm>
              <a:off x="854955" y="0"/>
              <a:ext cx="0" cy="75438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A586EC07-AFE8-01E8-972B-4FC6481F57A7}"/>
                </a:ext>
                <a:ext uri="{C183D7F6-B498-43B3-948B-1728B52AA6E4}">
                  <adec:decorative xmlns:adec="http://schemas.microsoft.com/office/drawing/2017/decorative" val="1"/>
                </a:ext>
              </a:extLst>
            </p:cNvPr>
            <p:cNvCxnSpPr>
              <a:cxnSpLocks/>
            </p:cNvCxnSpPr>
            <p:nvPr/>
          </p:nvCxnSpPr>
          <p:spPr>
            <a:xfrm>
              <a:off x="770558" y="0"/>
              <a:ext cx="0" cy="75438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AA1F1D5-DEF2-53BE-B69C-0AE3B8BC42DA}"/>
                </a:ext>
                <a:ext uri="{C183D7F6-B498-43B3-948B-1728B52AA6E4}">
                  <adec:decorative xmlns:adec="http://schemas.microsoft.com/office/drawing/2017/decorative" val="1"/>
                </a:ext>
              </a:extLst>
            </p:cNvPr>
            <p:cNvCxnSpPr>
              <a:cxnSpLocks/>
            </p:cNvCxnSpPr>
            <p:nvPr/>
          </p:nvCxnSpPr>
          <p:spPr>
            <a:xfrm>
              <a:off x="939353" y="0"/>
              <a:ext cx="0" cy="75438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pic>
        <p:nvPicPr>
          <p:cNvPr id="7" name="Picture 6" descr="A picture containing water, outdoor, boat, building&#10;&#10;AI-generated content may be incorrect.">
            <a:extLst>
              <a:ext uri="{FF2B5EF4-FFF2-40B4-BE49-F238E27FC236}">
                <a16:creationId xmlns:a16="http://schemas.microsoft.com/office/drawing/2014/main" id="{67EE466C-FCC2-7117-CBCF-3D0ED90C1C0A}"/>
              </a:ext>
            </a:extLst>
          </p:cNvPr>
          <p:cNvPicPr>
            <a:picLocks noChangeAspect="1"/>
          </p:cNvPicPr>
          <p:nvPr/>
        </p:nvPicPr>
        <p:blipFill>
          <a:blip r:embed="rId5">
            <a:extLst>
              <a:ext uri="{28A0092B-C50C-407E-A947-70E740481C1C}">
                <a14:useLocalDpi xmlns:a14="http://schemas.microsoft.com/office/drawing/2010/main" val="0"/>
              </a:ext>
            </a:extLst>
          </a:blip>
          <a:srcRect l="17808" r="23368"/>
          <a:stretch/>
        </p:blipFill>
        <p:spPr>
          <a:xfrm>
            <a:off x="5527962" y="966353"/>
            <a:ext cx="3504386" cy="4468092"/>
          </a:xfrm>
          <a:prstGeom prst="rect">
            <a:avLst/>
          </a:prstGeom>
        </p:spPr>
      </p:pic>
    </p:spTree>
    <p:extLst>
      <p:ext uri="{BB962C8B-B14F-4D97-AF65-F5344CB8AC3E}">
        <p14:creationId xmlns:p14="http://schemas.microsoft.com/office/powerpoint/2010/main" val="7440073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F78E41D-135F-E674-2880-E9B06252D6E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Effect>
                      <a14:brightnessContrast contrast="-55000"/>
                    </a14:imgEffect>
                  </a14:imgLayer>
                </a14:imgProps>
              </a:ext>
            </a:extLst>
          </a:blip>
          <a:stretch>
            <a:fillRect/>
          </a:stretch>
        </p:blipFill>
        <p:spPr>
          <a:xfrm>
            <a:off x="4488764" y="1490570"/>
            <a:ext cx="4476980" cy="4292821"/>
          </a:xfrm>
          <a:prstGeom prst="rect">
            <a:avLst/>
          </a:prstGeom>
        </p:spPr>
      </p:pic>
      <p:sp>
        <p:nvSpPr>
          <p:cNvPr id="3" name="Text Placeholder 2">
            <a:extLst>
              <a:ext uri="{FF2B5EF4-FFF2-40B4-BE49-F238E27FC236}">
                <a16:creationId xmlns:a16="http://schemas.microsoft.com/office/drawing/2014/main" id="{41A22C23-4462-1E83-9133-30AB74D3F1B4}"/>
              </a:ext>
            </a:extLst>
          </p:cNvPr>
          <p:cNvSpPr>
            <a:spLocks noGrp="1"/>
          </p:cNvSpPr>
          <p:nvPr>
            <p:ph type="body" sz="quarter" idx="18"/>
          </p:nvPr>
        </p:nvSpPr>
        <p:spPr>
          <a:xfrm>
            <a:off x="364344" y="421989"/>
            <a:ext cx="6882276" cy="574223"/>
          </a:xfrm>
        </p:spPr>
        <p:txBody>
          <a:bodyPr/>
          <a:lstStyle/>
          <a:p>
            <a:r>
              <a:rPr lang="en-US"/>
              <a:t>Bridge Project Example: Deck Replacement</a:t>
            </a:r>
          </a:p>
        </p:txBody>
      </p:sp>
      <p:sp>
        <p:nvSpPr>
          <p:cNvPr id="2" name="TextBox 1">
            <a:extLst>
              <a:ext uri="{FF2B5EF4-FFF2-40B4-BE49-F238E27FC236}">
                <a16:creationId xmlns:a16="http://schemas.microsoft.com/office/drawing/2014/main" id="{D53B692E-5308-2FB2-49F0-000D45AACF17}"/>
              </a:ext>
            </a:extLst>
          </p:cNvPr>
          <p:cNvSpPr txBox="1"/>
          <p:nvPr/>
        </p:nvSpPr>
        <p:spPr>
          <a:xfrm>
            <a:off x="364344" y="916347"/>
            <a:ext cx="4505498" cy="369332"/>
          </a:xfrm>
          <a:prstGeom prst="rect">
            <a:avLst/>
          </a:prstGeom>
          <a:noFill/>
        </p:spPr>
        <p:txBody>
          <a:bodyPr wrap="square" rtlCol="0">
            <a:spAutoFit/>
          </a:bodyPr>
          <a:lstStyle/>
          <a:p>
            <a:r>
              <a:rPr lang="en-US"/>
              <a:t>I-80 EB/WB over Keg Creek near Minden</a:t>
            </a:r>
          </a:p>
        </p:txBody>
      </p:sp>
      <p:sp>
        <p:nvSpPr>
          <p:cNvPr id="5" name="TextBox 4">
            <a:extLst>
              <a:ext uri="{FF2B5EF4-FFF2-40B4-BE49-F238E27FC236}">
                <a16:creationId xmlns:a16="http://schemas.microsoft.com/office/drawing/2014/main" id="{8FBB3C09-4D5A-CFFF-4892-791939B487CA}"/>
              </a:ext>
            </a:extLst>
          </p:cNvPr>
          <p:cNvSpPr txBox="1"/>
          <p:nvPr/>
        </p:nvSpPr>
        <p:spPr>
          <a:xfrm>
            <a:off x="364344" y="1513321"/>
            <a:ext cx="5823284" cy="4801314"/>
          </a:xfrm>
          <a:prstGeom prst="rect">
            <a:avLst/>
          </a:prstGeom>
          <a:noFill/>
        </p:spPr>
        <p:txBody>
          <a:bodyPr wrap="square" rtlCol="0">
            <a:spAutoFit/>
          </a:bodyPr>
          <a:lstStyle/>
          <a:p>
            <a:r>
              <a:rPr lang="en-US" dirty="0"/>
              <a:t>Deck replacement with widening to maintain 2 lanes</a:t>
            </a:r>
          </a:p>
          <a:p>
            <a:endParaRPr lang="en-US" dirty="0"/>
          </a:p>
          <a:p>
            <a:r>
              <a:rPr lang="en-US" dirty="0"/>
              <a:t>Existing bridge 200’ x 39’ PPBC Bridge</a:t>
            </a:r>
          </a:p>
          <a:p>
            <a:endParaRPr lang="en-US" dirty="0"/>
          </a:p>
          <a:p>
            <a:r>
              <a:rPr lang="en-US" dirty="0"/>
              <a:t>New size 200’ x 57’ PPCB Bridge</a:t>
            </a:r>
          </a:p>
          <a:p>
            <a:endParaRPr lang="en-US" dirty="0"/>
          </a:p>
          <a:p>
            <a:r>
              <a:rPr lang="en-US" dirty="0"/>
              <a:t>Deck replacement cost $2.45M</a:t>
            </a:r>
          </a:p>
          <a:p>
            <a:endParaRPr lang="en-US" dirty="0"/>
          </a:p>
          <a:p>
            <a:r>
              <a:rPr lang="en-US" dirty="0"/>
              <a:t>Widening costs $2.74M</a:t>
            </a:r>
          </a:p>
          <a:p>
            <a:endParaRPr lang="en-US" dirty="0"/>
          </a:p>
          <a:p>
            <a:r>
              <a:rPr lang="en-US" dirty="0"/>
              <a:t>Roadway Items $3.29M</a:t>
            </a:r>
          </a:p>
          <a:p>
            <a:endParaRPr lang="en-US" dirty="0"/>
          </a:p>
          <a:p>
            <a:r>
              <a:rPr lang="en-US" dirty="0"/>
              <a:t>Project cost $8.48M</a:t>
            </a:r>
          </a:p>
          <a:p>
            <a:endParaRPr lang="en-US" dirty="0"/>
          </a:p>
          <a:p>
            <a:r>
              <a:rPr lang="en-US" dirty="0"/>
              <a:t>Note: Letting cost shown</a:t>
            </a:r>
          </a:p>
          <a:p>
            <a:endParaRPr lang="en-US" dirty="0"/>
          </a:p>
          <a:p>
            <a:r>
              <a:rPr lang="en-US" dirty="0"/>
              <a:t>	</a:t>
            </a:r>
          </a:p>
        </p:txBody>
      </p:sp>
    </p:spTree>
    <p:extLst>
      <p:ext uri="{BB962C8B-B14F-4D97-AF65-F5344CB8AC3E}">
        <p14:creationId xmlns:p14="http://schemas.microsoft.com/office/powerpoint/2010/main" val="5686425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1A22C23-4462-1E83-9133-30AB74D3F1B4}"/>
              </a:ext>
            </a:extLst>
          </p:cNvPr>
          <p:cNvSpPr>
            <a:spLocks noGrp="1"/>
          </p:cNvSpPr>
          <p:nvPr>
            <p:ph type="body" sz="quarter" idx="18"/>
          </p:nvPr>
        </p:nvSpPr>
        <p:spPr>
          <a:xfrm>
            <a:off x="364344" y="421989"/>
            <a:ext cx="7240416" cy="574223"/>
          </a:xfrm>
        </p:spPr>
        <p:txBody>
          <a:bodyPr/>
          <a:lstStyle/>
          <a:p>
            <a:r>
              <a:rPr lang="en-US"/>
              <a:t>Bridge Project Example: Bridge Replacement</a:t>
            </a:r>
          </a:p>
        </p:txBody>
      </p:sp>
      <p:sp>
        <p:nvSpPr>
          <p:cNvPr id="2" name="TextBox 1">
            <a:extLst>
              <a:ext uri="{FF2B5EF4-FFF2-40B4-BE49-F238E27FC236}">
                <a16:creationId xmlns:a16="http://schemas.microsoft.com/office/drawing/2014/main" id="{B5A148B5-16C6-D182-EE5A-314F80E9EFDD}"/>
              </a:ext>
            </a:extLst>
          </p:cNvPr>
          <p:cNvSpPr txBox="1"/>
          <p:nvPr/>
        </p:nvSpPr>
        <p:spPr>
          <a:xfrm>
            <a:off x="364344" y="916347"/>
            <a:ext cx="4505498" cy="369332"/>
          </a:xfrm>
          <a:prstGeom prst="rect">
            <a:avLst/>
          </a:prstGeom>
          <a:noFill/>
        </p:spPr>
        <p:txBody>
          <a:bodyPr wrap="square" rtlCol="0">
            <a:spAutoFit/>
          </a:bodyPr>
          <a:lstStyle/>
          <a:p>
            <a:r>
              <a:rPr lang="en-US"/>
              <a:t>IA 141 over I-29 near Sloan</a:t>
            </a:r>
          </a:p>
        </p:txBody>
      </p:sp>
      <p:sp>
        <p:nvSpPr>
          <p:cNvPr id="5" name="TextBox 4">
            <a:extLst>
              <a:ext uri="{FF2B5EF4-FFF2-40B4-BE49-F238E27FC236}">
                <a16:creationId xmlns:a16="http://schemas.microsoft.com/office/drawing/2014/main" id="{63DEA0A4-B02C-4182-76CE-4BF36D30EF7D}"/>
              </a:ext>
            </a:extLst>
          </p:cNvPr>
          <p:cNvSpPr txBox="1"/>
          <p:nvPr/>
        </p:nvSpPr>
        <p:spPr>
          <a:xfrm>
            <a:off x="364343" y="1490570"/>
            <a:ext cx="8199211" cy="4893647"/>
          </a:xfrm>
          <a:prstGeom prst="rect">
            <a:avLst/>
          </a:prstGeom>
          <a:noFill/>
        </p:spPr>
        <p:txBody>
          <a:bodyPr wrap="square" rtlCol="0">
            <a:spAutoFit/>
          </a:bodyPr>
          <a:lstStyle/>
          <a:p>
            <a:r>
              <a:rPr lang="en-US" dirty="0"/>
              <a:t>Existing bridge  210’ x 30’ PPCB Bridge</a:t>
            </a:r>
          </a:p>
          <a:p>
            <a:endParaRPr lang="en-US" dirty="0"/>
          </a:p>
          <a:p>
            <a:r>
              <a:rPr lang="en-US" dirty="0"/>
              <a:t>New bridge 222’ x 40’ PPCB Bridge</a:t>
            </a:r>
          </a:p>
          <a:p>
            <a:endParaRPr lang="en-US" dirty="0"/>
          </a:p>
          <a:p>
            <a:r>
              <a:rPr lang="en-US" dirty="0"/>
              <a:t>Bridge cost $1.86M</a:t>
            </a:r>
          </a:p>
          <a:p>
            <a:endParaRPr lang="en-US" dirty="0"/>
          </a:p>
          <a:p>
            <a:r>
              <a:rPr lang="en-US" dirty="0"/>
              <a:t>Project cost $16.3M</a:t>
            </a:r>
          </a:p>
          <a:p>
            <a:endParaRPr lang="en-US" dirty="0"/>
          </a:p>
          <a:p>
            <a:r>
              <a:rPr lang="en-US" dirty="0"/>
              <a:t>	Grade and pave $13.7M</a:t>
            </a:r>
          </a:p>
          <a:p>
            <a:r>
              <a:rPr lang="en-US" dirty="0"/>
              <a:t>	Traffic signs $321k</a:t>
            </a:r>
          </a:p>
          <a:p>
            <a:r>
              <a:rPr lang="en-US" dirty="0"/>
              <a:t>	Lighting $198k</a:t>
            </a:r>
          </a:p>
          <a:p>
            <a:r>
              <a:rPr lang="en-US" dirty="0"/>
              <a:t>	Erosion control $38k</a:t>
            </a:r>
          </a:p>
          <a:p>
            <a:r>
              <a:rPr lang="en-US" dirty="0"/>
              <a:t>	Fencing $150k</a:t>
            </a:r>
          </a:p>
          <a:p>
            <a:endParaRPr lang="en-US" sz="2400" dirty="0"/>
          </a:p>
          <a:p>
            <a:r>
              <a:rPr lang="en-US" dirty="0"/>
              <a:t>Note – ROW costs not included, vertical clearance increased from 15’ to 16’9”</a:t>
            </a:r>
          </a:p>
          <a:p>
            <a:r>
              <a:rPr lang="en-US" dirty="0"/>
              <a:t>           Letting cost shown</a:t>
            </a:r>
          </a:p>
          <a:p>
            <a:endParaRPr lang="en-US" dirty="0"/>
          </a:p>
        </p:txBody>
      </p:sp>
      <p:pic>
        <p:nvPicPr>
          <p:cNvPr id="6" name="Picture 5">
            <a:extLst>
              <a:ext uri="{FF2B5EF4-FFF2-40B4-BE49-F238E27FC236}">
                <a16:creationId xmlns:a16="http://schemas.microsoft.com/office/drawing/2014/main" id="{686456C5-6ED5-28C2-B6FE-63ACCB230968}"/>
              </a:ext>
            </a:extLst>
          </p:cNvPr>
          <p:cNvPicPr>
            <a:picLocks noChangeAspect="1"/>
          </p:cNvPicPr>
          <p:nvPr/>
        </p:nvPicPr>
        <p:blipFill>
          <a:blip r:embed="rId3"/>
          <a:stretch>
            <a:fillRect/>
          </a:stretch>
        </p:blipFill>
        <p:spPr>
          <a:xfrm>
            <a:off x="4350643" y="1490570"/>
            <a:ext cx="4793357" cy="1495728"/>
          </a:xfrm>
          <a:prstGeom prst="rect">
            <a:avLst/>
          </a:prstGeom>
        </p:spPr>
      </p:pic>
      <p:sp>
        <p:nvSpPr>
          <p:cNvPr id="7" name="TextBox 6">
            <a:extLst>
              <a:ext uri="{FF2B5EF4-FFF2-40B4-BE49-F238E27FC236}">
                <a16:creationId xmlns:a16="http://schemas.microsoft.com/office/drawing/2014/main" id="{45CF639F-DB41-0D44-EAFB-B4A33A919BA5}"/>
              </a:ext>
            </a:extLst>
          </p:cNvPr>
          <p:cNvSpPr txBox="1"/>
          <p:nvPr/>
        </p:nvSpPr>
        <p:spPr>
          <a:xfrm>
            <a:off x="5194499" y="3860450"/>
            <a:ext cx="3489434" cy="1323439"/>
          </a:xfrm>
          <a:prstGeom prst="rect">
            <a:avLst/>
          </a:prstGeom>
          <a:noFill/>
        </p:spPr>
        <p:txBody>
          <a:bodyPr wrap="square" rtlCol="0">
            <a:spAutoFit/>
          </a:bodyPr>
          <a:lstStyle/>
          <a:p>
            <a:r>
              <a:rPr lang="en-US" dirty="0"/>
              <a:t>Square foot cost based on existing bridge size</a:t>
            </a:r>
          </a:p>
          <a:p>
            <a:endParaRPr lang="en-US" sz="800" dirty="0"/>
          </a:p>
          <a:p>
            <a:r>
              <a:rPr lang="en-US" dirty="0"/>
              <a:t>Bridge only - $300/SF</a:t>
            </a:r>
          </a:p>
          <a:p>
            <a:r>
              <a:rPr lang="en-US" dirty="0"/>
              <a:t>Total project - $2,600/SF</a:t>
            </a:r>
          </a:p>
        </p:txBody>
      </p:sp>
    </p:spTree>
    <p:extLst>
      <p:ext uri="{BB962C8B-B14F-4D97-AF65-F5344CB8AC3E}">
        <p14:creationId xmlns:p14="http://schemas.microsoft.com/office/powerpoint/2010/main" val="9477537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EF588-2637-C9D5-AFE0-EB0FFE86617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1F8A281-2CAE-B2C2-740D-36C75D121603}"/>
              </a:ext>
            </a:extLst>
          </p:cNvPr>
          <p:cNvSpPr>
            <a:spLocks noGrp="1"/>
          </p:cNvSpPr>
          <p:nvPr>
            <p:ph type="body" sz="quarter" idx="18"/>
          </p:nvPr>
        </p:nvSpPr>
        <p:spPr>
          <a:xfrm>
            <a:off x="199140" y="362453"/>
            <a:ext cx="7226895" cy="574223"/>
          </a:xfrm>
        </p:spPr>
        <p:txBody>
          <a:bodyPr/>
          <a:lstStyle/>
          <a:p>
            <a:r>
              <a:rPr lang="en-US" dirty="0"/>
              <a:t>Condition Forecast – Interstate Bridge Condition Index</a:t>
            </a:r>
          </a:p>
        </p:txBody>
      </p:sp>
      <p:pic>
        <p:nvPicPr>
          <p:cNvPr id="5" name="Picture 4" descr="Chart, line chart&#10;&#10;AI-generated content may be incorrect.">
            <a:extLst>
              <a:ext uri="{FF2B5EF4-FFF2-40B4-BE49-F238E27FC236}">
                <a16:creationId xmlns:a16="http://schemas.microsoft.com/office/drawing/2014/main" id="{B6FBC77D-55B1-B7BE-2E85-79A2652B53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070" y="1077536"/>
            <a:ext cx="7975859" cy="4702927"/>
          </a:xfrm>
          <a:prstGeom prst="rect">
            <a:avLst/>
          </a:prstGeom>
        </p:spPr>
      </p:pic>
    </p:spTree>
    <p:extLst>
      <p:ext uri="{BB962C8B-B14F-4D97-AF65-F5344CB8AC3E}">
        <p14:creationId xmlns:p14="http://schemas.microsoft.com/office/powerpoint/2010/main" val="13355847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51410-DB36-DB6B-DE37-63075611450A}"/>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B00F8CC-21FC-91A8-8C15-EA7572C0893A}"/>
              </a:ext>
            </a:extLst>
          </p:cNvPr>
          <p:cNvSpPr>
            <a:spLocks noGrp="1"/>
          </p:cNvSpPr>
          <p:nvPr>
            <p:ph type="body" sz="quarter" idx="18"/>
          </p:nvPr>
        </p:nvSpPr>
        <p:spPr>
          <a:xfrm>
            <a:off x="199140" y="362453"/>
            <a:ext cx="7226895" cy="574223"/>
          </a:xfrm>
        </p:spPr>
        <p:txBody>
          <a:bodyPr/>
          <a:lstStyle/>
          <a:p>
            <a:r>
              <a:rPr lang="en-US" dirty="0"/>
              <a:t>Condition Forecast – Non-Interstate Bridge Condition Index</a:t>
            </a:r>
          </a:p>
        </p:txBody>
      </p:sp>
      <p:pic>
        <p:nvPicPr>
          <p:cNvPr id="5" name="Picture 4" descr="Chart, line chart&#10;&#10;AI-generated content may be incorrect.">
            <a:extLst>
              <a:ext uri="{FF2B5EF4-FFF2-40B4-BE49-F238E27FC236}">
                <a16:creationId xmlns:a16="http://schemas.microsoft.com/office/drawing/2014/main" id="{FFD822A7-6203-87D8-6A6B-656178E968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814" y="1103806"/>
            <a:ext cx="7870371" cy="4911471"/>
          </a:xfrm>
          <a:prstGeom prst="rect">
            <a:avLst/>
          </a:prstGeom>
        </p:spPr>
      </p:pic>
    </p:spTree>
    <p:extLst>
      <p:ext uri="{BB962C8B-B14F-4D97-AF65-F5344CB8AC3E}">
        <p14:creationId xmlns:p14="http://schemas.microsoft.com/office/powerpoint/2010/main" val="26696550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EBA16E8-7006-A11C-D3EF-6786105117DD}"/>
              </a:ext>
            </a:extLst>
          </p:cNvPr>
          <p:cNvSpPr>
            <a:spLocks noGrp="1"/>
          </p:cNvSpPr>
          <p:nvPr>
            <p:ph type="body" sz="quarter" idx="18"/>
          </p:nvPr>
        </p:nvSpPr>
        <p:spPr>
          <a:xfrm>
            <a:off x="95826" y="237690"/>
            <a:ext cx="7507793" cy="574223"/>
          </a:xfrm>
        </p:spPr>
        <p:txBody>
          <a:bodyPr/>
          <a:lstStyle/>
          <a:p>
            <a:r>
              <a:rPr lang="en-US" dirty="0"/>
              <a:t>Example of Bridge in Fair Condition</a:t>
            </a:r>
          </a:p>
        </p:txBody>
      </p:sp>
      <p:sp>
        <p:nvSpPr>
          <p:cNvPr id="2" name="AutoShape 2">
            <a:extLst>
              <a:ext uri="{FF2B5EF4-FFF2-40B4-BE49-F238E27FC236}">
                <a16:creationId xmlns:a16="http://schemas.microsoft.com/office/drawing/2014/main" id="{50C6C4EB-FD7C-8DF2-3684-DA592069C98E}"/>
              </a:ext>
            </a:extLst>
          </p:cNvPr>
          <p:cNvSpPr>
            <a:spLocks noChangeAspect="1" noChangeArrowheads="1"/>
          </p:cNvSpPr>
          <p:nvPr/>
        </p:nvSpPr>
        <p:spPr bwMode="auto">
          <a:xfrm>
            <a:off x="4419601" y="3276601"/>
            <a:ext cx="2944907" cy="294490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descr="A picture containing road, outdoor, way, scene&#10;&#10;Description automatically generated">
            <a:extLst>
              <a:ext uri="{FF2B5EF4-FFF2-40B4-BE49-F238E27FC236}">
                <a16:creationId xmlns:a16="http://schemas.microsoft.com/office/drawing/2014/main" id="{D99B66CB-E025-4E3A-A77B-ECCE61AA32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491" y="1050092"/>
            <a:ext cx="2643783" cy="1984422"/>
          </a:xfrm>
          <a:prstGeom prst="rect">
            <a:avLst/>
          </a:prstGeom>
        </p:spPr>
      </p:pic>
      <p:pic>
        <p:nvPicPr>
          <p:cNvPr id="8" name="Picture 7" descr="A close-up of a building&#10;&#10;Description automatically generated with low confidence">
            <a:extLst>
              <a:ext uri="{FF2B5EF4-FFF2-40B4-BE49-F238E27FC236}">
                <a16:creationId xmlns:a16="http://schemas.microsoft.com/office/drawing/2014/main" id="{C219998D-9A5D-D233-EC70-94266878E6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9639" y="1044974"/>
            <a:ext cx="2643784" cy="1984423"/>
          </a:xfrm>
          <a:prstGeom prst="rect">
            <a:avLst/>
          </a:prstGeom>
        </p:spPr>
      </p:pic>
      <p:pic>
        <p:nvPicPr>
          <p:cNvPr id="10" name="Picture 9" descr="A picture containing grass, outdoor, building, bridge&#10;&#10;Description automatically generated">
            <a:extLst>
              <a:ext uri="{FF2B5EF4-FFF2-40B4-BE49-F238E27FC236}">
                <a16:creationId xmlns:a16="http://schemas.microsoft.com/office/drawing/2014/main" id="{FD7E6F1F-618D-CB71-2B27-5CAA1933D9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1728" y="1010155"/>
            <a:ext cx="2643783" cy="1984423"/>
          </a:xfrm>
          <a:prstGeom prst="rect">
            <a:avLst/>
          </a:prstGeom>
        </p:spPr>
      </p:pic>
      <p:pic>
        <p:nvPicPr>
          <p:cNvPr id="12" name="Picture 11" descr="A picture containing grass, outdoor&#10;&#10;Description automatically generated">
            <a:extLst>
              <a:ext uri="{FF2B5EF4-FFF2-40B4-BE49-F238E27FC236}">
                <a16:creationId xmlns:a16="http://schemas.microsoft.com/office/drawing/2014/main" id="{FD32FC91-7F5C-3DE4-DA74-0ECF44FC9974}"/>
              </a:ext>
            </a:extLst>
          </p:cNvPr>
          <p:cNvPicPr>
            <a:picLocks noChangeAspect="1"/>
          </p:cNvPicPr>
          <p:nvPr/>
        </p:nvPicPr>
        <p:blipFill>
          <a:blip r:embed="rId6">
            <a:extLst>
              <a:ext uri="{28A0092B-C50C-407E-A947-70E740481C1C}">
                <a14:useLocalDpi xmlns:a14="http://schemas.microsoft.com/office/drawing/2010/main" val="0"/>
              </a:ext>
            </a:extLst>
          </a:blip>
          <a:srcRect b="66463"/>
          <a:stretch/>
        </p:blipFill>
        <p:spPr>
          <a:xfrm>
            <a:off x="600073" y="3887641"/>
            <a:ext cx="7943851" cy="1999691"/>
          </a:xfrm>
          <a:prstGeom prst="rect">
            <a:avLst/>
          </a:prstGeom>
        </p:spPr>
      </p:pic>
      <p:sp>
        <p:nvSpPr>
          <p:cNvPr id="14" name="TextBox 13">
            <a:extLst>
              <a:ext uri="{FF2B5EF4-FFF2-40B4-BE49-F238E27FC236}">
                <a16:creationId xmlns:a16="http://schemas.microsoft.com/office/drawing/2014/main" id="{60A9D8B8-D501-FB69-6630-36D3C1A62E80}"/>
              </a:ext>
            </a:extLst>
          </p:cNvPr>
          <p:cNvSpPr txBox="1"/>
          <p:nvPr/>
        </p:nvSpPr>
        <p:spPr>
          <a:xfrm>
            <a:off x="702184" y="3217343"/>
            <a:ext cx="1299041" cy="369332"/>
          </a:xfrm>
          <a:prstGeom prst="rect">
            <a:avLst/>
          </a:prstGeom>
          <a:noFill/>
        </p:spPr>
        <p:txBody>
          <a:bodyPr wrap="square">
            <a:spAutoFit/>
          </a:bodyPr>
          <a:lstStyle/>
          <a:p>
            <a:pPr fontAlgn="ctr">
              <a:spcAft>
                <a:spcPts val="600"/>
              </a:spcAft>
            </a:pPr>
            <a:r>
              <a:rPr lang="en-US">
                <a:latin typeface="Microsoft Sans Serif" panose="020B0604020202020204" pitchFamily="34" charset="0"/>
                <a:ea typeface="Microsoft Sans Serif" panose="020B0604020202020204" pitchFamily="34" charset="0"/>
                <a:cs typeface="Microsoft Sans Serif" panose="020B0604020202020204" pitchFamily="34" charset="0"/>
              </a:rPr>
              <a:t>Deck: Fair</a:t>
            </a:r>
          </a:p>
        </p:txBody>
      </p:sp>
      <p:sp>
        <p:nvSpPr>
          <p:cNvPr id="15" name="TextBox 14">
            <a:extLst>
              <a:ext uri="{FF2B5EF4-FFF2-40B4-BE49-F238E27FC236}">
                <a16:creationId xmlns:a16="http://schemas.microsoft.com/office/drawing/2014/main" id="{3884B76E-00B9-2664-9ADC-CB8B42BC956B}"/>
              </a:ext>
            </a:extLst>
          </p:cNvPr>
          <p:cNvSpPr txBox="1"/>
          <p:nvPr/>
        </p:nvSpPr>
        <p:spPr>
          <a:xfrm>
            <a:off x="3443942" y="3216922"/>
            <a:ext cx="2256115" cy="369332"/>
          </a:xfrm>
          <a:prstGeom prst="rect">
            <a:avLst/>
          </a:prstGeom>
          <a:noFill/>
        </p:spPr>
        <p:txBody>
          <a:bodyPr wrap="square">
            <a:spAutoFit/>
          </a:bodyPr>
          <a:lstStyle/>
          <a:p>
            <a:pPr fontAlgn="ctr">
              <a:spcAft>
                <a:spcPts val="600"/>
              </a:spcAft>
            </a:pPr>
            <a:r>
              <a:rPr lang="en-US">
                <a:latin typeface="Microsoft Sans Serif" panose="020B0604020202020204" pitchFamily="34" charset="0"/>
                <a:ea typeface="Microsoft Sans Serif" panose="020B0604020202020204" pitchFamily="34" charset="0"/>
                <a:cs typeface="Microsoft Sans Serif" panose="020B0604020202020204" pitchFamily="34" charset="0"/>
              </a:rPr>
              <a:t>Superstructure: Fair</a:t>
            </a:r>
          </a:p>
        </p:txBody>
      </p:sp>
      <p:sp>
        <p:nvSpPr>
          <p:cNvPr id="16" name="TextBox 15">
            <a:extLst>
              <a:ext uri="{FF2B5EF4-FFF2-40B4-BE49-F238E27FC236}">
                <a16:creationId xmlns:a16="http://schemas.microsoft.com/office/drawing/2014/main" id="{9388296F-CDA8-B7F2-0C02-DFA648CD1498}"/>
              </a:ext>
            </a:extLst>
          </p:cNvPr>
          <p:cNvSpPr txBox="1"/>
          <p:nvPr/>
        </p:nvSpPr>
        <p:spPr>
          <a:xfrm>
            <a:off x="6733991" y="3192820"/>
            <a:ext cx="2256115" cy="369332"/>
          </a:xfrm>
          <a:prstGeom prst="rect">
            <a:avLst/>
          </a:prstGeom>
          <a:noFill/>
        </p:spPr>
        <p:txBody>
          <a:bodyPr wrap="square">
            <a:spAutoFit/>
          </a:bodyPr>
          <a:lstStyle/>
          <a:p>
            <a:pPr fontAlgn="ctr">
              <a:spcAft>
                <a:spcPts val="600"/>
              </a:spcAft>
            </a:pPr>
            <a:r>
              <a:rPr lang="en-US">
                <a:latin typeface="Microsoft Sans Serif" panose="020B0604020202020204" pitchFamily="34" charset="0"/>
                <a:ea typeface="Microsoft Sans Serif" panose="020B0604020202020204" pitchFamily="34" charset="0"/>
                <a:cs typeface="Microsoft Sans Serif" panose="020B0604020202020204" pitchFamily="34" charset="0"/>
              </a:rPr>
              <a:t>Substructure: Fair</a:t>
            </a:r>
          </a:p>
        </p:txBody>
      </p:sp>
      <p:sp>
        <p:nvSpPr>
          <p:cNvPr id="17" name="TextBox 16">
            <a:extLst>
              <a:ext uri="{FF2B5EF4-FFF2-40B4-BE49-F238E27FC236}">
                <a16:creationId xmlns:a16="http://schemas.microsoft.com/office/drawing/2014/main" id="{C0AEE053-1FB4-DF4E-8C46-9A2D26B5EC56}"/>
              </a:ext>
            </a:extLst>
          </p:cNvPr>
          <p:cNvSpPr txBox="1"/>
          <p:nvPr/>
        </p:nvSpPr>
        <p:spPr>
          <a:xfrm>
            <a:off x="1779492" y="5911855"/>
            <a:ext cx="6432980" cy="369332"/>
          </a:xfrm>
          <a:prstGeom prst="rect">
            <a:avLst/>
          </a:prstGeom>
          <a:noFill/>
        </p:spPr>
        <p:txBody>
          <a:bodyPr wrap="square">
            <a:spAutoFit/>
          </a:bodyPr>
          <a:lstStyle/>
          <a:p>
            <a:pPr fontAlgn="ctr">
              <a:spcAft>
                <a:spcPts val="600"/>
              </a:spcAft>
            </a:pPr>
            <a:r>
              <a:rPr lang="en-US">
                <a:latin typeface="Microsoft Sans Serif" panose="020B0604020202020204" pitchFamily="34" charset="0"/>
                <a:ea typeface="Microsoft Sans Serif" panose="020B0604020202020204" pitchFamily="34" charset="0"/>
                <a:cs typeface="Microsoft Sans Serif" panose="020B0604020202020204" pitchFamily="34" charset="0"/>
              </a:rPr>
              <a:t>A bridge on IA 100, built in 1982 with routine maintenance</a:t>
            </a:r>
          </a:p>
        </p:txBody>
      </p:sp>
    </p:spTree>
    <p:extLst>
      <p:ext uri="{BB962C8B-B14F-4D97-AF65-F5344CB8AC3E}">
        <p14:creationId xmlns:p14="http://schemas.microsoft.com/office/powerpoint/2010/main" val="18421136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88760" y="1508839"/>
            <a:ext cx="8704707" cy="3970318"/>
          </a:xfrm>
          <a:prstGeom prst="rect">
            <a:avLst/>
          </a:prstGeom>
          <a:noFill/>
        </p:spPr>
        <p:txBody>
          <a:bodyPr wrap="square" rtlCol="0">
            <a:spAutoFit/>
          </a:bodyPr>
          <a:lstStyle/>
          <a:p>
            <a:pPr marL="342891" indent="-342891" fontAlgn="ctr">
              <a:spcAft>
                <a:spcPts val="600"/>
              </a:spcAft>
              <a:buFont typeface="Arial" panose="020B0604020202020204" pitchFamily="34" charset="0"/>
              <a:buChar char="•"/>
            </a:pPr>
            <a:r>
              <a:rPr lang="en-US" sz="2000" dirty="0">
                <a:latin typeface="Microsoft Sans Serif" panose="020B0604020202020204" pitchFamily="34" charset="0"/>
                <a:ea typeface="Microsoft Sans Serif" panose="020B0604020202020204" pitchFamily="34" charset="0"/>
                <a:cs typeface="Microsoft Sans Serif" panose="020B0604020202020204" pitchFamily="34" charset="0"/>
              </a:rPr>
              <a:t>There is a need to replace or rehabilitate several large bridges over the next 20 years. </a:t>
            </a:r>
          </a:p>
          <a:p>
            <a:pPr marL="800080" lvl="1" indent="-342891" fontAlgn="ctr">
              <a:spcAft>
                <a:spcPts val="600"/>
              </a:spcAft>
              <a:buFont typeface="Arial" panose="020B0604020202020204" pitchFamily="34" charset="0"/>
              <a:buChar char="•"/>
            </a:pPr>
            <a:endPar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800080" lvl="1" indent="-342891" fontAlgn="ctr">
              <a:spcAft>
                <a:spcPts val="600"/>
              </a:spcAft>
              <a:buFont typeface="Arial" panose="020B0604020202020204" pitchFamily="34" charset="0"/>
              <a:buChar char="•"/>
            </a:pPr>
            <a:endPar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800080" lvl="1" indent="-342891" fontAlgn="ctr">
              <a:spcAft>
                <a:spcPts val="600"/>
              </a:spcAft>
              <a:buFont typeface="Arial" panose="020B0604020202020204" pitchFamily="34" charset="0"/>
              <a:buChar cha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I-80: Le Claire (Fred Schwengel) over the Mississippi River (replace in FY2028, $241 million)</a:t>
            </a:r>
          </a:p>
          <a:p>
            <a:pPr marL="800080" lvl="1" indent="-342891" fontAlgn="ctr">
              <a:spcAft>
                <a:spcPts val="600"/>
              </a:spcAft>
              <a:buFont typeface="Arial" panose="020B0604020202020204" pitchFamily="34" charset="0"/>
              <a:buChar cha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IA-149: Ottumwa Viaduct over Des Moines River (deck replacement in FY2029- $34 million)</a:t>
            </a:r>
          </a:p>
          <a:p>
            <a:pPr marL="800080" lvl="1" indent="-342891" fontAlgn="ctr">
              <a:spcAft>
                <a:spcPts val="600"/>
              </a:spcAft>
              <a:buFont typeface="Arial" panose="020B0604020202020204" pitchFamily="34" charset="0"/>
              <a:buChar cha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IA-12: Sioux City (Gordon Drive Viaduct) (replace in FY2029, $75 million)</a:t>
            </a:r>
          </a:p>
          <a:p>
            <a:pPr marL="800080" lvl="1" indent="-342891" fontAlgn="ctr">
              <a:spcAft>
                <a:spcPts val="600"/>
              </a:spcAft>
              <a:buFont typeface="Arial" panose="020B0604020202020204" pitchFamily="34" charset="0"/>
              <a:buChar cha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IA-175: Decatur over the Missouri River (replace - $74 million )</a:t>
            </a:r>
          </a:p>
          <a:p>
            <a:pPr marL="800080" lvl="1" indent="-342891" fontAlgn="ctr">
              <a:spcAft>
                <a:spcPts val="600"/>
              </a:spcAft>
              <a:buFont typeface="Arial" panose="020B0604020202020204" pitchFamily="34" charset="0"/>
              <a:buChar cha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US-67: Davenport (Centennial) over the Mississippi River (replace beyond 2030, $180 million)</a:t>
            </a:r>
          </a:p>
          <a:p>
            <a:pPr marL="800080" lvl="1" indent="-342891" fontAlgn="ctr">
              <a:spcAft>
                <a:spcPts val="600"/>
              </a:spcAft>
              <a:buFont typeface="Arial" panose="020B0604020202020204" pitchFamily="34" charset="0"/>
              <a:buChar cha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US-20: Dubuque (Julien-Dubuque) over the Mississippi River (replace - $175 million )</a:t>
            </a:r>
          </a:p>
          <a:p>
            <a:pPr marL="800080" lvl="1" indent="-342891" fontAlgn="ctr">
              <a:spcAft>
                <a:spcPts val="600"/>
              </a:spcAft>
              <a:buFont typeface="Arial" panose="020B0604020202020204" pitchFamily="34" charset="0"/>
              <a:buChar cha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US-30: Clinton (Gateway) over the Mississippi River (replace - $125 million )</a:t>
            </a:r>
          </a:p>
          <a:p>
            <a:pPr marL="800080" lvl="1" indent="-342891" fontAlgn="ctr">
              <a:spcAft>
                <a:spcPts val="600"/>
              </a:spcAft>
              <a:buFont typeface="Arial" panose="020B0604020202020204" pitchFamily="34" charset="0"/>
              <a:buChar cha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IA-926: Fort Dodge (Karl King Viaduct) over Des Moines River (replace - $30 million)</a:t>
            </a:r>
            <a:endParaRPr lang="en-US" sz="20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fontAlgn="ctr">
              <a:spcAft>
                <a:spcPts val="600"/>
              </a:spcAft>
            </a:pPr>
            <a:endParaRPr lang="en-US" sz="16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fontAlgn="ctr">
              <a:spcAft>
                <a:spcPts val="600"/>
              </a:spcAft>
            </a:pPr>
            <a:r>
              <a:rPr lang="en-US" sz="1600" dirty="0">
                <a:latin typeface="Microsoft Sans Serif" panose="020B0604020202020204" pitchFamily="34" charset="0"/>
                <a:ea typeface="Microsoft Sans Serif" panose="020B0604020202020204" pitchFamily="34" charset="0"/>
                <a:cs typeface="Microsoft Sans Serif" panose="020B0604020202020204" pitchFamily="34" charset="0"/>
              </a:rPr>
              <a:t>Note: the costs shown above for border bridges represent Iowa’s estimated share.</a:t>
            </a:r>
            <a:endParaRPr lang="en-US" sz="2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12" name="Picture 11">
            <a:extLst>
              <a:ext uri="{FF2B5EF4-FFF2-40B4-BE49-F238E27FC236}">
                <a16:creationId xmlns:a16="http://schemas.microsoft.com/office/drawing/2014/main" id="{30FAC7F5-1DB4-481C-B5B4-4C2C92556EA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28753" y="4226933"/>
            <a:ext cx="379144" cy="565755"/>
          </a:xfrm>
          <a:prstGeom prst="rect">
            <a:avLst/>
          </a:prstGeom>
        </p:spPr>
      </p:pic>
      <p:sp>
        <p:nvSpPr>
          <p:cNvPr id="13" name="TextBox 12">
            <a:extLst>
              <a:ext uri="{FF2B5EF4-FFF2-40B4-BE49-F238E27FC236}">
                <a16:creationId xmlns:a16="http://schemas.microsoft.com/office/drawing/2014/main" id="{3DFA1414-8129-43E6-954E-453C95F4219F}"/>
              </a:ext>
            </a:extLst>
          </p:cNvPr>
          <p:cNvSpPr txBox="1"/>
          <p:nvPr/>
        </p:nvSpPr>
        <p:spPr>
          <a:xfrm>
            <a:off x="7773800" y="3624653"/>
            <a:ext cx="1403057" cy="369332"/>
          </a:xfrm>
          <a:prstGeom prst="rect">
            <a:avLst/>
          </a:prstGeom>
          <a:noFill/>
        </p:spPr>
        <p:txBody>
          <a:bodyPr wrap="square" rtlCol="0">
            <a:spAutoFit/>
          </a:bodyPr>
          <a:lstStyle/>
          <a:p>
            <a:r>
              <a:rPr lang="en-US">
                <a:latin typeface="Microsoft Sans Serif" panose="020B0604020202020204" pitchFamily="34" charset="0"/>
                <a:ea typeface="Microsoft Sans Serif" panose="020B0604020202020204" pitchFamily="34" charset="0"/>
                <a:cs typeface="Microsoft Sans Serif" panose="020B0604020202020204" pitchFamily="34" charset="0"/>
              </a:rPr>
              <a:t>In 10 Years</a:t>
            </a:r>
          </a:p>
        </p:txBody>
      </p:sp>
      <p:sp>
        <p:nvSpPr>
          <p:cNvPr id="15" name="TextBox 14">
            <a:extLst>
              <a:ext uri="{FF2B5EF4-FFF2-40B4-BE49-F238E27FC236}">
                <a16:creationId xmlns:a16="http://schemas.microsoft.com/office/drawing/2014/main" id="{402BCB36-2462-4F33-9FB3-FF88FCB277EF}"/>
              </a:ext>
            </a:extLst>
          </p:cNvPr>
          <p:cNvSpPr txBox="1"/>
          <p:nvPr/>
        </p:nvSpPr>
        <p:spPr>
          <a:xfrm>
            <a:off x="7790722" y="4299636"/>
            <a:ext cx="1369212" cy="369332"/>
          </a:xfrm>
          <a:prstGeom prst="rect">
            <a:avLst/>
          </a:prstGeom>
          <a:noFill/>
        </p:spPr>
        <p:txBody>
          <a:bodyPr wrap="square" rtlCol="0">
            <a:spAutoFit/>
          </a:bodyPr>
          <a:lstStyle/>
          <a:p>
            <a:r>
              <a:rPr lang="en-US">
                <a:latin typeface="Microsoft Sans Serif" panose="020B0604020202020204" pitchFamily="34" charset="0"/>
                <a:ea typeface="Microsoft Sans Serif" panose="020B0604020202020204" pitchFamily="34" charset="0"/>
                <a:cs typeface="Microsoft Sans Serif" panose="020B0604020202020204" pitchFamily="34" charset="0"/>
              </a:rPr>
              <a:t>In 20 Years</a:t>
            </a:r>
          </a:p>
        </p:txBody>
      </p:sp>
      <p:pic>
        <p:nvPicPr>
          <p:cNvPr id="17" name="Picture 16">
            <a:extLst>
              <a:ext uri="{FF2B5EF4-FFF2-40B4-BE49-F238E27FC236}">
                <a16:creationId xmlns:a16="http://schemas.microsoft.com/office/drawing/2014/main" id="{2000C41A-44BE-48B5-A30D-FAB79621588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28949" y="2729854"/>
            <a:ext cx="426757" cy="1007259"/>
          </a:xfrm>
          <a:prstGeom prst="rect">
            <a:avLst/>
          </a:prstGeom>
        </p:spPr>
      </p:pic>
      <p:sp>
        <p:nvSpPr>
          <p:cNvPr id="18" name="TextBox 17">
            <a:extLst>
              <a:ext uri="{FF2B5EF4-FFF2-40B4-BE49-F238E27FC236}">
                <a16:creationId xmlns:a16="http://schemas.microsoft.com/office/drawing/2014/main" id="{B189E55B-7820-4C49-B9E9-B00CFF990EC3}"/>
              </a:ext>
            </a:extLst>
          </p:cNvPr>
          <p:cNvSpPr txBox="1"/>
          <p:nvPr/>
        </p:nvSpPr>
        <p:spPr>
          <a:xfrm>
            <a:off x="7790722" y="3022373"/>
            <a:ext cx="1245952" cy="369332"/>
          </a:xfrm>
          <a:prstGeom prst="rect">
            <a:avLst/>
          </a:prstGeom>
          <a:noFill/>
        </p:spPr>
        <p:txBody>
          <a:bodyPr wrap="square" rtlCol="0">
            <a:spAutoFit/>
          </a:bodyPr>
          <a:lstStyle/>
          <a:p>
            <a:r>
              <a:rPr lang="en-US" dirty="0">
                <a:latin typeface="Microsoft Sans Serif" panose="020B0604020202020204" pitchFamily="34" charset="0"/>
                <a:ea typeface="Microsoft Sans Serif" panose="020B0604020202020204" pitchFamily="34" charset="0"/>
                <a:cs typeface="Microsoft Sans Serif" panose="020B0604020202020204" pitchFamily="34" charset="0"/>
              </a:rPr>
              <a:t>In 5 Years</a:t>
            </a:r>
          </a:p>
        </p:txBody>
      </p:sp>
      <p:pic>
        <p:nvPicPr>
          <p:cNvPr id="3" name="Picture 2">
            <a:extLst>
              <a:ext uri="{FF2B5EF4-FFF2-40B4-BE49-F238E27FC236}">
                <a16:creationId xmlns:a16="http://schemas.microsoft.com/office/drawing/2014/main" id="{C80A5439-7537-47EB-A90C-4056BE7ADD43}"/>
              </a:ext>
            </a:extLst>
          </p:cNvPr>
          <p:cNvPicPr>
            <a:picLocks noChangeAspect="1"/>
          </p:cNvPicPr>
          <p:nvPr/>
        </p:nvPicPr>
        <p:blipFill>
          <a:blip r:embed="rId5"/>
          <a:stretch>
            <a:fillRect/>
          </a:stretch>
        </p:blipFill>
        <p:spPr>
          <a:xfrm>
            <a:off x="7328753" y="3737113"/>
            <a:ext cx="445047" cy="489820"/>
          </a:xfrm>
          <a:prstGeom prst="rect">
            <a:avLst/>
          </a:prstGeom>
        </p:spPr>
      </p:pic>
      <p:sp>
        <p:nvSpPr>
          <p:cNvPr id="5" name="Text Placeholder 4">
            <a:extLst>
              <a:ext uri="{FF2B5EF4-FFF2-40B4-BE49-F238E27FC236}">
                <a16:creationId xmlns:a16="http://schemas.microsoft.com/office/drawing/2014/main" id="{1C57905B-D907-5233-EF53-F4BC54BD1A54}"/>
              </a:ext>
            </a:extLst>
          </p:cNvPr>
          <p:cNvSpPr>
            <a:spLocks noGrp="1"/>
          </p:cNvSpPr>
          <p:nvPr>
            <p:ph type="body" sz="quarter" idx="18"/>
          </p:nvPr>
        </p:nvSpPr>
        <p:spPr>
          <a:xfrm>
            <a:off x="157253" y="505833"/>
            <a:ext cx="5435473" cy="574223"/>
          </a:xfrm>
        </p:spPr>
        <p:txBody>
          <a:bodyPr/>
          <a:lstStyle/>
          <a:p>
            <a:r>
              <a:rPr lang="en-US"/>
              <a:t>Major Capital Bridge Projects</a:t>
            </a:r>
          </a:p>
        </p:txBody>
      </p:sp>
    </p:spTree>
    <p:extLst>
      <p:ext uri="{BB962C8B-B14F-4D97-AF65-F5344CB8AC3E}">
        <p14:creationId xmlns:p14="http://schemas.microsoft.com/office/powerpoint/2010/main" val="37436790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6"/>
          </p:nvPr>
        </p:nvSpPr>
        <p:spPr/>
        <p:txBody>
          <a:bodyPr vert="horz" lIns="91440" tIns="45720" rIns="91440" bIns="45720" rtlCol="0" anchor="t">
            <a:normAutofit fontScale="70000" lnSpcReduction="20000"/>
          </a:bodyPr>
          <a:lstStyle/>
          <a:p>
            <a:pPr marL="285744" indent="-285744">
              <a:lnSpc>
                <a:spcPct val="120000"/>
              </a:lnSpc>
            </a:pPr>
            <a:r>
              <a:rPr lang="en-US" sz="3200" dirty="0">
                <a:latin typeface="Microsoft Sans Serif"/>
                <a:ea typeface="Microsoft Sans Serif"/>
                <a:cs typeface="Microsoft Sans Serif"/>
              </a:rPr>
              <a:t>There is a large inventory of bridges built in the 1950’s, 1960’s and 1970’s.</a:t>
            </a:r>
          </a:p>
          <a:p>
            <a:pPr marL="285744" indent="-285744">
              <a:lnSpc>
                <a:spcPct val="120000"/>
              </a:lnSpc>
            </a:pPr>
            <a:r>
              <a:rPr lang="en-US" sz="3200" dirty="0">
                <a:latin typeface="Microsoft Sans Serif"/>
                <a:ea typeface="Microsoft Sans Serif"/>
                <a:cs typeface="Microsoft Sans Serif"/>
              </a:rPr>
              <a:t>Good progress has been made reducing the number of bridges classified as poor.  This trend is likely to reverse due to the large number of aging bridges.</a:t>
            </a:r>
          </a:p>
          <a:p>
            <a:pPr marL="285744" indent="-285744">
              <a:lnSpc>
                <a:spcPct val="120000"/>
              </a:lnSpc>
            </a:pPr>
            <a:r>
              <a:rPr lang="en-US" sz="3200" dirty="0">
                <a:latin typeface="Microsoft Sans Serif"/>
                <a:ea typeface="Microsoft Sans Serif"/>
                <a:cs typeface="Microsoft Sans Serif"/>
              </a:rPr>
              <a:t>Border bridges represent large capital improvement projects that need to be planned for far in advance.</a:t>
            </a:r>
          </a:p>
          <a:p>
            <a:pPr marL="285744" indent="-285744">
              <a:lnSpc>
                <a:spcPct val="120000"/>
              </a:lnSpc>
            </a:pPr>
            <a:r>
              <a:rPr lang="en-US" sz="3200" dirty="0">
                <a:latin typeface="Microsoft Sans Serif" panose="020B0604020202020204" pitchFamily="34" charset="0"/>
                <a:ea typeface="Microsoft Sans Serif" panose="020B0604020202020204" pitchFamily="34" charset="0"/>
                <a:cs typeface="Microsoft Sans Serif" panose="020B0604020202020204" pitchFamily="34" charset="0"/>
              </a:rPr>
              <a:t>A sustained focus on stewardship is critical.</a:t>
            </a:r>
          </a:p>
        </p:txBody>
      </p:sp>
      <p:sp>
        <p:nvSpPr>
          <p:cNvPr id="3" name="Text Placeholder 2">
            <a:extLst>
              <a:ext uri="{FF2B5EF4-FFF2-40B4-BE49-F238E27FC236}">
                <a16:creationId xmlns:a16="http://schemas.microsoft.com/office/drawing/2014/main" id="{38805B20-9622-51F6-5A10-7D16EDD333F1}"/>
              </a:ext>
            </a:extLst>
          </p:cNvPr>
          <p:cNvSpPr>
            <a:spLocks noGrp="1"/>
          </p:cNvSpPr>
          <p:nvPr>
            <p:ph type="body" sz="quarter" idx="18"/>
          </p:nvPr>
        </p:nvSpPr>
        <p:spPr/>
        <p:txBody>
          <a:bodyPr/>
          <a:lstStyle/>
          <a:p>
            <a:r>
              <a:rPr lang="en-US"/>
              <a:t>Key Take-Aways</a:t>
            </a:r>
          </a:p>
        </p:txBody>
      </p:sp>
    </p:spTree>
    <p:extLst>
      <p:ext uri="{BB962C8B-B14F-4D97-AF65-F5344CB8AC3E}">
        <p14:creationId xmlns:p14="http://schemas.microsoft.com/office/powerpoint/2010/main" val="27253053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C511AE3-211C-1B2A-B894-F4144327E136}"/>
              </a:ext>
            </a:extLst>
          </p:cNvPr>
          <p:cNvSpPr>
            <a:spLocks noGrp="1"/>
          </p:cNvSpPr>
          <p:nvPr>
            <p:ph sz="quarter" idx="16"/>
          </p:nvPr>
        </p:nvSpPr>
        <p:spPr>
          <a:xfrm>
            <a:off x="186368" y="2306477"/>
            <a:ext cx="6217211" cy="4133719"/>
          </a:xfrm>
        </p:spPr>
        <p:txBody>
          <a:bodyPr/>
          <a:lstStyle/>
          <a:p>
            <a:r>
              <a:rPr lang="en-US" dirty="0"/>
              <a:t>Replace aging deck expansion joints</a:t>
            </a:r>
          </a:p>
          <a:p>
            <a:r>
              <a:rPr lang="en-US" dirty="0"/>
              <a:t>Overlay bridge decks with new wearing surface</a:t>
            </a:r>
          </a:p>
          <a:p>
            <a:pPr lvl="1"/>
            <a:r>
              <a:rPr lang="en-US" dirty="0"/>
              <a:t>Dense Portland cement concrete overlay</a:t>
            </a:r>
          </a:p>
          <a:p>
            <a:pPr lvl="1"/>
            <a:r>
              <a:rPr lang="en-US" dirty="0"/>
              <a:t>Polyester Polymer concrete overlay</a:t>
            </a:r>
          </a:p>
          <a:p>
            <a:r>
              <a:rPr lang="en-US" dirty="0"/>
              <a:t>Repair beams ends</a:t>
            </a:r>
          </a:p>
          <a:p>
            <a:r>
              <a:rPr lang="en-US" dirty="0"/>
              <a:t>Epoxy inject or patch deteriorated bridge deck areas</a:t>
            </a:r>
          </a:p>
          <a:p>
            <a:r>
              <a:rPr lang="en-US" dirty="0"/>
              <a:t>Apply concrete sealers</a:t>
            </a:r>
          </a:p>
          <a:p>
            <a:r>
              <a:rPr lang="en-US" dirty="0"/>
              <a:t>Paint steel girders</a:t>
            </a:r>
          </a:p>
          <a:p>
            <a:r>
              <a:rPr lang="en-US" dirty="0"/>
              <a:t>Install berm and bank protection</a:t>
            </a:r>
          </a:p>
          <a:p>
            <a:endParaRPr lang="en-US" dirty="0"/>
          </a:p>
        </p:txBody>
      </p:sp>
      <p:sp>
        <p:nvSpPr>
          <p:cNvPr id="3" name="Text Placeholder 2">
            <a:extLst>
              <a:ext uri="{FF2B5EF4-FFF2-40B4-BE49-F238E27FC236}">
                <a16:creationId xmlns:a16="http://schemas.microsoft.com/office/drawing/2014/main" id="{B450C62E-BC09-5159-0349-E07B81240F23}"/>
              </a:ext>
            </a:extLst>
          </p:cNvPr>
          <p:cNvSpPr>
            <a:spLocks noGrp="1"/>
          </p:cNvSpPr>
          <p:nvPr>
            <p:ph type="body" sz="quarter" idx="18"/>
          </p:nvPr>
        </p:nvSpPr>
        <p:spPr/>
        <p:txBody>
          <a:bodyPr/>
          <a:lstStyle/>
          <a:p>
            <a:r>
              <a:rPr lang="en-US"/>
              <a:t>Typical Bridge Preservation and Maintenance Activities</a:t>
            </a:r>
          </a:p>
        </p:txBody>
      </p:sp>
      <p:pic>
        <p:nvPicPr>
          <p:cNvPr id="4" name="Picture 3">
            <a:extLst>
              <a:ext uri="{FF2B5EF4-FFF2-40B4-BE49-F238E27FC236}">
                <a16:creationId xmlns:a16="http://schemas.microsoft.com/office/drawing/2014/main" id="{3AF46F57-65D0-DE55-B7FF-DFCAE0CFD0C6}"/>
              </a:ext>
            </a:extLst>
          </p:cNvPr>
          <p:cNvPicPr>
            <a:picLocks noChangeAspect="1"/>
          </p:cNvPicPr>
          <p:nvPr/>
        </p:nvPicPr>
        <p:blipFill>
          <a:blip r:embed="rId2"/>
          <a:stretch>
            <a:fillRect/>
          </a:stretch>
        </p:blipFill>
        <p:spPr>
          <a:xfrm>
            <a:off x="5373112" y="2174422"/>
            <a:ext cx="3420449" cy="1828800"/>
          </a:xfrm>
          <a:prstGeom prst="rect">
            <a:avLst/>
          </a:prstGeom>
        </p:spPr>
      </p:pic>
    </p:spTree>
    <p:extLst>
      <p:ext uri="{BB962C8B-B14F-4D97-AF65-F5344CB8AC3E}">
        <p14:creationId xmlns:p14="http://schemas.microsoft.com/office/powerpoint/2010/main" val="19677911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C511AE3-211C-1B2A-B894-F4144327E136}"/>
              </a:ext>
            </a:extLst>
          </p:cNvPr>
          <p:cNvSpPr>
            <a:spLocks noGrp="1"/>
          </p:cNvSpPr>
          <p:nvPr>
            <p:ph sz="quarter" idx="16"/>
          </p:nvPr>
        </p:nvSpPr>
        <p:spPr>
          <a:xfrm>
            <a:off x="214190" y="1867080"/>
            <a:ext cx="5090160" cy="4133719"/>
          </a:xfrm>
        </p:spPr>
        <p:txBody>
          <a:bodyPr/>
          <a:lstStyle/>
          <a:p>
            <a:r>
              <a:rPr lang="en-US"/>
              <a:t>Use stainless steel in areas with high potential for corrosion.</a:t>
            </a:r>
          </a:p>
          <a:p>
            <a:r>
              <a:rPr lang="en-US"/>
              <a:t>Use High Performance concrete (HPC) in new bridge decks.</a:t>
            </a:r>
          </a:p>
          <a:p>
            <a:r>
              <a:rPr lang="en-US"/>
              <a:t>Eliminate expansion joints wherever feasible.</a:t>
            </a:r>
          </a:p>
          <a:p>
            <a:r>
              <a:rPr lang="en-US"/>
              <a:t>Design for enhanced service life for major capital projects such as border bridges.</a:t>
            </a:r>
          </a:p>
          <a:p>
            <a:endParaRPr lang="en-US"/>
          </a:p>
        </p:txBody>
      </p:sp>
      <p:sp>
        <p:nvSpPr>
          <p:cNvPr id="3" name="Text Placeholder 2">
            <a:extLst>
              <a:ext uri="{FF2B5EF4-FFF2-40B4-BE49-F238E27FC236}">
                <a16:creationId xmlns:a16="http://schemas.microsoft.com/office/drawing/2014/main" id="{B450C62E-BC09-5159-0349-E07B81240F23}"/>
              </a:ext>
            </a:extLst>
          </p:cNvPr>
          <p:cNvSpPr>
            <a:spLocks noGrp="1"/>
          </p:cNvSpPr>
          <p:nvPr>
            <p:ph type="body" sz="quarter" idx="18"/>
          </p:nvPr>
        </p:nvSpPr>
        <p:spPr/>
        <p:txBody>
          <a:bodyPr/>
          <a:lstStyle/>
          <a:p>
            <a:r>
              <a:rPr lang="en-US"/>
              <a:t>Bridge design for service life</a:t>
            </a:r>
          </a:p>
        </p:txBody>
      </p:sp>
      <p:pic>
        <p:nvPicPr>
          <p:cNvPr id="5" name="Picture 4" descr="A few men working in a factory&#10;&#10;Description automatically generated with low confidence">
            <a:extLst>
              <a:ext uri="{FF2B5EF4-FFF2-40B4-BE49-F238E27FC236}">
                <a16:creationId xmlns:a16="http://schemas.microsoft.com/office/drawing/2014/main" id="{88A840B0-B841-6231-6DF6-751FEE1A4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0496" y="2105246"/>
            <a:ext cx="3809314" cy="2856985"/>
          </a:xfrm>
          <a:prstGeom prst="rect">
            <a:avLst/>
          </a:prstGeom>
        </p:spPr>
      </p:pic>
    </p:spTree>
    <p:extLst>
      <p:ext uri="{BB962C8B-B14F-4D97-AF65-F5344CB8AC3E}">
        <p14:creationId xmlns:p14="http://schemas.microsoft.com/office/powerpoint/2010/main" val="15140286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C511AE3-211C-1B2A-B894-F4144327E136}"/>
              </a:ext>
            </a:extLst>
          </p:cNvPr>
          <p:cNvSpPr>
            <a:spLocks noGrp="1"/>
          </p:cNvSpPr>
          <p:nvPr>
            <p:ph sz="quarter" idx="16"/>
          </p:nvPr>
        </p:nvSpPr>
        <p:spPr>
          <a:xfrm>
            <a:off x="410704" y="1464700"/>
            <a:ext cx="5090156" cy="3281471"/>
          </a:xfrm>
        </p:spPr>
        <p:txBody>
          <a:bodyPr/>
          <a:lstStyle/>
          <a:p>
            <a:r>
              <a:rPr lang="en-US" dirty="0"/>
              <a:t>Bridge deck sounding</a:t>
            </a:r>
          </a:p>
          <a:p>
            <a:r>
              <a:rPr lang="en-US" dirty="0"/>
              <a:t>Automated acoustic sounding</a:t>
            </a:r>
          </a:p>
          <a:p>
            <a:r>
              <a:rPr lang="en-US" dirty="0"/>
              <a:t>High-speed, high-resolution imaging with AI crack mapping</a:t>
            </a:r>
          </a:p>
          <a:p>
            <a:r>
              <a:rPr lang="en-US" dirty="0"/>
              <a:t>Phased-array ultrasonic testing (PAUT)</a:t>
            </a:r>
          </a:p>
          <a:p>
            <a:r>
              <a:rPr lang="en-US" dirty="0"/>
              <a:t>Ultrasonic testing (UT)</a:t>
            </a:r>
          </a:p>
          <a:p>
            <a:r>
              <a:rPr lang="en-US" dirty="0"/>
              <a:t>Magnetic Particle Testing (MT)</a:t>
            </a:r>
          </a:p>
          <a:p>
            <a:r>
              <a:rPr lang="en-US" dirty="0"/>
              <a:t>UAS imagery</a:t>
            </a:r>
          </a:p>
          <a:p>
            <a:endParaRPr lang="en-US" dirty="0"/>
          </a:p>
          <a:p>
            <a:endParaRPr lang="en-US" dirty="0"/>
          </a:p>
        </p:txBody>
      </p:sp>
      <p:sp>
        <p:nvSpPr>
          <p:cNvPr id="3" name="Text Placeholder 2">
            <a:extLst>
              <a:ext uri="{FF2B5EF4-FFF2-40B4-BE49-F238E27FC236}">
                <a16:creationId xmlns:a16="http://schemas.microsoft.com/office/drawing/2014/main" id="{B450C62E-BC09-5159-0349-E07B81240F23}"/>
              </a:ext>
            </a:extLst>
          </p:cNvPr>
          <p:cNvSpPr>
            <a:spLocks noGrp="1"/>
          </p:cNvSpPr>
          <p:nvPr>
            <p:ph type="body" sz="quarter" idx="18"/>
          </p:nvPr>
        </p:nvSpPr>
        <p:spPr>
          <a:xfrm>
            <a:off x="766524" y="621190"/>
            <a:ext cx="7610951" cy="574222"/>
          </a:xfrm>
        </p:spPr>
        <p:txBody>
          <a:bodyPr/>
          <a:lstStyle/>
          <a:p>
            <a:r>
              <a:rPr lang="en-US" dirty="0"/>
              <a:t>Non-destructive evaluation techniques</a:t>
            </a:r>
          </a:p>
        </p:txBody>
      </p:sp>
      <p:pic>
        <p:nvPicPr>
          <p:cNvPr id="6" name="Picture 5">
            <a:extLst>
              <a:ext uri="{FF2B5EF4-FFF2-40B4-BE49-F238E27FC236}">
                <a16:creationId xmlns:a16="http://schemas.microsoft.com/office/drawing/2014/main" id="{6C9CEFF9-AC81-5959-ECD7-E267898AFEBC}"/>
              </a:ext>
            </a:extLst>
          </p:cNvPr>
          <p:cNvPicPr>
            <a:picLocks noChangeAspect="1"/>
          </p:cNvPicPr>
          <p:nvPr/>
        </p:nvPicPr>
        <p:blipFill>
          <a:blip r:embed="rId3"/>
          <a:srcRect r="13819"/>
          <a:stretch/>
        </p:blipFill>
        <p:spPr>
          <a:xfrm>
            <a:off x="6188219" y="1577973"/>
            <a:ext cx="2817557" cy="4274187"/>
          </a:xfrm>
          <a:prstGeom prst="rect">
            <a:avLst/>
          </a:prstGeom>
        </p:spPr>
      </p:pic>
      <p:pic>
        <p:nvPicPr>
          <p:cNvPr id="4" name="Picture 3">
            <a:extLst>
              <a:ext uri="{FF2B5EF4-FFF2-40B4-BE49-F238E27FC236}">
                <a16:creationId xmlns:a16="http://schemas.microsoft.com/office/drawing/2014/main" id="{68C8A630-BAC2-253C-6BE7-24F2E3135E0B}"/>
              </a:ext>
            </a:extLst>
          </p:cNvPr>
          <p:cNvPicPr>
            <a:picLocks noChangeAspect="1"/>
          </p:cNvPicPr>
          <p:nvPr/>
        </p:nvPicPr>
        <p:blipFill>
          <a:blip r:embed="rId4"/>
          <a:stretch>
            <a:fillRect/>
          </a:stretch>
        </p:blipFill>
        <p:spPr>
          <a:xfrm>
            <a:off x="3085667" y="4286967"/>
            <a:ext cx="3548180" cy="2121592"/>
          </a:xfrm>
          <a:prstGeom prst="rect">
            <a:avLst/>
          </a:prstGeom>
        </p:spPr>
      </p:pic>
    </p:spTree>
    <p:extLst>
      <p:ext uri="{BB962C8B-B14F-4D97-AF65-F5344CB8AC3E}">
        <p14:creationId xmlns:p14="http://schemas.microsoft.com/office/powerpoint/2010/main" val="30268844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505DE3-F54B-766F-27AE-E6F3CA415764}"/>
              </a:ext>
            </a:extLst>
          </p:cNvPr>
          <p:cNvSpPr>
            <a:spLocks noGrp="1"/>
          </p:cNvSpPr>
          <p:nvPr>
            <p:ph sz="quarter" idx="16"/>
          </p:nvPr>
        </p:nvSpPr>
        <p:spPr>
          <a:xfrm>
            <a:off x="236754" y="1812664"/>
            <a:ext cx="8056641" cy="5045336"/>
          </a:xfrm>
        </p:spPr>
        <p:txBody>
          <a:bodyPr/>
          <a:lstStyle/>
          <a:p>
            <a:r>
              <a:rPr lang="en-US" dirty="0">
                <a:latin typeface="Microsoft Sans Serif"/>
                <a:ea typeface="Microsoft Sans Serif"/>
                <a:cs typeface="Microsoft Sans Serif"/>
              </a:rPr>
              <a:t>State Owned Inventory</a:t>
            </a:r>
          </a:p>
          <a:p>
            <a:pPr lvl="1"/>
            <a:r>
              <a:rPr lang="en-US" dirty="0">
                <a:latin typeface="Microsoft Sans Serif"/>
                <a:ea typeface="Microsoft Sans Serif"/>
                <a:cs typeface="Microsoft Sans Serif"/>
              </a:rPr>
              <a:t>The primary system includes 4,214 bridges and bridge-sized culverts</a:t>
            </a:r>
          </a:p>
          <a:p>
            <a:pPr lvl="1"/>
            <a:r>
              <a:rPr lang="en-US" dirty="0">
                <a:latin typeface="Microsoft Sans Serif"/>
                <a:ea typeface="Microsoft Sans Serif"/>
                <a:cs typeface="Microsoft Sans Serif"/>
              </a:rPr>
              <a:t>The deck area of all primary system bridges is over 47.4 million square feet – that’s approximately 1.7 square miles.   (over 820 football fields)</a:t>
            </a:r>
          </a:p>
          <a:p>
            <a:pPr lvl="1"/>
            <a:r>
              <a:rPr lang="en-US" dirty="0">
                <a:latin typeface="Microsoft Sans Serif"/>
                <a:ea typeface="Microsoft Sans Serif"/>
                <a:cs typeface="Microsoft Sans Serif"/>
              </a:rPr>
              <a:t>If we had to replace these bridges today, the cost would exceed $20 billion.</a:t>
            </a:r>
          </a:p>
          <a:p>
            <a:pPr lvl="1"/>
            <a:r>
              <a:rPr lang="en-US" dirty="0">
                <a:latin typeface="Microsoft Sans Serif"/>
                <a:ea typeface="Microsoft Sans Serif"/>
                <a:cs typeface="Microsoft Sans Serif"/>
              </a:rPr>
              <a:t>Average vehicles per day (VPD) 6472. </a:t>
            </a:r>
          </a:p>
          <a:p>
            <a:pPr lvl="1"/>
            <a:r>
              <a:rPr lang="en-US" dirty="0">
                <a:latin typeface="Microsoft Sans Serif"/>
                <a:ea typeface="Microsoft Sans Serif"/>
                <a:cs typeface="Microsoft Sans Serif"/>
              </a:rPr>
              <a:t>Median VPD 3495.</a:t>
            </a:r>
          </a:p>
        </p:txBody>
      </p:sp>
      <p:sp>
        <p:nvSpPr>
          <p:cNvPr id="3" name="Text Placeholder 2">
            <a:extLst>
              <a:ext uri="{FF2B5EF4-FFF2-40B4-BE49-F238E27FC236}">
                <a16:creationId xmlns:a16="http://schemas.microsoft.com/office/drawing/2014/main" id="{C32FED38-3881-7CDD-C37B-2668743D5107}"/>
              </a:ext>
            </a:extLst>
          </p:cNvPr>
          <p:cNvSpPr>
            <a:spLocks noGrp="1"/>
          </p:cNvSpPr>
          <p:nvPr>
            <p:ph type="body" sz="quarter" idx="18"/>
          </p:nvPr>
        </p:nvSpPr>
        <p:spPr>
          <a:xfrm>
            <a:off x="236754" y="412135"/>
            <a:ext cx="5866335" cy="574223"/>
          </a:xfrm>
        </p:spPr>
        <p:txBody>
          <a:bodyPr/>
          <a:lstStyle/>
          <a:p>
            <a:r>
              <a:rPr lang="en-US"/>
              <a:t>Bridge Inventory</a:t>
            </a:r>
          </a:p>
        </p:txBody>
      </p:sp>
    </p:spTree>
    <p:extLst>
      <p:ext uri="{BB962C8B-B14F-4D97-AF65-F5344CB8AC3E}">
        <p14:creationId xmlns:p14="http://schemas.microsoft.com/office/powerpoint/2010/main" val="36306631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956A3-C1E3-E6DD-1810-BC102720BA5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2E5F33-3BDF-4DED-7B59-0B7E9D8B39D1}"/>
              </a:ext>
            </a:extLst>
          </p:cNvPr>
          <p:cNvSpPr>
            <a:spLocks noGrp="1"/>
          </p:cNvSpPr>
          <p:nvPr>
            <p:ph sz="quarter" idx="16"/>
          </p:nvPr>
        </p:nvSpPr>
        <p:spPr>
          <a:xfrm>
            <a:off x="236754" y="1812664"/>
            <a:ext cx="8056641" cy="5045336"/>
          </a:xfrm>
        </p:spPr>
        <p:txBody>
          <a:bodyPr/>
          <a:lstStyle/>
          <a:p>
            <a:pPr marL="173034" lvl="1"/>
            <a:r>
              <a:rPr lang="en-US" dirty="0">
                <a:latin typeface="Microsoft Sans Serif"/>
                <a:ea typeface="Microsoft Sans Serif"/>
                <a:cs typeface="Microsoft Sans Serif"/>
              </a:rPr>
              <a:t>Local Agency Owned Inventory</a:t>
            </a:r>
          </a:p>
          <a:p>
            <a:pPr marL="515926" lvl="2"/>
            <a:r>
              <a:rPr lang="en-US" dirty="0">
                <a:latin typeface="Microsoft Sans Serif"/>
                <a:ea typeface="Microsoft Sans Serif"/>
                <a:cs typeface="Microsoft Sans Serif"/>
              </a:rPr>
              <a:t>The secondary system includes 19,471 bridges and bridge-sized culverts</a:t>
            </a:r>
          </a:p>
          <a:p>
            <a:pPr marL="858817" lvl="3"/>
            <a:r>
              <a:rPr lang="en-US" sz="1800" dirty="0">
                <a:latin typeface="Microsoft Sans Serif"/>
                <a:ea typeface="Microsoft Sans Serif"/>
                <a:cs typeface="Microsoft Sans Serif"/>
              </a:rPr>
              <a:t>County owned = 18,196</a:t>
            </a:r>
          </a:p>
          <a:p>
            <a:pPr marL="858817" lvl="3"/>
            <a:r>
              <a:rPr lang="en-US" sz="1800" dirty="0">
                <a:latin typeface="Microsoft Sans Serif"/>
                <a:ea typeface="Microsoft Sans Serif"/>
                <a:cs typeface="Microsoft Sans Serif"/>
              </a:rPr>
              <a:t>City owned = 1,275</a:t>
            </a:r>
          </a:p>
          <a:p>
            <a:pPr marL="858817" lvl="3"/>
            <a:r>
              <a:rPr lang="en-US" sz="1800" dirty="0">
                <a:latin typeface="Microsoft Sans Serif"/>
                <a:ea typeface="Microsoft Sans Serif"/>
                <a:cs typeface="Microsoft Sans Serif"/>
              </a:rPr>
              <a:t>Others = 31</a:t>
            </a:r>
          </a:p>
          <a:p>
            <a:pPr marL="515926" lvl="2"/>
            <a:r>
              <a:rPr lang="en-US" dirty="0">
                <a:latin typeface="Microsoft Sans Serif"/>
                <a:ea typeface="Microsoft Sans Serif"/>
                <a:cs typeface="Microsoft Sans Serif"/>
              </a:rPr>
              <a:t>The deck area of all secondary system bridges is over 50.0 million square feet – That is approximately 1.8 square miles. </a:t>
            </a:r>
          </a:p>
          <a:p>
            <a:pPr marL="515926" lvl="2"/>
            <a:r>
              <a:rPr lang="en-US" dirty="0">
                <a:latin typeface="Microsoft Sans Serif"/>
                <a:ea typeface="Microsoft Sans Serif"/>
                <a:cs typeface="Microsoft Sans Serif"/>
              </a:rPr>
              <a:t>Average county vehicles per day (VPD) 199. Median VPD 46</a:t>
            </a:r>
          </a:p>
          <a:p>
            <a:pPr marL="515926" lvl="2"/>
            <a:r>
              <a:rPr lang="en-US" dirty="0">
                <a:latin typeface="Microsoft Sans Serif"/>
                <a:ea typeface="Microsoft Sans Serif"/>
                <a:cs typeface="Microsoft Sans Serif"/>
              </a:rPr>
              <a:t>Average city VPD 3066. Median VPD 1488</a:t>
            </a:r>
          </a:p>
          <a:p>
            <a:endParaRPr lang="en-US" dirty="0"/>
          </a:p>
        </p:txBody>
      </p:sp>
      <p:sp>
        <p:nvSpPr>
          <p:cNvPr id="3" name="Text Placeholder 2">
            <a:extLst>
              <a:ext uri="{FF2B5EF4-FFF2-40B4-BE49-F238E27FC236}">
                <a16:creationId xmlns:a16="http://schemas.microsoft.com/office/drawing/2014/main" id="{81CA3116-4126-57EB-1C4D-DC3BF8359350}"/>
              </a:ext>
            </a:extLst>
          </p:cNvPr>
          <p:cNvSpPr>
            <a:spLocks noGrp="1"/>
          </p:cNvSpPr>
          <p:nvPr>
            <p:ph type="body" sz="quarter" idx="18"/>
          </p:nvPr>
        </p:nvSpPr>
        <p:spPr>
          <a:xfrm>
            <a:off x="236754" y="412135"/>
            <a:ext cx="5866335" cy="574223"/>
          </a:xfrm>
        </p:spPr>
        <p:txBody>
          <a:bodyPr/>
          <a:lstStyle/>
          <a:p>
            <a:r>
              <a:rPr lang="en-US"/>
              <a:t>Bridge Inventory</a:t>
            </a:r>
          </a:p>
        </p:txBody>
      </p:sp>
    </p:spTree>
    <p:extLst>
      <p:ext uri="{BB962C8B-B14F-4D97-AF65-F5344CB8AC3E}">
        <p14:creationId xmlns:p14="http://schemas.microsoft.com/office/powerpoint/2010/main" val="8612973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8BF30E1-ABDB-2475-7BED-048FD3930523}"/>
              </a:ext>
            </a:extLst>
          </p:cNvPr>
          <p:cNvPicPr>
            <a:picLocks noGrp="1" noChangeAspect="1"/>
          </p:cNvPicPr>
          <p:nvPr>
            <p:ph sz="quarter" idx="16"/>
          </p:nvPr>
        </p:nvPicPr>
        <p:blipFill>
          <a:blip r:embed="rId3"/>
          <a:srcRect l="2001" t="946" r="1738" b="1467"/>
          <a:stretch/>
        </p:blipFill>
        <p:spPr>
          <a:xfrm>
            <a:off x="789709" y="777216"/>
            <a:ext cx="7585364" cy="5145602"/>
          </a:xfrm>
          <a:prstGeom prst="rect">
            <a:avLst/>
          </a:prstGeom>
        </p:spPr>
      </p:pic>
      <p:sp>
        <p:nvSpPr>
          <p:cNvPr id="3" name="Text Placeholder 2">
            <a:extLst>
              <a:ext uri="{FF2B5EF4-FFF2-40B4-BE49-F238E27FC236}">
                <a16:creationId xmlns:a16="http://schemas.microsoft.com/office/drawing/2014/main" id="{03A5B125-D35D-2322-2653-6AB44DF7B695}"/>
              </a:ext>
            </a:extLst>
          </p:cNvPr>
          <p:cNvSpPr>
            <a:spLocks noGrp="1"/>
          </p:cNvSpPr>
          <p:nvPr>
            <p:ph type="body" sz="quarter" idx="18"/>
          </p:nvPr>
        </p:nvSpPr>
        <p:spPr>
          <a:xfrm>
            <a:off x="305381" y="153119"/>
            <a:ext cx="5499268" cy="574223"/>
          </a:xfrm>
        </p:spPr>
        <p:txBody>
          <a:bodyPr/>
          <a:lstStyle/>
          <a:p>
            <a:r>
              <a:rPr lang="en-US"/>
              <a:t>Bridge Condition</a:t>
            </a:r>
          </a:p>
        </p:txBody>
      </p:sp>
      <p:pic>
        <p:nvPicPr>
          <p:cNvPr id="5" name="Picture 4">
            <a:extLst>
              <a:ext uri="{FF2B5EF4-FFF2-40B4-BE49-F238E27FC236}">
                <a16:creationId xmlns:a16="http://schemas.microsoft.com/office/drawing/2014/main" id="{96D7C2B1-213B-A4FA-998E-02E33FEDEAEC}"/>
              </a:ext>
            </a:extLst>
          </p:cNvPr>
          <p:cNvPicPr>
            <a:picLocks noChangeAspect="1"/>
          </p:cNvPicPr>
          <p:nvPr/>
        </p:nvPicPr>
        <p:blipFill>
          <a:blip r:embed="rId4"/>
          <a:stretch>
            <a:fillRect/>
          </a:stretch>
        </p:blipFill>
        <p:spPr>
          <a:xfrm>
            <a:off x="485580" y="3273139"/>
            <a:ext cx="5319069" cy="2651781"/>
          </a:xfrm>
          <a:prstGeom prst="rect">
            <a:avLst/>
          </a:prstGeom>
        </p:spPr>
      </p:pic>
    </p:spTree>
    <p:extLst>
      <p:ext uri="{BB962C8B-B14F-4D97-AF65-F5344CB8AC3E}">
        <p14:creationId xmlns:p14="http://schemas.microsoft.com/office/powerpoint/2010/main" val="2796763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DEA2E0E-BF19-4D8A-F8FC-768D95F2533A}"/>
              </a:ext>
            </a:extLst>
          </p:cNvPr>
          <p:cNvSpPr>
            <a:spLocks noGrp="1"/>
          </p:cNvSpPr>
          <p:nvPr>
            <p:ph type="body" sz="quarter" idx="18"/>
          </p:nvPr>
        </p:nvSpPr>
        <p:spPr>
          <a:xfrm>
            <a:off x="247858" y="242952"/>
            <a:ext cx="6057249" cy="574223"/>
          </a:xfrm>
        </p:spPr>
        <p:txBody>
          <a:bodyPr/>
          <a:lstStyle/>
          <a:p>
            <a:r>
              <a:rPr lang="en-US"/>
              <a:t>Iowa’s Comparison to Other States</a:t>
            </a:r>
          </a:p>
        </p:txBody>
      </p:sp>
      <p:sp>
        <p:nvSpPr>
          <p:cNvPr id="8" name="TextBox 7">
            <a:extLst>
              <a:ext uri="{FF2B5EF4-FFF2-40B4-BE49-F238E27FC236}">
                <a16:creationId xmlns:a16="http://schemas.microsoft.com/office/drawing/2014/main" id="{087CC6F7-E474-D4E1-1F73-52ED6B0A63BF}"/>
              </a:ext>
            </a:extLst>
          </p:cNvPr>
          <p:cNvSpPr txBox="1"/>
          <p:nvPr/>
        </p:nvSpPr>
        <p:spPr>
          <a:xfrm>
            <a:off x="5064530" y="857034"/>
            <a:ext cx="3438527" cy="369332"/>
          </a:xfrm>
          <a:prstGeom prst="rect">
            <a:avLst/>
          </a:prstGeom>
          <a:noFill/>
        </p:spPr>
        <p:txBody>
          <a:bodyPr wrap="square" rtlCol="0">
            <a:spAutoFit/>
          </a:bodyPr>
          <a:lstStyle/>
          <a:p>
            <a:r>
              <a:rPr lang="en-US"/>
              <a:t>Highest Bridge Counts per State</a:t>
            </a:r>
          </a:p>
        </p:txBody>
      </p:sp>
      <p:sp>
        <p:nvSpPr>
          <p:cNvPr id="11" name="TextBox 10">
            <a:extLst>
              <a:ext uri="{FF2B5EF4-FFF2-40B4-BE49-F238E27FC236}">
                <a16:creationId xmlns:a16="http://schemas.microsoft.com/office/drawing/2014/main" id="{E20F534E-2B95-7AB2-4F45-99C9F2723EC1}"/>
              </a:ext>
            </a:extLst>
          </p:cNvPr>
          <p:cNvSpPr txBox="1"/>
          <p:nvPr/>
        </p:nvSpPr>
        <p:spPr>
          <a:xfrm>
            <a:off x="4612830" y="3468861"/>
            <a:ext cx="4237505" cy="369332"/>
          </a:xfrm>
          <a:prstGeom prst="rect">
            <a:avLst/>
          </a:prstGeom>
          <a:noFill/>
        </p:spPr>
        <p:txBody>
          <a:bodyPr wrap="square" rtlCol="0">
            <a:spAutoFit/>
          </a:bodyPr>
          <a:lstStyle/>
          <a:p>
            <a:r>
              <a:rPr lang="en-US"/>
              <a:t>Highest Count of Poor Bridges per State</a:t>
            </a:r>
          </a:p>
        </p:txBody>
      </p:sp>
      <p:pic>
        <p:nvPicPr>
          <p:cNvPr id="7" name="Picture 6">
            <a:extLst>
              <a:ext uri="{FF2B5EF4-FFF2-40B4-BE49-F238E27FC236}">
                <a16:creationId xmlns:a16="http://schemas.microsoft.com/office/drawing/2014/main" id="{E39406C8-CF61-588A-F3F9-7918EBD1F97C}"/>
              </a:ext>
            </a:extLst>
          </p:cNvPr>
          <p:cNvPicPr>
            <a:picLocks noChangeAspect="1"/>
          </p:cNvPicPr>
          <p:nvPr/>
        </p:nvPicPr>
        <p:blipFill>
          <a:blip r:embed="rId3"/>
          <a:stretch>
            <a:fillRect/>
          </a:stretch>
        </p:blipFill>
        <p:spPr>
          <a:xfrm>
            <a:off x="4572000" y="1282575"/>
            <a:ext cx="4091455" cy="1937407"/>
          </a:xfrm>
          <a:prstGeom prst="rect">
            <a:avLst/>
          </a:prstGeom>
        </p:spPr>
      </p:pic>
      <p:pic>
        <p:nvPicPr>
          <p:cNvPr id="10" name="Picture 9">
            <a:extLst>
              <a:ext uri="{FF2B5EF4-FFF2-40B4-BE49-F238E27FC236}">
                <a16:creationId xmlns:a16="http://schemas.microsoft.com/office/drawing/2014/main" id="{AE639ACC-74E9-818F-AA54-B7A5EE2A3F1C}"/>
              </a:ext>
            </a:extLst>
          </p:cNvPr>
          <p:cNvPicPr>
            <a:picLocks noChangeAspect="1"/>
          </p:cNvPicPr>
          <p:nvPr/>
        </p:nvPicPr>
        <p:blipFill>
          <a:blip r:embed="rId4"/>
          <a:stretch>
            <a:fillRect/>
          </a:stretch>
        </p:blipFill>
        <p:spPr>
          <a:xfrm>
            <a:off x="4656947" y="3920743"/>
            <a:ext cx="4046407" cy="1943502"/>
          </a:xfrm>
          <a:prstGeom prst="rect">
            <a:avLst/>
          </a:prstGeom>
        </p:spPr>
      </p:pic>
      <p:pic>
        <p:nvPicPr>
          <p:cNvPr id="15" name="Picture 14">
            <a:extLst>
              <a:ext uri="{FF2B5EF4-FFF2-40B4-BE49-F238E27FC236}">
                <a16:creationId xmlns:a16="http://schemas.microsoft.com/office/drawing/2014/main" id="{4D37828C-3267-4E4B-E520-C73E0E8F211C}"/>
              </a:ext>
            </a:extLst>
          </p:cNvPr>
          <p:cNvPicPr>
            <a:picLocks noChangeAspect="1"/>
          </p:cNvPicPr>
          <p:nvPr/>
        </p:nvPicPr>
        <p:blipFill>
          <a:blip r:embed="rId5"/>
          <a:stretch>
            <a:fillRect/>
          </a:stretch>
        </p:blipFill>
        <p:spPr>
          <a:xfrm>
            <a:off x="531344" y="1016300"/>
            <a:ext cx="3676047" cy="3619200"/>
          </a:xfrm>
          <a:prstGeom prst="rect">
            <a:avLst/>
          </a:prstGeom>
        </p:spPr>
      </p:pic>
    </p:spTree>
    <p:extLst>
      <p:ext uri="{BB962C8B-B14F-4D97-AF65-F5344CB8AC3E}">
        <p14:creationId xmlns:p14="http://schemas.microsoft.com/office/powerpoint/2010/main" val="744957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New Iowa Branding">
      <a:dk1>
        <a:sysClr val="windowText" lastClr="000000"/>
      </a:dk1>
      <a:lt1>
        <a:sysClr val="window" lastClr="FFFFFF"/>
      </a:lt1>
      <a:dk2>
        <a:srgbClr val="4D4D4F"/>
      </a:dk2>
      <a:lt2>
        <a:srgbClr val="BFBFBF"/>
      </a:lt2>
      <a:accent1>
        <a:srgbClr val="03617A"/>
      </a:accent1>
      <a:accent2>
        <a:srgbClr val="C6D667"/>
      </a:accent2>
      <a:accent3>
        <a:srgbClr val="E0A624"/>
      </a:accent3>
      <a:accent4>
        <a:srgbClr val="19405B"/>
      </a:accent4>
      <a:accent5>
        <a:srgbClr val="70C8B8"/>
      </a:accent5>
      <a:accent6>
        <a:srgbClr val="2A6357"/>
      </a:accent6>
      <a:hlink>
        <a:srgbClr val="1C5DBA"/>
      </a:hlink>
      <a:folHlink>
        <a:srgbClr val="694B5F"/>
      </a:folHlink>
    </a:clrScheme>
    <a:fontScheme name="Iowa DOT">
      <a:majorFont>
        <a:latin typeface="Neue Haas Grotesk Text Pro"/>
        <a:ea typeface=""/>
        <a:cs typeface=""/>
      </a:majorFont>
      <a:minorFont>
        <a:latin typeface="PT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5">
              <a:lumMod val="20000"/>
              <a:lumOff val="8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Modern Conference PPT_TM78544816_Win32_JC_v2.potx" id="{35CB27CA-E61E-4531-88B2-D5572B8A3A01}" vid="{854ED03E-8373-4C81-B2CB-0118884FF57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502</TotalTime>
  <Words>1634</Words>
  <Application>Microsoft Office PowerPoint</Application>
  <PresentationFormat>On-screen Show (4:3)</PresentationFormat>
  <Paragraphs>225</Paragraphs>
  <Slides>26</Slides>
  <Notes>24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Aptos</vt:lpstr>
      <vt:lpstr>Arial</vt:lpstr>
      <vt:lpstr>Calibri</vt:lpstr>
      <vt:lpstr>Microsoft Sans Serif</vt:lpstr>
      <vt:lpstr>Neue Haas Grotesk Text Pro</vt:lpstr>
      <vt:lpstr>PT Sans</vt:lpstr>
      <vt:lpstr>Roboto Slab</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Nelson, James S</dc:creator>
  <cp:lastModifiedBy>Anderson, Stuart</cp:lastModifiedBy>
  <cp:revision>3</cp:revision>
  <cp:lastPrinted>2026-02-03T22:43:39Z</cp:lastPrinted>
  <dcterms:created xsi:type="dcterms:W3CDTF">2025-01-24T18:05:52Z</dcterms:created>
  <dcterms:modified xsi:type="dcterms:W3CDTF">2026-02-04T16:19:46Z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faac733-ded1-41e0-8ea6-961193f81247_Enabled">
    <vt:lpwstr>true</vt:lpwstr>
  </property>
  <property fmtid="{D5CDD505-2E9C-101B-9397-08002B2CF9AE}" pid="3" name="MSIP_Label_0faac733-ded1-41e0-8ea6-961193f81247_SetDate">
    <vt:lpwstr>2025-09-23T14:28:18Z</vt:lpwstr>
  </property>
  <property fmtid="{D5CDD505-2E9C-101B-9397-08002B2CF9AE}" pid="4" name="MSIP_Label_0faac733-ded1-41e0-8ea6-961193f81247_Method">
    <vt:lpwstr>Standard</vt:lpwstr>
  </property>
  <property fmtid="{D5CDD505-2E9C-101B-9397-08002B2CF9AE}" pid="5" name="MSIP_Label_0faac733-ded1-41e0-8ea6-961193f81247_Name">
    <vt:lpwstr>defa4170-0d19-0005-0004-bc88714345d2</vt:lpwstr>
  </property>
  <property fmtid="{D5CDD505-2E9C-101B-9397-08002B2CF9AE}" pid="6" name="MSIP_Label_0faac733-ded1-41e0-8ea6-961193f81247_SiteId">
    <vt:lpwstr>a1e65fcc-32fa-4fdd-8692-0cc2eb06676e</vt:lpwstr>
  </property>
  <property fmtid="{D5CDD505-2E9C-101B-9397-08002B2CF9AE}" pid="7" name="MSIP_Label_0faac733-ded1-41e0-8ea6-961193f81247_ActionId">
    <vt:lpwstr>80d1cd94-23e5-4427-8b86-9047662de80f</vt:lpwstr>
  </property>
  <property fmtid="{D5CDD505-2E9C-101B-9397-08002B2CF9AE}" pid="8" name="MSIP_Label_0faac733-ded1-41e0-8ea6-961193f81247_ContentBits">
    <vt:lpwstr>0</vt:lpwstr>
  </property>
</Properties>
</file>