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257" r:id="rId6"/>
    <p:sldId id="312" r:id="rId7"/>
    <p:sldId id="321" r:id="rId8"/>
    <p:sldId id="284" r:id="rId9"/>
    <p:sldId id="324" r:id="rId10"/>
    <p:sldId id="323" r:id="rId11"/>
    <p:sldId id="286" r:id="rId12"/>
    <p:sldId id="306" r:id="rId13"/>
    <p:sldId id="328" r:id="rId14"/>
    <p:sldId id="313" r:id="rId15"/>
    <p:sldId id="317" r:id="rId16"/>
    <p:sldId id="314" r:id="rId17"/>
    <p:sldId id="316" r:id="rId18"/>
    <p:sldId id="326" r:id="rId19"/>
    <p:sldId id="315" r:id="rId20"/>
    <p:sldId id="318" r:id="rId21"/>
    <p:sldId id="319" r:id="rId22"/>
    <p:sldId id="325" r:id="rId23"/>
    <p:sldId id="287" r:id="rId24"/>
    <p:sldId id="320" r:id="rId25"/>
    <p:sldId id="309" r:id="rId26"/>
    <p:sldId id="269" r:id="rId27"/>
    <p:sldId id="327" r:id="rId28"/>
  </p:sldIdLst>
  <p:sldSz cx="9144000" cy="6858000" type="screen4x3"/>
  <p:notesSz cx="7010400" cy="9296400"/>
  <p:embeddedFontLst>
    <p:embeddedFont>
      <p:font typeface="Neue Haas Grotesk Text Pro" panose="020B0504020202020204" pitchFamily="34" charset="0"/>
      <p:regular r:id="rId31"/>
      <p:bold r:id="rId32"/>
      <p:italic r:id="rId33"/>
      <p:boldItalic r:id="rId34"/>
    </p:embeddedFont>
    <p:embeddedFont>
      <p:font typeface="PT Sans" panose="020B0503020203020204" pitchFamily="34" charset="0"/>
      <p:regular r:id="rId35"/>
      <p:bold r:id="rId36"/>
      <p:italic r:id="rId37"/>
      <p:boldItalic r:id="rId38"/>
    </p:embeddedFont>
    <p:embeddedFont>
      <p:font typeface="Roboto Slab" pitchFamily="50" charset="0"/>
      <p:regular r:id="rId39"/>
      <p:bold r:id="rId40"/>
    </p:embeddedFont>
    <p:embeddedFont>
      <p:font typeface="Segoe UI" panose="020B0502040204020203" pitchFamily="34" charset="0"/>
      <p:regular r:id="rId41"/>
      <p:bold r:id="rId42"/>
      <p:italic r:id="rId43"/>
      <p:boldItalic r:id="rId44"/>
    </p:embeddedFont>
  </p:embeddedFontLst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17A"/>
    <a:srgbClr val="2A6357"/>
    <a:srgbClr val="C6D667"/>
    <a:srgbClr val="007681"/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11" autoAdjust="0"/>
    <p:restoredTop sz="94717" autoAdjust="0"/>
  </p:normalViewPr>
  <p:slideViewPr>
    <p:cSldViewPr snapToGrid="0">
      <p:cViewPr varScale="1">
        <p:scale>
          <a:sx n="105" d="100"/>
          <a:sy n="105" d="100"/>
        </p:scale>
        <p:origin x="12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viewProps" Target="viewProps.xml"/><Relationship Id="rId50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2027-2031 HIGHWAY PROGRAM DEVELOPMENT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6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3999" cy="6709612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-17511" y="4253802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 dirty="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3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2027-2031 Highway Program Development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C08C2-0403-237A-5B3F-3FA7BFB93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396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February 10, 2026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289" y="403684"/>
            <a:ext cx="11641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February 10, 2026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Draft 2027-2031 Iowa Highway Program Line Items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Construction Industry Training Program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765696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Deleted the word “Industry” to be more reflective of the broad nature of construction training supported by this line item.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C3510AC-60C0-03BD-DE46-8FF9F0795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394606"/>
              </p:ext>
            </p:extLst>
          </p:nvPr>
        </p:nvGraphicFramePr>
        <p:xfrm>
          <a:off x="792480" y="1520852"/>
          <a:ext cx="7764145" cy="494982"/>
        </p:xfrm>
        <a:graphic>
          <a:graphicData uri="http://schemas.openxmlformats.org/drawingml/2006/table">
            <a:tbl>
              <a:tblPr/>
              <a:tblGrid>
                <a:gridCol w="2336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2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5154">
                <a:tc>
                  <a:txBody>
                    <a:bodyPr/>
                    <a:lstStyle/>
                    <a:p>
                      <a:pPr algn="l" rtl="0" fontAlgn="t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Project Estimated Costs X $1000</a:t>
                      </a:r>
                    </a:p>
                  </a:txBody>
                  <a:tcPr marL="7457" marR="7457" marT="7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91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Location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Type Of Work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2027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2028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2029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2030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2031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91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Construction </a:t>
                      </a:r>
                      <a:r>
                        <a:rPr lang="en-US" sz="1000" b="0" i="0" u="none" strike="sngStrike" baseline="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Training Program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Training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9772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289" y="403684"/>
            <a:ext cx="11641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February 10, 2026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Draft 2027-2031 Iowa Highway Program Line Items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Statewide Interstate Lighting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765696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Merged non-interstate and interstate lighting into one inclusive statewide lighting line item.</a:t>
            </a:r>
          </a:p>
          <a:p>
            <a:r>
              <a:rPr lang="en-US" dirty="0"/>
              <a:t>Allows flexibility to utilize funds across the Primary system based on asset needs.</a:t>
            </a:r>
          </a:p>
          <a:p>
            <a:r>
              <a:rPr lang="en-US" dirty="0"/>
              <a:t>Moved non-interstate lighting funds into this line item.</a:t>
            </a:r>
          </a:p>
          <a:p>
            <a:r>
              <a:rPr lang="en-US" dirty="0"/>
              <a:t>Program-neutral cost change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C3510AC-60C0-03BD-DE46-8FF9F0795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876569"/>
              </p:ext>
            </p:extLst>
          </p:nvPr>
        </p:nvGraphicFramePr>
        <p:xfrm>
          <a:off x="792480" y="1520852"/>
          <a:ext cx="7764145" cy="654896"/>
        </p:xfrm>
        <a:graphic>
          <a:graphicData uri="http://schemas.openxmlformats.org/drawingml/2006/table">
            <a:tbl>
              <a:tblPr/>
              <a:tblGrid>
                <a:gridCol w="2336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2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5154">
                <a:tc>
                  <a:txBody>
                    <a:bodyPr/>
                    <a:lstStyle/>
                    <a:p>
                      <a:pPr algn="l" rtl="0" fontAlgn="t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Project Estimated Costs X $1000</a:t>
                      </a:r>
                    </a:p>
                  </a:txBody>
                  <a:tcPr marL="7457" marR="7457" marT="7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91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Location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Type Of Work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2027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2028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2029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2030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2031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91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Statewide </a:t>
                      </a:r>
                      <a:r>
                        <a:rPr lang="en-US" sz="1000" b="0" i="0" u="none" strike="sngStrike" baseline="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Interstate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Lighting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Lighting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9914">
                <a:tc>
                  <a:txBody>
                    <a:bodyPr/>
                    <a:lstStyle/>
                    <a:p>
                      <a:pPr algn="l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3322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D6E126-4DD0-08D7-88FC-347ACCD3B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DB33AF85-DC5F-8ED9-BC85-150C19520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289" y="403684"/>
            <a:ext cx="11641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February 10, 2026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5239368-C0DB-3896-20F5-48A6836142B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Draft 2027-2031 Iowa Highway Program Line Items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Pavement Markings Materials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DD8CFD8C-A8C0-42B5-2D2D-57D98E02FDA9}"/>
              </a:ext>
            </a:extLst>
          </p:cNvPr>
          <p:cNvSpPr txBox="1">
            <a:spLocks/>
          </p:cNvSpPr>
          <p:nvPr/>
        </p:nvSpPr>
        <p:spPr>
          <a:xfrm>
            <a:off x="754380" y="2765696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Moved interstate pavement markings from statewide interstate pavement maintenance into this line item.</a:t>
            </a:r>
          </a:p>
          <a:p>
            <a:r>
              <a:rPr lang="en-US" dirty="0"/>
              <a:t>Improves cost tracking efficiency.</a:t>
            </a:r>
          </a:p>
          <a:p>
            <a:r>
              <a:rPr lang="en-US" dirty="0"/>
              <a:t>Allows flexibility to utilize funds across the Primary system based on asset needs.</a:t>
            </a:r>
          </a:p>
          <a:p>
            <a:r>
              <a:rPr lang="en-US" dirty="0"/>
              <a:t>Program-neutral cost change</a:t>
            </a:r>
          </a:p>
          <a:p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3F56D95-61CB-A75F-0B62-476F833F5F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269797"/>
              </p:ext>
            </p:extLst>
          </p:nvPr>
        </p:nvGraphicFramePr>
        <p:xfrm>
          <a:off x="792480" y="1520852"/>
          <a:ext cx="7764145" cy="654896"/>
        </p:xfrm>
        <a:graphic>
          <a:graphicData uri="http://schemas.openxmlformats.org/drawingml/2006/table">
            <a:tbl>
              <a:tblPr/>
              <a:tblGrid>
                <a:gridCol w="2336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2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5154">
                <a:tc>
                  <a:txBody>
                    <a:bodyPr/>
                    <a:lstStyle/>
                    <a:p>
                      <a:pPr algn="l" rtl="0" fontAlgn="t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Project Estimated Costs X $1000</a:t>
                      </a:r>
                    </a:p>
                  </a:txBody>
                  <a:tcPr marL="7457" marR="7457" marT="7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91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Location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Type Of Work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2027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2028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2029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2030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2031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91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Pavement Marking</a:t>
                      </a:r>
                      <a:r>
                        <a:rPr lang="en-US" sz="1000" b="0" i="0" u="none" strike="sng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s Materials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Paint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7,700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7,700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7,700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7,700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7,700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9914">
                <a:tc>
                  <a:txBody>
                    <a:bodyPr/>
                    <a:lstStyle/>
                    <a:p>
                      <a:pPr algn="l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5,000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5,000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5,000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5,000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5,000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3475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289" y="403684"/>
            <a:ext cx="11641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February 10, 2026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Draft 2027-2031 Iowa Highway Program Line Items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Statewide Contract Maintenance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765696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Consolidated statewide interstate pavement maintenance (9.5M annually) into this line item. </a:t>
            </a:r>
          </a:p>
          <a:p>
            <a:r>
              <a:rPr lang="en-US" dirty="0"/>
              <a:t>Additional funding in 2027 to support costs associated with weigh scale ramp patching.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C3510AC-60C0-03BD-DE46-8FF9F0795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403904"/>
              </p:ext>
            </p:extLst>
          </p:nvPr>
        </p:nvGraphicFramePr>
        <p:xfrm>
          <a:off x="792480" y="1520852"/>
          <a:ext cx="7764145" cy="654896"/>
        </p:xfrm>
        <a:graphic>
          <a:graphicData uri="http://schemas.openxmlformats.org/drawingml/2006/table">
            <a:tbl>
              <a:tblPr/>
              <a:tblGrid>
                <a:gridCol w="2336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2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5154">
                <a:tc>
                  <a:txBody>
                    <a:bodyPr/>
                    <a:lstStyle/>
                    <a:p>
                      <a:pPr algn="l" rtl="0" fontAlgn="t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Project Estimated Costs X $1000</a:t>
                      </a:r>
                    </a:p>
                  </a:txBody>
                  <a:tcPr marL="7457" marR="7457" marT="7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91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Location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Type Of Work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2027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2028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2029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2030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2031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91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Statewide Contract Maintenance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Construction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43,350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48,500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49,000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49,500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50,000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9914">
                <a:tc>
                  <a:txBody>
                    <a:bodyPr/>
                    <a:lstStyle/>
                    <a:p>
                      <a:pPr algn="l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9,950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9,500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9,500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9,500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9,500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891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E47E26-E9B0-71B3-1E96-72C320E01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7D557DD8-EBDE-BC21-504B-ED643D9A9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289" y="403684"/>
            <a:ext cx="11641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February 10, 2026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2CE6913-81F1-0A9C-5A68-230639244BB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Draft 2027-2031 Iowa Highway Program Line Items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Statewide Traffic Control Devices/Signs/Lighting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AB5B309A-F778-7312-5378-B8A3B781E878}"/>
              </a:ext>
            </a:extLst>
          </p:cNvPr>
          <p:cNvSpPr txBox="1">
            <a:spLocks/>
          </p:cNvSpPr>
          <p:nvPr/>
        </p:nvSpPr>
        <p:spPr>
          <a:xfrm>
            <a:off x="754380" y="2765696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Consolidated interstate signs and statewide traffic control devices into one line item to allow flexibility to utilize funds across the Primary system based on asset needs.</a:t>
            </a:r>
          </a:p>
          <a:p>
            <a:r>
              <a:rPr lang="en-US" dirty="0"/>
              <a:t>Moved lighting to statewide lighting line item.</a:t>
            </a:r>
          </a:p>
          <a:p>
            <a:r>
              <a:rPr lang="en-US" dirty="0"/>
              <a:t>Modify description to more accurately reflect the updated use of funds. </a:t>
            </a:r>
          </a:p>
          <a:p>
            <a:r>
              <a:rPr lang="en-US" dirty="0"/>
              <a:t>Moved statewide interstate signing funds into this line item.</a:t>
            </a:r>
          </a:p>
          <a:p>
            <a:r>
              <a:rPr lang="en-US" dirty="0"/>
              <a:t>Program-neutral cost change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6CBF027-2051-67CE-1E05-CC096A6A7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770602"/>
              </p:ext>
            </p:extLst>
          </p:nvPr>
        </p:nvGraphicFramePr>
        <p:xfrm>
          <a:off x="792480" y="1520852"/>
          <a:ext cx="7764145" cy="654896"/>
        </p:xfrm>
        <a:graphic>
          <a:graphicData uri="http://schemas.openxmlformats.org/drawingml/2006/table">
            <a:tbl>
              <a:tblPr/>
              <a:tblGrid>
                <a:gridCol w="2336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2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5154">
                <a:tc>
                  <a:txBody>
                    <a:bodyPr/>
                    <a:lstStyle/>
                    <a:p>
                      <a:pPr algn="l" rtl="0" fontAlgn="t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Project Estimated Costs X $1000</a:t>
                      </a:r>
                    </a:p>
                  </a:txBody>
                  <a:tcPr marL="7457" marR="7457" marT="7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91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Location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Type Of Work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2027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2028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2029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2030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2031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91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Statewide Traffic Control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Traffic Signs </a:t>
                      </a:r>
                      <a:r>
                        <a:rPr lang="en-US" sz="1000" b="0" i="0" u="none" strike="sng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and Lighting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991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Devices</a:t>
                      </a:r>
                      <a:r>
                        <a:rPr lang="en-US" sz="1000" b="0" i="0" u="none" strike="sngStrike" baseline="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/Signs/Lighting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800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800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800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800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800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832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289" y="403684"/>
            <a:ext cx="11641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February 10, 2026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00" b="1" i="0" u="none" strike="noStrike" kern="1200" cap="none" spc="38" normalizeH="0" baseline="0" noProof="0" dirty="0">
                <a:ln>
                  <a:noFill/>
                </a:ln>
                <a:solidFill>
                  <a:srgbClr val="03617A"/>
                </a:solidFill>
                <a:effectLst/>
                <a:uLnTx/>
                <a:uFillTx/>
                <a:latin typeface="Neue Haas Grotesk Text Pro"/>
                <a:ea typeface="+mn-ea"/>
                <a:cs typeface="Calibri" panose="020F0502020204030204" pitchFamily="34" charset="0"/>
              </a:rPr>
              <a:t>Draft 2027-2031 Iowa Highway Program Line Items</a:t>
            </a: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00" b="1" i="0" u="none" strike="noStrike" kern="1200" cap="none" spc="38" normalizeH="0" baseline="0" noProof="0" dirty="0">
                <a:ln>
                  <a:noFill/>
                </a:ln>
                <a:solidFill>
                  <a:srgbClr val="03617A"/>
                </a:solidFill>
                <a:effectLst/>
                <a:uLnTx/>
                <a:uFillTx/>
                <a:latin typeface="Neue Haas Grotesk Text Pro"/>
                <a:ea typeface="+mn-ea"/>
                <a:cs typeface="Calibri" panose="020F0502020204030204" pitchFamily="34" charset="0"/>
              </a:rPr>
              <a:t>Engineering Consultant Services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765696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Consultant costs have increased with inflation. Further refinement from changes in last Program.</a:t>
            </a:r>
          </a:p>
          <a:p>
            <a:r>
              <a:rPr lang="en-US" dirty="0"/>
              <a:t>With an increasing program there are additional projects which need to be developed with consultant services.</a:t>
            </a:r>
          </a:p>
          <a:p>
            <a:r>
              <a:rPr lang="en-US" dirty="0"/>
              <a:t>This program includes several large and complex projects (e.g., Gordon Dr Viaduct and SW Mixmaster) that require consultant support. 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C3510AC-60C0-03BD-DE46-8FF9F0795302}"/>
              </a:ext>
            </a:extLst>
          </p:cNvPr>
          <p:cNvGraphicFramePr>
            <a:graphicFrameLocks noGrp="1"/>
          </p:cNvGraphicFramePr>
          <p:nvPr/>
        </p:nvGraphicFramePr>
        <p:xfrm>
          <a:off x="792480" y="1520852"/>
          <a:ext cx="7764145" cy="654896"/>
        </p:xfrm>
        <a:graphic>
          <a:graphicData uri="http://schemas.openxmlformats.org/drawingml/2006/table">
            <a:tbl>
              <a:tblPr/>
              <a:tblGrid>
                <a:gridCol w="2336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2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5154">
                <a:tc>
                  <a:txBody>
                    <a:bodyPr/>
                    <a:lstStyle/>
                    <a:p>
                      <a:pPr algn="l" rtl="0" fontAlgn="t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Project Estimated Costs X $1000</a:t>
                      </a:r>
                    </a:p>
                  </a:txBody>
                  <a:tcPr marL="7457" marR="7457" marT="7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91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Location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Type Of Work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2027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2028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2029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2030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2031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91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Statewide Consultant Services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Outside Services Engineering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74,000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74,000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74,000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74,000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74,000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9914">
                <a:tc>
                  <a:txBody>
                    <a:bodyPr/>
                    <a:lstStyle/>
                    <a:p>
                      <a:pPr algn="l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007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289" y="403684"/>
            <a:ext cx="11641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February 10, 2026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Draft 2027-2031 Iowa Highway Program Line Items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Statewide Interstate Rest Area and Scale Contract Support and Building Repair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765696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Cost increase to support additional rest area building maintenance.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C3510AC-60C0-03BD-DE46-8FF9F0795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968934"/>
              </p:ext>
            </p:extLst>
          </p:nvPr>
        </p:nvGraphicFramePr>
        <p:xfrm>
          <a:off x="754380" y="1759593"/>
          <a:ext cx="7764145" cy="654896"/>
        </p:xfrm>
        <a:graphic>
          <a:graphicData uri="http://schemas.openxmlformats.org/drawingml/2006/table">
            <a:tbl>
              <a:tblPr/>
              <a:tblGrid>
                <a:gridCol w="2586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5154">
                <a:tc>
                  <a:txBody>
                    <a:bodyPr/>
                    <a:lstStyle/>
                    <a:p>
                      <a:pPr algn="l" rtl="0" fontAlgn="t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Project Estimated Costs X $1000</a:t>
                      </a:r>
                    </a:p>
                  </a:txBody>
                  <a:tcPr marL="7457" marR="7457" marT="7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91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Location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Type Of Work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2027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2028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2029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2030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2031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91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Statewide </a:t>
                      </a:r>
                      <a:r>
                        <a:rPr lang="en-US" sz="1000" b="0" i="0" u="none" strike="sng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Interstate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Rest Area and Scale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Rest Area Improvement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10,000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10,100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10,200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10,300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10,400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991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Contract Support and Building Repair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600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600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600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600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600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191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FDBEBA-417A-4515-3297-49B36D4AB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E28FDEF2-C92D-E1E4-7ED0-61300B6AD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289" y="403684"/>
            <a:ext cx="11641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February 10, 2026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6E57321-C669-5C2C-AA46-F9786FECFF0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Draft 2027-2031 Iowa Highway Program Line Items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Winter Operations Materials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47C5C141-5BB9-17B8-FC78-C86503497CF9}"/>
              </a:ext>
            </a:extLst>
          </p:cNvPr>
          <p:cNvSpPr txBox="1">
            <a:spLocks/>
          </p:cNvSpPr>
          <p:nvPr/>
        </p:nvSpPr>
        <p:spPr>
          <a:xfrm>
            <a:off x="754380" y="2765696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Reduced to better align with recent actual costs.</a:t>
            </a:r>
          </a:p>
          <a:p>
            <a:r>
              <a:rPr lang="en-US" dirty="0"/>
              <a:t>Includes funding to enhance brine production/application.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97119FC-D4D5-7BD2-83D2-999A42F242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389449"/>
              </p:ext>
            </p:extLst>
          </p:nvPr>
        </p:nvGraphicFramePr>
        <p:xfrm>
          <a:off x="792480" y="1520852"/>
          <a:ext cx="7764145" cy="654896"/>
        </p:xfrm>
        <a:graphic>
          <a:graphicData uri="http://schemas.openxmlformats.org/drawingml/2006/table">
            <a:tbl>
              <a:tblPr/>
              <a:tblGrid>
                <a:gridCol w="2336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2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5154">
                <a:tc>
                  <a:txBody>
                    <a:bodyPr/>
                    <a:lstStyle/>
                    <a:p>
                      <a:pPr algn="l" rtl="0" fontAlgn="t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Project Estimated Costs X $1000</a:t>
                      </a:r>
                    </a:p>
                  </a:txBody>
                  <a:tcPr marL="7457" marR="7457" marT="7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91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Location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Type Of Work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2027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2028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2029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2030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2031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91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Winter Operations Materials</a:t>
                      </a:r>
                      <a:endParaRPr lang="en-US" sz="1000" b="0" i="0" u="none" strike="sng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Materials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15,000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15,000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15,000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15,000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15,000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9914">
                <a:tc>
                  <a:txBody>
                    <a:bodyPr/>
                    <a:lstStyle/>
                    <a:p>
                      <a:pPr algn="l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(3,000)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(3,000)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(3,000)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(3,000)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(3,000)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8487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2FCA5F-B487-564F-329C-99A4183CE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72CF31E1-E545-D037-76E0-202B8DBB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289" y="403684"/>
            <a:ext cx="11641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February 10, 2026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DCB2D6A-1204-896B-C643-4000D571451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Draft 2027-2031 Iowa Highway Program Line Items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Americans with Disabilities Act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D75261B5-36B4-E7E9-A6FF-FD283EF7F9AD}"/>
              </a:ext>
            </a:extLst>
          </p:cNvPr>
          <p:cNvSpPr txBox="1">
            <a:spLocks/>
          </p:cNvSpPr>
          <p:nvPr/>
        </p:nvSpPr>
        <p:spPr>
          <a:xfrm>
            <a:off x="754380" y="2765696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Significant progress has been accomplished in addressing ADA needs.</a:t>
            </a:r>
          </a:p>
          <a:p>
            <a:r>
              <a:rPr lang="en-US" dirty="0"/>
              <a:t>Will reassess the program in the coming year and consider recommending further adjustments with the next Program.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E1AC475-9517-2338-0CB1-62C97AB003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690365"/>
              </p:ext>
            </p:extLst>
          </p:nvPr>
        </p:nvGraphicFramePr>
        <p:xfrm>
          <a:off x="792480" y="1520852"/>
          <a:ext cx="7764145" cy="654896"/>
        </p:xfrm>
        <a:graphic>
          <a:graphicData uri="http://schemas.openxmlformats.org/drawingml/2006/table">
            <a:tbl>
              <a:tblPr/>
              <a:tblGrid>
                <a:gridCol w="2336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2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5154">
                <a:tc>
                  <a:txBody>
                    <a:bodyPr/>
                    <a:lstStyle/>
                    <a:p>
                      <a:pPr algn="l" rtl="0" fontAlgn="t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Project Estimated Costs X $1000</a:t>
                      </a:r>
                    </a:p>
                  </a:txBody>
                  <a:tcPr marL="7457" marR="7457" marT="7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91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Location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Type Of Work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2027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2028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2029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2030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2031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91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Americans with Disabilities Act</a:t>
                      </a:r>
                      <a:endParaRPr lang="en-US" sz="1000" b="0" i="0" u="none" strike="sng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Pedestrian Improvement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5,500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6,500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7,000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7,500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9914">
                <a:tc>
                  <a:txBody>
                    <a:bodyPr/>
                    <a:lstStyle/>
                    <a:p>
                      <a:pPr algn="l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(500)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(1,000)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(1,500)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(2,000)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8458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7DAB2D-F53D-DD3E-C7B7-E57CED883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54B90B6-AA44-B153-03B8-0B207BF85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289" y="403684"/>
            <a:ext cx="11641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February 10, 2026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BA3C435-9E7B-059E-131F-8C815DEB6E9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19268"/>
            <a:ext cx="7635240" cy="468743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Draft 2027-2031 Iowa Highway Program Line Items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273FA149-FCCF-3A85-A4E9-32D6E91DB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9003" y="1372808"/>
            <a:ext cx="103713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buFont typeface="Wingdings" pitchFamily="2" charset="2"/>
              <a:buNone/>
              <a:defRPr/>
            </a:pPr>
            <a:r>
              <a:rPr lang="en-US" sz="1100" kern="0" dirty="0">
                <a:solidFill>
                  <a:srgbClr val="008000"/>
                </a:solidFill>
                <a:latin typeface="PT Sans" panose="020B0503020203020204" pitchFamily="34" charset="0"/>
                <a:cs typeface="Helvetica" pitchFamily="34" charset="0"/>
              </a:rPr>
              <a:t>At what levels should the line item targets be programmed?</a:t>
            </a:r>
          </a:p>
          <a:p>
            <a:pPr marL="0" lvl="1">
              <a:defRPr/>
            </a:pPr>
            <a:endParaRPr lang="en-US" sz="1100" b="1" dirty="0">
              <a:solidFill>
                <a:srgbClr val="0070C0"/>
              </a:solidFill>
              <a:latin typeface="PT Sans" panose="020B0503020203020204" pitchFamily="34" charset="0"/>
              <a:cs typeface="Helvetica" pitchFamily="34" charset="0"/>
            </a:endParaRPr>
          </a:p>
          <a:p>
            <a:pPr marL="0" lvl="1">
              <a:defRPr/>
            </a:pPr>
            <a:endParaRPr lang="en-US" sz="1100" b="1" dirty="0">
              <a:solidFill>
                <a:srgbClr val="0070C0"/>
              </a:solidFill>
              <a:latin typeface="PT Sans" panose="020B0503020203020204" pitchFamily="34" charset="0"/>
              <a:cs typeface="Helvetica" pitchFamily="34" charset="0"/>
            </a:endParaRPr>
          </a:p>
          <a:p>
            <a:pPr marL="0" lvl="1">
              <a:defRPr/>
            </a:pPr>
            <a:endParaRPr lang="en-US" sz="1100" b="1" dirty="0">
              <a:solidFill>
                <a:srgbClr val="0070C0"/>
              </a:solidFill>
              <a:latin typeface="PT Sans" panose="020B0503020203020204" pitchFamily="34" charset="0"/>
              <a:cs typeface="Helvetica" pitchFamily="34" charset="0"/>
            </a:endParaRPr>
          </a:p>
          <a:p>
            <a:pPr marL="0" lvl="1">
              <a:defRPr/>
            </a:pPr>
            <a:endParaRPr lang="en-US" sz="1100" b="1" dirty="0">
              <a:solidFill>
                <a:srgbClr val="0070C0"/>
              </a:solidFill>
              <a:latin typeface="PT Sans" panose="020B0503020203020204" pitchFamily="34" charset="0"/>
              <a:cs typeface="Helvetica" pitchFamily="34" charset="0"/>
            </a:endParaRPr>
          </a:p>
          <a:p>
            <a:pPr marL="0" lvl="1">
              <a:defRPr/>
            </a:pPr>
            <a:endParaRPr lang="en-US" sz="1100" b="1" dirty="0">
              <a:solidFill>
                <a:srgbClr val="0070C0"/>
              </a:solidFill>
              <a:latin typeface="PT Sans" panose="020B0503020203020204" pitchFamily="34" charset="0"/>
              <a:cs typeface="Helvetica" pitchFamily="34" charset="0"/>
            </a:endParaRPr>
          </a:p>
          <a:p>
            <a:pPr marL="0" lvl="1">
              <a:defRPr/>
            </a:pPr>
            <a:endParaRPr lang="en-US" sz="1100" b="1" dirty="0">
              <a:solidFill>
                <a:srgbClr val="0070C0"/>
              </a:solidFill>
              <a:latin typeface="PT Sans" panose="020B0503020203020204" pitchFamily="34" charset="0"/>
              <a:cs typeface="Helvetica" pitchFamily="34" charset="0"/>
            </a:endParaRPr>
          </a:p>
          <a:p>
            <a:pPr marL="0" lvl="1" algn="ctr">
              <a:defRPr/>
            </a:pPr>
            <a:r>
              <a:rPr lang="en-US" sz="1100" b="1" dirty="0">
                <a:solidFill>
                  <a:srgbClr val="0070C0"/>
                </a:solidFill>
                <a:latin typeface="PT Sans" panose="020B0503020203020204" pitchFamily="34" charset="0"/>
                <a:cs typeface="Helvetica" pitchFamily="34" charset="0"/>
              </a:rPr>
              <a:t>March Action Item: </a:t>
            </a:r>
          </a:p>
          <a:p>
            <a:pPr marL="0" lvl="1" algn="ctr">
              <a:defRPr/>
            </a:pPr>
            <a:r>
              <a:rPr lang="en-US" sz="1100" b="1" dirty="0">
                <a:solidFill>
                  <a:srgbClr val="0070C0"/>
                </a:solidFill>
                <a:latin typeface="PT Sans" panose="020B0503020203020204" pitchFamily="34" charset="0"/>
                <a:cs typeface="Helvetica" pitchFamily="34" charset="0"/>
              </a:rPr>
              <a:t>Line Item Targets for Programming</a:t>
            </a:r>
            <a:endParaRPr lang="en-US" sz="1100" b="1" dirty="0">
              <a:solidFill>
                <a:srgbClr val="008000"/>
              </a:solidFill>
              <a:latin typeface="PT Sans" panose="020B0503020203020204" pitchFamily="34" charset="0"/>
              <a:cs typeface="Helvetica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E2436B6-7092-981F-771E-AAC889D763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741774"/>
              </p:ext>
            </p:extLst>
          </p:nvPr>
        </p:nvGraphicFramePr>
        <p:xfrm>
          <a:off x="502920" y="1188011"/>
          <a:ext cx="7236084" cy="4500484"/>
        </p:xfrm>
        <a:graphic>
          <a:graphicData uri="http://schemas.openxmlformats.org/drawingml/2006/table">
            <a:tbl>
              <a:tblPr/>
              <a:tblGrid>
                <a:gridCol w="645045">
                  <a:extLst>
                    <a:ext uri="{9D8B030D-6E8A-4147-A177-3AD203B41FA5}">
                      <a16:colId xmlns:a16="http://schemas.microsoft.com/office/drawing/2014/main" val="754488912"/>
                    </a:ext>
                  </a:extLst>
                </a:gridCol>
                <a:gridCol w="2563641">
                  <a:extLst>
                    <a:ext uri="{9D8B030D-6E8A-4147-A177-3AD203B41FA5}">
                      <a16:colId xmlns:a16="http://schemas.microsoft.com/office/drawing/2014/main" val="716255459"/>
                    </a:ext>
                  </a:extLst>
                </a:gridCol>
                <a:gridCol w="1381058">
                  <a:extLst>
                    <a:ext uri="{9D8B030D-6E8A-4147-A177-3AD203B41FA5}">
                      <a16:colId xmlns:a16="http://schemas.microsoft.com/office/drawing/2014/main" val="1930264952"/>
                    </a:ext>
                  </a:extLst>
                </a:gridCol>
                <a:gridCol w="529268">
                  <a:extLst>
                    <a:ext uri="{9D8B030D-6E8A-4147-A177-3AD203B41FA5}">
                      <a16:colId xmlns:a16="http://schemas.microsoft.com/office/drawing/2014/main" val="2462269301"/>
                    </a:ext>
                  </a:extLst>
                </a:gridCol>
                <a:gridCol w="529268">
                  <a:extLst>
                    <a:ext uri="{9D8B030D-6E8A-4147-A177-3AD203B41FA5}">
                      <a16:colId xmlns:a16="http://schemas.microsoft.com/office/drawing/2014/main" val="3323893089"/>
                    </a:ext>
                  </a:extLst>
                </a:gridCol>
                <a:gridCol w="529268">
                  <a:extLst>
                    <a:ext uri="{9D8B030D-6E8A-4147-A177-3AD203B41FA5}">
                      <a16:colId xmlns:a16="http://schemas.microsoft.com/office/drawing/2014/main" val="876892367"/>
                    </a:ext>
                  </a:extLst>
                </a:gridCol>
                <a:gridCol w="529268">
                  <a:extLst>
                    <a:ext uri="{9D8B030D-6E8A-4147-A177-3AD203B41FA5}">
                      <a16:colId xmlns:a16="http://schemas.microsoft.com/office/drawing/2014/main" val="3159183700"/>
                    </a:ext>
                  </a:extLst>
                </a:gridCol>
                <a:gridCol w="529268">
                  <a:extLst>
                    <a:ext uri="{9D8B030D-6E8A-4147-A177-3AD203B41FA5}">
                      <a16:colId xmlns:a16="http://schemas.microsoft.com/office/drawing/2014/main" val="1334820485"/>
                    </a:ext>
                  </a:extLst>
                </a:gridCol>
              </a:tblGrid>
              <a:tr h="179447">
                <a:tc gridSpan="8"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Line Items</a:t>
                      </a:r>
                    </a:p>
                  </a:txBody>
                  <a:tcPr marL="5408" marR="5408" marT="540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26198"/>
                  </a:ext>
                </a:extLst>
              </a:tr>
              <a:tr h="179447"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Project Estimated Costs X $1000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389384"/>
                  </a:ext>
                </a:extLst>
              </a:tr>
              <a:tr h="179447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County</a:t>
                      </a:r>
                    </a:p>
                  </a:txBody>
                  <a:tcPr marL="5408" marR="5408" marT="540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Line Item</a:t>
                      </a:r>
                    </a:p>
                  </a:txBody>
                  <a:tcPr marL="5408" marR="5408" marT="540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Type Of Work</a:t>
                      </a:r>
                    </a:p>
                  </a:txBody>
                  <a:tcPr marL="5408" marR="5408" marT="540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2027</a:t>
                      </a:r>
                    </a:p>
                  </a:txBody>
                  <a:tcPr marL="5408" marR="5408" marT="540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2028</a:t>
                      </a:r>
                    </a:p>
                  </a:txBody>
                  <a:tcPr marL="5408" marR="5408" marT="540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2029</a:t>
                      </a:r>
                    </a:p>
                  </a:txBody>
                  <a:tcPr marL="5408" marR="5408" marT="540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2030</a:t>
                      </a:r>
                    </a:p>
                  </a:txBody>
                  <a:tcPr marL="5408" marR="5408" marT="540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2031</a:t>
                      </a:r>
                    </a:p>
                  </a:txBody>
                  <a:tcPr marL="5408" marR="5408" marT="540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334652"/>
                  </a:ext>
                </a:extLst>
              </a:tr>
              <a:tr h="179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Statewide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Statewide Interstate Guardrail Repair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Guardrail Repair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2,000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2,000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2,000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2,000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2,000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178193"/>
                  </a:ext>
                </a:extLst>
              </a:tr>
              <a:tr h="179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Statewide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Statewide Lighting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Lighting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2,000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2,000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2,000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2,000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2,000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720034"/>
                  </a:ext>
                </a:extLst>
              </a:tr>
              <a:tr h="352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Statewide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Statewide Rest Area and Scale Contract Support and Building Repair</a:t>
                      </a:r>
                    </a:p>
                  </a:txBody>
                  <a:tcPr marL="5408" marR="5408" marT="54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Rest Area Improvement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10,600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10,700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10,800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10,900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11,000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426402"/>
                  </a:ext>
                </a:extLst>
              </a:tr>
              <a:tr h="179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Statewide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Americans with Disabilities Act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Pedestrian Improvement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5,500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5,500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5,500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5,500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5,500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2927850"/>
                  </a:ext>
                </a:extLst>
              </a:tr>
              <a:tr h="179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Statewide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Construction Training Program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Training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1,300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1,300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1,300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1,300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1,300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873375"/>
                  </a:ext>
                </a:extLst>
              </a:tr>
              <a:tr h="179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Statewide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Cooperative City/County/State Highway Research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Research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2,500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2,500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2,500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2,500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2,500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140510"/>
                  </a:ext>
                </a:extLst>
              </a:tr>
              <a:tr h="179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Statewide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Emergency &amp; Contingency (U-STEP/C-STEP)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Construction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6,000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6,000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6,000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6,000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6,000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35396"/>
                  </a:ext>
                </a:extLst>
              </a:tr>
              <a:tr h="179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Statewide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Post Letting Project Cost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Construction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30,000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30,000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30,000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30,000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30,000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743434"/>
                  </a:ext>
                </a:extLst>
              </a:tr>
              <a:tr h="179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Statewide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Prevocational Training and DBE Support Services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Training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360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360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360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360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360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973266"/>
                  </a:ext>
                </a:extLst>
              </a:tr>
              <a:tr h="179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Statewide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Scenic Byway Program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Signs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500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500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500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500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500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902064"/>
                  </a:ext>
                </a:extLst>
              </a:tr>
              <a:tr h="2649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Statewide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Statewide Consultant Services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Outside Services Engineering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75,000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75,000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75,000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75,000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75,000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858616"/>
                  </a:ext>
                </a:extLst>
              </a:tr>
              <a:tr h="179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Statewide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Statewide Contract Maintenance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Construction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53,300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58,000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58,500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59,000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59,500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100942"/>
                  </a:ext>
                </a:extLst>
              </a:tr>
              <a:tr h="179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Statewide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Statewide Railroad Crossings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Construction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500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500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500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500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500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425570"/>
                  </a:ext>
                </a:extLst>
              </a:tr>
              <a:tr h="179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Statewide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Statewide Roadside Improvement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Landscaping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2,500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2,500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2,500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2,500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2,500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57240"/>
                  </a:ext>
                </a:extLst>
              </a:tr>
              <a:tr h="179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Statewide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Statewide Traffic Control Devices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Traffic Signs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5,800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5,800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5,800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5,800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5,800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774670"/>
                  </a:ext>
                </a:extLst>
              </a:tr>
              <a:tr h="2649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Statewide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Statewide Operations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Outside Services Engineering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16,000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16,000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16,000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16,000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16,000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955997"/>
                  </a:ext>
                </a:extLst>
              </a:tr>
              <a:tr h="179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Statewide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Statewide ITS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Equipment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8,000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8,000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8,000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8,000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8,000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971551"/>
                  </a:ext>
                </a:extLst>
              </a:tr>
              <a:tr h="179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Statewide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Winter Operations Materials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Materials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12,000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12,000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12,000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12,000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12,000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924685"/>
                  </a:ext>
                </a:extLst>
              </a:tr>
              <a:tr h="179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Statewide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Summer Infrastructure Rehabilitation Materials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Materials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1,500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1,500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1,500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1,500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1,500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280090"/>
                  </a:ext>
                </a:extLst>
              </a:tr>
              <a:tr h="179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Statewide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Pavement Markings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Paint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12,700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12,700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12,700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12,700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12,700</a:t>
                      </a:r>
                    </a:p>
                  </a:txBody>
                  <a:tcPr marL="5408" marR="5408" marT="54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343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1338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BD60-AC5F-1235-3197-FB9752AB82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999" y="637439"/>
            <a:ext cx="4068251" cy="588205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015B8A-E089-6AD5-DF58-B83BBF5502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04437" y="1415076"/>
            <a:ext cx="3074670" cy="430667"/>
          </a:xfrm>
        </p:spPr>
        <p:txBody>
          <a:bodyPr/>
          <a:lstStyle/>
          <a:p>
            <a:r>
              <a:rPr lang="en-US" sz="2400" dirty="0"/>
              <a:t>Agenda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26283F5-6F08-B866-1753-2A00C1C1A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80" y="1349747"/>
            <a:ext cx="342900" cy="4145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0A45C8-9983-35E6-92FD-150E62A43D77}"/>
              </a:ext>
            </a:extLst>
          </p:cNvPr>
          <p:cNvSpPr txBox="1"/>
          <p:nvPr/>
        </p:nvSpPr>
        <p:spPr bwMode="auto">
          <a:xfrm>
            <a:off x="754381" y="2005226"/>
            <a:ext cx="3425480" cy="362406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1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4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2027-2031 Highway Program Development Schedule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2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4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Extended Highway Program Analysis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3</a:t>
            </a:r>
          </a:p>
          <a:p>
            <a:pPr>
              <a:spcAft>
                <a:spcPts val="450"/>
              </a:spcAft>
              <a:defRPr/>
            </a:pPr>
            <a:r>
              <a:rPr lang="id-ID" altLang="en-US" sz="14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Statewide Line Items</a:t>
            </a:r>
            <a:endParaRPr lang="en-US" altLang="en-US" sz="140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450"/>
              </a:spcAft>
              <a:defRPr/>
            </a:pPr>
            <a:r>
              <a:rPr lang="en-US" altLang="en-US" sz="1400" dirty="0">
                <a:solidFill>
                  <a:srgbClr val="00B050"/>
                </a:solidFill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At what levels should the line item targets be programmed?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4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4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Federal Funding Status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4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Program Development Considerations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4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Next Steps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FCE2BF-2AF9-F8C5-407D-30016AA6B2F6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F98FF10-A6CB-49C1-BDDF-E0FD6E9F1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586EC07-AFE8-01E8-972B-4FC6481F57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AA1F1D5-DEF2-53BE-B69C-0AE3B8BC4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Isosceles Triangle 30">
            <a:extLst>
              <a:ext uri="{FF2B5EF4-FFF2-40B4-BE49-F238E27FC236}">
                <a16:creationId xmlns:a16="http://schemas.microsoft.com/office/drawing/2014/main" id="{3251883D-8093-7D23-FBB7-9A00F1C3AF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382858" y="3789119"/>
            <a:ext cx="661793" cy="4869295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744007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836572" y="5624515"/>
            <a:ext cx="2307431" cy="273844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BBA14-C946-3406-C406-C33EBD903CC1}"/>
              </a:ext>
            </a:extLst>
          </p:cNvPr>
          <p:cNvSpPr txBox="1"/>
          <p:nvPr/>
        </p:nvSpPr>
        <p:spPr>
          <a:xfrm>
            <a:off x="1698" y="2471226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248B1-0621-678B-2853-420093159C39}"/>
              </a:ext>
            </a:extLst>
          </p:cNvPr>
          <p:cNvSpPr txBox="1"/>
          <p:nvPr/>
        </p:nvSpPr>
        <p:spPr>
          <a:xfrm>
            <a:off x="0" y="3600451"/>
            <a:ext cx="3515916" cy="1754326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Federal Funding Status</a:t>
            </a:r>
          </a:p>
          <a:p>
            <a:endParaRPr lang="en-US" b="1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Program Development Considerations</a:t>
            </a:r>
          </a:p>
          <a:p>
            <a:endParaRPr lang="en-US" b="1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Next Steps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DF004C-54EC-05C3-B16E-BD71F4E102A3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576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9E0E54-AEEB-B63D-FB20-04ED36148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29AADFFD-8D7C-8E7D-CE8D-B520EC6F3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321" y="403684"/>
            <a:ext cx="11641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February 10, 2026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E468349-3BFF-D37B-7CD6-96ED0175DBF4}"/>
              </a:ext>
            </a:extLst>
          </p:cNvPr>
          <p:cNvCxnSpPr/>
          <p:nvPr/>
        </p:nvCxnSpPr>
        <p:spPr>
          <a:xfrm>
            <a:off x="754380" y="122240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3283B8A0-EF73-0046-6405-FEE57250395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08414"/>
            <a:ext cx="7635240" cy="521942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Federal Funding Status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FFY 2026 Transportation Appropriation Bill has been passed and signed into law.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Infrastructure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Bill authorizes federal funding through September 30, 2026, leaving some funding uncertainty for the entirety of this Program.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Infrastructure Bill funding allocations based on Commission action in June 2022.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next Highway Trust Fund cliff is in 2028.  This is the point where funding outlays exceed the amount of revenue </a:t>
            </a:r>
            <a:r>
              <a:rPr lang="en-US" dirty="0"/>
              <a:t>deposited into the fund. </a:t>
            </a:r>
            <a:endParaRPr lang="en-US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640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321" y="403684"/>
            <a:ext cx="11641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February 10, 2026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2240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9FB3A313-5F4B-1C00-8997-999F49C07AC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08414"/>
            <a:ext cx="7635240" cy="521942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Program Development Considerations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Construction costs have increased this calendar year.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State road funding continues to come in higher than forecast.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All federal funding in this Program is beyond the life of the current authorization bill.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Continue to prioritize bridge and pavement stewardship investments on existing highway system.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Pursue grant funding opportunities.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Assess balance of pavement and bridge stewardship investments.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Balance capacity improvements with stewardship needs.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Address major river crossing needs.</a:t>
            </a:r>
          </a:p>
          <a:p>
            <a:pPr lvl="1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451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FC1767-38A8-CA99-C094-278EB70417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9" y="0"/>
            <a:ext cx="4562291" cy="65135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3AC432D-D294-5BEE-BBC8-E0BB808A2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48127" y="1518479"/>
            <a:ext cx="5095874" cy="362062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endParaRPr lang="en-US" sz="1350" dirty="0"/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92C11CD2-BF1E-4CC9-83F6-2C46282A584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048127" y="1724213"/>
            <a:ext cx="4338638" cy="3414889"/>
          </a:xfrm>
          <a:prstGeom prst="rect">
            <a:avLst/>
          </a:prstGeom>
        </p:spPr>
        <p:txBody>
          <a:bodyPr lIns="342900" rIns="342900"/>
          <a:lstStyle/>
          <a:p>
            <a:pPr marL="0" indent="0">
              <a:spcBef>
                <a:spcPct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Next Steps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 2027-2031 available Highway Program funding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 2027-2031 Highway Program Options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Determine 2027-2031 Highway Program Objectives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 Item: Line-Item Targets for Programming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5BDECC8-6894-AE57-95F3-BE290B84923B}"/>
              </a:ext>
            </a:extLst>
          </p:cNvPr>
          <p:cNvCxnSpPr/>
          <p:nvPr/>
        </p:nvCxnSpPr>
        <p:spPr>
          <a:xfrm>
            <a:off x="4407694" y="2283678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Isosceles Triangle 30">
            <a:extLst>
              <a:ext uri="{FF2B5EF4-FFF2-40B4-BE49-F238E27FC236}">
                <a16:creationId xmlns:a16="http://schemas.microsoft.com/office/drawing/2014/main" id="{8A7DD3BC-4EF1-04E7-B597-029D459514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23746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281836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0202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836572" y="5624515"/>
            <a:ext cx="2307431" cy="273844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BBA14-C946-3406-C406-C33EBD903CC1}"/>
              </a:ext>
            </a:extLst>
          </p:cNvPr>
          <p:cNvSpPr txBox="1"/>
          <p:nvPr/>
        </p:nvSpPr>
        <p:spPr>
          <a:xfrm>
            <a:off x="1698" y="2471226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248B1-0621-678B-2853-420093159C39}"/>
              </a:ext>
            </a:extLst>
          </p:cNvPr>
          <p:cNvSpPr txBox="1"/>
          <p:nvPr/>
        </p:nvSpPr>
        <p:spPr>
          <a:xfrm>
            <a:off x="0" y="3600451"/>
            <a:ext cx="3515916" cy="923330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2027-2031 Highway Program Development Schedule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DF004C-54EC-05C3-B16E-BD71F4E102A3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829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42B75A-75A8-557A-98F9-81BD6CC8D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32423BB8-5186-DD42-E44F-80A4F1129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321" y="403684"/>
            <a:ext cx="11641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February 10, 2026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4F57D14-6C3D-4508-4849-CDC2B6CE8BA3}"/>
              </a:ext>
            </a:extLst>
          </p:cNvPr>
          <p:cNvCxnSpPr/>
          <p:nvPr/>
        </p:nvCxnSpPr>
        <p:spPr>
          <a:xfrm>
            <a:off x="754380" y="122240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2">
            <a:extLst>
              <a:ext uri="{FF2B5EF4-FFF2-40B4-BE49-F238E27FC236}">
                <a16:creationId xmlns:a16="http://schemas.microsoft.com/office/drawing/2014/main" id="{53D95861-9330-986F-18DB-6A7F839E00D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08414"/>
            <a:ext cx="7635240" cy="5607719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Highway Program Development Schedule (2027-2031)</a:t>
            </a:r>
          </a:p>
          <a:p>
            <a:pPr marL="0" indent="0">
              <a:buNone/>
            </a:pPr>
            <a:r>
              <a:rPr lang="en-US" sz="11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February 2026</a:t>
            </a:r>
          </a:p>
          <a:p>
            <a:pPr lvl="1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Discuss Extended Highway Program Analysis</a:t>
            </a:r>
          </a:p>
          <a:p>
            <a:pPr lvl="1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Discuss Statewide Line Items</a:t>
            </a:r>
          </a:p>
          <a:p>
            <a:pPr lvl="2"/>
            <a:r>
              <a:rPr lang="en-US" sz="11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what levels should the Line </a:t>
            </a:r>
            <a:r>
              <a:rPr lang="en-US" sz="1100" dirty="0">
                <a:solidFill>
                  <a:srgbClr val="00B050"/>
                </a:solidFill>
              </a:rPr>
              <a:t>I</a:t>
            </a:r>
            <a:r>
              <a:rPr lang="en-US" sz="11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 targets be programmed?</a:t>
            </a:r>
          </a:p>
          <a:p>
            <a:pPr marL="0" indent="0">
              <a:buNone/>
            </a:pPr>
            <a:r>
              <a:rPr lang="en-US" sz="11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March 2026</a:t>
            </a:r>
          </a:p>
          <a:p>
            <a:pPr lvl="1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Discuss 2027-2031 available Highway Program funding</a:t>
            </a:r>
          </a:p>
          <a:p>
            <a:pPr lvl="1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Discuss 2027-2031 Highway Program options</a:t>
            </a:r>
          </a:p>
          <a:p>
            <a:pPr lvl="1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Determine 2027-2031 Highway Program Objectives</a:t>
            </a:r>
          </a:p>
          <a:p>
            <a:pPr lvl="1"/>
            <a:r>
              <a:rPr lang="en-US" sz="1100" b="1" dirty="0">
                <a:solidFill>
                  <a:srgbClr val="036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 Item: Line Item Targets for Programming</a:t>
            </a:r>
          </a:p>
          <a:p>
            <a:pPr marL="0" indent="0">
              <a:buNone/>
            </a:pPr>
            <a:r>
              <a:rPr lang="en-US" sz="11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April 2026</a:t>
            </a:r>
          </a:p>
          <a:p>
            <a:pPr lvl="1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Develop the Draft 2027-2031 Highway Program</a:t>
            </a:r>
          </a:p>
          <a:p>
            <a:pPr lvl="1"/>
            <a:r>
              <a:rPr lang="en-US" sz="1100" b="1" dirty="0">
                <a:solidFill>
                  <a:srgbClr val="036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 Item: 2027-2031 Highway Program Objectives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1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May 2026</a:t>
            </a:r>
          </a:p>
          <a:p>
            <a:pPr lvl="1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Present the Draft 2027-2031 Iowa Transportation Improvement Program to the public (including all previous program approvals and Draft 2027-2031 Highway Program)</a:t>
            </a:r>
          </a:p>
          <a:p>
            <a:pPr marL="0" indent="0">
              <a:buNone/>
            </a:pPr>
            <a:r>
              <a:rPr lang="en-US" sz="11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June 2026</a:t>
            </a:r>
          </a:p>
          <a:p>
            <a:pPr lvl="1"/>
            <a:r>
              <a:rPr lang="en-US" sz="1100" b="1" dirty="0">
                <a:solidFill>
                  <a:srgbClr val="036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 Item: Approve the 2027-2031 Iowa Transportation Improvement Program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175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B0F0D6-92D7-6BF6-55B3-E13F82E98399}"/>
              </a:ext>
            </a:extLst>
          </p:cNvPr>
          <p:cNvSpPr txBox="1"/>
          <p:nvPr/>
        </p:nvSpPr>
        <p:spPr>
          <a:xfrm>
            <a:off x="1698" y="2471226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3C507A-FFD2-9EEC-EE24-F46570F56C34}"/>
              </a:ext>
            </a:extLst>
          </p:cNvPr>
          <p:cNvSpPr txBox="1"/>
          <p:nvPr/>
        </p:nvSpPr>
        <p:spPr>
          <a:xfrm>
            <a:off x="0" y="3600451"/>
            <a:ext cx="3515916" cy="923330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Extended Highway Program Analysis</a:t>
            </a:r>
          </a:p>
          <a:p>
            <a:endParaRPr lang="en-US" b="1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65001B-234E-098D-CFC9-735E184308C2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185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99B9D6-15FC-B281-6005-FF4DDE7A2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2CE8CE70-C133-4B2F-F434-A5CB785D2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36" y="403684"/>
            <a:ext cx="299793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February 10, 2026 as presented on January 13, 2026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29DF3BD-E061-B2E0-D05E-B99334D4D43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592803"/>
            <a:ext cx="7635240" cy="920689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2026-2035 Highway Program Analysis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For Highway Planning Purposes Only (x $1,000,000)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748641-388E-459B-D8E4-E614304C8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463" y="1153348"/>
            <a:ext cx="7635241" cy="453889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D62EA54-2EDA-6038-2A53-6F9CEF15AB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575165"/>
              </p:ext>
            </p:extLst>
          </p:nvPr>
        </p:nvGraphicFramePr>
        <p:xfrm>
          <a:off x="587470" y="2325513"/>
          <a:ext cx="7635234" cy="3703320"/>
        </p:xfrm>
        <a:graphic>
          <a:graphicData uri="http://schemas.openxmlformats.org/drawingml/2006/table">
            <a:tbl>
              <a:tblPr/>
              <a:tblGrid>
                <a:gridCol w="2919774">
                  <a:extLst>
                    <a:ext uri="{9D8B030D-6E8A-4147-A177-3AD203B41FA5}">
                      <a16:colId xmlns:a16="http://schemas.microsoft.com/office/drawing/2014/main" val="1818418725"/>
                    </a:ext>
                  </a:extLst>
                </a:gridCol>
                <a:gridCol w="25627">
                  <a:extLst>
                    <a:ext uri="{9D8B030D-6E8A-4147-A177-3AD203B41FA5}">
                      <a16:colId xmlns:a16="http://schemas.microsoft.com/office/drawing/2014/main" val="4289504572"/>
                    </a:ext>
                  </a:extLst>
                </a:gridCol>
                <a:gridCol w="431228">
                  <a:extLst>
                    <a:ext uri="{9D8B030D-6E8A-4147-A177-3AD203B41FA5}">
                      <a16:colId xmlns:a16="http://schemas.microsoft.com/office/drawing/2014/main" val="238043851"/>
                    </a:ext>
                  </a:extLst>
                </a:gridCol>
                <a:gridCol w="25627">
                  <a:extLst>
                    <a:ext uri="{9D8B030D-6E8A-4147-A177-3AD203B41FA5}">
                      <a16:colId xmlns:a16="http://schemas.microsoft.com/office/drawing/2014/main" val="1971723824"/>
                    </a:ext>
                  </a:extLst>
                </a:gridCol>
                <a:gridCol w="431228">
                  <a:extLst>
                    <a:ext uri="{9D8B030D-6E8A-4147-A177-3AD203B41FA5}">
                      <a16:colId xmlns:a16="http://schemas.microsoft.com/office/drawing/2014/main" val="2658743248"/>
                    </a:ext>
                  </a:extLst>
                </a:gridCol>
                <a:gridCol w="25627">
                  <a:extLst>
                    <a:ext uri="{9D8B030D-6E8A-4147-A177-3AD203B41FA5}">
                      <a16:colId xmlns:a16="http://schemas.microsoft.com/office/drawing/2014/main" val="3669056403"/>
                    </a:ext>
                  </a:extLst>
                </a:gridCol>
                <a:gridCol w="431228">
                  <a:extLst>
                    <a:ext uri="{9D8B030D-6E8A-4147-A177-3AD203B41FA5}">
                      <a16:colId xmlns:a16="http://schemas.microsoft.com/office/drawing/2014/main" val="1652090017"/>
                    </a:ext>
                  </a:extLst>
                </a:gridCol>
                <a:gridCol w="25627">
                  <a:extLst>
                    <a:ext uri="{9D8B030D-6E8A-4147-A177-3AD203B41FA5}">
                      <a16:colId xmlns:a16="http://schemas.microsoft.com/office/drawing/2014/main" val="3392700174"/>
                    </a:ext>
                  </a:extLst>
                </a:gridCol>
                <a:gridCol w="431228">
                  <a:extLst>
                    <a:ext uri="{9D8B030D-6E8A-4147-A177-3AD203B41FA5}">
                      <a16:colId xmlns:a16="http://schemas.microsoft.com/office/drawing/2014/main" val="3268376528"/>
                    </a:ext>
                  </a:extLst>
                </a:gridCol>
                <a:gridCol w="25627">
                  <a:extLst>
                    <a:ext uri="{9D8B030D-6E8A-4147-A177-3AD203B41FA5}">
                      <a16:colId xmlns:a16="http://schemas.microsoft.com/office/drawing/2014/main" val="1728693837"/>
                    </a:ext>
                  </a:extLst>
                </a:gridCol>
                <a:gridCol w="431228">
                  <a:extLst>
                    <a:ext uri="{9D8B030D-6E8A-4147-A177-3AD203B41FA5}">
                      <a16:colId xmlns:a16="http://schemas.microsoft.com/office/drawing/2014/main" val="4061911929"/>
                    </a:ext>
                  </a:extLst>
                </a:gridCol>
                <a:gridCol w="25627">
                  <a:extLst>
                    <a:ext uri="{9D8B030D-6E8A-4147-A177-3AD203B41FA5}">
                      <a16:colId xmlns:a16="http://schemas.microsoft.com/office/drawing/2014/main" val="4257882056"/>
                    </a:ext>
                  </a:extLst>
                </a:gridCol>
                <a:gridCol w="25627">
                  <a:extLst>
                    <a:ext uri="{9D8B030D-6E8A-4147-A177-3AD203B41FA5}">
                      <a16:colId xmlns:a16="http://schemas.microsoft.com/office/drawing/2014/main" val="1430974358"/>
                    </a:ext>
                  </a:extLst>
                </a:gridCol>
                <a:gridCol w="431228">
                  <a:extLst>
                    <a:ext uri="{9D8B030D-6E8A-4147-A177-3AD203B41FA5}">
                      <a16:colId xmlns:a16="http://schemas.microsoft.com/office/drawing/2014/main" val="2256047460"/>
                    </a:ext>
                  </a:extLst>
                </a:gridCol>
                <a:gridCol w="25627">
                  <a:extLst>
                    <a:ext uri="{9D8B030D-6E8A-4147-A177-3AD203B41FA5}">
                      <a16:colId xmlns:a16="http://schemas.microsoft.com/office/drawing/2014/main" val="2608276448"/>
                    </a:ext>
                  </a:extLst>
                </a:gridCol>
                <a:gridCol w="431228">
                  <a:extLst>
                    <a:ext uri="{9D8B030D-6E8A-4147-A177-3AD203B41FA5}">
                      <a16:colId xmlns:a16="http://schemas.microsoft.com/office/drawing/2014/main" val="2771164411"/>
                    </a:ext>
                  </a:extLst>
                </a:gridCol>
                <a:gridCol w="25627">
                  <a:extLst>
                    <a:ext uri="{9D8B030D-6E8A-4147-A177-3AD203B41FA5}">
                      <a16:colId xmlns:a16="http://schemas.microsoft.com/office/drawing/2014/main" val="1458063966"/>
                    </a:ext>
                  </a:extLst>
                </a:gridCol>
                <a:gridCol w="431228">
                  <a:extLst>
                    <a:ext uri="{9D8B030D-6E8A-4147-A177-3AD203B41FA5}">
                      <a16:colId xmlns:a16="http://schemas.microsoft.com/office/drawing/2014/main" val="806866381"/>
                    </a:ext>
                  </a:extLst>
                </a:gridCol>
                <a:gridCol w="25627">
                  <a:extLst>
                    <a:ext uri="{9D8B030D-6E8A-4147-A177-3AD203B41FA5}">
                      <a16:colId xmlns:a16="http://schemas.microsoft.com/office/drawing/2014/main" val="1704142654"/>
                    </a:ext>
                  </a:extLst>
                </a:gridCol>
                <a:gridCol w="431228">
                  <a:extLst>
                    <a:ext uri="{9D8B030D-6E8A-4147-A177-3AD203B41FA5}">
                      <a16:colId xmlns:a16="http://schemas.microsoft.com/office/drawing/2014/main" val="1073639514"/>
                    </a:ext>
                  </a:extLst>
                </a:gridCol>
                <a:gridCol w="25627">
                  <a:extLst>
                    <a:ext uri="{9D8B030D-6E8A-4147-A177-3AD203B41FA5}">
                      <a16:colId xmlns:a16="http://schemas.microsoft.com/office/drawing/2014/main" val="1951696778"/>
                    </a:ext>
                  </a:extLst>
                </a:gridCol>
                <a:gridCol w="552511">
                  <a:extLst>
                    <a:ext uri="{9D8B030D-6E8A-4147-A177-3AD203B41FA5}">
                      <a16:colId xmlns:a16="http://schemas.microsoft.com/office/drawing/2014/main" val="3003380116"/>
                    </a:ext>
                  </a:extLst>
                </a:gridCol>
              </a:tblGrid>
              <a:tr h="1360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 Highway Program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Extended Highway Program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586988"/>
                  </a:ext>
                </a:extLst>
              </a:tr>
              <a:tr h="1360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895760"/>
                  </a:ext>
                </a:extLst>
              </a:tr>
              <a:tr h="1360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902003"/>
                  </a:ext>
                </a:extLst>
              </a:tr>
              <a:tr h="1360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124539"/>
                  </a:ext>
                </a:extLst>
              </a:tr>
              <a:tr h="1360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Projected Funds as of March 2025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908.7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912.8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822.7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816.6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816.6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816.6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816.6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816.6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816.6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567763"/>
                  </a:ext>
                </a:extLst>
              </a:tr>
              <a:tr h="1360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719805"/>
                  </a:ext>
                </a:extLst>
              </a:tr>
              <a:tr h="1360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511344"/>
                  </a:ext>
                </a:extLst>
              </a:tr>
              <a:tr h="1360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Highway Program Components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972083"/>
                  </a:ext>
                </a:extLst>
              </a:tr>
              <a:tr h="1360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Interstate Stewardship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114984"/>
                  </a:ext>
                </a:extLst>
              </a:tr>
              <a:tr h="1360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Non-Interstate Pavement Modernization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855448"/>
                  </a:ext>
                </a:extLst>
              </a:tr>
              <a:tr h="1360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Non-Interstate Bridge Modernization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131432"/>
                  </a:ext>
                </a:extLst>
              </a:tr>
              <a:tr h="1360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Safety Specific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268948"/>
                  </a:ext>
                </a:extLst>
              </a:tr>
              <a:tr h="1360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Non-Interstate Capacity/System Enhancement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166057"/>
                  </a:ext>
                </a:extLst>
              </a:tr>
              <a:tr h="1360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Major Interstate Capacity/System Enhancement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756203"/>
                  </a:ext>
                </a:extLst>
              </a:tr>
              <a:tr h="1360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061608"/>
                  </a:ext>
                </a:extLst>
              </a:tr>
              <a:tr h="1360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924071"/>
                  </a:ext>
                </a:extLst>
              </a:tr>
              <a:tr h="1360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Highway Program Balance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(37.4)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(21.8)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(61.5)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(67.1)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(47.7)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430256"/>
                  </a:ext>
                </a:extLst>
              </a:tr>
              <a:tr h="1360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73501"/>
                  </a:ext>
                </a:extLst>
              </a:tr>
              <a:tr h="1360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007069"/>
                  </a:ext>
                </a:extLst>
              </a:tr>
              <a:tr h="1360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Underfunded Projects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438462"/>
                  </a:ext>
                </a:extLst>
              </a:tr>
              <a:tr h="1360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007804"/>
                  </a:ext>
                </a:extLst>
              </a:tr>
              <a:tr h="1360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483832"/>
                  </a:ext>
                </a:extLst>
              </a:tr>
              <a:tr h="1360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Highway Program Balance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(37.4)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(21.8)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(19.2)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(40.8)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(24.1)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469318"/>
                  </a:ext>
                </a:extLst>
              </a:tr>
              <a:tr h="1360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31986"/>
                  </a:ext>
                </a:extLst>
              </a:tr>
              <a:tr h="1360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Black: Previous discussion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809726"/>
                  </a:ext>
                </a:extLst>
              </a:tr>
              <a:tr h="1360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   ): Indicates Highway Program is over-programmed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397981"/>
                  </a:ext>
                </a:extLst>
              </a:tr>
              <a:tr h="1360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Green: Changes since previous discussion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380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7451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A02C52-8C57-B272-231C-F8F3661E9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D2850EE0-5D15-B7A5-7B88-D95A86852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289" y="403684"/>
            <a:ext cx="11641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February 10, 2026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89D0A19-1392-B001-DF93-0C1E387C321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592803"/>
            <a:ext cx="7635240" cy="920689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2027-2036 Highway Program Analysis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For Highway Planning Purposes Only (x $1,000,000)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C51BFC4-BF95-132A-D102-CDC24711B4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968293"/>
              </p:ext>
            </p:extLst>
          </p:nvPr>
        </p:nvGraphicFramePr>
        <p:xfrm>
          <a:off x="619208" y="1513492"/>
          <a:ext cx="7905584" cy="3936870"/>
        </p:xfrm>
        <a:graphic>
          <a:graphicData uri="http://schemas.openxmlformats.org/drawingml/2006/table">
            <a:tbl>
              <a:tblPr/>
              <a:tblGrid>
                <a:gridCol w="3078894">
                  <a:extLst>
                    <a:ext uri="{9D8B030D-6E8A-4147-A177-3AD203B41FA5}">
                      <a16:colId xmlns:a16="http://schemas.microsoft.com/office/drawing/2014/main" val="3547274797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824721534"/>
                    </a:ext>
                  </a:extLst>
                </a:gridCol>
                <a:gridCol w="454729">
                  <a:extLst>
                    <a:ext uri="{9D8B030D-6E8A-4147-A177-3AD203B41FA5}">
                      <a16:colId xmlns:a16="http://schemas.microsoft.com/office/drawing/2014/main" val="3383876750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647960705"/>
                    </a:ext>
                  </a:extLst>
                </a:gridCol>
                <a:gridCol w="454729">
                  <a:extLst>
                    <a:ext uri="{9D8B030D-6E8A-4147-A177-3AD203B41FA5}">
                      <a16:colId xmlns:a16="http://schemas.microsoft.com/office/drawing/2014/main" val="2149229015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128366532"/>
                    </a:ext>
                  </a:extLst>
                </a:gridCol>
                <a:gridCol w="454729">
                  <a:extLst>
                    <a:ext uri="{9D8B030D-6E8A-4147-A177-3AD203B41FA5}">
                      <a16:colId xmlns:a16="http://schemas.microsoft.com/office/drawing/2014/main" val="555022605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357625124"/>
                    </a:ext>
                  </a:extLst>
                </a:gridCol>
                <a:gridCol w="454729">
                  <a:extLst>
                    <a:ext uri="{9D8B030D-6E8A-4147-A177-3AD203B41FA5}">
                      <a16:colId xmlns:a16="http://schemas.microsoft.com/office/drawing/2014/main" val="3403672802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636032889"/>
                    </a:ext>
                  </a:extLst>
                </a:gridCol>
                <a:gridCol w="454729">
                  <a:extLst>
                    <a:ext uri="{9D8B030D-6E8A-4147-A177-3AD203B41FA5}">
                      <a16:colId xmlns:a16="http://schemas.microsoft.com/office/drawing/2014/main" val="397604837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3314590979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1528477410"/>
                    </a:ext>
                  </a:extLst>
                </a:gridCol>
                <a:gridCol w="454729">
                  <a:extLst>
                    <a:ext uri="{9D8B030D-6E8A-4147-A177-3AD203B41FA5}">
                      <a16:colId xmlns:a16="http://schemas.microsoft.com/office/drawing/2014/main" val="1104559783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4154493658"/>
                    </a:ext>
                  </a:extLst>
                </a:gridCol>
                <a:gridCol w="454729">
                  <a:extLst>
                    <a:ext uri="{9D8B030D-6E8A-4147-A177-3AD203B41FA5}">
                      <a16:colId xmlns:a16="http://schemas.microsoft.com/office/drawing/2014/main" val="211238771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643419313"/>
                    </a:ext>
                  </a:extLst>
                </a:gridCol>
                <a:gridCol w="454729">
                  <a:extLst>
                    <a:ext uri="{9D8B030D-6E8A-4147-A177-3AD203B41FA5}">
                      <a16:colId xmlns:a16="http://schemas.microsoft.com/office/drawing/2014/main" val="1626728412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40325631"/>
                    </a:ext>
                  </a:extLst>
                </a:gridCol>
                <a:gridCol w="454729">
                  <a:extLst>
                    <a:ext uri="{9D8B030D-6E8A-4147-A177-3AD203B41FA5}">
                      <a16:colId xmlns:a16="http://schemas.microsoft.com/office/drawing/2014/main" val="3627788343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352578356"/>
                    </a:ext>
                  </a:extLst>
                </a:gridCol>
                <a:gridCol w="454729">
                  <a:extLst>
                    <a:ext uri="{9D8B030D-6E8A-4147-A177-3AD203B41FA5}">
                      <a16:colId xmlns:a16="http://schemas.microsoft.com/office/drawing/2014/main" val="1041346523"/>
                    </a:ext>
                  </a:extLst>
                </a:gridCol>
              </a:tblGrid>
              <a:tr h="1490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 Highway Program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Extended Highway Program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977266"/>
                  </a:ext>
                </a:extLst>
              </a:tr>
              <a:tr h="1366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469835"/>
                  </a:ext>
                </a:extLst>
              </a:tr>
              <a:tr h="1490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473100"/>
                  </a:ext>
                </a:extLst>
              </a:tr>
              <a:tr h="1366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627542"/>
                  </a:ext>
                </a:extLst>
              </a:tr>
              <a:tr h="1490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Projected Funds as of March 2025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912.8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822.7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816.6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816.6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816.6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816.6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816.6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816.6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816.6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175837"/>
                  </a:ext>
                </a:extLst>
              </a:tr>
              <a:tr h="1366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351976"/>
                  </a:ext>
                </a:extLst>
              </a:tr>
              <a:tr h="1366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285485"/>
                  </a:ext>
                </a:extLst>
              </a:tr>
              <a:tr h="1552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Highway Program Components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868831"/>
                  </a:ext>
                </a:extLst>
              </a:tr>
              <a:tr h="1552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Interstate Stewardship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861197"/>
                  </a:ext>
                </a:extLst>
              </a:tr>
              <a:tr h="1552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Non-Interstate Pavement Modernization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314938"/>
                  </a:ext>
                </a:extLst>
              </a:tr>
              <a:tr h="1552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Non-Interstate Bridge Modernization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896577"/>
                  </a:ext>
                </a:extLst>
              </a:tr>
              <a:tr h="1552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Safety Specific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616076"/>
                  </a:ext>
                </a:extLst>
              </a:tr>
              <a:tr h="1552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Non-Interstate Capacity/System Enhancement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757185"/>
                  </a:ext>
                </a:extLst>
              </a:tr>
              <a:tr h="1552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Major Interstate Capacity/System Enhancement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722202"/>
                  </a:ext>
                </a:extLst>
              </a:tr>
              <a:tr h="1366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119995"/>
                  </a:ext>
                </a:extLst>
              </a:tr>
              <a:tr h="1366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64463"/>
                  </a:ext>
                </a:extLst>
              </a:tr>
              <a:tr h="1490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Highway Program Balance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(21.8)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(61.5)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(67.1)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(47.7)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033759"/>
                  </a:ext>
                </a:extLst>
              </a:tr>
              <a:tr h="1366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85167"/>
                  </a:ext>
                </a:extLst>
              </a:tr>
              <a:tr h="1366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362875"/>
                  </a:ext>
                </a:extLst>
              </a:tr>
              <a:tr h="1490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Underfunded Projects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475004"/>
                  </a:ext>
                </a:extLst>
              </a:tr>
              <a:tr h="1366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83691"/>
                  </a:ext>
                </a:extLst>
              </a:tr>
              <a:tr h="1366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933566"/>
                  </a:ext>
                </a:extLst>
              </a:tr>
              <a:tr h="1490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Highway Program Balance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(21.8)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(19.2)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(40.8)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(24.1)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864994"/>
                  </a:ext>
                </a:extLst>
              </a:tr>
              <a:tr h="1366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302023"/>
                  </a:ext>
                </a:extLst>
              </a:tr>
              <a:tr h="1490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Black: Previous discussion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880408"/>
                  </a:ext>
                </a:extLst>
              </a:tr>
              <a:tr h="1490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   ): Indicates Highway Program is over-programmed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618097"/>
                  </a:ext>
                </a:extLst>
              </a:tr>
              <a:tr h="1490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Green: Changes since previous discussion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699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0824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C298AE-0AF5-1CF1-3F87-8804833B1ACA}"/>
              </a:ext>
            </a:extLst>
          </p:cNvPr>
          <p:cNvSpPr txBox="1"/>
          <p:nvPr/>
        </p:nvSpPr>
        <p:spPr>
          <a:xfrm>
            <a:off x="0" y="2494464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5A98C6-8822-604C-C081-CCC113DD261E}"/>
              </a:ext>
            </a:extLst>
          </p:cNvPr>
          <p:cNvSpPr txBox="1"/>
          <p:nvPr/>
        </p:nvSpPr>
        <p:spPr>
          <a:xfrm>
            <a:off x="0" y="3600451"/>
            <a:ext cx="3515916" cy="369332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Statewide Line Items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83EBF37-008B-A4C0-00D1-5D08E8F1B14D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225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289" y="403684"/>
            <a:ext cx="11641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February 10, 2026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00" b="1" i="0" u="none" strike="noStrike" kern="1200" cap="none" spc="38" normalizeH="0" baseline="0" noProof="0" dirty="0">
                <a:ln>
                  <a:noFill/>
                </a:ln>
                <a:solidFill>
                  <a:srgbClr val="03617A"/>
                </a:solidFill>
                <a:effectLst/>
                <a:uLnTx/>
                <a:uFillTx/>
                <a:latin typeface="Neue Haas Grotesk Text Pro"/>
                <a:ea typeface="+mn-ea"/>
                <a:cs typeface="Calibri" panose="020F0502020204030204" pitchFamily="34" charset="0"/>
              </a:rPr>
              <a:t>Draft 2027-2031 Iowa Highway Program Line Items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16701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Last year the department discussed re-evaluating line items prior to the 2027 Program Development cycle.</a:t>
            </a:r>
          </a:p>
          <a:p>
            <a:r>
              <a:rPr lang="en-US" dirty="0"/>
              <a:t>This effort included review of funding levels, alignment with current business practices and identifying efficiencies in managing each line item. </a:t>
            </a:r>
          </a:p>
          <a:p>
            <a:r>
              <a:rPr lang="en-US" dirty="0"/>
              <a:t>The result of these efforts is a recommendation to reduce the overall number of line items by combining like initiatives and a reduction in overall funding amounts. </a:t>
            </a:r>
          </a:p>
        </p:txBody>
      </p:sp>
    </p:spTree>
    <p:extLst>
      <p:ext uri="{BB962C8B-B14F-4D97-AF65-F5344CB8AC3E}">
        <p14:creationId xmlns:p14="http://schemas.microsoft.com/office/powerpoint/2010/main" val="36664368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9B3369-3F0F-499C-9EE7-8EC46B6E8A79}">
  <ds:schemaRefs>
    <ds:schemaRef ds:uri="230e9df3-be65-4c73-a93b-d1236ebd677e"/>
    <ds:schemaRef ds:uri="http://purl.org/dc/elements/1.1/"/>
    <ds:schemaRef ds:uri="16c05727-aa75-4e4a-9b5f-8a80a1165891"/>
    <ds:schemaRef ds:uri="http://purl.org/dc/terms/"/>
    <ds:schemaRef ds:uri="http://purl.org/dc/dcmitype/"/>
    <ds:schemaRef ds:uri="71af3243-3dd4-4a8d-8c0d-dd76da1f02a5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9642</TotalTime>
  <Words>2806</Words>
  <Application>Microsoft Office PowerPoint</Application>
  <PresentationFormat>On-screen Show (4:3)</PresentationFormat>
  <Paragraphs>1643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PT Sans</vt:lpstr>
      <vt:lpstr>Calibri</vt:lpstr>
      <vt:lpstr>Segoe UI</vt:lpstr>
      <vt:lpstr>Wingdings</vt:lpstr>
      <vt:lpstr>Roboto Slab</vt:lpstr>
      <vt:lpstr>Arial</vt:lpstr>
      <vt:lpstr>Neue Haas Grotesk Text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Anderson, Stuart</cp:lastModifiedBy>
  <cp:revision>63</cp:revision>
  <cp:lastPrinted>2026-02-09T17:06:04Z</cp:lastPrinted>
  <dcterms:created xsi:type="dcterms:W3CDTF">2023-12-21T16:39:01Z</dcterms:created>
  <dcterms:modified xsi:type="dcterms:W3CDTF">2026-02-09T17:06:23Z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  <property fmtid="{D5CDD505-2E9C-101B-9397-08002B2CF9AE}" pid="6" name="MSIP_Label_0faac733-ded1-41e0-8ea6-961193f81247_Enabled">
    <vt:lpwstr>true</vt:lpwstr>
  </property>
  <property fmtid="{D5CDD505-2E9C-101B-9397-08002B2CF9AE}" pid="7" name="MSIP_Label_0faac733-ded1-41e0-8ea6-961193f81247_SetDate">
    <vt:lpwstr>2026-01-27T17:23:11Z</vt:lpwstr>
  </property>
  <property fmtid="{D5CDD505-2E9C-101B-9397-08002B2CF9AE}" pid="8" name="MSIP_Label_0faac733-ded1-41e0-8ea6-961193f81247_Method">
    <vt:lpwstr>Standard</vt:lpwstr>
  </property>
  <property fmtid="{D5CDD505-2E9C-101B-9397-08002B2CF9AE}" pid="9" name="MSIP_Label_0faac733-ded1-41e0-8ea6-961193f81247_Name">
    <vt:lpwstr>defa4170-0d19-0005-0004-bc88714345d2</vt:lpwstr>
  </property>
  <property fmtid="{D5CDD505-2E9C-101B-9397-08002B2CF9AE}" pid="10" name="MSIP_Label_0faac733-ded1-41e0-8ea6-961193f81247_SiteId">
    <vt:lpwstr>a1e65fcc-32fa-4fdd-8692-0cc2eb06676e</vt:lpwstr>
  </property>
  <property fmtid="{D5CDD505-2E9C-101B-9397-08002B2CF9AE}" pid="11" name="MSIP_Label_0faac733-ded1-41e0-8ea6-961193f81247_ActionId">
    <vt:lpwstr>f46073ca-1279-425c-ac42-513e1a46572b</vt:lpwstr>
  </property>
  <property fmtid="{D5CDD505-2E9C-101B-9397-08002B2CF9AE}" pid="12" name="MSIP_Label_0faac733-ded1-41e0-8ea6-961193f81247_ContentBits">
    <vt:lpwstr>0</vt:lpwstr>
  </property>
  <property fmtid="{D5CDD505-2E9C-101B-9397-08002B2CF9AE}" pid="13" name="MSIP_Label_0faac733-ded1-41e0-8ea6-961193f81247_Tag">
    <vt:lpwstr>10, 3, 0, 1</vt:lpwstr>
  </property>
</Properties>
</file>