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5" r:id="rId6"/>
    <p:sldId id="299" r:id="rId7"/>
    <p:sldId id="297" r:id="rId8"/>
    <p:sldId id="298" r:id="rId9"/>
    <p:sldId id="301" r:id="rId10"/>
    <p:sldId id="304" r:id="rId11"/>
    <p:sldId id="302" r:id="rId12"/>
    <p:sldId id="300" r:id="rId13"/>
    <p:sldId id="305" r:id="rId14"/>
    <p:sldId id="308" r:id="rId15"/>
    <p:sldId id="309" r:id="rId16"/>
    <p:sldId id="269" r:id="rId17"/>
    <p:sldId id="270" r:id="rId18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21"/>
      <p:bold r:id="rId22"/>
      <p:italic r:id="rId23"/>
      <p:boldItalic r:id="rId24"/>
    </p:embeddedFont>
    <p:embeddedFont>
      <p:font typeface="Roboto Slab" pitchFamily="50" charset="0"/>
      <p:regular r:id="rId25"/>
      <p:bold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2" autoAdjust="0"/>
    <p:restoredTop sz="74718" autoAdjust="0"/>
  </p:normalViewPr>
  <p:slideViewPr>
    <p:cSldViewPr snapToGrid="0">
      <p:cViewPr varScale="1">
        <p:scale>
          <a:sx n="79" d="100"/>
          <a:sy n="79" d="100"/>
        </p:scale>
        <p:origin x="59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.sharepoint.com/sites/XDIV/TAM/TAM%20Governance/2021%20Program%2010yr%20look%20ahea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ntdfs\(W)DataStor\Highway\EngineeringBureau\Director\Program%20Development\FY27-31\May%20Stewardship%20Summary%20Slid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'Purchasing Power'!$A$2:$A$5</c:f>
              <c:strCache>
                <c:ptCount val="4"/>
                <c:pt idx="0">
                  <c:v>Bridge Replacements</c:v>
                </c:pt>
                <c:pt idx="1">
                  <c:v>Pavement Resurfacing</c:v>
                </c:pt>
                <c:pt idx="2">
                  <c:v>2-lane Reconstruction</c:v>
                </c:pt>
                <c:pt idx="3">
                  <c:v>New Expressway</c:v>
                </c:pt>
              </c:strCache>
            </c:strRef>
          </c:cat>
          <c:val>
            <c:numRef>
              <c:f>'Purchasing Power'!$B$2:$B$5</c:f>
              <c:numCache>
                <c:formatCode>General</c:formatCode>
                <c:ptCount val="4"/>
                <c:pt idx="0">
                  <c:v>3</c:v>
                </c:pt>
                <c:pt idx="1">
                  <c:v>18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6-401F-B851-C1210C8D6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41358640"/>
        <c:axId val="841358968"/>
      </c:barChart>
      <c:catAx>
        <c:axId val="84135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358968"/>
        <c:crosses val="autoZero"/>
        <c:auto val="1"/>
        <c:lblAlgn val="ctr"/>
        <c:lblOffset val="100"/>
        <c:noMultiLvlLbl val="0"/>
      </c:catAx>
      <c:valAx>
        <c:axId val="841358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135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65183484507969E-2"/>
          <c:y val="4.5488845144356957E-2"/>
          <c:w val="0.86671166874161265"/>
          <c:h val="0.775772259236826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Chart!$Y$2</c:f>
              <c:strCache>
                <c:ptCount val="1"/>
                <c:pt idx="0">
                  <c:v>Pavement - Stewardship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56-4834-A812-A7ACEDE75387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56-4834-A812-A7ACEDE75387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56-4834-A812-A7ACEDE75387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56-4834-A812-A7ACEDE75387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56-4834-A812-A7ACEDE75387}"/>
              </c:ext>
            </c:extLst>
          </c:dPt>
          <c:cat>
            <c:numRef>
              <c:f>Chart!$J$1:$X$1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Chart!$J$2:$X$2</c:f>
              <c:numCache>
                <c:formatCode>"$"#,##0,,</c:formatCode>
                <c:ptCount val="15"/>
                <c:pt idx="0">
                  <c:v>231757286.77999997</c:v>
                </c:pt>
                <c:pt idx="1">
                  <c:v>298000000</c:v>
                </c:pt>
                <c:pt idx="2">
                  <c:v>231000000</c:v>
                </c:pt>
                <c:pt idx="3">
                  <c:v>323118000</c:v>
                </c:pt>
                <c:pt idx="4">
                  <c:v>372000000</c:v>
                </c:pt>
                <c:pt idx="5">
                  <c:v>418821000</c:v>
                </c:pt>
                <c:pt idx="6">
                  <c:v>358224750</c:v>
                </c:pt>
                <c:pt idx="7">
                  <c:v>440723007</c:v>
                </c:pt>
                <c:pt idx="8">
                  <c:v>397251256</c:v>
                </c:pt>
                <c:pt idx="9">
                  <c:v>507522322.16799998</c:v>
                </c:pt>
                <c:pt idx="10">
                  <c:v>507522322.16799998</c:v>
                </c:pt>
                <c:pt idx="11">
                  <c:v>428067333.19999999</c:v>
                </c:pt>
                <c:pt idx="12">
                  <c:v>475535666.58000004</c:v>
                </c:pt>
                <c:pt idx="13">
                  <c:v>466744000</c:v>
                </c:pt>
                <c:pt idx="14">
                  <c:v>469848000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56-4834-A812-A7ACEDE75387}"/>
            </c:ext>
          </c:extLst>
        </c:ser>
        <c:ser>
          <c:idx val="1"/>
          <c:order val="1"/>
          <c:tx>
            <c:strRef>
              <c:f>Chart!$Y$3</c:f>
              <c:strCache>
                <c:ptCount val="1"/>
                <c:pt idx="0">
                  <c:v>Bridge - Stewardship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656-4834-A812-A7ACEDE75387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656-4834-A812-A7ACEDE75387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656-4834-A812-A7ACEDE75387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656-4834-A812-A7ACEDE75387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656-4834-A812-A7ACEDE75387}"/>
              </c:ext>
            </c:extLst>
          </c:dPt>
          <c:cat>
            <c:numRef>
              <c:f>Chart!$J$1:$X$1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Chart!$J$3:$X$3</c:f>
              <c:numCache>
                <c:formatCode>"$"#,##0,,</c:formatCode>
                <c:ptCount val="15"/>
                <c:pt idx="0">
                  <c:v>132548153.81999995</c:v>
                </c:pt>
                <c:pt idx="1">
                  <c:v>169000000</c:v>
                </c:pt>
                <c:pt idx="2">
                  <c:v>170000000</c:v>
                </c:pt>
                <c:pt idx="3">
                  <c:v>186236000</c:v>
                </c:pt>
                <c:pt idx="4">
                  <c:v>167000000</c:v>
                </c:pt>
                <c:pt idx="5">
                  <c:v>156865000</c:v>
                </c:pt>
                <c:pt idx="6">
                  <c:v>182618610</c:v>
                </c:pt>
                <c:pt idx="7">
                  <c:v>185806774.352</c:v>
                </c:pt>
                <c:pt idx="8">
                  <c:v>236137060</c:v>
                </c:pt>
                <c:pt idx="9">
                  <c:v>175893000</c:v>
                </c:pt>
                <c:pt idx="10">
                  <c:v>175893000</c:v>
                </c:pt>
                <c:pt idx="11">
                  <c:v>293681000</c:v>
                </c:pt>
                <c:pt idx="12">
                  <c:v>276534620</c:v>
                </c:pt>
                <c:pt idx="13">
                  <c:v>342155620</c:v>
                </c:pt>
                <c:pt idx="14">
                  <c:v>331212952.48799998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656-4834-A812-A7ACEDE75387}"/>
            </c:ext>
          </c:extLst>
        </c:ser>
        <c:ser>
          <c:idx val="2"/>
          <c:order val="2"/>
          <c:tx>
            <c:strRef>
              <c:f>Chart!$Y$4</c:f>
              <c:strCache>
                <c:ptCount val="1"/>
                <c:pt idx="0">
                  <c:v>System Capacity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656-4834-A812-A7ACEDE7538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656-4834-A812-A7ACEDE7538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656-4834-A812-A7ACEDE7538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656-4834-A812-A7ACEDE7538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656-4834-A812-A7ACEDE75387}"/>
              </c:ext>
            </c:extLst>
          </c:dPt>
          <c:cat>
            <c:numRef>
              <c:f>Chart!$J$1:$X$1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Chart!$J$4:$X$4</c:f>
              <c:numCache>
                <c:formatCode>"$"#,##0,,</c:formatCode>
                <c:ptCount val="15"/>
                <c:pt idx="0">
                  <c:v>311344175.13999999</c:v>
                </c:pt>
                <c:pt idx="1">
                  <c:v>346000000</c:v>
                </c:pt>
                <c:pt idx="2">
                  <c:v>282000000</c:v>
                </c:pt>
                <c:pt idx="3">
                  <c:v>208700000</c:v>
                </c:pt>
                <c:pt idx="4">
                  <c:v>180000000</c:v>
                </c:pt>
                <c:pt idx="5">
                  <c:v>133593000</c:v>
                </c:pt>
                <c:pt idx="6">
                  <c:v>174768640</c:v>
                </c:pt>
                <c:pt idx="7">
                  <c:v>117339268.051</c:v>
                </c:pt>
                <c:pt idx="8">
                  <c:v>100493783</c:v>
                </c:pt>
                <c:pt idx="9">
                  <c:v>172765661.08399999</c:v>
                </c:pt>
                <c:pt idx="10">
                  <c:v>172765661.08399999</c:v>
                </c:pt>
                <c:pt idx="11">
                  <c:v>132640666.59999999</c:v>
                </c:pt>
                <c:pt idx="12">
                  <c:v>76995643.290000007</c:v>
                </c:pt>
                <c:pt idx="13">
                  <c:v>52752310</c:v>
                </c:pt>
                <c:pt idx="14">
                  <c:v>30588976.243999999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656-4834-A812-A7ACEDE75387}"/>
            </c:ext>
          </c:extLst>
        </c:ser>
        <c:ser>
          <c:idx val="3"/>
          <c:order val="3"/>
          <c:tx>
            <c:strRef>
              <c:f>Chart!$Y$7</c:f>
              <c:strCache>
                <c:ptCount val="1"/>
                <c:pt idx="0">
                  <c:v>Other Investments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B656-4834-A812-A7ACEDE7538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B656-4834-A812-A7ACEDE7538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B656-4834-A812-A7ACEDE7538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B656-4834-A812-A7ACEDE7538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B656-4834-A812-A7ACEDE75387}"/>
              </c:ext>
            </c:extLst>
          </c:dPt>
          <c:cat>
            <c:numRef>
              <c:f>Chart!$J$1:$X$1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Chart!$J$7:$X$7</c:f>
              <c:numCache>
                <c:formatCode>"$"#,##0,,</c:formatCode>
                <c:ptCount val="15"/>
                <c:pt idx="0">
                  <c:v>52245066.710000038</c:v>
                </c:pt>
                <c:pt idx="1">
                  <c:v>10000000</c:v>
                </c:pt>
                <c:pt idx="2">
                  <c:v>36000000</c:v>
                </c:pt>
                <c:pt idx="3">
                  <c:v>23913000</c:v>
                </c:pt>
                <c:pt idx="4">
                  <c:v>37000000</c:v>
                </c:pt>
                <c:pt idx="5">
                  <c:v>39433000</c:v>
                </c:pt>
                <c:pt idx="6">
                  <c:v>63462000</c:v>
                </c:pt>
                <c:pt idx="7">
                  <c:v>118235537</c:v>
                </c:pt>
                <c:pt idx="8">
                  <c:v>82829000</c:v>
                </c:pt>
                <c:pt idx="9">
                  <c:v>85368000</c:v>
                </c:pt>
                <c:pt idx="10">
                  <c:v>85368000</c:v>
                </c:pt>
                <c:pt idx="11">
                  <c:v>80217000</c:v>
                </c:pt>
                <c:pt idx="12">
                  <c:v>55676000</c:v>
                </c:pt>
                <c:pt idx="13">
                  <c:v>28073000</c:v>
                </c:pt>
                <c:pt idx="14">
                  <c:v>32738000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B656-4834-A812-A7ACEDE75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11760856"/>
        <c:axId val="611754376"/>
      </c:barChart>
      <c:lineChart>
        <c:grouping val="standard"/>
        <c:varyColors val="0"/>
        <c:ser>
          <c:idx val="8"/>
          <c:order val="4"/>
          <c:tx>
            <c:strRef>
              <c:f>Chart!$Y$9</c:f>
              <c:strCache>
                <c:ptCount val="1"/>
                <c:pt idx="0">
                  <c:v>Percent Stewardship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Chart!$J$9:$X$9</c:f>
              <c:numCache>
                <c:formatCode>0%</c:formatCode>
                <c:ptCount val="15"/>
                <c:pt idx="0">
                  <c:v>0.50049196591709477</c:v>
                </c:pt>
                <c:pt idx="1">
                  <c:v>0.5674362089914945</c:v>
                </c:pt>
                <c:pt idx="2">
                  <c:v>0.55771905424200274</c:v>
                </c:pt>
                <c:pt idx="3">
                  <c:v>0.68649144773285065</c:v>
                </c:pt>
                <c:pt idx="4">
                  <c:v>0.71296296296296291</c:v>
                </c:pt>
                <c:pt idx="5">
                  <c:v>0.76890179401425385</c:v>
                </c:pt>
                <c:pt idx="6">
                  <c:v>0.69421307860357295</c:v>
                </c:pt>
                <c:pt idx="7">
                  <c:v>0.72674451711955279</c:v>
                </c:pt>
                <c:pt idx="8">
                  <c:v>0.77553533529241292</c:v>
                </c:pt>
                <c:pt idx="9">
                  <c:v>0.72584149558269762</c:v>
                </c:pt>
                <c:pt idx="10">
                  <c:v>0.72584149558269762</c:v>
                </c:pt>
                <c:pt idx="11">
                  <c:v>0.77224876937923548</c:v>
                </c:pt>
                <c:pt idx="12">
                  <c:v>0.85004481102247054</c:v>
                </c:pt>
                <c:pt idx="13">
                  <c:v>0.90915696832278259</c:v>
                </c:pt>
                <c:pt idx="14">
                  <c:v>0.92673778272575313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B656-4834-A812-A7ACEDE75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757616"/>
        <c:axId val="611759416"/>
      </c:lineChart>
      <c:catAx>
        <c:axId val="61176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754376"/>
        <c:crosses val="autoZero"/>
        <c:auto val="1"/>
        <c:lblAlgn val="ctr"/>
        <c:lblOffset val="100"/>
        <c:noMultiLvlLbl val="0"/>
      </c:catAx>
      <c:valAx>
        <c:axId val="61175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760856"/>
        <c:crosses val="autoZero"/>
        <c:crossBetween val="between"/>
      </c:valAx>
      <c:valAx>
        <c:axId val="6117594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757616"/>
        <c:crosses val="max"/>
        <c:crossBetween val="between"/>
      </c:valAx>
      <c:catAx>
        <c:axId val="611757616"/>
        <c:scaling>
          <c:orientation val="minMax"/>
        </c:scaling>
        <c:delete val="1"/>
        <c:axPos val="b"/>
        <c:majorTickMark val="out"/>
        <c:minorTickMark val="none"/>
        <c:tickLblPos val="nextTo"/>
        <c:crossAx val="611759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1157846798924278E-2"/>
          <c:y val="0.90113878428239935"/>
          <c:w val="0.95317480207171246"/>
          <c:h val="9.7752386929894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chair and members of the commission</a:t>
            </a:r>
          </a:p>
          <a:p>
            <a:endParaRPr lang="en-US" dirty="0"/>
          </a:p>
          <a:p>
            <a:r>
              <a:rPr lang="en-US" dirty="0"/>
              <a:t>Today’s presentation will provide a summary of the key points from previous presentations and recommendations for future investment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02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28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00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81425-B1E2-12E1-13E5-DF5D5E8B0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C81337-2BE1-3B35-9DA6-888C86BCB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B6C35F-6C2F-A3AF-CD2B-719C0BBF0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FC048-CEE6-835C-082F-2BD405659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88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56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5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0" dirty="0"/>
              <a:t>We’ve made a tremendous investments in our transportation system over a long period of time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r>
              <a:rPr lang="en-US" baseline="0" dirty="0"/>
              <a:t>Even a 1% increase in efficiency yields $510M in savings over the entire asset lifecycle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r>
              <a:rPr lang="en-US" baseline="0" dirty="0"/>
              <a:t>Small incremental steps when applied to our entire system of asset can have very large impacts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0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Targets are set strategically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1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Asset management is about trade-offs</a:t>
            </a:r>
          </a:p>
          <a:p>
            <a:endParaRPr lang="en-US" dirty="0"/>
          </a:p>
          <a:p>
            <a:r>
              <a:rPr lang="en-US" dirty="0"/>
              <a:t>This chart illustrates the relative amount of work that can be done for $10M for various types of assets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2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Capacity expansion areas in the near term: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I-380 from Iowa City to Cedar Rapids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I-35 from Ankeny to 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DSM Metro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SWMM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I-80/35 and Hickman Interchange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NEMM to US 65 / Altoona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dirty="0"/>
              <a:t>Don’t do </a:t>
            </a:r>
            <a:r>
              <a:rPr lang="en-US"/>
              <a:t>details unless asked:</a:t>
            </a:r>
            <a:endParaRPr lang="en-US" dirty="0"/>
          </a:p>
          <a:p>
            <a:endParaRPr lang="en-US" dirty="0"/>
          </a:p>
          <a:p>
            <a:r>
              <a:rPr lang="en-US" dirty="0"/>
              <a:t>Segments proposed to be later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I-80 from Altoona to Mitchellville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I-80 from West Branch to Cedar River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I-380 from IA 100 to County Home Road</a:t>
            </a:r>
          </a:p>
          <a:p>
            <a:endParaRPr lang="en-US" dirty="0"/>
          </a:p>
          <a:p>
            <a:r>
              <a:rPr lang="en-US" dirty="0"/>
              <a:t>Segments that are being monitored that may need to be earlier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I-80/35 – 86th St to 2nd Ave (just west of NEMM)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I-80 – West of R22 (Booneville exit)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I-235 – SWMM to IA 28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I-380/US 30 Interchange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I-80 – Scott County – I-280 to Mississippi River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8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1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26 poor bridges on the state system, or about 0.6% of the total</a:t>
            </a:r>
          </a:p>
          <a:p>
            <a:endParaRPr lang="en-US" dirty="0"/>
          </a:p>
          <a:p>
            <a:r>
              <a:rPr lang="en-US" dirty="0"/>
              <a:t>Wave of bridge is coming but strong preventative maintenance and rehabilitation strategies are increasing the life of our structures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0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7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48639" y="1472138"/>
            <a:ext cx="8071657" cy="4482056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1259" indent="-342900">
              <a:spcBef>
                <a:spcPts val="4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764771"/>
            <a:ext cx="8071657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3463070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ASSET MANAGEMENT SUMMARY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0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10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051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5212967"/>
            <a:ext cx="9161510" cy="159235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4479"/>
            <a:ext cx="9143999" cy="14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chemeClr val="accent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Asset Management Summary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8596"/>
            <a:ext cx="9161510" cy="14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March 10, 2026</a:t>
            </a:r>
          </a:p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Charlie Purcell</a:t>
            </a:r>
          </a:p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Deputy Director, Transportation Development Division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5936434"/>
            <a:ext cx="9167626" cy="918404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389" y="5627139"/>
            <a:ext cx="3296434" cy="824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1117600"/>
            <a:ext cx="8071657" cy="4836595"/>
          </a:xfrm>
        </p:spPr>
        <p:txBody>
          <a:bodyPr/>
          <a:lstStyle/>
          <a:p>
            <a:r>
              <a:rPr lang="en-US" sz="2400" dirty="0"/>
              <a:t>2022</a:t>
            </a:r>
          </a:p>
          <a:p>
            <a:pPr lvl="1"/>
            <a:r>
              <a:rPr lang="en-US" sz="2000" dirty="0"/>
              <a:t>Increased Non-Interstate Pavement Modernization target by $35M/year for pavement replacements starting FY27 and continuing</a:t>
            </a:r>
          </a:p>
          <a:p>
            <a:pPr lvl="1"/>
            <a:r>
              <a:rPr lang="en-US" sz="2000" dirty="0"/>
              <a:t>Increased Non-Interstate Bridge Modernization target by $20M/year starting in FY27 and continuing</a:t>
            </a:r>
          </a:p>
          <a:p>
            <a:pPr lvl="1"/>
            <a:r>
              <a:rPr lang="en-US" sz="2000" dirty="0"/>
              <a:t>Increased Safety Specific target by $5M/year starting in FY27 and continuing</a:t>
            </a:r>
          </a:p>
          <a:p>
            <a:r>
              <a:rPr lang="en-US" sz="2400" dirty="0"/>
              <a:t>2023</a:t>
            </a:r>
          </a:p>
          <a:p>
            <a:pPr lvl="1"/>
            <a:r>
              <a:rPr lang="en-US" sz="2000" dirty="0"/>
              <a:t>Increased Statewide Interstate Rest Area maintenance target by 100k/year starting in FY25 and continuing</a:t>
            </a:r>
          </a:p>
          <a:p>
            <a:r>
              <a:rPr lang="en-US" sz="2400" dirty="0"/>
              <a:t>2024</a:t>
            </a:r>
          </a:p>
          <a:p>
            <a:pPr lvl="1"/>
            <a:r>
              <a:rPr lang="en-US" sz="2000" dirty="0"/>
              <a:t>Dedicate $55M annually for pavements within the Interstate Stewardship program target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8639" y="628073"/>
            <a:ext cx="8071657" cy="591128"/>
          </a:xfrm>
        </p:spPr>
        <p:txBody>
          <a:bodyPr/>
          <a:lstStyle/>
          <a:p>
            <a:r>
              <a:rPr lang="en-US" dirty="0"/>
              <a:t>Steps towards a stewardship focus</a:t>
            </a:r>
          </a:p>
        </p:txBody>
      </p:sp>
    </p:spTree>
    <p:extLst>
      <p:ext uri="{BB962C8B-B14F-4D97-AF65-F5344CB8AC3E}">
        <p14:creationId xmlns:p14="http://schemas.microsoft.com/office/powerpoint/2010/main" val="251528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520" y="1104243"/>
            <a:ext cx="8071657" cy="483977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percentage of the program devoted to stewardship has continued to increase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8639" y="644979"/>
            <a:ext cx="8071657" cy="574222"/>
          </a:xfrm>
        </p:spPr>
        <p:txBody>
          <a:bodyPr/>
          <a:lstStyle/>
          <a:p>
            <a:r>
              <a:rPr lang="en-US" dirty="0"/>
              <a:t>Evidence of a stewardship focus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5EFCC6-84C7-4264-D650-1870A6023D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282806"/>
              </p:ext>
            </p:extLst>
          </p:nvPr>
        </p:nvGraphicFramePr>
        <p:xfrm>
          <a:off x="885825" y="1458141"/>
          <a:ext cx="737235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728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80CF1-5CD7-7741-B8E1-7000E00BC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555EE-501B-DAFE-4918-6EC7395BC7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8639" y="644979"/>
            <a:ext cx="8071657" cy="556804"/>
          </a:xfrm>
        </p:spPr>
        <p:txBody>
          <a:bodyPr/>
          <a:lstStyle/>
          <a:p>
            <a:r>
              <a:rPr lang="en-US" sz="2800" dirty="0"/>
              <a:t>Loss of buying power remains a challenge</a:t>
            </a:r>
          </a:p>
        </p:txBody>
      </p:sp>
      <p:pic>
        <p:nvPicPr>
          <p:cNvPr id="10" name="Picture 9" descr="Chart&#10;&#10;AI-generated content may be incorrect.">
            <a:extLst>
              <a:ext uri="{FF2B5EF4-FFF2-40B4-BE49-F238E27FC236}">
                <a16:creationId xmlns:a16="http://schemas.microsoft.com/office/drawing/2014/main" id="{ED92B057-5181-9E83-BE9F-978CD8B60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23" y="1201784"/>
            <a:ext cx="7455947" cy="473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67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0" y="757040"/>
            <a:ext cx="2875280" cy="50341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4561" y="757039"/>
            <a:ext cx="5201920" cy="50341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64560" y="757039"/>
            <a:ext cx="5201919" cy="503415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Maintain a focus on stewardship investments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Continuously evaluate the balance between pavement and bridge investments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 capacity expansions to a few prioritized interstate corridors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>
            <a:cxnSpLocks/>
          </p:cNvCxnSpPr>
          <p:nvPr/>
        </p:nvCxnSpPr>
        <p:spPr>
          <a:xfrm>
            <a:off x="3829009" y="1809435"/>
            <a:ext cx="428752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2722339" y="2782539"/>
            <a:ext cx="3699322" cy="656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4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>
            <a:cxnSpLocks/>
          </p:cNvCxnSpPr>
          <p:nvPr/>
        </p:nvCxnSpPr>
        <p:spPr>
          <a:xfrm>
            <a:off x="2846639" y="3535625"/>
            <a:ext cx="304288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008FD9-2355-52E4-D105-89B27376D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63276-C773-BAD0-ACDF-5DACA53CBEAA}"/>
              </a:ext>
            </a:extLst>
          </p:cNvPr>
          <p:cNvSpPr txBox="1"/>
          <p:nvPr/>
        </p:nvSpPr>
        <p:spPr>
          <a:xfrm>
            <a:off x="263322" y="2009845"/>
            <a:ext cx="2993231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900"/>
              </a:spcBef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Why is asset management important?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2DB55D3E-2453-7F34-2771-DBAA7F3B8E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479477"/>
              </p:ext>
            </p:extLst>
          </p:nvPr>
        </p:nvGraphicFramePr>
        <p:xfrm>
          <a:off x="3676650" y="1650121"/>
          <a:ext cx="5314950" cy="35577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5825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675811">
                  <a:extLst>
                    <a:ext uri="{9D8B030D-6E8A-4147-A177-3AD203B41FA5}">
                      <a16:colId xmlns:a16="http://schemas.microsoft.com/office/drawing/2014/main" val="484604426"/>
                    </a:ext>
                  </a:extLst>
                </a:gridCol>
                <a:gridCol w="1733314">
                  <a:extLst>
                    <a:ext uri="{9D8B030D-6E8A-4147-A177-3AD203B41FA5}">
                      <a16:colId xmlns:a16="http://schemas.microsoft.com/office/drawing/2014/main" val="2786271952"/>
                    </a:ext>
                  </a:extLst>
                </a:gridCol>
              </a:tblGrid>
              <a:tr h="8785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Asset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Many?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Much?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87857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Roads </a:t>
                      </a:r>
                      <a:b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(lane miles)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24,657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$31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87857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87857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$51 billion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6BAAA9-5778-BB4A-B6A5-722CC6612C14}"/>
              </a:ext>
            </a:extLst>
          </p:cNvPr>
          <p:cNvCxnSpPr>
            <a:cxnSpLocks/>
          </p:cNvCxnSpPr>
          <p:nvPr/>
        </p:nvCxnSpPr>
        <p:spPr>
          <a:xfrm>
            <a:off x="263324" y="3344228"/>
            <a:ext cx="2213176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37FDB61-F74B-336E-1E79-CFD3F203B9E7}"/>
              </a:ext>
            </a:extLst>
          </p:cNvPr>
          <p:cNvSpPr txBox="1">
            <a:spLocks/>
          </p:cNvSpPr>
          <p:nvPr/>
        </p:nvSpPr>
        <p:spPr>
          <a:xfrm>
            <a:off x="263322" y="6356355"/>
            <a:ext cx="2305194" cy="377922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TRANSPORTATION ASSET MANAGEMENT SUMMARY</a:t>
            </a:r>
          </a:p>
        </p:txBody>
      </p:sp>
    </p:spTree>
    <p:extLst>
      <p:ext uri="{BB962C8B-B14F-4D97-AF65-F5344CB8AC3E}">
        <p14:creationId xmlns:p14="http://schemas.microsoft.com/office/powerpoint/2010/main" val="370640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1338993"/>
            <a:ext cx="8071657" cy="4615201"/>
          </a:xfrm>
        </p:spPr>
        <p:txBody>
          <a:bodyPr/>
          <a:lstStyle/>
          <a:p>
            <a:r>
              <a:rPr lang="en-US" sz="2400" dirty="0"/>
              <a:t>Targets are set to maintain a state of good repair </a:t>
            </a:r>
          </a:p>
          <a:p>
            <a:r>
              <a:rPr lang="en-US" sz="2400" dirty="0"/>
              <a:t>Maintaining assets in a state of good repair minimizes overall lifecycle costs (good roads cost less)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How we set targets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5D474-F3AA-4365-78B4-6AC52703A5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8719" y="2682572"/>
            <a:ext cx="6482081" cy="3410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51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99128" y="859155"/>
            <a:ext cx="2784234" cy="4970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Cost Comparisons – what does $10 million buy?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mile of new 4-lane expressway, or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miles of 2-lane pavement reconstruction, or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miles of pavement resurfacing, or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bridge replacements</a:t>
            </a:r>
          </a:p>
          <a:p>
            <a:endParaRPr lang="en-US" sz="2400" b="1" spc="38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>
            <a:cxnSpLocks/>
          </p:cNvCxnSpPr>
          <p:nvPr/>
        </p:nvCxnSpPr>
        <p:spPr>
          <a:xfrm>
            <a:off x="399128" y="2467861"/>
            <a:ext cx="2784234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77A949-C746-FB44-7469-AC59E45FD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49846"/>
              </p:ext>
            </p:extLst>
          </p:nvPr>
        </p:nvGraphicFramePr>
        <p:xfrm>
          <a:off x="3771900" y="1868238"/>
          <a:ext cx="5182229" cy="360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63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1338993"/>
            <a:ext cx="8071657" cy="4615201"/>
          </a:xfrm>
        </p:spPr>
        <p:txBody>
          <a:bodyPr/>
          <a:lstStyle/>
          <a:p>
            <a:r>
              <a:rPr lang="en-US" dirty="0"/>
              <a:t>Sep 2025 – Highway Planning Overview</a:t>
            </a:r>
          </a:p>
          <a:p>
            <a:r>
              <a:rPr lang="en-US" dirty="0"/>
              <a:t>Oct 2025 – Asset Management Overview</a:t>
            </a:r>
          </a:p>
          <a:p>
            <a:r>
              <a:rPr lang="en-US" dirty="0"/>
              <a:t>Nov 2025 – Project Prioritization Update</a:t>
            </a:r>
          </a:p>
          <a:p>
            <a:r>
              <a:rPr lang="en-US" dirty="0"/>
              <a:t>Jan 2026</a:t>
            </a:r>
          </a:p>
          <a:p>
            <a:pPr lvl="1"/>
            <a:r>
              <a:rPr lang="en-US" dirty="0"/>
              <a:t>Interstate Plan Update</a:t>
            </a:r>
          </a:p>
          <a:p>
            <a:pPr lvl="1"/>
            <a:r>
              <a:rPr lang="en-US" dirty="0"/>
              <a:t>Pavement Management </a:t>
            </a:r>
          </a:p>
          <a:p>
            <a:r>
              <a:rPr lang="en-US" dirty="0"/>
              <a:t>Feb 2026 – Bridge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Previous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301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175761" y="1338993"/>
            <a:ext cx="4444536" cy="4847318"/>
          </a:xfrm>
        </p:spPr>
        <p:txBody>
          <a:bodyPr/>
          <a:lstStyle/>
          <a:p>
            <a:r>
              <a:rPr lang="en-US" sz="2400" dirty="0"/>
              <a:t>Near term priorities for future capacity expansion remain mostly the same</a:t>
            </a:r>
          </a:p>
          <a:p>
            <a:r>
              <a:rPr lang="en-US" sz="2400" dirty="0"/>
              <a:t>Updated traffic projections to better identify when and where  capacity improvements will be needed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takeaways – Interstate Plan</a:t>
            </a:r>
          </a:p>
        </p:txBody>
      </p:sp>
      <p:pic>
        <p:nvPicPr>
          <p:cNvPr id="5" name="Picture 4" descr="A picture containing grass, outdoor, road, way&#10;&#10;Description automatically generated">
            <a:extLst>
              <a:ext uri="{FF2B5EF4-FFF2-40B4-BE49-F238E27FC236}">
                <a16:creationId xmlns:a16="http://schemas.microsoft.com/office/drawing/2014/main" id="{E7FBCAE6-4338-E176-29DA-52C93E97BD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48" y="1338992"/>
            <a:ext cx="3405071" cy="46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14775" y="1338993"/>
            <a:ext cx="4705522" cy="4615201"/>
          </a:xfrm>
        </p:spPr>
        <p:txBody>
          <a:bodyPr/>
          <a:lstStyle/>
          <a:p>
            <a:r>
              <a:rPr lang="en-US" sz="1800" dirty="0"/>
              <a:t>We continue to make better use of models and analytics and improve project selection methods</a:t>
            </a:r>
          </a:p>
          <a:p>
            <a:r>
              <a:rPr lang="en-US" sz="1800" dirty="0"/>
              <a:t>Decreasing buying power is reducing our ability add more pavement life than is lost each year</a:t>
            </a:r>
          </a:p>
          <a:p>
            <a:r>
              <a:rPr lang="en-US" sz="1800" dirty="0"/>
              <a:t>Need to increase our investments in both pavement rehabilitation and pavement replacement to reach our pavement condition targets</a:t>
            </a:r>
          </a:p>
          <a:p>
            <a:r>
              <a:rPr lang="en-US" sz="1800" dirty="0"/>
              <a:t>Interstate pavement conditions are improving, but non-Interstate pavement condition continues to show a growing funding shortfall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takeaways – Pavements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6A2BE-DD84-7642-75DA-F9927489A2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84" y="1415081"/>
            <a:ext cx="3179033" cy="2013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6664F-8B7F-9423-00D8-3ED9045EF2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7" y="3634406"/>
            <a:ext cx="3178567" cy="21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14775" y="1338993"/>
            <a:ext cx="4705522" cy="4615201"/>
          </a:xfrm>
        </p:spPr>
        <p:txBody>
          <a:bodyPr/>
          <a:lstStyle/>
          <a:p>
            <a:r>
              <a:rPr lang="en-US" sz="2000" dirty="0"/>
              <a:t>Good progress has been made reducing the number of poor bridges on the primary system</a:t>
            </a:r>
          </a:p>
          <a:p>
            <a:r>
              <a:rPr lang="en-US" sz="2000" dirty="0"/>
              <a:t>However, without continued increases to stewardship investments, this trend is likely to reverse due to the large number of aging bridges built in the 50’s, 60’s and 70’s</a:t>
            </a:r>
          </a:p>
          <a:p>
            <a:r>
              <a:rPr lang="en-US" sz="2000" dirty="0"/>
              <a:t>Preventative maintenance investments are extending the life of our structures</a:t>
            </a:r>
          </a:p>
          <a:p>
            <a:r>
              <a:rPr lang="en-US" sz="2000" dirty="0"/>
              <a:t>Large bridges represent major capital investments that need to be planned far in advance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takeaways – Bridges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46F6D-26DA-C873-CE4C-1D61903A6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419224"/>
            <a:ext cx="3284558" cy="46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52E63-4ED9-A4A5-8526-25BE5E8768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39" y="1190917"/>
            <a:ext cx="8071657" cy="4763278"/>
          </a:xfrm>
        </p:spPr>
        <p:txBody>
          <a:bodyPr/>
          <a:lstStyle/>
          <a:p>
            <a:r>
              <a:rPr lang="en-US" dirty="0"/>
              <a:t>2017</a:t>
            </a:r>
          </a:p>
          <a:p>
            <a:pPr lvl="1"/>
            <a:r>
              <a:rPr lang="en-US" sz="2000" dirty="0"/>
              <a:t>Started current series of Asset Management workshop presentations connected to the 5-year program development process</a:t>
            </a:r>
          </a:p>
          <a:p>
            <a:r>
              <a:rPr lang="en-US" dirty="0"/>
              <a:t>2018</a:t>
            </a:r>
          </a:p>
          <a:p>
            <a:pPr lvl="1"/>
            <a:r>
              <a:rPr lang="en-US" sz="2000" dirty="0"/>
              <a:t>Began steady increases to Non-Interstate Bridge Modernization targets</a:t>
            </a:r>
          </a:p>
          <a:p>
            <a:pPr lvl="1"/>
            <a:r>
              <a:rPr lang="en-US" sz="2000" dirty="0"/>
              <a:t>Began steady increases to Non-Interstate Pavement Modernization targets</a:t>
            </a:r>
          </a:p>
          <a:p>
            <a:r>
              <a:rPr lang="en-US" dirty="0"/>
              <a:t>2021</a:t>
            </a:r>
          </a:p>
          <a:p>
            <a:pPr lvl="1"/>
            <a:r>
              <a:rPr lang="en-US" sz="2000" dirty="0"/>
              <a:t>Added 500k/year to Statewide Contract Maintenance line item starting in FY21 and continuing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4C48-5BA4-8F92-C793-08B7997B6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6171" y="628074"/>
            <a:ext cx="8071657" cy="562844"/>
          </a:xfrm>
        </p:spPr>
        <p:txBody>
          <a:bodyPr/>
          <a:lstStyle/>
          <a:p>
            <a:r>
              <a:rPr lang="en-US" dirty="0"/>
              <a:t>Steps towards a stewardship focus</a:t>
            </a:r>
          </a:p>
        </p:txBody>
      </p:sp>
    </p:spTree>
    <p:extLst>
      <p:ext uri="{BB962C8B-B14F-4D97-AF65-F5344CB8AC3E}">
        <p14:creationId xmlns:p14="http://schemas.microsoft.com/office/powerpoint/2010/main" val="1290990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FC832E9778943BE123BC060D0C402" ma:contentTypeVersion="6" ma:contentTypeDescription="Create a new document." ma:contentTypeScope="" ma:versionID="01d19c046516925b56c023671c1f87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6c8379c0bc97654e3d9a3f06f56dff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FCF4D1-7FCE-47D6-A76A-EA4998CFE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3218</TotalTime>
  <Words>788</Words>
  <Application>Microsoft Office PowerPoint</Application>
  <PresentationFormat>On-screen Show (4:3)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Courier New</vt:lpstr>
      <vt:lpstr>Roboto Slab</vt:lpstr>
      <vt:lpstr>Arial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43</cp:revision>
  <cp:lastPrinted>2024-03-12T13:10:51Z</cp:lastPrinted>
  <dcterms:created xsi:type="dcterms:W3CDTF">2023-12-21T16:39:01Z</dcterms:created>
  <dcterms:modified xsi:type="dcterms:W3CDTF">2026-03-03T22:10:55Z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0x01010021DFC832E9778943BE123BC060D0C402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2026-02-16T18:15:47Z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050e38a0-0e8c-448e-89e9-f05ae856a470</vt:lpwstr>
  </property>
  <property fmtid="{D5CDD505-2E9C-101B-9397-08002B2CF9AE}" pid="12" name="MSIP_Label_0faac733-ded1-41e0-8ea6-961193f81247_ContentBits">
    <vt:lpwstr>0</vt:lpwstr>
  </property>
  <property fmtid="{D5CDD505-2E9C-101B-9397-08002B2CF9AE}" pid="13" name="MSIP_Label_0faac733-ded1-41e0-8ea6-961193f81247_Tag">
    <vt:lpwstr>10, 3, 0, 1</vt:lpwstr>
  </property>
</Properties>
</file>