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56" r:id="rId5"/>
    <p:sldId id="257" r:id="rId6"/>
    <p:sldId id="285" r:id="rId7"/>
    <p:sldId id="340" r:id="rId8"/>
    <p:sldId id="286" r:id="rId9"/>
    <p:sldId id="300" r:id="rId10"/>
    <p:sldId id="312" r:id="rId11"/>
    <p:sldId id="313" r:id="rId12"/>
    <p:sldId id="314" r:id="rId13"/>
    <p:sldId id="308" r:id="rId14"/>
    <p:sldId id="315" r:id="rId15"/>
    <p:sldId id="316" r:id="rId16"/>
    <p:sldId id="317" r:id="rId17"/>
    <p:sldId id="284" r:id="rId18"/>
    <p:sldId id="322" r:id="rId19"/>
    <p:sldId id="326" r:id="rId20"/>
    <p:sldId id="327" r:id="rId21"/>
    <p:sldId id="325" r:id="rId22"/>
    <p:sldId id="337" r:id="rId23"/>
    <p:sldId id="328" r:id="rId24"/>
    <p:sldId id="347" r:id="rId25"/>
    <p:sldId id="319" r:id="rId26"/>
    <p:sldId id="338" r:id="rId27"/>
    <p:sldId id="339" r:id="rId28"/>
    <p:sldId id="330" r:id="rId29"/>
    <p:sldId id="331" r:id="rId30"/>
    <p:sldId id="332" r:id="rId31"/>
    <p:sldId id="333" r:id="rId32"/>
    <p:sldId id="349" r:id="rId33"/>
    <p:sldId id="350" r:id="rId34"/>
    <p:sldId id="334" r:id="rId35"/>
    <p:sldId id="335" r:id="rId36"/>
    <p:sldId id="341" r:id="rId37"/>
    <p:sldId id="351" r:id="rId38"/>
    <p:sldId id="287" r:id="rId39"/>
    <p:sldId id="309" r:id="rId40"/>
    <p:sldId id="342" r:id="rId41"/>
    <p:sldId id="336" r:id="rId42"/>
    <p:sldId id="343" r:id="rId43"/>
    <p:sldId id="269" r:id="rId44"/>
    <p:sldId id="270" r:id="rId45"/>
  </p:sldIdLst>
  <p:sldSz cx="9144000" cy="6858000" type="screen4x3"/>
  <p:notesSz cx="7010400" cy="9296400"/>
  <p:embeddedFontLst>
    <p:embeddedFont>
      <p:font typeface="Neue Haas Grotesk Text Pro" panose="020B0504020202020204" pitchFamily="34" charset="0"/>
      <p:regular r:id="rId48"/>
      <p:bold r:id="rId49"/>
      <p:italic r:id="rId50"/>
      <p:boldItalic r:id="rId51"/>
    </p:embeddedFont>
    <p:embeddedFont>
      <p:font typeface="PT Sans" panose="020B0503020203020204" pitchFamily="34" charset="0"/>
      <p:regular r:id="rId52"/>
      <p:bold r:id="rId53"/>
      <p:italic r:id="rId54"/>
      <p:boldItalic r:id="rId55"/>
    </p:embeddedFont>
    <p:embeddedFont>
      <p:font typeface="Roboto Slab" pitchFamily="50" charset="0"/>
      <p:regular r:id="rId56"/>
      <p:bold r:id="rId57"/>
    </p:embeddedFont>
  </p:embeddedFontLst>
  <p:custDataLst>
    <p:tags r:id="rId5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69E43AD5-D5E5-F658-C921-A75D4491FFD0}" name="Chambers, Matthew" initials="CM" userId="S::Matthew.Chambers@iowadot.us::746e2e84-502c-415c-842b-2a6b515a34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17A"/>
    <a:srgbClr val="2A6357"/>
    <a:srgbClr val="C6D667"/>
    <a:srgbClr val="007681"/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6323" autoAdjust="0"/>
  </p:normalViewPr>
  <p:slideViewPr>
    <p:cSldViewPr snapToGrid="0">
      <p:cViewPr varScale="1">
        <p:scale>
          <a:sx n="105" d="100"/>
          <a:sy n="105" d="100"/>
        </p:scale>
        <p:origin x="12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font" Target="fonts/font7.fntdata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6.fntdata"/><Relationship Id="rId58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5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4.xml"/><Relationship Id="rId51" Type="http://schemas.openxmlformats.org/officeDocument/2006/relationships/font" Target="fonts/font4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09" y="6356355"/>
            <a:ext cx="3515083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2027-2031 HIGHWAY PROGRAM DEVELOPMENT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9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9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3999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2027-2031 Highway Program Development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C08C2-0403-237A-5B3F-3FA7BFB93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March 10, 2026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258" y="403684"/>
            <a:ext cx="10182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10, 2026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31B81863-E0F3-185E-3E9B-98EC2F1E55BD}"/>
              </a:ext>
            </a:extLst>
          </p:cNvPr>
          <p:cNvSpPr txBox="1">
            <a:spLocks noGrp="1"/>
          </p:cNvSpPr>
          <p:nvPr>
            <p:ph sz="quarter" idx="16"/>
          </p:nvPr>
        </p:nvSpPr>
        <p:spPr>
          <a:xfrm>
            <a:off x="777558" y="782188"/>
            <a:ext cx="7612062" cy="3752850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Federal Funding Status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FFY 2026 Transportation Appropriation Bill has been passed and signed into law.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Infrastructure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Bill authorizes federal funding through September 30, 2026, leaving some funding uncertainty for the entirety of this Program.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Infrastructure Bill funding allocations based on Commission action in June 2022.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next Highway Trust Fund cliff is in 2028.  This is the point where funding outlays exceed the amount of revenue </a:t>
            </a:r>
            <a:r>
              <a:rPr lang="en-US" sz="2000" dirty="0"/>
              <a:t>deposited into the fund. </a:t>
            </a:r>
            <a:endParaRPr lang="en-US" sz="20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8359" lvl="1" indent="0">
              <a:buNone/>
            </a:pPr>
            <a:endParaRPr lang="en-US" sz="1400" dirty="0"/>
          </a:p>
          <a:p>
            <a:pPr lvl="1"/>
            <a:endParaRPr lang="en-US" dirty="0">
              <a:solidFill>
                <a:srgbClr val="2A6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553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25" y="403684"/>
            <a:ext cx="10182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10, 2026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2027-2031 Forecast of Iowa Federal-Aid Formula Transportation Authorized Funds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(x $1,000)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4869322"/>
            <a:ext cx="7635240" cy="1015011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05D5B5-726C-4146-7291-B146469EE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425771"/>
              </p:ext>
            </p:extLst>
          </p:nvPr>
        </p:nvGraphicFramePr>
        <p:xfrm>
          <a:off x="812800" y="1484852"/>
          <a:ext cx="7518400" cy="3103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2900">
                  <a:extLst>
                    <a:ext uri="{9D8B030D-6E8A-4147-A177-3AD203B41FA5}">
                      <a16:colId xmlns:a16="http://schemas.microsoft.com/office/drawing/2014/main" val="89458533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831179313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3487423861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1393704749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4056262131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1734993190"/>
                    </a:ext>
                  </a:extLst>
                </a:gridCol>
              </a:tblGrid>
              <a:tr h="1939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2027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2028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2029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2030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2031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256151"/>
                  </a:ext>
                </a:extLst>
              </a:tr>
              <a:tr h="193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National Highway Performance Program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388,000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388,000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388,000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388,000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388,000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403824"/>
                  </a:ext>
                </a:extLst>
              </a:tr>
              <a:tr h="193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Surface Transportation Block Grant Program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188,800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188,800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188,800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188,800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188,800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64345"/>
                  </a:ext>
                </a:extLst>
              </a:tr>
              <a:tr h="193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Highway Safety Improvement Program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38,400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38,400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38,400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38,400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38,400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845702"/>
                  </a:ext>
                </a:extLst>
              </a:tr>
              <a:tr h="193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Rail-Highway Crossings Program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5,700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5,700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5,700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5,700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5,700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725905"/>
                  </a:ext>
                </a:extLst>
              </a:tr>
              <a:tr h="193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Congestion Mitigation and Air Quality Program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13,100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13,100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13,100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13,100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13,100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114837"/>
                  </a:ext>
                </a:extLst>
              </a:tr>
              <a:tr h="193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Metropolitan Planning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2,800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2,800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2,800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2,800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2,800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897803"/>
                  </a:ext>
                </a:extLst>
              </a:tr>
              <a:tr h="193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National Highway Freight Program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18,100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18,100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18,100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18,100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18,100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164645"/>
                  </a:ext>
                </a:extLst>
              </a:tr>
              <a:tr h="193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State Planning and Research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13,200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13,200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13,200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13,200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13,200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492976"/>
                  </a:ext>
                </a:extLst>
              </a:tr>
              <a:tr h="193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Carbon Reduction Program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17,200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17,200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17,200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17,200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17,200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248498"/>
                  </a:ext>
                </a:extLst>
              </a:tr>
              <a:tr h="193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PROTECT Formula Program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19,500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19,500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19,500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19,500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19,500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482600"/>
                  </a:ext>
                </a:extLst>
              </a:tr>
              <a:tr h="193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Bridge Replacement Program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93,400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93,400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93,400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93,400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93,400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235485"/>
                  </a:ext>
                </a:extLst>
              </a:tr>
              <a:tr h="193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Redistribution of Certain Authorized Funds</a:t>
                      </a: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4,900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4,900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4,900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4,900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4,900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798682"/>
                  </a:ext>
                </a:extLst>
              </a:tr>
              <a:tr h="1939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803,100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803,100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803,100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803,100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803,100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768322"/>
                  </a:ext>
                </a:extLst>
              </a:tr>
              <a:tr h="1939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164004"/>
                  </a:ext>
                </a:extLst>
              </a:tr>
              <a:tr h="193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Iowa DOT Share (66.4%)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533,300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533,300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533,300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533,300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533,300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519744"/>
                  </a:ext>
                </a:extLst>
              </a:tr>
            </a:tbl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D6474C10-F14D-B76A-E669-C3E00A280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343" y="4720821"/>
            <a:ext cx="9144000" cy="1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SzPct val="55000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SzPct val="65000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SzPct val="85000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SzPct val="80000"/>
              <a:buChar char="§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+mn-lt"/>
              </a:rPr>
              <a:t>Total Federal-Aid Formula Funds Forecast to DOT Programs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+mn-lt"/>
              </a:rPr>
              <a:t>(x $1,000,000)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+mn-lt"/>
              </a:rPr>
              <a:t>             </a:t>
            </a:r>
            <a:r>
              <a:rPr lang="en-US" altLang="en-US" sz="1200" b="1" dirty="0">
                <a:solidFill>
                  <a:srgbClr val="000000"/>
                </a:solidFill>
                <a:latin typeface="+mn-lt"/>
              </a:rPr>
              <a:t>2027</a:t>
            </a:r>
            <a:r>
              <a:rPr lang="en-US" altLang="en-US" sz="1200" dirty="0">
                <a:solidFill>
                  <a:srgbClr val="000000"/>
                </a:solidFill>
                <a:latin typeface="+mn-lt"/>
              </a:rPr>
              <a:t> - ($533.3 @ 87.0% Obligation Authority = $464.0) + (August Redistribution $60.0) = $524.0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+mn-lt"/>
              </a:rPr>
              <a:t>              2028</a:t>
            </a:r>
            <a:r>
              <a:rPr lang="en-US" altLang="en-US" sz="1200" dirty="0">
                <a:solidFill>
                  <a:srgbClr val="000000"/>
                </a:solidFill>
                <a:latin typeface="+mn-lt"/>
              </a:rPr>
              <a:t> - ($533.3 @ 91.0% Obligation Authority = $485.3) + (August Redistribution $30.0) = $515.3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+mn-lt"/>
              </a:rPr>
              <a:t>              2029</a:t>
            </a:r>
            <a:r>
              <a:rPr lang="en-US" altLang="en-US" sz="1200" dirty="0">
                <a:solidFill>
                  <a:srgbClr val="000000"/>
                </a:solidFill>
                <a:latin typeface="+mn-lt"/>
              </a:rPr>
              <a:t> - ($533.3 @ 91.0% Obligation Authority = $485.3) + (August Redistribution $30.0) = $515.3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+mn-lt"/>
              </a:rPr>
              <a:t>              2030</a:t>
            </a:r>
            <a:r>
              <a:rPr lang="en-US" altLang="en-US" sz="1200" dirty="0">
                <a:solidFill>
                  <a:srgbClr val="000000"/>
                </a:solidFill>
                <a:latin typeface="+mn-lt"/>
              </a:rPr>
              <a:t> - ($533.3 @ 91.0% Obligation Authority = $485.3) + (August Redistribution $30.0) = $515.3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+mn-lt"/>
              </a:rPr>
              <a:t>              2031</a:t>
            </a:r>
            <a:r>
              <a:rPr lang="en-US" altLang="en-US" sz="1200" dirty="0">
                <a:solidFill>
                  <a:srgbClr val="000000"/>
                </a:solidFill>
                <a:latin typeface="+mn-lt"/>
              </a:rPr>
              <a:t> - ($533.3 @ 91.0% Obligation Authority = $485.3) + (August Redistribution $30.0) = $515.3</a:t>
            </a:r>
          </a:p>
        </p:txBody>
      </p:sp>
    </p:spTree>
    <p:extLst>
      <p:ext uri="{BB962C8B-B14F-4D97-AF65-F5344CB8AC3E}">
        <p14:creationId xmlns:p14="http://schemas.microsoft.com/office/powerpoint/2010/main" val="1544276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25" y="403684"/>
            <a:ext cx="10182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10, 2026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1386646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2027-2030 Highway Program Funding </a:t>
            </a:r>
            <a:r>
              <a:rPr lang="en-US" sz="2100" b="1" dirty="0">
                <a:solidFill>
                  <a:srgbClr val="00B050"/>
                </a:solidFill>
                <a:latin typeface="+mj-lt"/>
              </a:rPr>
              <a:t>with Possible Changes</a:t>
            </a:r>
            <a:r>
              <a:rPr lang="en-US" sz="2100" b="1" dirty="0">
                <a:solidFill>
                  <a:schemeClr val="accent1"/>
                </a:solidFill>
                <a:latin typeface="+mj-lt"/>
              </a:rPr>
              <a:t> That Could Impact Funds Available for ROW/Construction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DEB40B-FC9E-C504-8E4B-9765F0136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1943982"/>
            <a:ext cx="8321040" cy="322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14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25" y="403684"/>
            <a:ext cx="10182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10, 2026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3"/>
            <a:ext cx="7635240" cy="1090313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2027-2031 Highway Program Funding Available for ROW/Construction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A6DC4A-761E-8EC1-3A98-0984AC4C6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1746503"/>
            <a:ext cx="8321040" cy="297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15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B0F0D6-92D7-6BF6-55B3-E13F82E98399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C507A-FFD2-9EEC-EE24-F46570F56C34}"/>
              </a:ext>
            </a:extLst>
          </p:cNvPr>
          <p:cNvSpPr txBox="1"/>
          <p:nvPr/>
        </p:nvSpPr>
        <p:spPr>
          <a:xfrm>
            <a:off x="0" y="3600451"/>
            <a:ext cx="3515916" cy="923330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Highway Program Analysis</a:t>
            </a:r>
          </a:p>
          <a:p>
            <a:endParaRPr lang="en-US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65001B-234E-098D-CFC9-735E184308C2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185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33" y="414522"/>
            <a:ext cx="10182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10, 2026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2027-2036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FCED53-617F-0940-53F9-CDC97F55F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1408386"/>
            <a:ext cx="8321040" cy="428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9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33" y="414522"/>
            <a:ext cx="10182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10, 2026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Underfunded Projects </a:t>
            </a:r>
            <a:r>
              <a:rPr lang="en-US" sz="2100" b="1" dirty="0">
                <a:solidFill>
                  <a:srgbClr val="00B050"/>
                </a:solidFill>
                <a:latin typeface="+mj-lt"/>
              </a:rPr>
              <a:t>with Possible Changes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2774A4-1A07-C45F-C613-C0F6C5CEB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68" y="1527101"/>
            <a:ext cx="8315864" cy="13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08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33" y="414522"/>
            <a:ext cx="10182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10, 2026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Underfunded Projects</a:t>
            </a:r>
            <a:endParaRPr lang="en-US" sz="2100" b="1" dirty="0">
              <a:solidFill>
                <a:srgbClr val="00B050"/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3B4E9A-FDA0-5D5F-ADEB-2AA8B4DD3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1514041"/>
            <a:ext cx="8321040" cy="109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13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33" y="414522"/>
            <a:ext cx="10182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10, 2026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2027-2036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D67C90-4980-FF4E-1C9A-6810554DA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1308578"/>
            <a:ext cx="8321040" cy="465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2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24" y="403684"/>
            <a:ext cx="10182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10, 2026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Notable 2026-2029 Iowa Highway Program Changes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874337" y="1408386"/>
            <a:ext cx="7635240" cy="4110098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IA 58 Black Hawk County Greenhill Road Interchange</a:t>
            </a:r>
          </a:p>
          <a:p>
            <a:pPr lvl="1"/>
            <a:r>
              <a:rPr lang="en-US" dirty="0"/>
              <a:t>Project letting moved from 2028 to 2029 </a:t>
            </a:r>
          </a:p>
          <a:p>
            <a:pPr marL="258359" lvl="1" indent="0">
              <a:buNone/>
            </a:pPr>
            <a:endParaRPr lang="en-US" i="1" dirty="0"/>
          </a:p>
          <a:p>
            <a:r>
              <a:rPr lang="en-US" dirty="0"/>
              <a:t>US 30 Harrison County Missouri Valley Bypass</a:t>
            </a:r>
          </a:p>
          <a:p>
            <a:pPr lvl="1"/>
            <a:r>
              <a:rPr lang="en-US" dirty="0"/>
              <a:t>Grading and bridge work moved from 2027 to 2028</a:t>
            </a:r>
          </a:p>
          <a:p>
            <a:pPr lvl="1"/>
            <a:r>
              <a:rPr lang="en-US" dirty="0"/>
              <a:t>Paving work moved from 2029 to 2031</a:t>
            </a:r>
          </a:p>
          <a:p>
            <a:pPr marL="258359" lvl="1" indent="0">
              <a:buNone/>
            </a:pPr>
            <a:endParaRPr lang="en-US" dirty="0"/>
          </a:p>
          <a:p>
            <a:r>
              <a:rPr lang="en-US" dirty="0"/>
              <a:t>I-80 Scott County Mississippi River Bridge Replacement</a:t>
            </a:r>
          </a:p>
          <a:p>
            <a:pPr lvl="1"/>
            <a:r>
              <a:rPr lang="en-US" dirty="0"/>
              <a:t>Cost estimate adjusted from $210m to $241m (Iowa Share)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40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413446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1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Statewide Line Items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2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2027-2031 Highway Program Funding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3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Highway Program Analysis</a:t>
            </a:r>
            <a:endParaRPr lang="en-US" altLang="en-US" sz="1400" dirty="0">
              <a:solidFill>
                <a:srgbClr val="00B050"/>
              </a:solidFill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4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Program Development Considerations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5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Determine Highway Program Objectives</a:t>
            </a:r>
            <a:endParaRPr lang="en-US" altLang="en-US" sz="1400" dirty="0">
              <a:solidFill>
                <a:srgbClr val="00B050"/>
              </a:solidFill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6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Next Steps</a:t>
            </a:r>
          </a:p>
          <a:p>
            <a:pPr>
              <a:spcAft>
                <a:spcPts val="450"/>
              </a:spcAft>
              <a:defRPr/>
            </a:pPr>
            <a:endParaRPr lang="en-US" sz="1400" b="1" spc="15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Aft>
                <a:spcPts val="450"/>
              </a:spcAft>
              <a:defRPr/>
            </a:pP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32" y="414522"/>
            <a:ext cx="10182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10, 2026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2027-2036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F1C928-8491-6B32-4E68-3E74063DD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1337422"/>
            <a:ext cx="8321040" cy="458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69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33" y="414522"/>
            <a:ext cx="10182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10, 2026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2027-2036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D1FDE6-90F7-97E1-4C85-175FB2D98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1313151"/>
            <a:ext cx="8321040" cy="461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79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134" y="414522"/>
            <a:ext cx="104868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10, 2026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2027-2036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574754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8DDC3E-A505-EDFE-518F-5583A29FF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1408386"/>
            <a:ext cx="8321040" cy="345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57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134" y="414522"/>
            <a:ext cx="104868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10, 2026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2027-2036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12EFEA-2C9B-07CB-DE76-552C50975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1295656"/>
            <a:ext cx="8321040" cy="465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34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134" y="414522"/>
            <a:ext cx="104868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10, 2026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2027-2036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B0E2EC-1AD8-9817-4027-C99796706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1380816"/>
            <a:ext cx="8321040" cy="263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15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134" y="414522"/>
            <a:ext cx="104868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10, 2026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489179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Highway Program Studies/Requests</a:t>
            </a:r>
            <a:endParaRPr lang="en-US" sz="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40B758-2D6D-FBAA-49C9-199AF25B3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052423"/>
            <a:ext cx="8246853" cy="483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82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134" y="414522"/>
            <a:ext cx="104868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10, 2026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489179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Highway Program Studies/Requests</a:t>
            </a:r>
            <a:endParaRPr lang="en-US" sz="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AB8F40-126F-116D-C93F-6D106D2C4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47" y="1069675"/>
            <a:ext cx="8289985" cy="487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85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134" y="414522"/>
            <a:ext cx="104868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10, 2026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489179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Highway Program Studies/Requests</a:t>
            </a:r>
            <a:endParaRPr lang="en-US" sz="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B50B08-6667-15D2-65F3-544D3344D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06" y="1061048"/>
            <a:ext cx="8151962" cy="489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61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134" y="414522"/>
            <a:ext cx="104868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10, 2026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489179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Highway Program Studies/Requests</a:t>
            </a:r>
            <a:endParaRPr lang="en-US" sz="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D67FC1-F6D2-BA1C-3260-A5EF183F0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22" y="1052422"/>
            <a:ext cx="8272732" cy="490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72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134" y="414522"/>
            <a:ext cx="104868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10, 2026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489179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Highway Program Studies/Requests</a:t>
            </a:r>
            <a:endParaRPr lang="en-US" sz="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7FF31C-AB71-0D5D-A097-65DAD004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86" y="1365365"/>
            <a:ext cx="8212346" cy="244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25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257" y="403684"/>
            <a:ext cx="10182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10, 2026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Highway Program Development Schedule (2027-2031)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accent3"/>
                </a:solidFill>
                <a:ea typeface="Calibri" panose="020F0502020204030204" pitchFamily="34" charset="0"/>
              </a:rPr>
              <a:t>March 2026</a:t>
            </a:r>
          </a:p>
          <a:p>
            <a:pPr lvl="1"/>
            <a:r>
              <a:rPr lang="en-US" sz="1400" dirty="0">
                <a:ea typeface="Calibri" panose="020F0502020204030204" pitchFamily="34" charset="0"/>
              </a:rPr>
              <a:t>Discuss 2027-2031 available Highway Program funding</a:t>
            </a:r>
          </a:p>
          <a:p>
            <a:pPr lvl="1"/>
            <a:r>
              <a:rPr lang="en-US" sz="1400" dirty="0">
                <a:ea typeface="Calibri" panose="020F0502020204030204" pitchFamily="34" charset="0"/>
              </a:rPr>
              <a:t>Discuss 2027-2031 Highway Program options</a:t>
            </a:r>
          </a:p>
          <a:p>
            <a:pPr lvl="1"/>
            <a:r>
              <a:rPr lang="en-US" sz="1400" dirty="0">
                <a:ea typeface="Calibri" panose="020F0502020204030204" pitchFamily="34" charset="0"/>
              </a:rPr>
              <a:t>Determine 2027-2031 Highway Program Objectives</a:t>
            </a:r>
          </a:p>
          <a:p>
            <a:pPr lvl="1"/>
            <a:r>
              <a:rPr lang="en-US" sz="1400" b="1" dirty="0">
                <a:solidFill>
                  <a:srgbClr val="03617A"/>
                </a:solidFill>
                <a:ea typeface="Calibri" panose="020F0502020204030204" pitchFamily="34" charset="0"/>
              </a:rPr>
              <a:t>Action Item: Line Item Targets for Programming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accent3"/>
                </a:solidFill>
                <a:ea typeface="Calibri" panose="020F0502020204030204" pitchFamily="34" charset="0"/>
              </a:rPr>
              <a:t>April 2026</a:t>
            </a:r>
          </a:p>
          <a:p>
            <a:pPr lvl="1"/>
            <a:r>
              <a:rPr lang="en-US" sz="1400" dirty="0">
                <a:ea typeface="Calibri" panose="020F0502020204030204" pitchFamily="34" charset="0"/>
              </a:rPr>
              <a:t>Develop the Draft 2027-2031 Highway Program</a:t>
            </a:r>
          </a:p>
          <a:p>
            <a:pPr lvl="1"/>
            <a:r>
              <a:rPr lang="en-US" sz="1400" b="1" dirty="0">
                <a:solidFill>
                  <a:srgbClr val="03617A"/>
                </a:solidFill>
                <a:ea typeface="Calibri" panose="020F0502020204030204" pitchFamily="34" charset="0"/>
              </a:rPr>
              <a:t>Action Item: 2027-2031 Highway Program Objectives</a:t>
            </a:r>
            <a:endParaRPr lang="en-US" sz="14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accent3"/>
                </a:solidFill>
                <a:ea typeface="Calibri" panose="020F0502020204030204" pitchFamily="34" charset="0"/>
              </a:rPr>
              <a:t>May 2026</a:t>
            </a:r>
          </a:p>
          <a:p>
            <a:pPr lvl="1"/>
            <a:r>
              <a:rPr lang="en-US" sz="1400" dirty="0">
                <a:ea typeface="Calibri" panose="020F0502020204030204" pitchFamily="34" charset="0"/>
              </a:rPr>
              <a:t>Present the Draft 2027-2031 Iowa Transportation Improvement Program to the public (including all previous program approvals and Draft 2027-2031 Highway Program)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accent3"/>
                </a:solidFill>
                <a:ea typeface="Calibri" panose="020F0502020204030204" pitchFamily="34" charset="0"/>
              </a:rPr>
              <a:t>June 2026</a:t>
            </a:r>
          </a:p>
          <a:p>
            <a:pPr lvl="1"/>
            <a:r>
              <a:rPr lang="en-US" sz="1400" b="1" dirty="0">
                <a:solidFill>
                  <a:srgbClr val="03617A"/>
                </a:solidFill>
                <a:ea typeface="Calibri" panose="020F0502020204030204" pitchFamily="34" charset="0"/>
              </a:rPr>
              <a:t>Action Item: Approve the 2027-2031 Iowa Transportation Improvement Program</a:t>
            </a:r>
            <a:endParaRPr lang="en-US" sz="1400" dirty="0">
              <a:ea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42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134" y="414522"/>
            <a:ext cx="104868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10, 2026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2027-2036 Highway Program Candidates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D39814-1EE0-33B5-29EF-046D169E8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13" y="1639217"/>
            <a:ext cx="8220974" cy="19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87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134" y="414522"/>
            <a:ext cx="104868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10, 2026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2027-2036 Highway Program Candidates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91D479-4942-CF9D-89AC-BB1835764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21" y="1639218"/>
            <a:ext cx="8307238" cy="3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18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134" y="414522"/>
            <a:ext cx="104868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10, 2026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2027-2036 Highway Program Candidates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5AFF3-2E44-A598-DDFB-B456E64F0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20" y="1477315"/>
            <a:ext cx="8315865" cy="444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59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25" y="403684"/>
            <a:ext cx="10182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10, 2026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2027-2031 Iowa Highway Program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 Decision Points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686805" y="1419224"/>
            <a:ext cx="7635240" cy="3483033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n-US" sz="2000" dirty="0">
                <a:solidFill>
                  <a:srgbClr val="00B050"/>
                </a:solidFill>
              </a:rPr>
              <a:t>Should projects in the 2027-2030 Program continue to be programmed with cost/schedule updates?</a:t>
            </a:r>
          </a:p>
          <a:p>
            <a:pPr marL="342900" indent="-342900">
              <a:buAutoNum type="arabicPeriod" startAt="2"/>
            </a:pPr>
            <a:r>
              <a:rPr lang="en-US" sz="2000" dirty="0">
                <a:solidFill>
                  <a:srgbClr val="00B050"/>
                </a:solidFill>
              </a:rPr>
              <a:t>What modifications to the Program should be considered?</a:t>
            </a:r>
          </a:p>
          <a:p>
            <a:pPr marL="574675" lvl="1" indent="-174625"/>
            <a:r>
              <a:rPr lang="en-US" sz="2000" dirty="0">
                <a:solidFill>
                  <a:srgbClr val="00B050"/>
                </a:solidFill>
              </a:rPr>
              <a:t>Adjust Stewardship Targets in the extended highway program?</a:t>
            </a:r>
          </a:p>
          <a:p>
            <a:pPr marL="574675" lvl="1" indent="-174625"/>
            <a:r>
              <a:rPr lang="en-US" sz="2000" dirty="0">
                <a:solidFill>
                  <a:srgbClr val="00B050"/>
                </a:solidFill>
              </a:rPr>
              <a:t>Add projects to the Program from the Highway Program Candidates list?</a:t>
            </a:r>
          </a:p>
          <a:p>
            <a:pPr marL="342900" indent="-342900">
              <a:buAutoNum type="arabicPeriod" startAt="2"/>
            </a:pPr>
            <a:r>
              <a:rPr lang="en-US" sz="2000" dirty="0">
                <a:solidFill>
                  <a:srgbClr val="00B050"/>
                </a:solidFill>
              </a:rPr>
              <a:t>How should Program be balanced? </a:t>
            </a:r>
          </a:p>
          <a:p>
            <a:pPr marL="574675" lvl="1" indent="-174625"/>
            <a:r>
              <a:rPr lang="en-US" sz="2000" dirty="0">
                <a:solidFill>
                  <a:srgbClr val="00B050"/>
                </a:solidFill>
              </a:rPr>
              <a:t>Program balances will need to be addressed, specifically 2027, 2028 and 2031. </a:t>
            </a:r>
          </a:p>
          <a:p>
            <a:pPr marL="574675" lvl="1" indent="-174625"/>
            <a:r>
              <a:rPr lang="en-US" sz="2000" dirty="0">
                <a:solidFill>
                  <a:srgbClr val="00B050"/>
                </a:solidFill>
              </a:rPr>
              <a:t>Options include project rescheduling, adding projects from the Highway Program Candidates list and stewardship target adjustments.  </a:t>
            </a:r>
          </a:p>
          <a:p>
            <a:pPr marL="574675" lvl="1" indent="-174625"/>
            <a:r>
              <a:rPr lang="en-US" sz="2000" dirty="0">
                <a:solidFill>
                  <a:srgbClr val="00B050"/>
                </a:solidFill>
              </a:rPr>
              <a:t>What additional information would be helpful?</a:t>
            </a:r>
          </a:p>
          <a:p>
            <a:pPr marL="574675" lvl="1" indent="-174625"/>
            <a:r>
              <a:rPr lang="en-US" sz="2000" dirty="0">
                <a:solidFill>
                  <a:srgbClr val="00B050"/>
                </a:solidFill>
              </a:rPr>
              <a:t>Come back with scenario(s) for March 19 Workshop</a:t>
            </a:r>
          </a:p>
          <a:p>
            <a:pPr marL="213116" lvl="1" indent="0"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marL="670316" lvl="1" indent="-457200">
              <a:buAutoNum type="arabicPeriod" startAt="2"/>
            </a:pP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39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25" y="403684"/>
            <a:ext cx="10182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10, 2026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Potential Balancing Scenario Summary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654115" y="1687483"/>
            <a:ext cx="7635240" cy="3483033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116" lvl="1" indent="0">
              <a:buNone/>
            </a:pP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7285E8B1-8277-9397-27FA-106C61A93CC3}"/>
              </a:ext>
            </a:extLst>
          </p:cNvPr>
          <p:cNvSpPr txBox="1">
            <a:spLocks/>
          </p:cNvSpPr>
          <p:nvPr/>
        </p:nvSpPr>
        <p:spPr>
          <a:xfrm>
            <a:off x="678179" y="1620982"/>
            <a:ext cx="7635240" cy="3483033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n-US" sz="2000" dirty="0">
                <a:solidFill>
                  <a:srgbClr val="00B050"/>
                </a:solidFill>
              </a:rPr>
              <a:t>Advance 2028 Non-Interstate Pavement Modernization projects into 2027.</a:t>
            </a:r>
          </a:p>
          <a:p>
            <a:pPr marL="342900" indent="-342900">
              <a:buAutoNum type="arabicPeriod" startAt="2"/>
            </a:pPr>
            <a:r>
              <a:rPr lang="en-US" sz="2000" dirty="0">
                <a:solidFill>
                  <a:srgbClr val="00B050"/>
                </a:solidFill>
              </a:rPr>
              <a:t>Add Non-Interstate and Major Interstate Capacity/System Enhancement projects where feasible.</a:t>
            </a:r>
          </a:p>
          <a:p>
            <a:pPr marL="342900" indent="-342900">
              <a:buAutoNum type="arabicPeriod" startAt="2"/>
            </a:pPr>
            <a:r>
              <a:rPr lang="en-US" sz="2000" dirty="0">
                <a:solidFill>
                  <a:srgbClr val="00B050"/>
                </a:solidFill>
              </a:rPr>
              <a:t>Include upcoming border bridge replacements</a:t>
            </a:r>
          </a:p>
          <a:p>
            <a:pPr marL="670316" lvl="1" indent="-457200">
              <a:buAutoNum type="arabicPeriod" startAt="2"/>
            </a:pP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61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646331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Program Development Considerations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576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257" y="403684"/>
            <a:ext cx="10182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10, 2026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Program Development Considerations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Construction costs have increased this calendar year.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State road funding continues to come in higher than forecast.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 federal funding in this Program is beyond the life of the current authorization bill.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Continue to prioritize bridge and pavement stewardship investments on existing highway system.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Pursue grant funding opportunities.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Assess balance of pavement and bridge stewardship investments.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Balance capacity improvements with stewardship needs.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Address major river crossing needs.</a:t>
            </a:r>
          </a:p>
          <a:p>
            <a:pPr lvl="1">
              <a:spcAft>
                <a:spcPts val="600"/>
              </a:spcAft>
            </a:pPr>
            <a:endParaRPr lang="en-US" dirty="0">
              <a:latin typeface="Neue Haas Grotesk Text Pro" panose="020B0504020202020204" pitchFamily="34" charset="0"/>
            </a:endParaRP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4516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646331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Determine Highway Program Objectives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2957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256" y="403684"/>
            <a:ext cx="10182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10, 2026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11201"/>
            <a:ext cx="7635240" cy="5249332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000" b="1" dirty="0">
                <a:solidFill>
                  <a:schemeClr val="accent1"/>
                </a:solidFill>
                <a:latin typeface="+mj-lt"/>
              </a:rPr>
              <a:t>Potential 2027-2031 Highway Program Objectives</a:t>
            </a:r>
          </a:p>
          <a:p>
            <a:pPr marL="1314450" lvl="2" indent="-171450" eaLnBrk="1" hangingPunct="1">
              <a:spcBef>
                <a:spcPct val="0"/>
              </a:spcBef>
              <a:buClrTx/>
            </a:pPr>
            <a:r>
              <a:rPr lang="en-US" altLang="en-US" sz="1200" b="1" dirty="0">
                <a:solidFill>
                  <a:srgbClr val="000000"/>
                </a:solidFill>
                <a:latin typeface="Neue Haas Grotesk Text Pro" panose="020B0504020202020204" pitchFamily="34" charset="0"/>
                <a:ea typeface="Calibri" panose="020F0502020204030204" pitchFamily="34" charset="0"/>
              </a:rPr>
              <a:t>	  Safety</a:t>
            </a:r>
            <a:endParaRPr lang="en-US" altLang="en-US" sz="1200" b="1" dirty="0">
              <a:latin typeface="Neue Haas Grotesk Text Pro" panose="020B0504020202020204" pitchFamily="34" charset="0"/>
              <a:ea typeface="Calibri" panose="020F0502020204030204" pitchFamily="34" charset="0"/>
            </a:endParaRP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increasing funding levels for safety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lang="en-US" altLang="en-US" sz="1200" dirty="0"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statewide centerline rumble strip implementation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lang="en-US" altLang="en-US" sz="1200" dirty="0"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Continue enhanced pavement markings to non-interstate highways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 panose="020B05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00200" lvl="3" indent="0" eaLnBrk="1" hangingPunct="1">
              <a:spcBef>
                <a:spcPct val="0"/>
              </a:spcBef>
              <a:buClrTx/>
              <a:buNone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 panose="020B05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28750" lvl="2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200" b="1" dirty="0">
                <a:latin typeface="Neue Haas Grotesk Text Pro" panose="020B0504020202020204" pitchFamily="34" charset="0"/>
                <a:ea typeface="Calibri" panose="020F0502020204030204" pitchFamily="34" charset="0"/>
              </a:rPr>
              <a:t>Sustainability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Interstate funding levels for pavement reconstruction, modernization, bridges, pavement patching/maintenance, rest areas, and other miscellaneous projects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funding levels for non-interstate pavement modernization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funding levels for non-interstate bridge modernization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additional stewardship projects 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Transfer jurisdiction of portions of primary roadways to cities and counties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lang="en-US" altLang="en-US" sz="1200" dirty="0">
                <a:solidFill>
                  <a:srgbClr val="00B050"/>
                </a:solidFill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border bridge replacements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eue Haas Grotesk Text Pro" panose="020B05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 indent="0" eaLnBrk="1" hangingPunct="1">
              <a:spcBef>
                <a:spcPct val="0"/>
              </a:spcBef>
              <a:buClrTx/>
              <a:buNone/>
            </a:pPr>
            <a:endParaRPr lang="en-US" altLang="en-US" sz="1200" dirty="0">
              <a:solidFill>
                <a:srgbClr val="000000"/>
              </a:solidFill>
              <a:latin typeface="Neue Haas Grotesk Text Pro" panose="020B0504020202020204" pitchFamily="34" charset="0"/>
              <a:ea typeface="Calibri" panose="020F0502020204030204" pitchFamily="34" charset="0"/>
            </a:endParaRPr>
          </a:p>
          <a:p>
            <a:pPr marL="1428750" lvl="2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rgbClr val="000000"/>
                </a:solidFill>
                <a:latin typeface="Neue Haas Grotesk Text Pro" panose="020B0504020202020204" pitchFamily="34" charset="0"/>
                <a:ea typeface="Calibri" panose="020F0502020204030204" pitchFamily="34" charset="0"/>
              </a:rPr>
              <a:t>Accessibility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truck parking at Interstate Rest Areas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lang="en-US" altLang="en-US" sz="1200" dirty="0"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Continue to invest in vault toilets at parking only sites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u="none" strike="sng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installation of adult changing stations at modernized rest areas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corridor improvements</a:t>
            </a:r>
          </a:p>
          <a:p>
            <a:pPr lvl="1" eaLnBrk="1" hangingPunct="1">
              <a:spcBef>
                <a:spcPct val="0"/>
              </a:spcBef>
              <a:buClrTx/>
              <a:buNone/>
            </a:pPr>
            <a:endParaRPr lang="en-US" altLang="en-US" sz="1200" dirty="0">
              <a:solidFill>
                <a:srgbClr val="000000"/>
              </a:solidFill>
              <a:latin typeface="Neue Haas Grotesk Text Pro" panose="020B0504020202020204" pitchFamily="34" charset="0"/>
              <a:ea typeface="Calibri" panose="020F0502020204030204" pitchFamily="34" charset="0"/>
            </a:endParaRPr>
          </a:p>
          <a:p>
            <a:pPr marL="1428750" lvl="2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rgbClr val="000000"/>
                </a:solidFill>
                <a:latin typeface="Neue Haas Grotesk Text Pro" panose="020B0504020202020204" pitchFamily="34" charset="0"/>
                <a:ea typeface="Calibri" panose="020F0502020204030204" pitchFamily="34" charset="0"/>
              </a:rPr>
              <a:t>Flow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intelligent transportation systems infrastructure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Super-2 improvements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operational and Integrated Corridor Management improvements</a:t>
            </a: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63088" y="1152734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632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369332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Next Steps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361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25" y="403684"/>
            <a:ext cx="10182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10, 2026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2027-2031 Iowa Highway Program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 Decision Points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678179" y="2370976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n-US" sz="2400" dirty="0">
                <a:solidFill>
                  <a:srgbClr val="00B050"/>
                </a:solidFill>
              </a:rPr>
              <a:t>Should projects in the 2027-2030 Program continue to be programmed with cost/schedule updates?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00B050"/>
                </a:solidFill>
              </a:rPr>
              <a:t>What modifications to the Program should be considered?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3.  How should Program be balanced? </a:t>
            </a:r>
          </a:p>
        </p:txBody>
      </p:sp>
    </p:spTree>
    <p:extLst>
      <p:ext uri="{BB962C8B-B14F-4D97-AF65-F5344CB8AC3E}">
        <p14:creationId xmlns:p14="http://schemas.microsoft.com/office/powerpoint/2010/main" val="8385950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FC1767-38A8-CA99-C094-278EB70417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9" y="0"/>
            <a:ext cx="4562291" cy="6513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AC432D-D294-5BEE-BBC8-E0BB808A2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8127" y="1518479"/>
            <a:ext cx="5095874" cy="36206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endParaRPr lang="en-US" sz="1350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92C11CD2-BF1E-4CC9-83F6-2C46282A584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48127" y="1724213"/>
            <a:ext cx="4338638" cy="3414889"/>
          </a:xfrm>
          <a:prstGeom prst="rect">
            <a:avLst/>
          </a:prstGeom>
        </p:spPr>
        <p:txBody>
          <a:bodyPr lIns="342900" rIns="342900"/>
          <a:lstStyle/>
          <a:p>
            <a:pPr marL="0" indent="0">
              <a:spcBef>
                <a:spcPct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Next Steps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Business Meeting -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Action Item: Line-Item Targets for Programming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19 Workshop - Discuss 2027-2031 Highway Program Options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19 Workshop - Determine 2027-2031 Highway Program Objectives</a:t>
            </a:r>
            <a:endParaRPr lang="en-US" b="1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BDECC8-6894-AE57-95F3-BE290B84923B}"/>
              </a:ext>
            </a:extLst>
          </p:cNvPr>
          <p:cNvCxnSpPr/>
          <p:nvPr/>
        </p:nvCxnSpPr>
        <p:spPr>
          <a:xfrm>
            <a:off x="4407694" y="2283678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30">
            <a:extLst>
              <a:ext uri="{FF2B5EF4-FFF2-40B4-BE49-F238E27FC236}">
                <a16:creationId xmlns:a16="http://schemas.microsoft.com/office/drawing/2014/main" id="{8A7DD3BC-4EF1-04E7-B597-029D459514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2374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818364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C298AE-0AF5-1CF1-3F87-8804833B1ACA}"/>
              </a:ext>
            </a:extLst>
          </p:cNvPr>
          <p:cNvSpPr txBox="1"/>
          <p:nvPr/>
        </p:nvSpPr>
        <p:spPr>
          <a:xfrm>
            <a:off x="0" y="2494464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A98C6-8822-604C-C081-CCC113DD261E}"/>
              </a:ext>
            </a:extLst>
          </p:cNvPr>
          <p:cNvSpPr txBox="1"/>
          <p:nvPr/>
        </p:nvSpPr>
        <p:spPr>
          <a:xfrm>
            <a:off x="0" y="3600451"/>
            <a:ext cx="3515916" cy="369332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Statewide Line Items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3EBF37-008B-A4C0-00D1-5D08E8F1B14D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22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62" y="414522"/>
            <a:ext cx="29899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10, 2026 as presented on February 10, 2026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596850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Draft 2027-2031 Iowa Highway Program Line Items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($ in thousands)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79A50C7B-96C2-AAF9-3FA8-BBA0F209C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03" y="1372808"/>
            <a:ext cx="103713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buFont typeface="Wingdings" pitchFamily="2" charset="2"/>
              <a:buNone/>
              <a:defRPr/>
            </a:pPr>
            <a:r>
              <a:rPr lang="en-US" sz="1100" kern="0" dirty="0">
                <a:solidFill>
                  <a:srgbClr val="008000"/>
                </a:solidFill>
                <a:latin typeface="PT Sans" panose="020B0503020203020204" pitchFamily="34" charset="0"/>
                <a:cs typeface="Helvetica" pitchFamily="34" charset="0"/>
              </a:rPr>
              <a:t>At what levels should the line item targets be programmed?</a:t>
            </a: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 algn="ctr">
              <a:defRPr/>
            </a:pPr>
            <a:r>
              <a:rPr lang="en-US" sz="1100" b="1" dirty="0">
                <a:solidFill>
                  <a:srgbClr val="0070C0"/>
                </a:solidFill>
                <a:latin typeface="PT Sans" panose="020B0503020203020204" pitchFamily="34" charset="0"/>
                <a:cs typeface="Helvetica" pitchFamily="34" charset="0"/>
              </a:rPr>
              <a:t>March Action Item: </a:t>
            </a:r>
          </a:p>
          <a:p>
            <a:pPr marL="0" lvl="1" algn="ctr">
              <a:defRPr/>
            </a:pPr>
            <a:r>
              <a:rPr lang="en-US" sz="1100" b="1" dirty="0">
                <a:solidFill>
                  <a:srgbClr val="0070C0"/>
                </a:solidFill>
                <a:latin typeface="PT Sans" panose="020B0503020203020204" pitchFamily="34" charset="0"/>
                <a:cs typeface="Helvetica" pitchFamily="34" charset="0"/>
              </a:rPr>
              <a:t>Line Item Targets for Programming</a:t>
            </a:r>
            <a:endParaRPr lang="en-US" sz="1100" b="1" dirty="0">
              <a:solidFill>
                <a:srgbClr val="008000"/>
              </a:solidFill>
              <a:latin typeface="PT Sans" panose="020B0503020203020204" pitchFamily="34" charset="0"/>
              <a:cs typeface="Helvetic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BF2D0E-2BBB-6782-4CF1-4221FE842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20" y="1372808"/>
            <a:ext cx="7410091" cy="436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06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646331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2027-2031 Highway Program Funding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829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25" y="403684"/>
            <a:ext cx="10182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10, 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29C80-151B-126B-7E7D-7EEE10F9FF8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0B121-24B4-BB26-08D2-C0D4CE762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06" y="741871"/>
            <a:ext cx="8220973" cy="52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89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25" y="403684"/>
            <a:ext cx="10182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10, 2026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2027-2031 Iowa Highway Program Funding Assumptions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RUTF/TIME-21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Overall forecast is conservative</a:t>
            </a:r>
          </a:p>
          <a:p>
            <a:r>
              <a:rPr lang="en-US" dirty="0"/>
              <a:t>Forecast continues to reflect expected reduction in fuel tax revenue</a:t>
            </a:r>
          </a:p>
          <a:p>
            <a:r>
              <a:rPr lang="en-US" dirty="0"/>
              <a:t>TIME-21 funding cap of $225 million has been met</a:t>
            </a:r>
          </a:p>
          <a:p>
            <a:r>
              <a:rPr lang="en-US" dirty="0"/>
              <a:t>Average combined RUTF/TIME-21 growth of 0.8% annually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04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230e9df3-be65-4c73-a93b-d1236ebd677e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11211</TotalTime>
  <Words>1617</Words>
  <Application>Microsoft Office PowerPoint</Application>
  <PresentationFormat>On-screen Show (4:3)</PresentationFormat>
  <Paragraphs>313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Calibri</vt:lpstr>
      <vt:lpstr>Wingdings</vt:lpstr>
      <vt:lpstr>Roboto Slab</vt:lpstr>
      <vt:lpstr>Arial</vt:lpstr>
      <vt:lpstr>Neue Haas Grotesk Text Pro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139</cp:revision>
  <cp:lastPrinted>2026-03-03T16:27:35Z</cp:lastPrinted>
  <dcterms:created xsi:type="dcterms:W3CDTF">2023-12-21T16:39:01Z</dcterms:created>
  <dcterms:modified xsi:type="dcterms:W3CDTF">2026-03-03T16:27:36Z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2026-02-10T20:27:05Z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0a6f3be5-b150-4139-9a7d-d9a888633cdf</vt:lpwstr>
  </property>
  <property fmtid="{D5CDD505-2E9C-101B-9397-08002B2CF9AE}" pid="12" name="MSIP_Label_0faac733-ded1-41e0-8ea6-961193f81247_ContentBits">
    <vt:lpwstr>0</vt:lpwstr>
  </property>
</Properties>
</file>