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modernComment_1B5_7AC174DE.xml" ContentType="application/vnd.ms-powerpoint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modernComment_12C_0.xml" ContentType="application/vnd.ms-powerpoint.comments+xml"/>
  <Override PartName="/ppt/comments/modernComment_17C_60AEF4A.xml" ContentType="application/vnd.ms-powerpoint.comments+xml"/>
  <Override PartName="/ppt/comments/modernComment_196_C6C25B2A.xml" ContentType="application/vnd.ms-powerpoint.comments+xml"/>
  <Override PartName="/ppt/comments/modernComment_134_0.xml" ContentType="application/vnd.ms-powerpoint.comments+xml"/>
  <Override PartName="/ppt/comments/modernComment_135_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11"/>
  </p:notesMasterIdLst>
  <p:sldIdLst>
    <p:sldId id="256" r:id="rId2"/>
    <p:sldId id="292" r:id="rId3"/>
    <p:sldId id="437" r:id="rId4"/>
    <p:sldId id="300" r:id="rId5"/>
    <p:sldId id="380" r:id="rId6"/>
    <p:sldId id="422" r:id="rId7"/>
    <p:sldId id="406" r:id="rId8"/>
    <p:sldId id="308" r:id="rId9"/>
    <p:sldId id="309" r:id="rId1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04E231-9AEB-FA2D-7583-6F51D194C37B}" name="Yeh, Daniel" initials="DY" userId="S::Daniel.Yeh@iowadot.us::8c32cf24-c445-4114-90b4-0803c2a2c5f0" providerId="AD"/>
  <p188:author id="{6B864A63-FE56-6DE2-CAAD-AC50EFA7AA41}" name="Jamison, Jennifer" initials="JJ" userId="S::Jennifer.Jamison@iowadot.us::ca6d0832-ad0d-41ff-b562-390c0d28f8cb" providerId="AD"/>
  <p188:author id="{A241F39B-F75C-8138-8013-81DD0650A896}" name="Meyer, Hillary" initials="MH" userId="S::hillary.meyer@iowadot.us::3ddedf08-59b4-4eab-a8ae-3206e8adacdd" providerId="AD"/>
  <p188:author id="{A47076B4-76D8-35F6-A38F-E73CC79790FF}" name="Jamison, Jennifer" initials="JJ" userId="S::jennifer.jamison@iowadot.us::ca6d0832-ad0d-41ff-b562-390c0d28f8cb" providerId="AD"/>
  <p188:author id="{C63579D4-C119-F141-C5F1-232CD84087A1}" name="Marler, Scott" initials="MS" userId="S::scott.marler@iowadot.us::cef9496f-7f4d-456c-836b-b13a4cdf7181" providerId="AD"/>
  <p188:author id="{395990E3-3223-4818-8332-0627F47CEEF1}" name="Beichley, Kevin" initials="BK" userId="S::kevin.beichley@iowadot.us::b6e459d7-90ba-4d44-b2bb-5388061536a6" providerId="AD"/>
  <p188:author id="{5F76BBEA-CEAE-6430-2137-467D05F93F0C}" name="Meyer, Hillary" initials="" userId="S::Hillary.Meyer@iowadot.us::3ddedf08-59b4-4eab-a8ae-3206e8adacdd" providerId="AD"/>
  <p188:author id="{3860CBF7-4C87-D8CD-AF5F-54C833731E67}" name="Beichley, Kevin" initials="KB" userId="S::Kevin.Beichley@iowadot.us::b6e459d7-90ba-4d44-b2bb-5388061536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D22"/>
    <a:srgbClr val="A8BB33"/>
    <a:srgbClr val="FF3399"/>
    <a:srgbClr val="FED84A"/>
    <a:srgbClr val="F5F8EB"/>
    <a:srgbClr val="EAE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836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adot-my.sharepoint.com/personal/kevin_beichley_iowadot_us/Documents/Finance%20And%20Accounting/Budget%20Administration/FY27%20Recommendation/FY26%20to%20FY27%20stacked%20bar%20cha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11482939632545"/>
          <c:y val="0.24404699803149607"/>
          <c:w val="0.4949371719160105"/>
          <c:h val="0.742405757874015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08-4493-85D0-87298E266D27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408-4493-85D0-87298E266D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65-4F64-8796-B6E26A63CF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65-4F64-8796-B6E26A63CF1A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418693528.68000001</c:v>
                </c:pt>
                <c:pt idx="1">
                  <c:v>56365672.32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08-4493-85D0-87298E266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3">
                    <a:lumMod val="75000"/>
                  </a:schemeClr>
                </a:solidFill>
                <a:latin typeface="Roboto Slab" pitchFamily="50" charset="0"/>
                <a:ea typeface="Roboto Slab" pitchFamily="50" charset="0"/>
                <a:cs typeface="+mn-cs"/>
              </a:defRPr>
            </a:pPr>
            <a:r>
              <a:rPr lang="en-US" sz="1800" b="1">
                <a:solidFill>
                  <a:schemeClr val="accent3">
                    <a:lumMod val="75000"/>
                  </a:schemeClr>
                </a:solidFill>
                <a:latin typeface="Roboto Slab" pitchFamily="50" charset="0"/>
                <a:ea typeface="Roboto Slab" pitchFamily="50" charset="0"/>
              </a:rPr>
              <a:t>FY26 Budget to FY27 Recommendation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3">
                  <a:lumMod val="75000"/>
                </a:schemeClr>
              </a:solidFill>
              <a:latin typeface="Roboto Slab" pitchFamily="50" charset="0"/>
              <a:ea typeface="Roboto Slab" pitchFamily="50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Agency Operations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Sheet1!$A$9:$A$10</c:f>
              <c:numCache>
                <c:formatCode>General</c:formatCode>
                <c:ptCount val="2"/>
                <c:pt idx="0">
                  <c:v>2026</c:v>
                </c:pt>
                <c:pt idx="1">
                  <c:v>2027</c:v>
                </c:pt>
              </c:numCache>
            </c:numRef>
          </c:cat>
          <c:val>
            <c:numRef>
              <c:f>Sheet1!$B$9:$B$10</c:f>
              <c:numCache>
                <c:formatCode>_("$"* #,##0_);_("$"* \(#,##0\);_("$"* "-"??_);_(@_)</c:formatCode>
                <c:ptCount val="2"/>
                <c:pt idx="0">
                  <c:v>407453</c:v>
                </c:pt>
                <c:pt idx="1">
                  <c:v>400578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1-48EF-ABD4-B56E1694889E}"/>
            </c:ext>
          </c:extLst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Special Purpose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Sheet1!$A$9:$A$10</c:f>
              <c:numCache>
                <c:formatCode>General</c:formatCode>
                <c:ptCount val="2"/>
                <c:pt idx="0">
                  <c:v>2026</c:v>
                </c:pt>
                <c:pt idx="1">
                  <c:v>2027</c:v>
                </c:pt>
              </c:numCache>
            </c:numRef>
          </c:cat>
          <c:val>
            <c:numRef>
              <c:f>Sheet1!$C$9:$C$10</c:f>
              <c:numCache>
                <c:formatCode>_("$"* #,##0_);_("$"* \(#,##0\);_("$"* "-"??_);_(@_)</c:formatCode>
                <c:ptCount val="2"/>
                <c:pt idx="0">
                  <c:v>52130</c:v>
                </c:pt>
                <c:pt idx="1">
                  <c:v>45732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1-48EF-ABD4-B56E1694889E}"/>
            </c:ext>
          </c:extLst>
        </c:ser>
        <c:ser>
          <c:idx val="2"/>
          <c:order val="2"/>
          <c:tx>
            <c:strRef>
              <c:f>Sheet1!$D$8</c:f>
              <c:strCache>
                <c:ptCount val="1"/>
                <c:pt idx="0">
                  <c:v>Capital Projects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Sheet1!$A$9:$A$10</c:f>
              <c:numCache>
                <c:formatCode>General</c:formatCode>
                <c:ptCount val="2"/>
                <c:pt idx="0">
                  <c:v>2026</c:v>
                </c:pt>
                <c:pt idx="1">
                  <c:v>2027</c:v>
                </c:pt>
              </c:numCache>
            </c:numRef>
          </c:cat>
          <c:val>
            <c:numRef>
              <c:f>Sheet1!$D$9:$D$10</c:f>
              <c:numCache>
                <c:formatCode>_("$"* #,##0_);_("$"* \(#,##0\);_("$"* "-"??_);_(@_)</c:formatCode>
                <c:ptCount val="2"/>
                <c:pt idx="0">
                  <c:v>33647</c:v>
                </c:pt>
                <c:pt idx="1">
                  <c:v>28750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1-48EF-ABD4-B56E1694889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0"/>
        <c:overlap val="100"/>
        <c:axId val="749207480"/>
        <c:axId val="749215400"/>
      </c:barChart>
      <c:catAx>
        <c:axId val="749207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+mn-cs"/>
                  </a:defRPr>
                </a:pPr>
                <a:r>
                  <a:rPr lang="en-US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PT Sans" panose="020B0503020203020204" pitchFamily="34" charset="0"/>
                <a:ea typeface="PT Sans" panose="020B0503020203020204" pitchFamily="34" charset="0"/>
                <a:cs typeface="+mn-cs"/>
              </a:defRPr>
            </a:pPr>
            <a:endParaRPr lang="en-US"/>
          </a:p>
        </c:txPr>
        <c:crossAx val="749215400"/>
        <c:crosses val="autoZero"/>
        <c:auto val="1"/>
        <c:lblAlgn val="ctr"/>
        <c:lblOffset val="100"/>
        <c:noMultiLvlLbl val="0"/>
      </c:catAx>
      <c:valAx>
        <c:axId val="749215400"/>
        <c:scaling>
          <c:orientation val="minMax"/>
          <c:min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PT Sans" panose="020B0503020203020204" pitchFamily="34" charset="0"/>
                    <a:ea typeface="PT Sans" panose="020B0503020203020204" pitchFamily="34" charset="0"/>
                    <a:cs typeface="+mn-cs"/>
                  </a:defRPr>
                </a:pPr>
                <a:r>
                  <a:rPr lang="en-US"/>
                  <a:t>$000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PT Sans" panose="020B0503020203020204" pitchFamily="34" charset="0"/>
                  <a:ea typeface="PT Sans" panose="020B0503020203020204" pitchFamily="34" charset="0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PT Sans" panose="020B0503020203020204" pitchFamily="34" charset="0"/>
                <a:ea typeface="PT Sans" panose="020B0503020203020204" pitchFamily="34" charset="0"/>
                <a:cs typeface="+mn-cs"/>
              </a:defRPr>
            </a:pPr>
            <a:endParaRPr lang="en-US"/>
          </a:p>
        </c:txPr>
        <c:crossAx val="74920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754230556706728"/>
          <c:y val="0.46015943970545348"/>
          <c:w val="0.20149278215223096"/>
          <c:h val="0.217817694663167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PT Sans" panose="020B0503020203020204" pitchFamily="34" charset="0"/>
              <a:ea typeface="PT Sans" panose="020B0503020203020204" pitchFamily="34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PT Sans" panose="020B0503020203020204" pitchFamily="34" charset="0"/>
          <a:ea typeface="PT Sans" panose="020B0503020203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27C707-1495-428E-8B86-8D6513236DF2}" authorId="{395990E3-3223-4818-8332-0627F47CEEF1}" status="resolved" created="2026-01-05T17:38:24.110" complete="100000">
    <pc:sldMkLst xmlns:pc="http://schemas.microsoft.com/office/powerpoint/2013/main/command">
      <pc:docMk/>
      <pc:sldMk cId="0" sldId="300"/>
    </pc:sldMkLst>
    <p188:replyLst>
      <p188:reply id="{54DA2ABB-3F5C-40B9-BB64-C5FAC1A04EC2}" authorId="{395990E3-3223-4818-8332-0627F47CEEF1}" created="2026-01-05T17:49:44.139">
        <p188:txBody>
          <a:bodyPr/>
          <a:lstStyle/>
          <a:p>
            <a:r>
              <a:rPr lang="en-US"/>
              <a:t>till needs to tie to the $18.170M reduction from prior slide after those adjustments. I think part of it is baked into the replacement equipment from the depreciation?</a:t>
            </a:r>
          </a:p>
        </p188:txBody>
      </p188:reply>
      <p188:reply id="{6FC893A3-0DFF-46B5-9CE6-55B66F761ECE}" authorId="{A47076B4-76D8-35F6-A38F-E73CC79790FF}" created="2026-01-05T17:59:44.617">
        <p188:txBody>
          <a:bodyPr/>
          <a:lstStyle/>
          <a:p>
            <a:r>
              <a:rPr lang="en-US"/>
              <a:t>Please make sure this looks okay.  I had to include the depreciation adjustment with replacement equip.</a:t>
            </a:r>
          </a:p>
        </p188:txBody>
      </p188:reply>
    </p188:replyLst>
    <p188:txBody>
      <a:bodyPr/>
      <a:lstStyle/>
      <a:p>
        <a:r>
          <a:rPr lang="en-US"/>
          <a:t>[@Jamison, Jennifer] I pulled this in from the IGOV deck. I think it almost get's what we need here. I want to back out the net $0 administrative adjustments to show just the changes though. Otherwise it looks like our DAS/OCIO utilities are out of control.
 </a:t>
        </a:r>
      </a:p>
    </p188:txBody>
  </p188:cm>
</p188:cmLst>
</file>

<file path=ppt/comments/modernComment_13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B3F864-3C74-4992-BF6A-97533DED0E33}" authorId="{395990E3-3223-4818-8332-0627F47CEEF1}" status="resolved" created="2026-01-09T20:51:43.552" complete="100000">
    <pc:sldMkLst xmlns:pc="http://schemas.microsoft.com/office/powerpoint/2013/main/command">
      <pc:docMk/>
      <pc:sldMk cId="0" sldId="308"/>
    </pc:sldMkLst>
    <p188:txBody>
      <a:bodyPr/>
      <a:lstStyle/>
      <a:p>
        <a:r>
          <a:rPr lang="en-US"/>
          <a:t>flip flop the title slide comments</a:t>
        </a:r>
      </a:p>
    </p188:txBody>
  </p188:cm>
</p188:cmLst>
</file>

<file path=ppt/comments/modernComment_13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A39DB1-9787-47E3-B5C1-4EBE7E177986}" authorId="{395990E3-3223-4818-8332-0627F47CEEF1}" status="resolved" created="2026-01-05T17:54:34.862" complete="100000">
    <pc:sldMkLst xmlns:pc="http://schemas.microsoft.com/office/powerpoint/2013/main/command">
      <pc:docMk/>
      <pc:sldMk cId="0" sldId="309"/>
    </pc:sldMkLst>
    <p188:txBody>
      <a:bodyPr/>
      <a:lstStyle/>
      <a:p>
        <a:r>
          <a:rPr lang="en-US"/>
          <a:t>[@Meyer, Hillary] is it possible to add a bike trail picture from our photos and still keep the chart readable?</a:t>
        </a:r>
      </a:p>
    </p188:txBody>
  </p188:cm>
</p188:cmLst>
</file>

<file path=ppt/comments/modernComment_17C_60AEF4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C7C4EE-2B24-40FD-85AE-B8EDDC382D9C}" authorId="{395990E3-3223-4818-8332-0627F47CEEF1}" status="resolved" created="2024-10-08T21:05:50.072">
    <pc:sldMkLst xmlns:pc="http://schemas.microsoft.com/office/powerpoint/2013/main/command">
      <pc:docMk/>
      <pc:sldMk cId="101379914" sldId="380"/>
    </pc:sldMkLst>
    <p188:txBody>
      <a:bodyPr/>
      <a:lstStyle/>
      <a:p>
        <a:r>
          <a:rPr lang="en-US"/>
          <a:t>[@Meyer, Hillary] Show the steel deterioration pic from one pager on top right</a:t>
        </a:r>
      </a:p>
    </p188:txBody>
  </p188:cm>
  <p188:cm id="{2DDD4842-156C-4BF5-9F80-4029D05713B4}" authorId="{395990E3-3223-4818-8332-0627F47CEEF1}" status="resolved" created="2026-01-05T17:22:43.108" complete="100000">
    <pc:sldMkLst xmlns:pc="http://schemas.microsoft.com/office/powerpoint/2013/main/command">
      <pc:docMk/>
      <pc:sldMk cId="101379914" sldId="380"/>
    </pc:sldMkLst>
    <p188:replyLst>
      <p188:reply id="{E5E6DBA1-CDA3-488E-8227-57AD94C067E3}" authorId="{395990E3-3223-4818-8332-0627F47CEEF1}" created="2026-01-06T20:57:55.256">
        <p188:txBody>
          <a:bodyPr/>
          <a:lstStyle/>
          <a:p>
            <a:r>
              <a:rPr lang="en-US"/>
              <a:t>[@Meyer, Hillary] same here</a:t>
            </a:r>
          </a:p>
        </p188:txBody>
      </p188:reply>
    </p188:replyLst>
    <p188:txBody>
      <a:bodyPr/>
      <a:lstStyle/>
      <a:p>
        <a:r>
          <a:rPr lang="en-US"/>
          <a:t>request now recommendation in circle</a:t>
        </a:r>
      </a:p>
    </p188:txBody>
  </p188:cm>
  <p188:cm id="{F5C91FBD-F21D-4E90-995F-A14A5AC9BA94}" authorId="{395990E3-3223-4818-8332-0627F47CEEF1}" status="resolved" created="2026-01-09T20:41:58.949" complete="100000">
    <pc:sldMkLst xmlns:pc="http://schemas.microsoft.com/office/powerpoint/2013/main/command">
      <pc:docMk/>
      <pc:sldMk cId="101379914" sldId="380"/>
    </pc:sldMkLst>
    <p188:txBody>
      <a:bodyPr/>
      <a:lstStyle/>
      <a:p>
        <a:r>
          <a:rPr lang="en-US"/>
          <a:t>Too many words. cut it down.</a:t>
        </a:r>
      </a:p>
    </p188:txBody>
  </p188:cm>
  <p188:cm id="{E01ED47F-9410-40D0-95DA-2811EB8D0438}" authorId="{395990E3-3223-4818-8332-0627F47CEEF1}" status="resolved" created="2026-01-09T20:45:26.651" complete="100000">
    <pc:sldMkLst xmlns:pc="http://schemas.microsoft.com/office/powerpoint/2013/main/command">
      <pc:docMk/>
      <pc:sldMk cId="101379914" sldId="380"/>
    </pc:sldMkLst>
    <p188:replyLst>
      <p188:reply id="{AF8F1287-0390-409E-A027-5D11D897B28C}" authorId="{C63579D4-C119-F141-C5F1-232CD84087A1}" created="2026-01-19T17:25:04.144">
        <p188:txBody>
          <a:bodyPr/>
          <a:lstStyle/>
          <a:p>
            <a:r>
              <a:rPr lang="en-US"/>
              <a:t>Keep the aerial pic and add a truck pic</a:t>
            </a:r>
          </a:p>
        </p188:txBody>
      </p188:reply>
      <p188:reply id="{798D0AFA-C08B-4D7A-8AE8-F11152F7FA8B}" authorId="{395990E3-3223-4818-8332-0627F47CEEF1}" created="2026-01-20T18:29:07.822">
        <p188:txBody>
          <a:bodyPr/>
          <a:lstStyle/>
          <a:p>
            <a:r>
              <a:rPr lang="en-US"/>
              <a:t>[@Meyer, Hillary] I've added a truck shot. Can you help with layout?</a:t>
            </a:r>
          </a:p>
        </p188:txBody>
      </p188:reply>
    </p188:replyLst>
    <p188:txBody>
      <a:bodyPr/>
      <a:lstStyle/>
      <a:p>
        <a:r>
          <a:rPr lang="en-US"/>
          <a:t>[@Meyer, Hillary] can we change the pictures here to give an aerial view of the existing Alton facility.</a:t>
        </a:r>
      </a:p>
    </p188:txBody>
  </p188:cm>
</p188:cmLst>
</file>

<file path=ppt/comments/modernComment_196_C6C25B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24091D-6384-4712-B570-752440F5CFE3}" authorId="{A47076B4-76D8-35F6-A38F-E73CC79790FF}" status="resolved" created="2025-09-04T21:19:04.594">
    <pc:sldMkLst xmlns:pc="http://schemas.microsoft.com/office/powerpoint/2013/main/command">
      <pc:docMk/>
      <pc:sldMk cId="521773056" sldId="406"/>
    </pc:sldMkLst>
    <p188:txBody>
      <a:bodyPr/>
      <a:lstStyle/>
      <a:p>
        <a:r>
          <a:rPr lang="en-US"/>
          <a:t>The adjustment column foots to $18,170</a:t>
        </a:r>
      </a:p>
    </p188:txBody>
  </p188:cm>
  <p188:cm id="{EDAAEC8B-E31E-4AE2-9110-FB7EC9328389}" authorId="{395990E3-3223-4818-8332-0627F47CEEF1}" status="resolved" created="2026-01-05T17:20:00.498" complete="100000">
    <pc:sldMkLst xmlns:pc="http://schemas.microsoft.com/office/powerpoint/2013/main/command">
      <pc:docMk/>
      <pc:sldMk cId="3334626090" sldId="406"/>
    </pc:sldMkLst>
    <p188:txBody>
      <a:bodyPr/>
      <a:lstStyle/>
      <a:p>
        <a:r>
          <a:rPr lang="en-US"/>
          <a:t>Update 27 request column head to recommendation</a:t>
        </a:r>
      </a:p>
    </p188:txBody>
  </p188:cm>
  <p188:cm id="{1D68C457-F5DF-484C-A318-C01FEED109D1}" authorId="{395990E3-3223-4818-8332-0627F47CEEF1}" status="resolved" created="2026-01-09T21:42:04.334" complete="100000">
    <pc:sldMkLst xmlns:pc="http://schemas.microsoft.com/office/powerpoint/2013/main/command">
      <pc:docMk/>
      <pc:sldMk cId="3334626090" sldId="406"/>
    </pc:sldMkLst>
    <p188:txBody>
      <a:bodyPr/>
      <a:lstStyle/>
      <a:p>
        <a:r>
          <a:rPr lang="en-US"/>
          <a:t>[@Jamison, Jennifer] [@Meyer, Hillary] Can we show this in a YTY stacked bar chart to illustrate the decrease. Adjusting the axis as needed to emphasize the negative movement.</a:t>
        </a:r>
      </a:p>
    </p188:txBody>
  </p188:cm>
</p188:cmLst>
</file>

<file path=ppt/comments/modernComment_1B5_7AC174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1AE6B0-AA4C-4214-A54B-0C9A1747B4D3}" authorId="{A47076B4-76D8-35F6-A38F-E73CC79790FF}" status="resolved" created="2025-09-04T21:19:04.594">
    <pc:sldMkLst xmlns:pc="http://schemas.microsoft.com/office/powerpoint/2013/main/command">
      <pc:docMk/>
      <pc:sldMk cId="521773056" sldId="406"/>
    </pc:sldMkLst>
    <p188:txBody>
      <a:bodyPr/>
      <a:lstStyle/>
      <a:p>
        <a:r>
          <a:rPr lang="en-US"/>
          <a:t>The adjustment column foots to $18,170</a:t>
        </a:r>
      </a:p>
    </p188:txBody>
  </p188:cm>
  <p188:cm id="{A5E6E33D-C2DC-4190-BDBA-3E7FADCAF2B7}" authorId="{395990E3-3223-4818-8332-0627F47CEEF1}" status="resolved" created="2026-01-05T17:20:00.498">
    <pc:sldMkLst xmlns:pc="http://schemas.microsoft.com/office/powerpoint/2013/main/command">
      <pc:docMk/>
      <pc:sldMk cId="3334626090" sldId="406"/>
    </pc:sldMkLst>
    <p188:txBody>
      <a:bodyPr/>
      <a:lstStyle/>
      <a:p>
        <a:r>
          <a:rPr lang="en-US"/>
          <a:t>Update 27 request column head to recommendation</a:t>
        </a:r>
      </a:p>
    </p188:txBody>
  </p188:cm>
  <p188:cm id="{5C72DC20-E5DA-48B8-8451-4FD844379476}" authorId="{395990E3-3223-4818-8332-0627F47CEEF1}" status="resolved" created="2026-01-09T21:42:04.334" complete="100000">
    <pc:sldMkLst xmlns:pc="http://schemas.microsoft.com/office/powerpoint/2013/main/command">
      <pc:docMk/>
      <pc:sldMk cId="3334626090" sldId="406"/>
    </pc:sldMkLst>
    <p188:txBody>
      <a:bodyPr/>
      <a:lstStyle/>
      <a:p>
        <a:r>
          <a:rPr lang="en-US"/>
          <a:t>[@Jamison, Jennifer] [@Meyer, Hillary] Can we show this in a YTY stacked bar chart to illustrate the decrease. Adjusting the axis as needed to emphasize the negative movement.</a:t>
        </a:r>
      </a:p>
    </p188:txBody>
  </p188:cm>
  <p188:cm id="{97EE0297-E319-40BD-92C8-DA506AFD4907}" authorId="{395990E3-3223-4818-8332-0627F47CEEF1}" status="resolved" created="2026-01-13T19:20:48.699" complete="100000">
    <pc:sldMkLst xmlns:pc="http://schemas.microsoft.com/office/powerpoint/2013/main/command">
      <pc:docMk/>
      <pc:sldMk cId="2059498718" sldId="437"/>
    </pc:sldMkLst>
    <p188:txBody>
      <a:bodyPr/>
      <a:lstStyle/>
      <a:p>
        <a:r>
          <a:rPr lang="en-US"/>
          <a:t>[@Meyer, Hillary] Can I get some help with the bar chart formatting? https://iadot-my.sharepoint.com/:x:/g/personal/kevin_beichley_iowadot_us/IQA4OiIS1XKpSJ48o6cAGg0EAfv4GXZ1mfuWioGlkWEpw-A?e=58MehQ</a:t>
        </a:r>
      </a:p>
    </p188:txBody>
  </p188:cm>
  <p188:cm id="{8CEFC5C3-74E3-4418-8E93-C66E16540679}" authorId="{395990E3-3223-4818-8332-0627F47CEEF1}" status="resolved" created="2026-01-13T20:01:56.373" startDate="2026-01-13T20:20:16.060" dueDate="2026-01-13T20:20:16.060" assignedTo="{3860CBF7-4C87-D8CD-AF5F-54C833731E67}" complete="100000" title="@Beichley, Kevin Should we note these amounts exclude MVD360?">
    <pc:sldMkLst xmlns:pc="http://schemas.microsoft.com/office/powerpoint/2013/main/command">
      <pc:docMk/>
      <pc:sldMk cId="2059498718" sldId="437"/>
    </pc:sldMkLst>
    <p188:replyLst>
      <p188:reply id="{1E698BA8-3C40-4513-BE3E-AF078D928DEE}" authorId="{A47076B4-76D8-35F6-A38F-E73CC79790FF}" created="2026-01-13T20:16:16.007">
        <p188:txBody>
          <a:bodyPr/>
          <a:lstStyle/>
          <a:p>
            <a:r>
              <a:rPr lang="en-US"/>
              <a:t>I changed the capital projects amount for FY26, otherwise everything else is correct.  </a:t>
            </a:r>
          </a:p>
        </p188:txBody>
      </p188:reply>
      <p188:reply id="{8576402B-156B-4B39-80CB-DA89ABE6238B}" authorId="{6B864A63-FE56-6DE2-CAAD-AC50EFA7AA41}" created="2026-01-13T20:20:16.060">
        <p188:txBody>
          <a:bodyPr/>
          <a:lstStyle/>
          <a:p>
            <a:r>
              <a:rPr lang="en-US"/>
              <a:t>[@Beichley, Kevin] Should we note these amounts exclude MVD360?</a:t>
            </a:r>
          </a:p>
        </p188:txBody>
      </p188:reply>
      <p188:reply id="{C94C24C4-0E78-4665-BB62-4851A7481D99}" authorId="{395990E3-3223-4818-8332-0627F47CEEF1}" created="2026-01-13T20:41:21.794">
        <p188:txBody>
          <a:bodyPr/>
          <a:lstStyle/>
          <a:p>
            <a:r>
              <a:rPr lang="en-US"/>
              <a:t>I took the MVD360 reference after conversation with Scott. I think we're ok.</a:t>
            </a:r>
          </a:p>
        </p188:txBody>
      </p188:reply>
    </p188:replyLst>
    <p188:txBody>
      <a:bodyPr/>
      <a:lstStyle/>
      <a:p>
        <a:r>
          <a:rPr lang="en-US"/>
          <a:t>[@Jamison, Jennifer] Can you double check my numbers and sum up the columns to make sure I didn't have a transposition error when generating the stacked bar chart?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1-13T20:20:16.060" id="{D6CFBE50-2B93-4389-BBB8-B2E3FCA3D245}">
              <p228:atrbtn authorId="{6B864A63-FE56-6DE2-CAAD-AC50EFA7AA41}"/>
              <p228:anchr>
                <p228:comment id="{8576402B-156B-4B39-80CB-DA89ABE6238B}"/>
              </p228:anchr>
              <p228:add/>
            </p228:event>
            <p228:event time="2026-01-13T20:20:16.060" id="{97FA8DBA-9762-4464-B7AD-CF28BADF0405}">
              <p228:atrbtn authorId="{6B864A63-FE56-6DE2-CAAD-AC50EFA7AA41}"/>
              <p228:anchr>
                <p228:comment id="{8576402B-156B-4B39-80CB-DA89ABE6238B}"/>
              </p228:anchr>
              <p228:asgn authorId="{3860CBF7-4C87-D8CD-AF5F-54C833731E67}"/>
            </p228:event>
            <p228:event time="2026-01-13T20:20:16.060" id="{67628E10-60D0-47C0-9A55-D4260004889C}">
              <p228:atrbtn authorId="{6B864A63-FE56-6DE2-CAAD-AC50EFA7AA41}"/>
              <p228:anchr>
                <p228:comment id="{8576402B-156B-4B39-80CB-DA89ABE6238B}"/>
              </p228:anchr>
              <p228:date stDt="2026-01-13T20:20:16.060" endDt="2026-01-13T20:20:16.060"/>
            </p228:event>
            <p228:event time="2026-01-13T20:20:16.060" id="{E2B1D2F1-C4B5-4271-826D-04E5AE77E53F}">
              <p228:atrbtn authorId="{6B864A63-FE56-6DE2-CAAD-AC50EFA7AA41}"/>
              <p228:anchr>
                <p228:comment id="{8576402B-156B-4B39-80CB-DA89ABE6238B}"/>
              </p228:anchr>
              <p228:title val="@Beichley, Kevin Should we note these amounts exclude MVD360?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ABDE5-385B-41D2-9C08-1EF9BA7D77F1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D4DF6-A9A7-43E3-A7B7-9F37F6D7F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8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3" y="1841456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72582D6-8282-AA1D-923C-429F60A5243A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5"/>
            <a:ext cx="4194590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spc="113" baseline="0">
                <a:latin typeface="+mj-lt"/>
                <a:cs typeface="Calibri" panose="020F0502020204030204" pitchFamily="34" charset="0"/>
              </a:rPr>
              <a:t>Transportation Commission FY27 Budget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86017-F204-ADC8-D6B5-CEE0C897AC67}"/>
              </a:ext>
            </a:extLst>
          </p:cNvPr>
          <p:cNvSpPr txBox="1">
            <a:spLocks/>
          </p:cNvSpPr>
          <p:nvPr userDrawn="1"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81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0187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5628289" y="0"/>
            <a:ext cx="3515711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334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l">
              <a:defRPr sz="1400" b="1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14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5628289" y="0"/>
            <a:ext cx="351571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484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l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47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7E9971-75D3-7474-282C-EF5609DE2382}"/>
              </a:ext>
            </a:extLst>
          </p:cNvPr>
          <p:cNvSpPr txBox="1">
            <a:spLocks/>
          </p:cNvSpPr>
          <p:nvPr userDrawn="1"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7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0360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CAFC66-A23B-6161-DB52-520D3D0D84D6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5"/>
            <a:ext cx="4194590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113" baseline="0">
                <a:latin typeface="+mj-lt"/>
                <a:cs typeface="Calibri" panose="020F0502020204030204" pitchFamily="34" charset="0"/>
              </a:rPr>
              <a:t>IOWA DOT FY27 TIC BUDGET PRESENTATION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CB269B-C527-D788-8C18-6E69EDB57226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75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0360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536542-AA42-519E-0517-2706ACF75C4C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5"/>
            <a:ext cx="4194590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113" baseline="0">
                <a:latin typeface="+mj-lt"/>
                <a:cs typeface="Calibri" panose="020F0502020204030204" pitchFamily="34" charset="0"/>
              </a:rPr>
              <a:t>IOWA DOT FY27 TIC BUDGET PRESENTATION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7FF8F4-9964-4AFF-1D62-37DE73FB822F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46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0360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t>I </a:t>
            </a:r>
            <a:r>
              <a:rPr spc="25"/>
              <a:t>OW </a:t>
            </a:r>
            <a:r>
              <a:t>A D O T </a:t>
            </a:r>
            <a:r>
              <a:rPr b="1">
                <a:latin typeface="Calibri"/>
                <a:cs typeface="Calibri"/>
              </a:rPr>
              <a:t>| </a:t>
            </a:r>
            <a:r>
              <a:t>T I C B U D G E T </a:t>
            </a:r>
            <a:r>
              <a:rPr spc="30"/>
              <a:t>PR </a:t>
            </a:r>
            <a:r>
              <a:t>E S E N T A T I O N </a:t>
            </a:r>
            <a:r>
              <a:rPr b="1">
                <a:latin typeface="Calibri"/>
                <a:cs typeface="Calibri"/>
              </a:rPr>
              <a:t>| </a:t>
            </a:r>
            <a:r>
              <a:t>F Y</a:t>
            </a:r>
            <a:r>
              <a:rPr spc="-35"/>
              <a:t> </a:t>
            </a:r>
            <a:r>
              <a:rPr spc="35"/>
              <a:t>26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r>
              <a:rPr spc="1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943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3377" y="2091055"/>
            <a:ext cx="8437244" cy="966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t>I </a:t>
            </a:r>
            <a:r>
              <a:rPr spc="25"/>
              <a:t>OW </a:t>
            </a:r>
            <a:r>
              <a:t>A D O T </a:t>
            </a:r>
            <a:r>
              <a:rPr b="1">
                <a:latin typeface="Calibri"/>
                <a:cs typeface="Calibri"/>
              </a:rPr>
              <a:t>| </a:t>
            </a:r>
            <a:r>
              <a:t>T I C B U D G E T </a:t>
            </a:r>
            <a:r>
              <a:rPr spc="30"/>
              <a:t>PR </a:t>
            </a:r>
            <a:r>
              <a:t>E S E N T A T I O N </a:t>
            </a:r>
            <a:r>
              <a:rPr b="1">
                <a:latin typeface="Calibri"/>
                <a:cs typeface="Calibri"/>
              </a:rPr>
              <a:t>| </a:t>
            </a:r>
            <a:r>
              <a:t>F Y</a:t>
            </a:r>
            <a:r>
              <a:rPr spc="-35"/>
              <a:t> </a:t>
            </a:r>
            <a:r>
              <a:rPr spc="35"/>
              <a:t>26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70"/>
              </a:spcBef>
            </a:pPr>
            <a:fld id="{81D60167-4931-47E6-BA6A-407CBD079E47}" type="slidenum">
              <a:rPr dirty="0"/>
              <a:t>‹#›</a:t>
            </a:fld>
            <a:r>
              <a:rPr spc="1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603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09" y="6356355"/>
            <a:ext cx="3461346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spc="113" baseline="0">
                <a:latin typeface="+mj-lt"/>
                <a:cs typeface="Calibri" panose="020F0502020204030204" pitchFamily="34" charset="0"/>
              </a:rPr>
              <a:t>IOWA DOT FY27 GOVERNOR’S BUDGET RECOMMENDATION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E472EB-83E8-DF89-852F-90E234AB14C5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2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8048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5"/>
            <a:ext cx="4194590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spc="113" baseline="0">
                <a:latin typeface="+mj-lt"/>
                <a:cs typeface="Calibri" panose="020F0502020204030204" pitchFamily="34" charset="0"/>
              </a:rPr>
              <a:t>IOWA DOT FY27 TIC BUDGET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076A3-C3C5-904F-E48D-06B9E79E092E}"/>
              </a:ext>
            </a:extLst>
          </p:cNvPr>
          <p:cNvSpPr txBox="1">
            <a:spLocks/>
          </p:cNvSpPr>
          <p:nvPr userDrawn="1"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0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38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F35FA-4C2D-7DE9-0605-69F5174A8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260895-1B8F-9719-D4F3-8213BEC572D6}"/>
              </a:ext>
            </a:extLst>
          </p:cNvPr>
          <p:cNvSpPr txBox="1">
            <a:spLocks/>
          </p:cNvSpPr>
          <p:nvPr userDrawn="1"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38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41723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876502" y="4771826"/>
            <a:ext cx="2419349" cy="4172349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876502" y="4133657"/>
            <a:ext cx="2419349" cy="4172349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2351" y="0"/>
            <a:ext cx="4971648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75D3-401A-2409-F7C3-A7F58B4B6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5714EC-23F3-4478-D7C4-0F97A14B6E44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0A2C7B-2169-35F8-B6B7-8912EC07E729}"/>
              </a:ext>
            </a:extLst>
          </p:cNvPr>
          <p:cNvSpPr txBox="1">
            <a:spLocks/>
          </p:cNvSpPr>
          <p:nvPr userDrawn="1"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41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1EB37-8D59-DED8-DBB7-CB8BAB82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7A82F-4367-3E73-EC14-8930388C52E4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55C3C3-7933-AC8D-AA5D-73E5D516BB2C}"/>
              </a:ext>
            </a:extLst>
          </p:cNvPr>
          <p:cNvSpPr txBox="1">
            <a:spLocks/>
          </p:cNvSpPr>
          <p:nvPr userDrawn="1"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03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1EC717-7B9D-E943-A27C-64802CCF7C34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0DAC99-7B21-DD78-F411-98DA5E6CCEE5}"/>
              </a:ext>
            </a:extLst>
          </p:cNvPr>
          <p:cNvSpPr txBox="1">
            <a:spLocks/>
          </p:cNvSpPr>
          <p:nvPr userDrawn="1"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01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_4">
    <p:bg>
      <p:bgPr>
        <a:solidFill>
          <a:schemeClr val="accent4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2BB3C28-ACD7-ACA1-C4F7-93E61AEBD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EFA2B5-0220-CA25-456C-8C41A8E09028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E7F71D-3093-7D9D-548C-C1C171100F3B}"/>
              </a:ext>
            </a:extLst>
          </p:cNvPr>
          <p:cNvSpPr txBox="1">
            <a:spLocks/>
          </p:cNvSpPr>
          <p:nvPr userDrawn="1"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‹#›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59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5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00" spc="11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DC42EE-F50F-A0F2-4A16-29C98B968EC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97" r:id="rId2"/>
    <p:sldLayoutId id="2147483696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95" r:id="rId18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microsoft.com/office/2018/10/relationships/comments" Target="../comments/modernComment_1B5_7AC174DE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C_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18/10/relationships/comments" Target="../comments/modernComment_17C_60AEF4A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96_C6C25B2A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34_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microsoft.com/office/2018/10/relationships/comments" Target="../comments/modernComment_135_0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895725"/>
            <a:ext cx="9144000" cy="2809875"/>
          </a:xfrm>
          <a:custGeom>
            <a:avLst/>
            <a:gdLst/>
            <a:ahLst/>
            <a:cxnLst/>
            <a:rect l="l" t="t" r="r" b="b"/>
            <a:pathLst>
              <a:path w="9144000" h="2809875">
                <a:moveTo>
                  <a:pt x="0" y="4699"/>
                </a:moveTo>
                <a:lnTo>
                  <a:pt x="0" y="2135022"/>
                </a:lnTo>
                <a:lnTo>
                  <a:pt x="4572000" y="2809875"/>
                </a:lnTo>
                <a:lnTo>
                  <a:pt x="4572000" y="2805239"/>
                </a:lnTo>
                <a:lnTo>
                  <a:pt x="9144000" y="2130374"/>
                </a:lnTo>
                <a:lnTo>
                  <a:pt x="9144000" y="695070"/>
                </a:lnTo>
                <a:lnTo>
                  <a:pt x="4572000" y="695070"/>
                </a:lnTo>
                <a:lnTo>
                  <a:pt x="0" y="4699"/>
                </a:lnTo>
                <a:close/>
              </a:path>
              <a:path w="9144000" h="2809875">
                <a:moveTo>
                  <a:pt x="9144000" y="0"/>
                </a:moveTo>
                <a:lnTo>
                  <a:pt x="4572000" y="690499"/>
                </a:lnTo>
                <a:lnTo>
                  <a:pt x="4572000" y="695070"/>
                </a:lnTo>
                <a:lnTo>
                  <a:pt x="9144000" y="69507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1F1F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9107" y="4676822"/>
            <a:ext cx="8177530" cy="914353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 algn="ctr">
              <a:lnSpc>
                <a:spcPts val="3500"/>
              </a:lnSpc>
              <a:spcBef>
                <a:spcPts val="130"/>
              </a:spcBef>
            </a:pPr>
            <a:r>
              <a:rPr lang="en-US" sz="3200" b="1" spc="95">
                <a:solidFill>
                  <a:srgbClr val="FFFFFF"/>
                </a:solidFill>
                <a:latin typeface="Century Gothic"/>
                <a:cs typeface="Century Gothic"/>
              </a:rPr>
              <a:t>Transportation Commission FY27 Budget Presentation</a:t>
            </a:r>
            <a:endParaRPr lang="en-US" sz="3200" b="1" err="1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50845" y="5850254"/>
            <a:ext cx="3201035" cy="60833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800" spc="250">
                <a:solidFill>
                  <a:srgbClr val="FFFFFF"/>
                </a:solidFill>
                <a:latin typeface="Century Gothic"/>
                <a:cs typeface="Century Gothic"/>
              </a:rPr>
              <a:t>BUDGET</a:t>
            </a:r>
            <a:r>
              <a:rPr sz="1800" spc="2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275">
                <a:solidFill>
                  <a:srgbClr val="FFFFFF"/>
                </a:solidFill>
                <a:latin typeface="Century Gothic"/>
                <a:cs typeface="Century Gothic"/>
              </a:rPr>
              <a:t>PRESENTATION</a:t>
            </a:r>
            <a:endParaRPr sz="1800">
              <a:latin typeface="Century Gothic"/>
              <a:cs typeface="Century Gothic"/>
            </a:endParaRPr>
          </a:p>
          <a:p>
            <a:pPr marL="8890" algn="ctr">
              <a:lnSpc>
                <a:spcPct val="100000"/>
              </a:lnSpc>
              <a:spcBef>
                <a:spcPts val="340"/>
              </a:spcBef>
            </a:pPr>
            <a:r>
              <a:rPr sz="1400" spc="220">
                <a:solidFill>
                  <a:srgbClr val="FFFFFF"/>
                </a:solidFill>
                <a:latin typeface="Century Gothic"/>
                <a:cs typeface="Century Gothic"/>
              </a:rPr>
              <a:t>FY2</a:t>
            </a:r>
            <a:r>
              <a:rPr sz="1400" spc="-2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190">
                <a:solidFill>
                  <a:srgbClr val="FFFFFF"/>
                </a:solidFill>
                <a:latin typeface="Century Gothic"/>
                <a:cs typeface="Century Gothic"/>
              </a:rPr>
              <a:t>02</a:t>
            </a:r>
            <a:r>
              <a:rPr lang="en-US" sz="1400" spc="190">
                <a:solidFill>
                  <a:srgbClr val="FFFFFF"/>
                </a:solidFill>
                <a:latin typeface="Century Gothic"/>
                <a:cs typeface="Century Gothic"/>
              </a:rPr>
              <a:t>7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57675" y="5743575"/>
            <a:ext cx="605790" cy="0"/>
          </a:xfrm>
          <a:custGeom>
            <a:avLst/>
            <a:gdLst/>
            <a:ahLst/>
            <a:cxnLst/>
            <a:rect l="l" t="t" r="r" b="b"/>
            <a:pathLst>
              <a:path w="605789">
                <a:moveTo>
                  <a:pt x="0" y="0"/>
                </a:moveTo>
                <a:lnTo>
                  <a:pt x="605789" y="0"/>
                </a:lnTo>
              </a:path>
            </a:pathLst>
          </a:custGeom>
          <a:ln w="57150">
            <a:solidFill>
              <a:srgbClr val="DFA6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015495"/>
            <a:ext cx="9144000" cy="861694"/>
          </a:xfrm>
          <a:custGeom>
            <a:avLst/>
            <a:gdLst/>
            <a:ahLst/>
            <a:cxnLst/>
            <a:rect l="l" t="t" r="r" b="b"/>
            <a:pathLst>
              <a:path w="9144000" h="861695">
                <a:moveTo>
                  <a:pt x="0" y="1267"/>
                </a:moveTo>
                <a:lnTo>
                  <a:pt x="0" y="861201"/>
                </a:lnTo>
                <a:lnTo>
                  <a:pt x="9143999" y="861201"/>
                </a:lnTo>
                <a:lnTo>
                  <a:pt x="9143999" y="608714"/>
                </a:lnTo>
                <a:lnTo>
                  <a:pt x="4515584" y="608714"/>
                </a:lnTo>
                <a:lnTo>
                  <a:pt x="0" y="1267"/>
                </a:lnTo>
                <a:close/>
              </a:path>
              <a:path w="9144000" h="861695">
                <a:moveTo>
                  <a:pt x="9143999" y="0"/>
                </a:moveTo>
                <a:lnTo>
                  <a:pt x="4619021" y="608714"/>
                </a:lnTo>
                <a:lnTo>
                  <a:pt x="9143999" y="608714"/>
                </a:lnTo>
                <a:lnTo>
                  <a:pt x="9143999" y="0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925" y="6343648"/>
            <a:ext cx="1895475" cy="476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60880C33-44CC-3E1F-52CF-FE60537A1E54}"/>
              </a:ext>
            </a:extLst>
          </p:cNvPr>
          <p:cNvSpPr/>
          <p:nvPr/>
        </p:nvSpPr>
        <p:spPr>
          <a:xfrm flipH="1">
            <a:off x="4419600" y="6093750"/>
            <a:ext cx="4724400" cy="574222"/>
          </a:xfrm>
          <a:custGeom>
            <a:avLst/>
            <a:gdLst/>
            <a:ahLst/>
            <a:cxnLst/>
            <a:rect l="l" t="t" r="r" b="b"/>
            <a:pathLst>
              <a:path w="4581525" h="419100">
                <a:moveTo>
                  <a:pt x="6346" y="0"/>
                </a:moveTo>
                <a:lnTo>
                  <a:pt x="0" y="418541"/>
                </a:lnTo>
                <a:lnTo>
                  <a:pt x="460429" y="419090"/>
                </a:lnTo>
                <a:lnTo>
                  <a:pt x="4575425" y="411349"/>
                </a:lnTo>
                <a:lnTo>
                  <a:pt x="6346" y="0"/>
                </a:lnTo>
                <a:close/>
              </a:path>
              <a:path w="4581525" h="419100">
                <a:moveTo>
                  <a:pt x="4575425" y="411349"/>
                </a:moveTo>
                <a:lnTo>
                  <a:pt x="4121096" y="411349"/>
                </a:lnTo>
                <a:lnTo>
                  <a:pt x="4581525" y="411899"/>
                </a:lnTo>
                <a:lnTo>
                  <a:pt x="4575425" y="411349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05384" y="6440425"/>
            <a:ext cx="1051253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200" spc="-5">
                <a:solidFill>
                  <a:srgbClr val="FFFFFF"/>
                </a:solidFill>
                <a:latin typeface="PT Sans"/>
                <a:cs typeface="PT Sans"/>
              </a:rPr>
              <a:t>March 10, 2026</a:t>
            </a:r>
            <a:endParaRPr lang="en-US" sz="1200">
              <a:latin typeface="PT Sans"/>
              <a:cs typeface="PT San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7A3FB9E-C74A-B0E8-6039-5811734ED5FB}"/>
              </a:ext>
            </a:extLst>
          </p:cNvPr>
          <p:cNvSpPr txBox="1">
            <a:spLocks/>
          </p:cNvSpPr>
          <p:nvPr/>
        </p:nvSpPr>
        <p:spPr>
          <a:xfrm>
            <a:off x="8174839" y="6437218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latin typeface="+mj-lt"/>
                <a:cs typeface="Calibri" panose="020F0502020204030204" pitchFamily="34" charset="0"/>
              </a:rPr>
              <a:pPr/>
              <a:t>1</a:t>
            </a:fld>
            <a:endParaRPr lang="en-US" sz="1200" spc="113" baseline="0"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942B421-53B0-28F7-A2E6-E1A01380C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875331"/>
              </p:ext>
            </p:extLst>
          </p:nvPr>
        </p:nvGraphicFramePr>
        <p:xfrm>
          <a:off x="1309687" y="1368117"/>
          <a:ext cx="6524625" cy="4355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77D5B5-C7F0-5F91-E178-4AC128A986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4383" y="1134358"/>
            <a:ext cx="7610951" cy="467935"/>
          </a:xfrm>
        </p:spPr>
        <p:txBody>
          <a:bodyPr lIns="91440" tIns="45720" rIns="91440" bIns="45720" anchor="b"/>
          <a:lstStyle/>
          <a:p>
            <a:r>
              <a:rPr lang="en-US" sz="2800" spc="90"/>
              <a:t>Budget Recommendation </a:t>
            </a:r>
            <a:endParaRPr lang="en-US" sz="2800" spc="140"/>
          </a:p>
        </p:txBody>
      </p:sp>
      <p:sp>
        <p:nvSpPr>
          <p:cNvPr id="3" name="object 3"/>
          <p:cNvSpPr txBox="1"/>
          <p:nvPr/>
        </p:nvSpPr>
        <p:spPr>
          <a:xfrm>
            <a:off x="834072" y="1665605"/>
            <a:ext cx="20447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>
                <a:solidFill>
                  <a:schemeClr val="accent3">
                    <a:lumMod val="75000"/>
                  </a:schemeClr>
                </a:solidFill>
                <a:latin typeface="Roboto Slab"/>
                <a:cs typeface="Roboto Slab"/>
              </a:rPr>
              <a:t>$</a:t>
            </a:r>
            <a:r>
              <a:rPr lang="en-US" sz="2400" b="1" spc="30">
                <a:solidFill>
                  <a:schemeClr val="accent3">
                    <a:lumMod val="75000"/>
                  </a:schemeClr>
                </a:solidFill>
                <a:latin typeface="Roboto Slab"/>
                <a:cs typeface="Roboto Slab"/>
              </a:rPr>
              <a:t>475,059,201</a:t>
            </a:r>
            <a:r>
              <a:rPr sz="2400" b="1" spc="30">
                <a:solidFill>
                  <a:schemeClr val="accent3">
                    <a:lumMod val="75000"/>
                  </a:schemeClr>
                </a:solidFill>
                <a:latin typeface="Roboto Slab"/>
                <a:cs typeface="Roboto Slab"/>
              </a:rPr>
              <a:t>*</a:t>
            </a:r>
            <a:endParaRPr sz="2400">
              <a:solidFill>
                <a:schemeClr val="accent3">
                  <a:lumMod val="75000"/>
                </a:schemeClr>
              </a:solidFill>
              <a:latin typeface="Roboto Slab"/>
              <a:cs typeface="Roboto Sla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82912" y="5726087"/>
            <a:ext cx="267531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100" i="1" spc="-15">
                <a:latin typeface="PT Sans"/>
                <a:cs typeface="PT Sans"/>
              </a:rPr>
              <a:t>*Excludes </a:t>
            </a:r>
            <a:r>
              <a:rPr sz="1100" i="1">
                <a:latin typeface="PT Sans"/>
                <a:cs typeface="PT Sans"/>
              </a:rPr>
              <a:t>MVD </a:t>
            </a:r>
            <a:r>
              <a:rPr lang="en-US" sz="1100" i="1" spc="-10">
                <a:latin typeface="PT Sans"/>
                <a:cs typeface="PT Sans"/>
              </a:rPr>
              <a:t>360 Capital Appropriation</a:t>
            </a:r>
            <a:endParaRPr sz="1100">
              <a:latin typeface="PT Sans"/>
              <a:cs typeface="PT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4648" y="4467145"/>
            <a:ext cx="1470420" cy="70628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400" b="1" spc="-15">
                <a:solidFill>
                  <a:schemeClr val="bg1"/>
                </a:solidFill>
                <a:latin typeface="PT Sans"/>
                <a:cs typeface="PT Sans"/>
              </a:rPr>
              <a:t>Primary </a:t>
            </a:r>
            <a:r>
              <a:rPr sz="1400" b="1" spc="-25">
                <a:solidFill>
                  <a:schemeClr val="bg1"/>
                </a:solidFill>
                <a:latin typeface="PT Sans"/>
                <a:cs typeface="PT Sans"/>
              </a:rPr>
              <a:t>Road</a:t>
            </a:r>
            <a:r>
              <a:rPr sz="1400" b="1" spc="-30">
                <a:solidFill>
                  <a:schemeClr val="bg1"/>
                </a:solidFill>
                <a:latin typeface="PT Sans"/>
                <a:cs typeface="PT Sans"/>
              </a:rPr>
              <a:t> </a:t>
            </a:r>
            <a:r>
              <a:rPr sz="1400" b="1" spc="-15">
                <a:solidFill>
                  <a:schemeClr val="bg1"/>
                </a:solidFill>
                <a:latin typeface="PT Sans"/>
                <a:cs typeface="PT Sans"/>
              </a:rPr>
              <a:t>Fund</a:t>
            </a:r>
            <a:endParaRPr sz="1400" b="1">
              <a:solidFill>
                <a:schemeClr val="bg1"/>
              </a:solidFill>
              <a:latin typeface="PT Sans"/>
              <a:cs typeface="PT Sans"/>
            </a:endParaRPr>
          </a:p>
          <a:p>
            <a:pPr marL="172720" marR="158115" algn="ctr">
              <a:lnSpc>
                <a:spcPct val="109500"/>
              </a:lnSpc>
            </a:pPr>
            <a:r>
              <a:rPr sz="1400" spc="15">
                <a:solidFill>
                  <a:schemeClr val="bg1"/>
                </a:solidFill>
                <a:latin typeface="PT Sans"/>
                <a:cs typeface="PT Sans"/>
              </a:rPr>
              <a:t>$</a:t>
            </a:r>
            <a:r>
              <a:rPr lang="en-US" sz="1400" spc="-60">
                <a:solidFill>
                  <a:schemeClr val="bg1"/>
                </a:solidFill>
                <a:latin typeface="PT Sans"/>
                <a:cs typeface="PT Sans"/>
              </a:rPr>
              <a:t>418,693,529</a:t>
            </a:r>
            <a:r>
              <a:rPr sz="1400">
                <a:solidFill>
                  <a:schemeClr val="bg1"/>
                </a:solidFill>
                <a:latin typeface="PT Sans"/>
                <a:cs typeface="PT Sans"/>
              </a:rPr>
              <a:t>  </a:t>
            </a:r>
            <a:r>
              <a:rPr sz="1400" spc="-15">
                <a:solidFill>
                  <a:schemeClr val="bg1"/>
                </a:solidFill>
                <a:latin typeface="PT Sans"/>
                <a:cs typeface="PT Sans"/>
              </a:rPr>
              <a:t>8</a:t>
            </a:r>
            <a:r>
              <a:rPr lang="en-US" sz="1400" spc="-15">
                <a:solidFill>
                  <a:schemeClr val="bg1"/>
                </a:solidFill>
                <a:latin typeface="PT Sans"/>
                <a:cs typeface="PT Sans"/>
              </a:rPr>
              <a:t>8</a:t>
            </a:r>
            <a:r>
              <a:rPr sz="1400" spc="-15">
                <a:solidFill>
                  <a:schemeClr val="bg1"/>
                </a:solidFill>
                <a:latin typeface="PT Sans"/>
                <a:cs typeface="PT Sans"/>
              </a:rPr>
              <a:t>%</a:t>
            </a:r>
            <a:endParaRPr sz="1400">
              <a:solidFill>
                <a:schemeClr val="bg1"/>
              </a:solidFill>
              <a:latin typeface="PT Sans"/>
              <a:cs typeface="PT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82911" y="3077942"/>
            <a:ext cx="1438275" cy="7021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400" b="1" spc="-20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Road </a:t>
            </a:r>
            <a:r>
              <a:rPr sz="1400" b="1" spc="-5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Use </a:t>
            </a:r>
            <a:r>
              <a:rPr sz="1400" b="1" spc="-50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Tax</a:t>
            </a:r>
            <a:r>
              <a:rPr sz="1400" b="1" spc="-114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 </a:t>
            </a:r>
            <a:r>
              <a:rPr sz="1400" b="1" spc="5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Fund</a:t>
            </a:r>
            <a:endParaRPr sz="1400" b="1">
              <a:solidFill>
                <a:schemeClr val="accent2">
                  <a:lumMod val="50000"/>
                </a:schemeClr>
              </a:solidFill>
              <a:latin typeface="PT Sans"/>
              <a:cs typeface="PT Sans"/>
            </a:endParaRP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1400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$</a:t>
            </a:r>
            <a:r>
              <a:rPr lang="en-US" sz="1400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56,365,672</a:t>
            </a:r>
            <a:endParaRPr sz="1400">
              <a:solidFill>
                <a:schemeClr val="accent2">
                  <a:lumMod val="50000"/>
                </a:schemeClr>
              </a:solidFill>
              <a:latin typeface="PT Sans"/>
              <a:cs typeface="PT Sans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00" spc="-15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1</a:t>
            </a:r>
            <a:r>
              <a:rPr lang="en-US" sz="1400" spc="-15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2</a:t>
            </a:r>
            <a:r>
              <a:rPr sz="1400" spc="-15">
                <a:solidFill>
                  <a:schemeClr val="accent2">
                    <a:lumMod val="50000"/>
                  </a:schemeClr>
                </a:solidFill>
                <a:latin typeface="PT Sans"/>
                <a:cs typeface="PT Sans"/>
              </a:rPr>
              <a:t>%</a:t>
            </a:r>
            <a:endParaRPr sz="1400">
              <a:solidFill>
                <a:schemeClr val="accent2">
                  <a:lumMod val="50000"/>
                </a:schemeClr>
              </a:solidFill>
              <a:latin typeface="PT Sans"/>
              <a:cs typeface="PT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0CE68-7441-2CC6-C276-CD5372A4D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C67BBF-6E81-684A-71B2-D398F2731F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346383"/>
              </p:ext>
            </p:extLst>
          </p:nvPr>
        </p:nvGraphicFramePr>
        <p:xfrm>
          <a:off x="626956" y="1679959"/>
          <a:ext cx="7719460" cy="4459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AF9F03-CB32-B6DB-F4B7-0B7F935282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050" y="1143000"/>
            <a:ext cx="5250392" cy="430667"/>
          </a:xfrm>
        </p:spPr>
        <p:txBody>
          <a:bodyPr lIns="0" tIns="45720" rIns="0" bIns="45720" anchor="b">
            <a:normAutofit fontScale="92500" lnSpcReduction="10000"/>
          </a:bodyPr>
          <a:lstStyle/>
          <a:p>
            <a:r>
              <a:rPr lang="en-US" sz="2800"/>
              <a:t>Budget Comparison </a:t>
            </a:r>
            <a:r>
              <a:rPr lang="en-US" sz="1600" b="0" i="1"/>
              <a:t>($000 Omitted)</a:t>
            </a:r>
            <a:endParaRPr lang="en-US" b="0" i="1"/>
          </a:p>
        </p:txBody>
      </p: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28F91F49-9918-F2F8-F0B1-B33C88523F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B2E3EE-3E09-19EB-5BC6-61FC3EA156AE}"/>
              </a:ext>
            </a:extLst>
          </p:cNvPr>
          <p:cNvGrpSpPr/>
          <p:nvPr/>
        </p:nvGrpSpPr>
        <p:grpSpPr>
          <a:xfrm>
            <a:off x="6716234" y="1926127"/>
            <a:ext cx="1630182" cy="1502873"/>
            <a:chOff x="6607400" y="1912016"/>
            <a:chExt cx="1630182" cy="1502873"/>
          </a:xfrm>
        </p:grpSpPr>
        <p:sp>
          <p:nvSpPr>
            <p:cNvPr id="2" name="Arrow: Up 1">
              <a:extLst>
                <a:ext uri="{FF2B5EF4-FFF2-40B4-BE49-F238E27FC236}">
                  <a16:creationId xmlns:a16="http://schemas.microsoft.com/office/drawing/2014/main" id="{A315E9D9-BC82-C78E-73A6-B9B9BFDF2617}"/>
                </a:ext>
              </a:extLst>
            </p:cNvPr>
            <p:cNvSpPr/>
            <p:nvPr/>
          </p:nvSpPr>
          <p:spPr>
            <a:xfrm rot="60000" flipH="1" flipV="1">
              <a:off x="6607400" y="1912016"/>
              <a:ext cx="1630182" cy="1502873"/>
            </a:xfrm>
            <a:prstGeom prst="upArrow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9663E8A-98B2-21C0-8BB7-635BBF3F2C34}"/>
                </a:ext>
              </a:extLst>
            </p:cNvPr>
            <p:cNvSpPr txBox="1"/>
            <p:nvPr/>
          </p:nvSpPr>
          <p:spPr>
            <a:xfrm>
              <a:off x="6826822" y="2368081"/>
              <a:ext cx="1194955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</a:rPr>
                <a:t>3.7% Reduction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4987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738720" y="1143000"/>
            <a:ext cx="7502446" cy="447558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2800" b="1" spc="100">
                <a:solidFill>
                  <a:schemeClr val="accent1"/>
                </a:solidFill>
              </a:rPr>
              <a:t>Line-Item</a:t>
            </a:r>
            <a:r>
              <a:rPr lang="en-US" sz="2800" b="1" spc="100">
                <a:solidFill>
                  <a:schemeClr val="accent1"/>
                </a:solidFill>
                <a:latin typeface="Neue Haas Grotesk Text Pro"/>
                <a:cs typeface="Calibri"/>
              </a:rPr>
              <a:t> YTY Changes</a:t>
            </a:r>
            <a:r>
              <a:rPr sz="1200" b="0" spc="35">
                <a:latin typeface="Calibri"/>
                <a:cs typeface="Calibri"/>
              </a:rPr>
              <a:t>(000</a:t>
            </a:r>
            <a:r>
              <a:rPr sz="1200" b="0" spc="-15">
                <a:latin typeface="Calibri"/>
                <a:cs typeface="Calibri"/>
              </a:rPr>
              <a:t> </a:t>
            </a:r>
            <a:r>
              <a:rPr sz="1200" b="0" spc="25">
                <a:latin typeface="Calibri"/>
                <a:cs typeface="Calibri"/>
              </a:rPr>
              <a:t>omitted)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677749"/>
              </p:ext>
            </p:extLst>
          </p:nvPr>
        </p:nvGraphicFramePr>
        <p:xfrm>
          <a:off x="738720" y="1812242"/>
          <a:ext cx="7604124" cy="2921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0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4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047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en-US" sz="1400" b="1" spc="5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Item</a:t>
                      </a:r>
                      <a:endParaRPr lang="en-US" sz="1400">
                        <a:solidFill>
                          <a:schemeClr val="bg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lang="en-US" sz="1400" b="1" spc="2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FY26 to FY27 Changes</a:t>
                      </a:r>
                      <a:endParaRPr lang="en-US" sz="1400" b="1" spc="-10">
                        <a:solidFill>
                          <a:schemeClr val="bg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83">
                <a:tc>
                  <a:txBody>
                    <a:bodyPr/>
                    <a:lstStyle/>
                    <a:p>
                      <a:pPr marL="92075" lvl="0">
                        <a:lnSpc>
                          <a:spcPct val="100000"/>
                        </a:lnSpc>
                        <a:spcBef>
                          <a:spcPts val="35"/>
                        </a:spcBef>
                        <a:buNone/>
                      </a:pPr>
                      <a:r>
                        <a:rPr lang="en-US" sz="1400" b="1" spc="-10">
                          <a:latin typeface="+mn-lt"/>
                          <a:cs typeface="Calibri"/>
                        </a:rPr>
                        <a:t>Garage Replacement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400" b="1" spc="-5">
                          <a:latin typeface="+mn-lt"/>
                          <a:cs typeface="Calibri"/>
                        </a:rPr>
                        <a:t>($5,897)</a:t>
                      </a:r>
                      <a:endParaRPr lang="en-US" sz="140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63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1400" b="1">
                          <a:latin typeface="+mn-lt"/>
                          <a:cs typeface="Calibri"/>
                        </a:rPr>
                        <a:t>Facility Routine Maintenance &amp; Prevention</a:t>
                      </a:r>
                      <a:endParaRPr sz="1400" b="1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1400" b="1">
                          <a:latin typeface="+mn-lt"/>
                          <a:cs typeface="Calibri"/>
                        </a:rPr>
                        <a:t>$1,000</a:t>
                      </a:r>
                      <a:endParaRPr sz="1400" b="1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267184"/>
                  </a:ext>
                </a:extLst>
              </a:tr>
              <a:tr h="38363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b="1" spc="-10">
                          <a:latin typeface="+mn-lt"/>
                          <a:cs typeface="Calibri"/>
                        </a:rPr>
                        <a:t>Transportation</a:t>
                      </a:r>
                      <a:r>
                        <a:rPr sz="1400" b="1" spc="-35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10">
                          <a:latin typeface="+mn-lt"/>
                          <a:cs typeface="Calibri"/>
                        </a:rPr>
                        <a:t>Maps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b="1">
                          <a:latin typeface="+mn-lt"/>
                          <a:cs typeface="Calibri"/>
                        </a:rPr>
                        <a:t>$195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408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1400" b="1" spc="-5">
                          <a:latin typeface="+mn-lt"/>
                          <a:cs typeface="Calibri"/>
                        </a:rPr>
                        <a:t>Replace</a:t>
                      </a:r>
                      <a:r>
                        <a:rPr lang="en-US" sz="1400" b="1" spc="1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+mn-lt"/>
                          <a:cs typeface="Calibri"/>
                        </a:rPr>
                        <a:t>Equipment and Depreciation Adjustment</a:t>
                      </a:r>
                      <a:endParaRPr lang="en-US" sz="140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1400" b="1" spc="-5">
                          <a:latin typeface="+mn-lt"/>
                          <a:cs typeface="Calibri"/>
                        </a:rPr>
                        <a:t>($14,624)</a:t>
                      </a:r>
                      <a:endParaRPr lang="en-US" sz="140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833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400" b="1" spc="-10">
                          <a:latin typeface="+mn-lt"/>
                          <a:cs typeface="Calibri"/>
                        </a:rPr>
                        <a:t>Workers’</a:t>
                      </a:r>
                      <a:r>
                        <a:rPr sz="1400" b="1" spc="-15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+mn-lt"/>
                          <a:cs typeface="Calibri"/>
                        </a:rPr>
                        <a:t>Compensation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400" b="1" spc="1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400" b="1" spc="10">
                          <a:latin typeface="+mn-lt"/>
                          <a:cs typeface="Calibri"/>
                        </a:rPr>
                        <a:t>1,156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9307">
                <a:tc>
                  <a:txBody>
                    <a:bodyPr/>
                    <a:lstStyle/>
                    <a:p>
                      <a:pPr marR="116205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400" b="1" spc="-105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T</a:t>
                      </a:r>
                      <a:r>
                        <a:rPr lang="en-US" sz="1400" b="1" spc="-2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o</a:t>
                      </a:r>
                      <a:r>
                        <a:rPr lang="en-US" sz="1400" b="1" spc="-5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t</a:t>
                      </a:r>
                      <a:r>
                        <a:rPr lang="en-US" sz="1400" b="1" spc="-3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a</a:t>
                      </a:r>
                      <a:r>
                        <a:rPr lang="en-US" sz="1400" b="1" spc="-5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l</a:t>
                      </a:r>
                      <a:endParaRPr lang="en-US" sz="1400">
                        <a:solidFill>
                          <a:schemeClr val="bg1"/>
                        </a:solidFill>
                        <a:latin typeface="+mn-lt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400" b="1" spc="-5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($18,170)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67E152-E6D2-38A6-0058-23BCE52E2273}"/>
              </a:ext>
            </a:extLst>
          </p:cNvPr>
          <p:cNvSpPr/>
          <p:nvPr/>
        </p:nvSpPr>
        <p:spPr>
          <a:xfrm>
            <a:off x="6019800" y="971550"/>
            <a:ext cx="3124200" cy="3476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EE901-27F7-FE2A-F45D-B3FE780F6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t="75" r="25700" b="5590"/>
          <a:stretch/>
        </p:blipFill>
        <p:spPr>
          <a:xfrm>
            <a:off x="4567275" y="2914649"/>
            <a:ext cx="4580421" cy="3567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A0DD8-65E5-460A-02D0-BF652EAFA3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79" t="127" r="16652" b="1372"/>
          <a:stretch/>
        </p:blipFill>
        <p:spPr>
          <a:xfrm rot="5400000">
            <a:off x="5423972" y="-847172"/>
            <a:ext cx="2867025" cy="4580419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8676" y="971550"/>
            <a:ext cx="2476499" cy="5070422"/>
          </a:xfrm>
          <a:prstGeom prst="rect">
            <a:avLst/>
          </a:prstGeom>
        </p:spPr>
        <p:txBody>
          <a:bodyPr lIns="0" tIns="45720" rIns="0" bIns="45720" anchor="t"/>
          <a:lstStyle/>
          <a:p>
            <a:pPr marL="0" indent="0">
              <a:spcAft>
                <a:spcPts val="24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Neue Haas Grotesk Text Pro"/>
                <a:cs typeface="Calibri"/>
              </a:rPr>
              <a:t>Alton Garage</a:t>
            </a:r>
            <a:endParaRPr lang="en-US" sz="2800" b="1">
              <a:solidFill>
                <a:schemeClr val="accent1"/>
              </a:solidFill>
              <a:latin typeface="Neue Haas Grotesk Text Pro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>
                <a:solidFill>
                  <a:schemeClr val="accent3">
                    <a:lumMod val="75000"/>
                  </a:schemeClr>
                </a:solidFill>
                <a:latin typeface="Roboto Slab"/>
                <a:ea typeface="Roboto Slab"/>
                <a:cs typeface="Calibri"/>
              </a:rPr>
              <a:t>Why a New Facility is Needed: </a:t>
            </a:r>
          </a:p>
          <a:p>
            <a:pPr marL="213995" indent="-213995"/>
            <a:r>
              <a:rPr lang="en-US" spc="0">
                <a:latin typeface="+mn-lt"/>
                <a:ea typeface="Calibri"/>
                <a:cs typeface="Calibri"/>
              </a:rPr>
              <a:t>Larger equipment</a:t>
            </a:r>
          </a:p>
          <a:p>
            <a:pPr marL="213995" indent="-213995"/>
            <a:r>
              <a:rPr lang="en-US" spc="0">
                <a:latin typeface="+mn-lt"/>
                <a:ea typeface="Calibri"/>
                <a:cs typeface="Calibri"/>
              </a:rPr>
              <a:t>Safe operations </a:t>
            </a:r>
            <a:endParaRPr lang="en-US" b="1" spc="0">
              <a:solidFill>
                <a:schemeClr val="accent4"/>
              </a:solidFill>
              <a:latin typeface="+mn-lt"/>
              <a:ea typeface="Calibri"/>
              <a:cs typeface="Calibri"/>
            </a:endParaRPr>
          </a:p>
          <a:p>
            <a:pPr marL="213995" indent="-213995"/>
            <a:r>
              <a:rPr lang="en-US" spc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Land constrained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000" b="1" spc="0">
                <a:solidFill>
                  <a:schemeClr val="accent3">
                    <a:lumMod val="75000"/>
                  </a:schemeClr>
                </a:solidFill>
                <a:latin typeface="Roboto Slab"/>
                <a:ea typeface="Roboto Slab"/>
                <a:cs typeface="Calibri"/>
              </a:rPr>
              <a:t>What’s Included:</a:t>
            </a:r>
          </a:p>
          <a:p>
            <a:pPr marL="213995" indent="-213995">
              <a:spcBef>
                <a:spcPts val="0"/>
              </a:spcBef>
              <a:spcAft>
                <a:spcPts val="900"/>
              </a:spcAft>
            </a:pPr>
            <a:r>
              <a:rPr lang="en-US" spc="0">
                <a:latin typeface="+mn-lt"/>
                <a:ea typeface="Calibri"/>
                <a:cs typeface="Calibri"/>
              </a:rPr>
              <a:t>12 maintenance bays</a:t>
            </a:r>
            <a:endParaRPr lang="en-US" spc="0">
              <a:latin typeface="+mn-lt"/>
              <a:ea typeface="Calibri"/>
            </a:endParaRPr>
          </a:p>
          <a:p>
            <a:pPr marL="213995" indent="-213995">
              <a:spcBef>
                <a:spcPts val="0"/>
              </a:spcBef>
              <a:spcAft>
                <a:spcPts val="900"/>
              </a:spcAft>
            </a:pPr>
            <a:r>
              <a:rPr lang="en-US" spc="0">
                <a:latin typeface="+mn-lt"/>
                <a:ea typeface="Calibri"/>
                <a:cs typeface="Calibri"/>
              </a:rPr>
              <a:t>2 wash bay</a:t>
            </a:r>
            <a:endParaRPr lang="en-US" spc="0">
              <a:latin typeface="+mn-lt"/>
              <a:ea typeface="Calibri"/>
            </a:endParaRPr>
          </a:p>
          <a:p>
            <a:pPr marL="213995" indent="-213995">
              <a:spcBef>
                <a:spcPts val="0"/>
              </a:spcBef>
              <a:spcAft>
                <a:spcPts val="900"/>
              </a:spcAft>
            </a:pPr>
            <a:r>
              <a:rPr lang="en-US" spc="0">
                <a:latin typeface="+mn-lt"/>
                <a:ea typeface="Calibri"/>
                <a:cs typeface="Calibri"/>
              </a:rPr>
              <a:t>1 mechanic bay</a:t>
            </a:r>
            <a:endParaRPr lang="en-US" spc="0">
              <a:latin typeface="+mn-lt"/>
              <a:ea typeface="Calibri"/>
            </a:endParaRPr>
          </a:p>
          <a:p>
            <a:pPr marL="213995" indent="-213995">
              <a:spcBef>
                <a:spcPts val="0"/>
              </a:spcBef>
              <a:spcAft>
                <a:spcPts val="900"/>
              </a:spcAft>
            </a:pPr>
            <a:r>
              <a:rPr lang="en-US" spc="0">
                <a:latin typeface="+mn-lt"/>
                <a:ea typeface="Calibri"/>
                <a:cs typeface="Calibri"/>
              </a:rPr>
              <a:t>Cold storage</a:t>
            </a:r>
            <a:endParaRPr lang="en-US" spc="0">
              <a:latin typeface="+mn-lt"/>
              <a:ea typeface="Calibri"/>
            </a:endParaRPr>
          </a:p>
          <a:p>
            <a:pPr marL="213995" indent="-213995">
              <a:spcBef>
                <a:spcPts val="0"/>
              </a:spcBef>
              <a:spcAft>
                <a:spcPts val="900"/>
              </a:spcAft>
            </a:pPr>
            <a:r>
              <a:rPr lang="en-US" spc="0">
                <a:latin typeface="+mn-lt"/>
                <a:ea typeface="Calibri"/>
                <a:cs typeface="Calibri"/>
              </a:rPr>
              <a:t>Brine storage</a:t>
            </a:r>
            <a:endParaRPr lang="en-US" spc="0">
              <a:latin typeface="PT Sans"/>
              <a:ea typeface="Calibri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840107" y="1592186"/>
            <a:ext cx="478786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/>
          </p:cNvSpPr>
          <p:nvPr/>
        </p:nvSpPr>
        <p:spPr>
          <a:xfrm rot="16200000">
            <a:off x="6547011" y="3975257"/>
            <a:ext cx="613567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683F4-3C8D-28F4-916D-EE6339DF7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157163"/>
            <a:ext cx="1733550" cy="4286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8AABD8-32EC-8380-4139-BDD4850C2A02}"/>
              </a:ext>
            </a:extLst>
          </p:cNvPr>
          <p:cNvSpPr/>
          <p:nvPr/>
        </p:nvSpPr>
        <p:spPr>
          <a:xfrm>
            <a:off x="3645138" y="1639811"/>
            <a:ext cx="1737360" cy="17373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035D7-35BF-9EED-F182-DA859DD55879}"/>
              </a:ext>
            </a:extLst>
          </p:cNvPr>
          <p:cNvSpPr txBox="1"/>
          <p:nvPr/>
        </p:nvSpPr>
        <p:spPr>
          <a:xfrm>
            <a:off x="3603565" y="2143085"/>
            <a:ext cx="1813361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Recommended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Slab"/>
              <a:ea typeface="Roboto Slab"/>
              <a:cs typeface="Roboto Slab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$13M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B35AD2B-DE26-6B75-0F71-87AF7DF1162A}"/>
              </a:ext>
            </a:extLst>
          </p:cNvPr>
          <p:cNvSpPr/>
          <p:nvPr/>
        </p:nvSpPr>
        <p:spPr>
          <a:xfrm>
            <a:off x="3683122" y="2984837"/>
            <a:ext cx="1734829" cy="146304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91440" rtlCol="0" anchor="b"/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9405B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$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5.9M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9405B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decrease</a:t>
            </a:r>
          </a:p>
        </p:txBody>
      </p:sp>
    </p:spTree>
    <p:extLst>
      <p:ext uri="{BB962C8B-B14F-4D97-AF65-F5344CB8AC3E}">
        <p14:creationId xmlns:p14="http://schemas.microsoft.com/office/powerpoint/2010/main" val="1013799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340EB5-DA7C-18A7-4A74-C4393E74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" t="18584" r="-43" b="31024"/>
          <a:stretch/>
        </p:blipFill>
        <p:spPr>
          <a:xfrm>
            <a:off x="3954234" y="4620985"/>
            <a:ext cx="5192117" cy="18613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C0D72-EDCF-53B0-4DEB-1842B4572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2320784"/>
            <a:ext cx="5192486" cy="23002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1E9FB4-AE0D-C052-7395-7FC5E7638C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7" r="19715"/>
          <a:stretch/>
        </p:blipFill>
        <p:spPr>
          <a:xfrm rot="5400000">
            <a:off x="6916215" y="2390479"/>
            <a:ext cx="2300200" cy="216081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9148" y="1028700"/>
            <a:ext cx="2790827" cy="4657724"/>
          </a:xfrm>
          <a:prstGeom prst="rect">
            <a:avLst/>
          </a:prstGeom>
        </p:spPr>
        <p:txBody>
          <a:bodyPr lIns="0" tIns="45720" rIns="0" bIns="45720" anchor="t"/>
          <a:lstStyle/>
          <a:p>
            <a:pPr marL="0" indent="0">
              <a:spcAft>
                <a:spcPts val="30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Neue Haas Grotesk Text Pro"/>
                <a:cs typeface="Calibri"/>
              </a:rPr>
              <a:t>Equipment Efficiencies</a:t>
            </a:r>
            <a:endParaRPr lang="en-US" sz="2800" b="1">
              <a:solidFill>
                <a:schemeClr val="accent1"/>
              </a:solidFill>
              <a:latin typeface="Neue Haas Grotesk Text Pro"/>
            </a:endParaRPr>
          </a:p>
          <a:p>
            <a:pPr marL="228600" indent="-22860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+mn-lt"/>
                <a:ea typeface="Calibri"/>
                <a:cs typeface="Calibri"/>
              </a:rPr>
              <a:t>Leasing 32 tractors </a:t>
            </a:r>
            <a:br>
              <a:rPr lang="en-US">
                <a:latin typeface="+mn-lt"/>
                <a:ea typeface="Calibri"/>
                <a:cs typeface="Calibri"/>
              </a:rPr>
            </a:br>
            <a:r>
              <a:rPr lang="en-US">
                <a:latin typeface="+mn-lt"/>
                <a:ea typeface="Calibri"/>
                <a:cs typeface="Calibri"/>
              </a:rPr>
              <a:t>vs. owning</a:t>
            </a:r>
          </a:p>
          <a:p>
            <a:pPr marL="228600" indent="-22860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+mn-lt"/>
                <a:ea typeface="Calibri"/>
                <a:cs typeface="Calibri"/>
              </a:rPr>
              <a:t>Reduced 33 light fleet</a:t>
            </a:r>
          </a:p>
          <a:p>
            <a:pPr marL="228600" indent="-22860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latin typeface="+mn-lt"/>
                <a:ea typeface="Calibri"/>
                <a:cs typeface="Calibri"/>
              </a:rPr>
              <a:t>Reduced</a:t>
            </a:r>
            <a:r>
              <a:rPr lang="en-US" spc="38">
                <a:latin typeface="+mn-lt"/>
                <a:ea typeface="Calibri"/>
                <a:cs typeface="Calibri"/>
              </a:rPr>
              <a:t> from 55 to 5 plow configurations</a:t>
            </a:r>
            <a:endParaRPr lang="en-US"/>
          </a:p>
          <a:p>
            <a:pPr marL="228600" indent="-228600">
              <a:spcBef>
                <a:spcPts val="0"/>
              </a:spcBef>
              <a:spcAft>
                <a:spcPts val="1200"/>
              </a:spcAft>
            </a:pPr>
            <a:endParaRPr lang="en-US" sz="1600">
              <a:latin typeface="PT Sans"/>
              <a:ea typeface="Calibri"/>
              <a:cs typeface="Calibri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819149" y="2057970"/>
            <a:ext cx="478786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/>
          </p:cNvSpPr>
          <p:nvPr/>
        </p:nvSpPr>
        <p:spPr>
          <a:xfrm rot="16200000">
            <a:off x="6642628" y="4016907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Isosceles Triangle 30">
            <a:extLst>
              <a:ext uri="{FF2B5EF4-FFF2-40B4-BE49-F238E27FC236}">
                <a16:creationId xmlns:a16="http://schemas.microsoft.com/office/drawing/2014/main" id="{BE241296-A226-CC35-8AD9-68F52B442F9A}"/>
              </a:ext>
            </a:extLst>
          </p:cNvPr>
          <p:cNvSpPr>
            <a:spLocks/>
          </p:cNvSpPr>
          <p:nvPr/>
        </p:nvSpPr>
        <p:spPr>
          <a:xfrm rot="5400000" flipH="1">
            <a:off x="2375428" y="4016907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C8BE1-35A2-C433-949D-EBA6BA8031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044" t="22815" r="2557" b="24192"/>
          <a:stretch/>
        </p:blipFill>
        <p:spPr>
          <a:xfrm>
            <a:off x="3948793" y="616688"/>
            <a:ext cx="2471057" cy="17040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9CC80E-9ED1-064B-F899-665B0B989D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61" t="1450" b="9858"/>
          <a:stretch/>
        </p:blipFill>
        <p:spPr>
          <a:xfrm>
            <a:off x="6419850" y="616688"/>
            <a:ext cx="2724151" cy="17040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F291FE0-4222-4116-F625-05308EF9DB11}"/>
              </a:ext>
            </a:extLst>
          </p:cNvPr>
          <p:cNvSpPr/>
          <p:nvPr/>
        </p:nvSpPr>
        <p:spPr>
          <a:xfrm>
            <a:off x="2907273" y="1211291"/>
            <a:ext cx="2083038" cy="154294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37160" rtlCol="0" anchor="b"/>
          <a:lstStyle/>
          <a:p>
            <a:pPr algn="ctr">
              <a:lnSpc>
                <a:spcPts val="2100"/>
              </a:lnSpc>
            </a:pPr>
            <a:r>
              <a:rPr lang="en-US" sz="2200" b="1">
                <a:solidFill>
                  <a:schemeClr val="accent4"/>
                </a:solidFill>
                <a:latin typeface="Roboto Slab"/>
                <a:ea typeface="Roboto Slab"/>
                <a:cs typeface="Roboto Slab"/>
              </a:rPr>
              <a:t>$14.6M</a:t>
            </a:r>
          </a:p>
          <a:p>
            <a:pPr algn="ctr">
              <a:lnSpc>
                <a:spcPts val="2100"/>
              </a:lnSpc>
            </a:pPr>
            <a:r>
              <a:rPr lang="en-US" sz="1600" b="1">
                <a:solidFill>
                  <a:schemeClr val="accent4"/>
                </a:solidFill>
                <a:latin typeface="Roboto Slab"/>
                <a:ea typeface="Roboto Slab"/>
                <a:cs typeface="Roboto Slab"/>
              </a:rPr>
              <a:t>decrease</a:t>
            </a:r>
            <a:endParaRPr lang="en-US">
              <a:solidFill>
                <a:schemeClr val="accent4"/>
              </a:solidFill>
              <a:latin typeface="Roboto Slab"/>
              <a:ea typeface="Roboto Slab"/>
              <a:cs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19986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45C1D-5E3D-F602-41FE-D9A61F877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2AD8B590-4EC5-0F4F-8B5C-006E1C483EF7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45162044"/>
              </p:ext>
            </p:extLst>
          </p:nvPr>
        </p:nvGraphicFramePr>
        <p:xfrm>
          <a:off x="781050" y="1668820"/>
          <a:ext cx="7583478" cy="3725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106">
                  <a:extLst>
                    <a:ext uri="{9D8B030D-6E8A-4147-A177-3AD203B41FA5}">
                      <a16:colId xmlns:a16="http://schemas.microsoft.com/office/drawing/2014/main" val="3042217330"/>
                    </a:ext>
                  </a:extLst>
                </a:gridCol>
                <a:gridCol w="1527463">
                  <a:extLst>
                    <a:ext uri="{9D8B030D-6E8A-4147-A177-3AD203B41FA5}">
                      <a16:colId xmlns:a16="http://schemas.microsoft.com/office/drawing/2014/main" val="2526075446"/>
                    </a:ext>
                  </a:extLst>
                </a:gridCol>
                <a:gridCol w="1482943">
                  <a:extLst>
                    <a:ext uri="{9D8B030D-6E8A-4147-A177-3AD203B41FA5}">
                      <a16:colId xmlns:a16="http://schemas.microsoft.com/office/drawing/2014/main" val="30199391"/>
                    </a:ext>
                  </a:extLst>
                </a:gridCol>
                <a:gridCol w="2388966">
                  <a:extLst>
                    <a:ext uri="{9D8B030D-6E8A-4147-A177-3AD203B41FA5}">
                      <a16:colId xmlns:a16="http://schemas.microsoft.com/office/drawing/2014/main" val="1008837559"/>
                    </a:ext>
                  </a:extLst>
                </a:gridCol>
              </a:tblGrid>
              <a:tr h="458148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Appropriation Type</a:t>
                      </a:r>
                    </a:p>
                  </a:txBody>
                  <a:tcPr marT="45725" marB="45725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FY 2026 Budget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Adjustments</a:t>
                      </a:r>
                    </a:p>
                  </a:txBody>
                  <a:tcPr marT="45725" marB="457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FY 2027 Governor's Recommendation</a:t>
                      </a:r>
                    </a:p>
                  </a:txBody>
                  <a:tcPr marT="45725" marB="457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0749"/>
                  </a:ext>
                </a:extLst>
              </a:tr>
              <a:tr h="458148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Agency Operations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$407,453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($6,875)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$400,578</a:t>
                      </a:r>
                    </a:p>
                  </a:txBody>
                  <a:tcPr marT="45725" marB="45725" anchor="ctr"/>
                </a:tc>
                <a:extLst>
                  <a:ext uri="{0D108BD9-81ED-4DB2-BD59-A6C34878D82A}">
                    <a16:rowId xmlns:a16="http://schemas.microsoft.com/office/drawing/2014/main" val="1877740712"/>
                  </a:ext>
                </a:extLst>
              </a:tr>
              <a:tr h="458148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Special Purpose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$52,130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($6,398)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$45,732</a:t>
                      </a:r>
                    </a:p>
                  </a:txBody>
                  <a:tcPr marT="45725" marB="45725" anchor="ctr"/>
                </a:tc>
                <a:extLst>
                  <a:ext uri="{0D108BD9-81ED-4DB2-BD59-A6C34878D82A}">
                    <a16:rowId xmlns:a16="http://schemas.microsoft.com/office/drawing/2014/main" val="2884107033"/>
                  </a:ext>
                </a:extLst>
              </a:tr>
              <a:tr h="458148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Capital Projects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$33,647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($4,897)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$28,750</a:t>
                      </a:r>
                    </a:p>
                  </a:txBody>
                  <a:tcPr marT="45725" marB="45725" anchor="ctr"/>
                </a:tc>
                <a:extLst>
                  <a:ext uri="{0D108BD9-81ED-4DB2-BD59-A6C34878D82A}">
                    <a16:rowId xmlns:a16="http://schemas.microsoft.com/office/drawing/2014/main" val="3649070525"/>
                  </a:ext>
                </a:extLst>
              </a:tr>
              <a:tr h="458148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marT="45725" marB="45725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$493,230</a:t>
                      </a:r>
                      <a:endParaRPr lang="en-US" sz="1400"/>
                    </a:p>
                  </a:txBody>
                  <a:tcPr marT="45725" marB="457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(18,170)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T="45725" marB="457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$475,060</a:t>
                      </a:r>
                      <a:endParaRPr lang="en-US" sz="1400"/>
                    </a:p>
                  </a:txBody>
                  <a:tcPr marT="45725" marB="457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98225"/>
                  </a:ext>
                </a:extLst>
              </a:tr>
              <a:tr h="458148">
                <a:tc>
                  <a:txBody>
                    <a:bodyPr/>
                    <a:lstStyle/>
                    <a:p>
                      <a:pPr marL="0" lvl="0" indent="0" algn="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MVD 360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91441" marR="9144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$20,000</a:t>
                      </a:r>
                      <a:endParaRPr lang="en-US" sz="1400"/>
                    </a:p>
                  </a:txBody>
                  <a:tcPr marL="91441" marR="9144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/>
                    </a:p>
                  </a:txBody>
                  <a:tcPr marL="91441" marR="9144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/>
                        <a:t>$20,000*</a:t>
                      </a:r>
                      <a:endParaRPr lang="en-US" sz="1400"/>
                    </a:p>
                  </a:txBody>
                  <a:tcPr marL="91441" marR="91441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37965"/>
                  </a:ext>
                </a:extLst>
              </a:tr>
              <a:tr h="458148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Grand Total</a:t>
                      </a:r>
                      <a:endParaRPr lang="en-US"/>
                    </a:p>
                  </a:txBody>
                  <a:tcPr marL="91441" marR="91441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$513,230</a:t>
                      </a:r>
                      <a:endParaRPr lang="en-US" sz="1400"/>
                    </a:p>
                  </a:txBody>
                  <a:tcPr marL="91441" marR="91441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tx1"/>
                          </a:solidFill>
                          <a:latin typeface="PT Sans"/>
                        </a:rPr>
                        <a:t>(18,170)</a:t>
                      </a:r>
                      <a:endParaRPr lang="en-US" sz="1400"/>
                    </a:p>
                  </a:txBody>
                  <a:tcPr marL="91441" marR="91441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$495,060</a:t>
                      </a:r>
                      <a:endParaRPr lang="en-US"/>
                    </a:p>
                  </a:txBody>
                  <a:tcPr marL="91441" marR="91441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13017"/>
                  </a:ext>
                </a:extLst>
              </a:tr>
              <a:tr h="458148"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FTEs</a:t>
                      </a:r>
                    </a:p>
                  </a:txBody>
                  <a:tcPr marT="45725" marB="45725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2,657</a:t>
                      </a:r>
                    </a:p>
                  </a:txBody>
                  <a:tcPr marT="45725" marB="457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T="45725" marB="45725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2,657</a:t>
                      </a:r>
                    </a:p>
                  </a:txBody>
                  <a:tcPr marT="45725" marB="457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25132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FAB44B-A4AA-AA9F-9FF3-D4CC761AFB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050" y="1143000"/>
            <a:ext cx="5250392" cy="430667"/>
          </a:xfrm>
        </p:spPr>
        <p:txBody>
          <a:bodyPr lIns="0" tIns="45720" rIns="0" bIns="45720" anchor="b">
            <a:normAutofit fontScale="92500" lnSpcReduction="10000"/>
          </a:bodyPr>
          <a:lstStyle/>
          <a:p>
            <a:r>
              <a:rPr lang="en-US" sz="2800"/>
              <a:t>Budget Summary</a:t>
            </a:r>
            <a:r>
              <a:rPr lang="en-US"/>
              <a:t> </a:t>
            </a:r>
            <a:r>
              <a:rPr lang="en-US" sz="1600" b="0" i="1"/>
              <a:t>($000 Omitted)</a:t>
            </a:r>
            <a:endParaRPr lang="en-US" b="0" i="1"/>
          </a:p>
        </p:txBody>
      </p: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4C031AA1-C1D3-7F05-B5B6-C6BDA4B89F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0557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C165E577-F5D1-BD02-926F-5C3095073D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10554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D78F1BE9-C52C-F59A-DB35-B77BC71A20A7}"/>
              </a:ext>
            </a:extLst>
          </p:cNvPr>
          <p:cNvSpPr/>
          <p:nvPr/>
        </p:nvSpPr>
        <p:spPr>
          <a:xfrm rot="2880000" flipH="1" flipV="1">
            <a:off x="7800333" y="2472807"/>
            <a:ext cx="1128868" cy="1352479"/>
          </a:xfrm>
          <a:prstGeom prst="upArrow">
            <a:avLst/>
          </a:prstGeom>
          <a:solidFill>
            <a:schemeClr val="accent3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2A90B-38EF-4140-2B11-93F63D1A6298}"/>
              </a:ext>
            </a:extLst>
          </p:cNvPr>
          <p:cNvSpPr txBox="1"/>
          <p:nvPr/>
        </p:nvSpPr>
        <p:spPr>
          <a:xfrm rot="19140000">
            <a:off x="7773307" y="2861229"/>
            <a:ext cx="11949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Roboto Slab"/>
                <a:ea typeface="Roboto Slab"/>
                <a:cs typeface="Roboto Slab"/>
              </a:rPr>
              <a:t>3.7% reduction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C1544-A128-6516-3614-AB8A5A452B04}"/>
              </a:ext>
            </a:extLst>
          </p:cNvPr>
          <p:cNvSpPr txBox="1"/>
          <p:nvPr/>
        </p:nvSpPr>
        <p:spPr>
          <a:xfrm>
            <a:off x="3323687" y="5388040"/>
            <a:ext cx="50509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*Approved in FY26 Budget</a:t>
            </a:r>
          </a:p>
        </p:txBody>
      </p:sp>
    </p:spTree>
    <p:extLst>
      <p:ext uri="{BB962C8B-B14F-4D97-AF65-F5344CB8AC3E}">
        <p14:creationId xmlns:p14="http://schemas.microsoft.com/office/powerpoint/2010/main" val="33346260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3375" y="0"/>
            <a:ext cx="5000625" cy="6858000"/>
          </a:xfrm>
          <a:custGeom>
            <a:avLst/>
            <a:gdLst/>
            <a:ahLst/>
            <a:cxnLst/>
            <a:rect l="l" t="t" r="r" b="b"/>
            <a:pathLst>
              <a:path w="5000625" h="6858000">
                <a:moveTo>
                  <a:pt x="0" y="6858000"/>
                </a:moveTo>
                <a:lnTo>
                  <a:pt x="5000625" y="6858000"/>
                </a:lnTo>
                <a:lnTo>
                  <a:pt x="500062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F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143375" cy="6858000"/>
          </a:xfrm>
          <a:custGeom>
            <a:avLst/>
            <a:gdLst/>
            <a:ahLst/>
            <a:cxnLst/>
            <a:rect l="l" t="t" r="r" b="b"/>
            <a:pathLst>
              <a:path w="4143375" h="6858000">
                <a:moveTo>
                  <a:pt x="0" y="6858000"/>
                </a:moveTo>
                <a:lnTo>
                  <a:pt x="4143375" y="6858000"/>
                </a:lnTo>
                <a:lnTo>
                  <a:pt x="414337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3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391150"/>
            <a:ext cx="4143375" cy="1466850"/>
          </a:xfrm>
          <a:custGeom>
            <a:avLst/>
            <a:gdLst/>
            <a:ahLst/>
            <a:cxnLst/>
            <a:rect l="l" t="t" r="r" b="b"/>
            <a:pathLst>
              <a:path w="4143375" h="1466850">
                <a:moveTo>
                  <a:pt x="2071624" y="0"/>
                </a:moveTo>
                <a:lnTo>
                  <a:pt x="0" y="1366997"/>
                </a:lnTo>
                <a:lnTo>
                  <a:pt x="0" y="1466850"/>
                </a:lnTo>
                <a:lnTo>
                  <a:pt x="4143375" y="1466850"/>
                </a:lnTo>
                <a:lnTo>
                  <a:pt x="4143375" y="1366997"/>
                </a:lnTo>
                <a:lnTo>
                  <a:pt x="2071624" y="0"/>
                </a:lnTo>
                <a:close/>
              </a:path>
            </a:pathLst>
          </a:custGeom>
          <a:solidFill>
            <a:srgbClr val="FFFFFF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752975"/>
            <a:ext cx="4143375" cy="2105025"/>
          </a:xfrm>
          <a:custGeom>
            <a:avLst/>
            <a:gdLst/>
            <a:ahLst/>
            <a:cxnLst/>
            <a:rect l="l" t="t" r="r" b="b"/>
            <a:pathLst>
              <a:path w="4143375" h="2105025">
                <a:moveTo>
                  <a:pt x="2071624" y="0"/>
                </a:moveTo>
                <a:lnTo>
                  <a:pt x="0" y="1367002"/>
                </a:lnTo>
                <a:lnTo>
                  <a:pt x="0" y="2105025"/>
                </a:lnTo>
                <a:lnTo>
                  <a:pt x="1125903" y="2105025"/>
                </a:lnTo>
                <a:lnTo>
                  <a:pt x="2071624" y="1480972"/>
                </a:lnTo>
                <a:lnTo>
                  <a:pt x="4143375" y="1480972"/>
                </a:lnTo>
                <a:lnTo>
                  <a:pt x="4143375" y="1367002"/>
                </a:lnTo>
                <a:lnTo>
                  <a:pt x="2071624" y="0"/>
                </a:lnTo>
                <a:close/>
              </a:path>
              <a:path w="4143375" h="2105025">
                <a:moveTo>
                  <a:pt x="4143375" y="1480972"/>
                </a:moveTo>
                <a:lnTo>
                  <a:pt x="2071624" y="1480972"/>
                </a:lnTo>
                <a:lnTo>
                  <a:pt x="3017402" y="2105025"/>
                </a:lnTo>
                <a:lnTo>
                  <a:pt x="4143375" y="2105025"/>
                </a:lnTo>
                <a:lnTo>
                  <a:pt x="4143375" y="1480972"/>
                </a:lnTo>
                <a:close/>
              </a:path>
            </a:pathLst>
          </a:custGeom>
          <a:solidFill>
            <a:srgbClr val="FFFFFF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5750" y="152400"/>
            <a:ext cx="1819275" cy="447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62400" y="0"/>
            <a:ext cx="5181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43375" y="0"/>
            <a:ext cx="5000625" cy="6857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5235" y="2091055"/>
            <a:ext cx="3623762" cy="1029769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lnSpc>
                <a:spcPts val="3900"/>
              </a:lnSpc>
              <a:spcBef>
                <a:spcPts val="130"/>
              </a:spcBef>
            </a:pPr>
            <a:r>
              <a:rPr lang="en-US" sz="3600" b="1" spc="95">
                <a:solidFill>
                  <a:srgbClr val="FFFFFF"/>
                </a:solidFill>
                <a:latin typeface="+mj-lt"/>
                <a:cs typeface="Georgia"/>
              </a:rPr>
              <a:t>DOT RIIF*</a:t>
            </a:r>
            <a:endParaRPr lang="en-US" sz="3600">
              <a:solidFill>
                <a:srgbClr val="000000"/>
              </a:solidFill>
              <a:latin typeface="+mj-lt"/>
              <a:cs typeface="Georgia"/>
            </a:endParaRPr>
          </a:p>
          <a:p>
            <a:pPr marL="12700">
              <a:lnSpc>
                <a:spcPts val="3900"/>
              </a:lnSpc>
              <a:spcBef>
                <a:spcPts val="130"/>
              </a:spcBef>
            </a:pPr>
            <a:r>
              <a:rPr lang="en-US" sz="3600" spc="95">
                <a:solidFill>
                  <a:srgbClr val="FFFFFF"/>
                </a:solidFill>
                <a:latin typeface="+mj-lt"/>
                <a:cs typeface="Georgia"/>
              </a:rPr>
              <a:t>Funding </a:t>
            </a:r>
            <a:endParaRPr lang="en-US" sz="3600">
              <a:latin typeface="+mj-lt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8929" y="3554729"/>
            <a:ext cx="2968534" cy="1150315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en-US" sz="2000" b="1" spc="50">
                <a:solidFill>
                  <a:srgbClr val="FFFFFF"/>
                </a:solidFill>
                <a:latin typeface="Roboto Slab"/>
                <a:cs typeface="Roboto Slab"/>
              </a:rPr>
              <a:t>Governor's Recommendation</a:t>
            </a:r>
          </a:p>
          <a:p>
            <a:pPr marL="12700">
              <a:spcBef>
                <a:spcPts val="130"/>
              </a:spcBef>
            </a:pPr>
            <a:endParaRPr lang="en-US" sz="2000" b="1" spc="50">
              <a:solidFill>
                <a:srgbClr val="FFFFFF"/>
              </a:solidFill>
              <a:latin typeface="Roboto Slab"/>
              <a:ea typeface="Roboto Slab"/>
              <a:cs typeface="Roboto Slab"/>
            </a:endParaRPr>
          </a:p>
          <a:p>
            <a:pPr marL="12700">
              <a:spcBef>
                <a:spcPts val="130"/>
              </a:spcBef>
            </a:pPr>
            <a:r>
              <a:rPr lang="en-US" sz="1200" b="1" spc="50">
                <a:solidFill>
                  <a:srgbClr val="FFFFFF"/>
                </a:solidFill>
                <a:latin typeface="Roboto Slab"/>
                <a:ea typeface="Roboto Slab"/>
                <a:cs typeface="Roboto Slab"/>
              </a:rPr>
              <a:t>*Rebuild Iowa Infrastructure Fund</a:t>
            </a:r>
          </a:p>
        </p:txBody>
      </p:sp>
      <p:sp>
        <p:nvSpPr>
          <p:cNvPr id="11" name="object 11"/>
          <p:cNvSpPr/>
          <p:nvPr/>
        </p:nvSpPr>
        <p:spPr>
          <a:xfrm>
            <a:off x="352425" y="3352800"/>
            <a:ext cx="552450" cy="0"/>
          </a:xfrm>
          <a:custGeom>
            <a:avLst/>
            <a:gdLst/>
            <a:ahLst/>
            <a:cxnLst/>
            <a:rect l="l" t="t" r="r" b="b"/>
            <a:pathLst>
              <a:path w="552450">
                <a:moveTo>
                  <a:pt x="0" y="0"/>
                </a:moveTo>
                <a:lnTo>
                  <a:pt x="552450" y="0"/>
                </a:lnTo>
              </a:path>
            </a:pathLst>
          </a:custGeom>
          <a:ln w="95250">
            <a:solidFill>
              <a:srgbClr val="95D2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739361B-C624-5CDA-E44C-4EC2F4E3CD4F}"/>
              </a:ext>
            </a:extLst>
          </p:cNvPr>
          <p:cNvSpPr txBox="1">
            <a:spLocks/>
          </p:cNvSpPr>
          <p:nvPr/>
        </p:nvSpPr>
        <p:spPr>
          <a:xfrm>
            <a:off x="8174839" y="6446743"/>
            <a:ext cx="969160" cy="420782"/>
          </a:xfrm>
          <a:prstGeom prst="rect">
            <a:avLst/>
          </a:prstGeom>
        </p:spPr>
        <p:txBody>
          <a:bodyPr lIns="0" rIns="182880" bIns="9144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1400" spc="113" baseline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pPr/>
              <a:t>8</a:t>
            </a:fld>
            <a:endParaRPr lang="en-US" sz="1200" spc="113" baseline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3695700" y="981075"/>
            <a:ext cx="5191126" cy="109388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800" b="1" spc="229">
                <a:solidFill>
                  <a:schemeClr val="accent1"/>
                </a:solidFill>
              </a:rPr>
              <a:t>RIIF</a:t>
            </a:r>
            <a:r>
              <a:rPr sz="2800" b="1" spc="-430">
                <a:solidFill>
                  <a:schemeClr val="accent1"/>
                </a:solidFill>
              </a:rPr>
              <a:t> </a:t>
            </a:r>
            <a:r>
              <a:rPr sz="2800" b="1" spc="20">
                <a:solidFill>
                  <a:schemeClr val="accent1"/>
                </a:solidFill>
              </a:rPr>
              <a:t>Funding: </a:t>
            </a:r>
            <a:r>
              <a:rPr sz="2800" b="1" spc="-75">
                <a:solidFill>
                  <a:schemeClr val="accent1"/>
                </a:solidFill>
              </a:rPr>
              <a:t>Modal </a:t>
            </a:r>
            <a:r>
              <a:rPr sz="2800" b="1" spc="55">
                <a:solidFill>
                  <a:schemeClr val="accent1"/>
                </a:solidFill>
              </a:rPr>
              <a:t>Program </a:t>
            </a:r>
            <a:r>
              <a:rPr sz="2800" b="1" spc="40">
                <a:solidFill>
                  <a:schemeClr val="accent1"/>
                </a:solidFill>
              </a:rPr>
              <a:t>Appropriations</a:t>
            </a:r>
            <a:br>
              <a:rPr lang="en-US" sz="2800" b="1" spc="40">
                <a:solidFill>
                  <a:schemeClr val="accent1"/>
                </a:solidFill>
              </a:rPr>
            </a:br>
            <a:r>
              <a:rPr sz="1400" b="0" i="1">
                <a:solidFill>
                  <a:schemeClr val="accent1"/>
                </a:solidFill>
                <a:cs typeface="Calibri"/>
              </a:rPr>
              <a:t>($000</a:t>
            </a:r>
            <a:r>
              <a:rPr sz="1400" b="0" i="1" spc="-5">
                <a:solidFill>
                  <a:schemeClr val="accent1"/>
                </a:solidFill>
                <a:cs typeface="Calibri"/>
              </a:rPr>
              <a:t> </a:t>
            </a:r>
            <a:r>
              <a:rPr sz="1400" b="0" i="1" spc="-10">
                <a:solidFill>
                  <a:schemeClr val="accent1"/>
                </a:solidFill>
                <a:cs typeface="Calibri"/>
              </a:rPr>
              <a:t>Omitted)</a:t>
            </a:r>
            <a:endParaRPr sz="1400" i="1">
              <a:solidFill>
                <a:schemeClr val="accent1"/>
              </a:solidFill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590816"/>
              </p:ext>
            </p:extLst>
          </p:nvPr>
        </p:nvGraphicFramePr>
        <p:xfrm>
          <a:off x="3695698" y="2346695"/>
          <a:ext cx="5191126" cy="40385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7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9856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en-US" sz="1300" b="1" spc="-5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Appropriation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71550">
                        <a:lnSpc>
                          <a:spcPts val="1500"/>
                        </a:lnSpc>
                        <a:spcBef>
                          <a:spcPts val="1000"/>
                        </a:spcBef>
                        <a:tabLst/>
                      </a:pPr>
                      <a:r>
                        <a:rPr sz="1300" b="1" spc="25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FY</a:t>
                      </a:r>
                      <a:r>
                        <a:rPr sz="1300" b="1" spc="-100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 </a:t>
                      </a:r>
                      <a:r>
                        <a:rPr sz="1300" b="1" spc="5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202</a:t>
                      </a:r>
                      <a:r>
                        <a:rPr lang="en-US" sz="1300" b="1" spc="5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6</a:t>
                      </a:r>
                      <a:r>
                        <a:rPr lang="en-US" sz="1300" b="0" spc="5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 </a:t>
                      </a:r>
                      <a:r>
                        <a:rPr sz="1300" b="1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Budget</a:t>
                      </a:r>
                      <a:endParaRPr sz="1300">
                        <a:solidFill>
                          <a:schemeClr val="tx1"/>
                        </a:solidFill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</a:pPr>
                      <a:r>
                        <a:rPr sz="1300" b="1" spc="-5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Adjustments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1500"/>
                        </a:lnSpc>
                        <a:spcBef>
                          <a:spcPts val="1000"/>
                        </a:spcBef>
                      </a:pPr>
                      <a:r>
                        <a:rPr sz="1300" b="1" spc="25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FY</a:t>
                      </a:r>
                      <a:r>
                        <a:rPr sz="1300" b="1" spc="-80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 </a:t>
                      </a:r>
                      <a:r>
                        <a:rPr sz="1300" b="1" spc="5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202</a:t>
                      </a:r>
                      <a:r>
                        <a:rPr lang="en-US" sz="1300" b="1" spc="5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7</a:t>
                      </a:r>
                      <a:endParaRPr sz="1300">
                        <a:latin typeface="PT Sans"/>
                        <a:cs typeface="PT Sans"/>
                      </a:endParaRPr>
                    </a:p>
                    <a:p>
                      <a:pPr marL="41910" algn="ctr">
                        <a:lnSpc>
                          <a:spcPts val="1500"/>
                        </a:lnSpc>
                      </a:pPr>
                      <a:r>
                        <a:rPr sz="1300" b="1" spc="-15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Governor's</a:t>
                      </a:r>
                      <a:r>
                        <a:rPr sz="1300" b="1" spc="-80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 </a:t>
                      </a:r>
                      <a:r>
                        <a:rPr sz="1300" b="1" spc="-10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Recommendation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205">
                <a:tc>
                  <a:txBody>
                    <a:bodyPr/>
                    <a:lstStyle/>
                    <a:p>
                      <a:pPr marR="124460" algn="r">
                        <a:lnSpc>
                          <a:spcPts val="1664"/>
                        </a:lnSpc>
                        <a:spcBef>
                          <a:spcPts val="210"/>
                        </a:spcBef>
                      </a:pPr>
                      <a:r>
                        <a:rPr sz="1300" b="1" spc="-10">
                          <a:latin typeface="PT Sans"/>
                          <a:cs typeface="PT Sans"/>
                        </a:rPr>
                        <a:t>Commercial </a:t>
                      </a:r>
                      <a:r>
                        <a:rPr sz="1300" b="1" spc="-5">
                          <a:latin typeface="PT Sans"/>
                          <a:cs typeface="PT Sans"/>
                        </a:rPr>
                        <a:t>Service</a:t>
                      </a:r>
                      <a:r>
                        <a:rPr sz="1300" b="1" spc="-145">
                          <a:latin typeface="PT Sans"/>
                          <a:cs typeface="PT Sans"/>
                        </a:rPr>
                        <a:t> </a:t>
                      </a:r>
                      <a:r>
                        <a:rPr sz="1300" b="1" spc="-15">
                          <a:latin typeface="PT Sans"/>
                          <a:cs typeface="PT Sans"/>
                        </a:rPr>
                        <a:t>Vertical</a:t>
                      </a:r>
                      <a:r>
                        <a:rPr lang="en-US" sz="1300" b="0" spc="0">
                          <a:latin typeface="PT Sans"/>
                          <a:cs typeface="PT Sans"/>
                        </a:rPr>
                        <a:t> </a:t>
                      </a:r>
                      <a:r>
                        <a:rPr sz="1300" b="1" spc="-35">
                          <a:latin typeface="PT Sans"/>
                          <a:cs typeface="PT Sans"/>
                        </a:rPr>
                        <a:t>I</a:t>
                      </a:r>
                      <a:r>
                        <a:rPr sz="1300" b="1" spc="45">
                          <a:latin typeface="PT Sans"/>
                          <a:cs typeface="PT Sans"/>
                        </a:rPr>
                        <a:t>n</a:t>
                      </a:r>
                      <a:r>
                        <a:rPr sz="1300" b="1" spc="-10">
                          <a:latin typeface="PT Sans"/>
                          <a:cs typeface="PT Sans"/>
                        </a:rPr>
                        <a:t>f</a:t>
                      </a:r>
                      <a:r>
                        <a:rPr sz="1300" b="1" spc="-55">
                          <a:latin typeface="PT Sans"/>
                          <a:cs typeface="PT Sans"/>
                        </a:rPr>
                        <a:t>r</a:t>
                      </a:r>
                      <a:r>
                        <a:rPr sz="1300" b="1" spc="-35">
                          <a:latin typeface="PT Sans"/>
                          <a:cs typeface="PT Sans"/>
                        </a:rPr>
                        <a:t>a</a:t>
                      </a:r>
                      <a:r>
                        <a:rPr sz="1300" b="1">
                          <a:latin typeface="PT Sans"/>
                          <a:cs typeface="PT Sans"/>
                        </a:rPr>
                        <a:t>s</a:t>
                      </a:r>
                      <a:r>
                        <a:rPr sz="1300" b="1" spc="20">
                          <a:latin typeface="PT Sans"/>
                          <a:cs typeface="PT Sans"/>
                        </a:rPr>
                        <a:t>t</a:t>
                      </a:r>
                      <a:r>
                        <a:rPr sz="1300" b="1" spc="-55">
                          <a:latin typeface="PT Sans"/>
                          <a:cs typeface="PT Sans"/>
                        </a:rPr>
                        <a:t>r</a:t>
                      </a:r>
                      <a:r>
                        <a:rPr sz="1300" b="1" spc="-20">
                          <a:latin typeface="PT Sans"/>
                          <a:cs typeface="PT Sans"/>
                        </a:rPr>
                        <a:t>uc</a:t>
                      </a:r>
                      <a:r>
                        <a:rPr sz="1300" b="1" spc="25">
                          <a:latin typeface="PT Sans"/>
                          <a:cs typeface="PT Sans"/>
                        </a:rPr>
                        <a:t>t</a:t>
                      </a:r>
                      <a:r>
                        <a:rPr sz="1300" b="1" spc="-20">
                          <a:latin typeface="PT Sans"/>
                          <a:cs typeface="PT Sans"/>
                        </a:rPr>
                        <a:t>u</a:t>
                      </a:r>
                      <a:r>
                        <a:rPr sz="1300" b="1" spc="-55">
                          <a:latin typeface="PT Sans"/>
                          <a:cs typeface="PT Sans"/>
                        </a:rPr>
                        <a:t>r</a:t>
                      </a:r>
                      <a:r>
                        <a:rPr sz="1300" b="1">
                          <a:latin typeface="PT Sans"/>
                          <a:cs typeface="PT Sans"/>
                        </a:rPr>
                        <a:t>e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266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6535" indent="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lang="en-US" sz="1300" b="1" spc="10">
                          <a:latin typeface="PT Sans"/>
                          <a:cs typeface="PT Sans"/>
                        </a:rPr>
                        <a:t>$</a:t>
                      </a:r>
                      <a:r>
                        <a:rPr lang="en-US" sz="1300" b="1" spc="-60">
                          <a:latin typeface="PT Sans"/>
                          <a:cs typeface="PT Sans"/>
                        </a:rPr>
                        <a:t>1</a:t>
                      </a:r>
                      <a:r>
                        <a:rPr lang="en-US" sz="1300" b="1" spc="10">
                          <a:latin typeface="PT Sans"/>
                          <a:cs typeface="PT Sans"/>
                        </a:rPr>
                        <a:t>,9</a:t>
                      </a:r>
                      <a:r>
                        <a:rPr lang="en-US" sz="1300" b="1" spc="-60">
                          <a:latin typeface="PT Sans"/>
                          <a:cs typeface="PT Sans"/>
                        </a:rPr>
                        <a:t>0</a:t>
                      </a:r>
                      <a:r>
                        <a:rPr lang="en-US" sz="1300" b="1">
                          <a:latin typeface="PT Sans"/>
                          <a:cs typeface="PT Sans"/>
                        </a:rPr>
                        <a:t>0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300" b="1">
                          <a:latin typeface="PT Sans"/>
                          <a:cs typeface="PT Sans"/>
                        </a:rPr>
                        <a:t>-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300" b="1">
                          <a:latin typeface="PT Sans"/>
                          <a:cs typeface="PT Sans"/>
                        </a:rPr>
                        <a:t>$1,900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133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205">
                <a:tc>
                  <a:txBody>
                    <a:bodyPr/>
                    <a:lstStyle/>
                    <a:p>
                      <a:pPr marR="116205" algn="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US" sz="1300" b="1" spc="-5">
                          <a:latin typeface="PT Sans"/>
                          <a:cs typeface="PT Sans"/>
                        </a:rPr>
                        <a:t>General </a:t>
                      </a:r>
                      <a:r>
                        <a:rPr lang="en-US" sz="1300" b="1" spc="-10">
                          <a:latin typeface="PT Sans"/>
                          <a:cs typeface="PT Sans"/>
                        </a:rPr>
                        <a:t>Aviation </a:t>
                      </a:r>
                      <a:r>
                        <a:rPr lang="en-US" sz="1300" b="1" spc="-15">
                          <a:latin typeface="PT Sans"/>
                          <a:cs typeface="PT Sans"/>
                        </a:rPr>
                        <a:t>Vertical</a:t>
                      </a:r>
                      <a:r>
                        <a:rPr lang="en-US" sz="1300" b="1" spc="-175">
                          <a:latin typeface="PT Sans"/>
                          <a:cs typeface="PT Sans"/>
                        </a:rPr>
                        <a:t> </a:t>
                      </a:r>
                      <a:r>
                        <a:rPr lang="en-US" sz="1300" b="1">
                          <a:latin typeface="PT Sans"/>
                          <a:cs typeface="PT Sans"/>
                        </a:rPr>
                        <a:t>Infrastructure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914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6535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n-US" sz="1300" b="1" spc="10">
                          <a:latin typeface="PT Sans"/>
                          <a:cs typeface="PT Sans"/>
                        </a:rPr>
                        <a:t>$</a:t>
                      </a:r>
                      <a:r>
                        <a:rPr lang="en-US" sz="1300" b="1" spc="-60">
                          <a:latin typeface="PT Sans"/>
                          <a:cs typeface="PT Sans"/>
                        </a:rPr>
                        <a:t>1</a:t>
                      </a:r>
                      <a:r>
                        <a:rPr lang="en-US" sz="1300" b="1" spc="10">
                          <a:latin typeface="PT Sans"/>
                          <a:cs typeface="PT Sans"/>
                        </a:rPr>
                        <a:t>,0</a:t>
                      </a:r>
                      <a:r>
                        <a:rPr lang="en-US" sz="1300" b="1" spc="-60">
                          <a:latin typeface="PT Sans"/>
                          <a:cs typeface="PT Sans"/>
                        </a:rPr>
                        <a:t>0</a:t>
                      </a:r>
                      <a:r>
                        <a:rPr lang="en-US" sz="1300" b="1">
                          <a:latin typeface="PT Sans"/>
                          <a:cs typeface="PT Sans"/>
                        </a:rPr>
                        <a:t>0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300" b="1">
                          <a:latin typeface="PT Sans"/>
                          <a:cs typeface="PT Sans"/>
                        </a:rPr>
                        <a:t>-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300" b="1">
                          <a:latin typeface="PT Sans"/>
                          <a:cs typeface="PT Sans"/>
                        </a:rPr>
                        <a:t>$1,000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914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205">
                <a:tc>
                  <a:txBody>
                    <a:bodyPr/>
                    <a:lstStyle/>
                    <a:p>
                      <a:pPr marR="12192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300" b="1" spc="-5">
                          <a:latin typeface="PT Sans"/>
                          <a:cs typeface="PT Sans"/>
                        </a:rPr>
                        <a:t>State </a:t>
                      </a:r>
                      <a:r>
                        <a:rPr sz="1300" b="1" spc="-10">
                          <a:latin typeface="PT Sans"/>
                          <a:cs typeface="PT Sans"/>
                        </a:rPr>
                        <a:t>Recreational</a:t>
                      </a:r>
                      <a:r>
                        <a:rPr sz="1300" b="1" spc="-125">
                          <a:latin typeface="PT Sans"/>
                          <a:cs typeface="PT Sans"/>
                        </a:rPr>
                        <a:t> </a:t>
                      </a:r>
                      <a:r>
                        <a:rPr sz="1300" b="1" spc="-25">
                          <a:latin typeface="PT Sans"/>
                          <a:cs typeface="PT Sans"/>
                        </a:rPr>
                        <a:t>Trails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920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653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en-US" sz="1300" b="1" spc="15">
                          <a:latin typeface="PT Sans"/>
                          <a:cs typeface="PT Sans"/>
                        </a:rPr>
                        <a:t>$2,500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en-US" sz="1300" b="1">
                          <a:latin typeface="PT Sans"/>
                          <a:cs typeface="PT Sans"/>
                        </a:rPr>
                        <a:t>-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300" b="1">
                          <a:latin typeface="PT Sans"/>
                          <a:cs typeface="PT Sans"/>
                        </a:rPr>
                        <a:t>$2,500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920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205"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300" b="1" spc="-5">
                          <a:latin typeface="PT Sans"/>
                          <a:cs typeface="PT Sans"/>
                        </a:rPr>
                        <a:t>Public </a:t>
                      </a:r>
                      <a:r>
                        <a:rPr sz="1300" b="1" spc="-15">
                          <a:latin typeface="PT Sans"/>
                          <a:cs typeface="PT Sans"/>
                        </a:rPr>
                        <a:t>Transit</a:t>
                      </a:r>
                      <a:r>
                        <a:rPr lang="en-US" sz="1300" b="1" spc="-204">
                          <a:latin typeface="PT Sans"/>
                          <a:cs typeface="PT Sans"/>
                        </a:rPr>
                        <a:t> </a:t>
                      </a:r>
                      <a:r>
                        <a:rPr sz="1300" b="1" spc="-5">
                          <a:latin typeface="PT Sans"/>
                          <a:cs typeface="PT Sans"/>
                        </a:rPr>
                        <a:t>Infrastructure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927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65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300" b="1" spc="10">
                          <a:latin typeface="PT Sans"/>
                          <a:cs typeface="PT Sans"/>
                        </a:rPr>
                        <a:t>$</a:t>
                      </a:r>
                      <a:r>
                        <a:rPr lang="en-US" sz="1300" b="1" spc="-60">
                          <a:latin typeface="PT Sans"/>
                          <a:cs typeface="PT Sans"/>
                        </a:rPr>
                        <a:t>1</a:t>
                      </a:r>
                      <a:r>
                        <a:rPr lang="en-US" sz="1300" b="1" spc="10">
                          <a:latin typeface="PT Sans"/>
                          <a:cs typeface="PT Sans"/>
                        </a:rPr>
                        <a:t>,2</a:t>
                      </a:r>
                      <a:r>
                        <a:rPr lang="en-US" sz="1300" b="1" spc="-60">
                          <a:latin typeface="PT Sans"/>
                          <a:cs typeface="PT Sans"/>
                        </a:rPr>
                        <a:t>0</a:t>
                      </a:r>
                      <a:r>
                        <a:rPr lang="en-US" sz="1300" b="1">
                          <a:latin typeface="PT Sans"/>
                          <a:cs typeface="PT Sans"/>
                        </a:rPr>
                        <a:t>0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300" b="1">
                          <a:latin typeface="PT Sans"/>
                          <a:cs typeface="PT Sans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300" b="1">
                          <a:latin typeface="PT Sans"/>
                          <a:cs typeface="PT Sans"/>
                        </a:rPr>
                        <a:t>$1,200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927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205">
                <a:tc>
                  <a:txBody>
                    <a:bodyPr/>
                    <a:lstStyle/>
                    <a:p>
                      <a:pPr marR="113030" algn="r">
                        <a:lnSpc>
                          <a:spcPts val="1664"/>
                        </a:lnSpc>
                        <a:spcBef>
                          <a:spcPts val="225"/>
                        </a:spcBef>
                      </a:pPr>
                      <a:r>
                        <a:rPr lang="en-US" sz="1300" b="1">
                          <a:latin typeface="PT Sans"/>
                          <a:cs typeface="PT Sans"/>
                        </a:rPr>
                        <a:t>Railroad </a:t>
                      </a:r>
                      <a:r>
                        <a:rPr lang="en-US" sz="1300" b="1" spc="-20">
                          <a:latin typeface="PT Sans"/>
                          <a:cs typeface="PT Sans"/>
                        </a:rPr>
                        <a:t>Revolving </a:t>
                      </a:r>
                      <a:r>
                        <a:rPr lang="en-US" sz="1300" b="1" spc="-15">
                          <a:latin typeface="PT Sans"/>
                          <a:cs typeface="PT Sans"/>
                        </a:rPr>
                        <a:t>Loan </a:t>
                      </a:r>
                      <a:r>
                        <a:rPr lang="en-US" sz="1300" b="1" spc="15">
                          <a:latin typeface="PT Sans"/>
                          <a:cs typeface="PT Sans"/>
                        </a:rPr>
                        <a:t>and</a:t>
                      </a:r>
                      <a:r>
                        <a:rPr lang="en-US" sz="1300" b="1" spc="-40">
                          <a:latin typeface="PT Sans"/>
                          <a:cs typeface="PT Sans"/>
                        </a:rPr>
                        <a:t> </a:t>
                      </a:r>
                      <a:r>
                        <a:rPr lang="en-US" sz="1300" b="1" spc="-5">
                          <a:latin typeface="PT Sans"/>
                          <a:cs typeface="PT Sans"/>
                        </a:rPr>
                        <a:t>Grant</a:t>
                      </a:r>
                      <a:r>
                        <a:rPr lang="en-US" sz="1300" b="0" spc="0">
                          <a:latin typeface="PT Sans"/>
                          <a:cs typeface="PT Sans"/>
                        </a:rPr>
                        <a:t> </a:t>
                      </a:r>
                      <a:r>
                        <a:rPr lang="en-US" sz="1300" b="1" spc="-70">
                          <a:latin typeface="PT Sans"/>
                          <a:cs typeface="PT Sans"/>
                        </a:rPr>
                        <a:t>P</a:t>
                      </a:r>
                      <a:r>
                        <a:rPr lang="en-US" sz="1300" b="1" spc="20">
                          <a:latin typeface="PT Sans"/>
                          <a:cs typeface="PT Sans"/>
                        </a:rPr>
                        <a:t>r</a:t>
                      </a:r>
                      <a:r>
                        <a:rPr lang="en-US" sz="1300" b="1" spc="-20">
                          <a:latin typeface="PT Sans"/>
                          <a:cs typeface="PT Sans"/>
                        </a:rPr>
                        <a:t>og</a:t>
                      </a:r>
                      <a:r>
                        <a:rPr lang="en-US" sz="1300" b="1" spc="-55">
                          <a:latin typeface="PT Sans"/>
                          <a:cs typeface="PT Sans"/>
                        </a:rPr>
                        <a:t>r</a:t>
                      </a:r>
                      <a:r>
                        <a:rPr lang="en-US" sz="1300" b="1" spc="-35">
                          <a:latin typeface="PT Sans"/>
                          <a:cs typeface="PT Sans"/>
                        </a:rPr>
                        <a:t>a</a:t>
                      </a:r>
                      <a:r>
                        <a:rPr lang="en-US" sz="1300" b="1">
                          <a:latin typeface="PT Sans"/>
                          <a:cs typeface="PT Sans"/>
                        </a:rPr>
                        <a:t>m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285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9710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lang="en-US" sz="1300" b="1" spc="10">
                          <a:latin typeface="PT Sans"/>
                          <a:cs typeface="PT Sans"/>
                        </a:rPr>
                        <a:t>$</a:t>
                      </a:r>
                      <a:r>
                        <a:rPr lang="en-US" sz="1300" b="1" spc="-60">
                          <a:latin typeface="PT Sans"/>
                          <a:cs typeface="PT Sans"/>
                        </a:rPr>
                        <a:t>2</a:t>
                      </a:r>
                      <a:r>
                        <a:rPr lang="en-US" sz="1300" b="1" spc="10">
                          <a:latin typeface="PT Sans"/>
                          <a:cs typeface="PT Sans"/>
                        </a:rPr>
                        <a:t>,0</a:t>
                      </a:r>
                      <a:r>
                        <a:rPr lang="en-US" sz="1300" b="1" spc="-60">
                          <a:latin typeface="PT Sans"/>
                          <a:cs typeface="PT Sans"/>
                        </a:rPr>
                        <a:t>0</a:t>
                      </a:r>
                      <a:r>
                        <a:rPr lang="en-US" sz="1300" b="1">
                          <a:latin typeface="PT Sans"/>
                          <a:cs typeface="PT Sans"/>
                        </a:rPr>
                        <a:t>0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300" b="1">
                          <a:latin typeface="PT Sans"/>
                          <a:cs typeface="PT Sans"/>
                        </a:rPr>
                        <a:t>-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lang="en-US" sz="1300" b="1">
                          <a:latin typeface="PT Sans"/>
                          <a:cs typeface="PT Sans"/>
                        </a:rPr>
                        <a:t>$2,000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135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715"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b="1" spc="-40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Total</a:t>
                      </a:r>
                      <a:endParaRPr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36079"/>
                    </a:solidFill>
                  </a:tcPr>
                </a:tc>
                <a:tc>
                  <a:txBody>
                    <a:bodyPr/>
                    <a:lstStyle/>
                    <a:p>
                      <a:pPr marR="21653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n-US" sz="1300" b="1" spc="10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$8,6</a:t>
                      </a:r>
                      <a:r>
                        <a:rPr lang="en-US" sz="1300" b="1" spc="-60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0</a:t>
                      </a:r>
                      <a:r>
                        <a:rPr lang="en-US" sz="1300" b="1">
                          <a:solidFill>
                            <a:schemeClr val="tx1"/>
                          </a:solidFill>
                          <a:latin typeface="PT Sans"/>
                          <a:cs typeface="PT Sans"/>
                        </a:rPr>
                        <a:t>0</a:t>
                      </a:r>
                      <a:endParaRPr lang="en-US" sz="1300">
                        <a:solidFill>
                          <a:schemeClr val="tx1"/>
                        </a:solidFill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n-US" sz="1300" b="1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en-US" sz="1300" b="1">
                          <a:solidFill>
                            <a:srgbClr val="FFFFFF"/>
                          </a:solidFill>
                          <a:latin typeface="PT Sans"/>
                          <a:cs typeface="PT Sans"/>
                        </a:rPr>
                        <a:t>$8,600</a:t>
                      </a:r>
                      <a:endParaRPr lang="en-US" sz="1300">
                        <a:latin typeface="PT Sans"/>
                        <a:cs typeface="PT Sans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11" descr="A group of people riding bikes on a bridge&#10;&#10;AI-generated content may be incorrect.">
            <a:extLst>
              <a:ext uri="{FF2B5EF4-FFF2-40B4-BE49-F238E27FC236}">
                <a16:creationId xmlns:a16="http://schemas.microsoft.com/office/drawing/2014/main" id="{043EBCA6-B80E-77BE-DE11-57FFC227A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8" t="-1" r="22723" b="-4"/>
          <a:stretch/>
        </p:blipFill>
        <p:spPr>
          <a:xfrm>
            <a:off x="0" y="0"/>
            <a:ext cx="3524250" cy="685800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1_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331</Words>
  <Application>Microsoft Office PowerPoint</Application>
  <PresentationFormat>On-screen Show (4:3)</PresentationFormat>
  <Paragraphs>125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Century Gothic</vt:lpstr>
      <vt:lpstr>Neue Haas Grotesk Text Pro</vt:lpstr>
      <vt:lpstr>PT Sans</vt:lpstr>
      <vt:lpstr>Roboto Slab</vt:lpstr>
      <vt:lpstr>1_Office Theme</vt:lpstr>
      <vt:lpstr>PowerPoint Presentation</vt:lpstr>
      <vt:lpstr>PowerPoint Presentation</vt:lpstr>
      <vt:lpstr>PowerPoint Presentation</vt:lpstr>
      <vt:lpstr>Line-Item YTY Changes(000 omitted)</vt:lpstr>
      <vt:lpstr>PowerPoint Presentation</vt:lpstr>
      <vt:lpstr>PowerPoint Presentation</vt:lpstr>
      <vt:lpstr>PowerPoint Presentation</vt:lpstr>
      <vt:lpstr>PowerPoint Presentation</vt:lpstr>
      <vt:lpstr>RIIF Funding: Modal Program Appropriations ($000 Omitted)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Anderson, Stuart</dc:creator>
  <cp:lastModifiedBy>Anderson, Stuart</cp:lastModifiedBy>
  <cp:revision>4</cp:revision>
  <dcterms:created xsi:type="dcterms:W3CDTF">2025-02-07T14:54:09Z</dcterms:created>
  <dcterms:modified xsi:type="dcterms:W3CDTF">2026-03-03T18:41:04Z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2025-01-24T00:00:00Z</vt:filetime>
  </property>
  <property fmtid="{D5CDD505-2E9C-101B-9397-08002B2CF9AE}" pid="3" name="LastSaved">
    <vt:filetime>2025-02-07T00:00:00Z</vt:filetime>
  </property>
  <property fmtid="{D5CDD505-2E9C-101B-9397-08002B2CF9AE}" pid="4" name="MSIP_Label_0faac733-ded1-41e0-8ea6-961193f81247_Enabled">
    <vt:lpwstr>true</vt:lpwstr>
  </property>
  <property fmtid="{D5CDD505-2E9C-101B-9397-08002B2CF9AE}" pid="5" name="MSIP_Label_0faac733-ded1-41e0-8ea6-961193f81247_SetDate">
    <vt:lpwstr>2025-11-25T16:26:09Z</vt:lpwstr>
  </property>
  <property fmtid="{D5CDD505-2E9C-101B-9397-08002B2CF9AE}" pid="6" name="MSIP_Label_0faac733-ded1-41e0-8ea6-961193f81247_Method">
    <vt:lpwstr>Standard</vt:lpwstr>
  </property>
  <property fmtid="{D5CDD505-2E9C-101B-9397-08002B2CF9AE}" pid="7" name="MSIP_Label_0faac733-ded1-41e0-8ea6-961193f81247_Name">
    <vt:lpwstr>defa4170-0d19-0005-0004-bc88714345d2</vt:lpwstr>
  </property>
  <property fmtid="{D5CDD505-2E9C-101B-9397-08002B2CF9AE}" pid="8" name="MSIP_Label_0faac733-ded1-41e0-8ea6-961193f81247_SiteId">
    <vt:lpwstr>a1e65fcc-32fa-4fdd-8692-0cc2eb06676e</vt:lpwstr>
  </property>
  <property fmtid="{D5CDD505-2E9C-101B-9397-08002B2CF9AE}" pid="9" name="MSIP_Label_0faac733-ded1-41e0-8ea6-961193f81247_ActionId">
    <vt:lpwstr>d76fc02c-e040-49b5-9723-c21aba2cef75</vt:lpwstr>
  </property>
  <property fmtid="{D5CDD505-2E9C-101B-9397-08002B2CF9AE}" pid="10" name="MSIP_Label_0faac733-ded1-41e0-8ea6-961193f81247_ContentBits">
    <vt:lpwstr>0</vt:lpwstr>
  </property>
</Properties>
</file>