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363" r:id="rId2"/>
    <p:sldId id="332" r:id="rId3"/>
    <p:sldId id="337" r:id="rId4"/>
    <p:sldId id="360" r:id="rId5"/>
    <p:sldId id="361" r:id="rId6"/>
    <p:sldId id="287" r:id="rId7"/>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72F8"/>
    <a:srgbClr val="C1BEF8"/>
    <a:srgbClr val="871721"/>
    <a:srgbClr val="00717F"/>
    <a:srgbClr val="34495E"/>
    <a:srgbClr val="B55813"/>
    <a:srgbClr val="B1B3B3"/>
    <a:srgbClr val="53565A"/>
    <a:srgbClr val="FF9966"/>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71680" autoAdjust="0"/>
  </p:normalViewPr>
  <p:slideViewPr>
    <p:cSldViewPr>
      <p:cViewPr varScale="1">
        <p:scale>
          <a:sx n="81" d="100"/>
          <a:sy n="81" d="100"/>
        </p:scale>
        <p:origin x="2082" y="9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299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3" tIns="46477" rIns="92953" bIns="46477" rtlCol="0"/>
          <a:lstStyle>
            <a:lvl1pPr algn="l">
              <a:defRPr sz="1200"/>
            </a:lvl1pPr>
          </a:lstStyle>
          <a:p>
            <a:endParaRPr lang="en-US"/>
          </a:p>
        </p:txBody>
      </p:sp>
      <p:sp>
        <p:nvSpPr>
          <p:cNvPr id="3" name="Date Placeholder 2"/>
          <p:cNvSpPr>
            <a:spLocks noGrp="1"/>
          </p:cNvSpPr>
          <p:nvPr>
            <p:ph type="dt" idx="1"/>
          </p:nvPr>
        </p:nvSpPr>
        <p:spPr>
          <a:xfrm>
            <a:off x="3956551" y="0"/>
            <a:ext cx="3026833" cy="464185"/>
          </a:xfrm>
          <a:prstGeom prst="rect">
            <a:avLst/>
          </a:prstGeom>
        </p:spPr>
        <p:txBody>
          <a:bodyPr vert="horz" lIns="92953" tIns="46477" rIns="92953" bIns="46477" rtlCol="0"/>
          <a:lstStyle>
            <a:lvl1pPr algn="r">
              <a:defRPr sz="1200"/>
            </a:lvl1pPr>
          </a:lstStyle>
          <a:p>
            <a:fld id="{9BA43C6D-E55F-4BE5-8554-C22BB859EDE9}" type="datetimeFigureOut">
              <a:rPr lang="en-US" smtClean="0"/>
              <a:t>12/30/2021</a:t>
            </a:fld>
            <a:endParaRPr lang="en-US"/>
          </a:p>
        </p:txBody>
      </p:sp>
      <p:sp>
        <p:nvSpPr>
          <p:cNvPr id="4" name="Slide Image Placeholder 3"/>
          <p:cNvSpPr>
            <a:spLocks noGrp="1" noRot="1" noChangeAspect="1"/>
          </p:cNvSpPr>
          <p:nvPr>
            <p:ph type="sldImg" idx="2"/>
          </p:nvPr>
        </p:nvSpPr>
        <p:spPr>
          <a:xfrm>
            <a:off x="1171575" y="695325"/>
            <a:ext cx="4641850" cy="3481388"/>
          </a:xfrm>
          <a:prstGeom prst="rect">
            <a:avLst/>
          </a:prstGeom>
          <a:noFill/>
          <a:ln w="12700">
            <a:solidFill>
              <a:prstClr val="black"/>
            </a:solidFill>
          </a:ln>
        </p:spPr>
        <p:txBody>
          <a:bodyPr vert="horz" lIns="92953" tIns="46477" rIns="92953" bIns="46477"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3" tIns="46477" rIns="92953" bIns="4647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3" tIns="46477" rIns="92953" bIns="46477" rtlCol="0" anchor="b"/>
          <a:lstStyle>
            <a:lvl1pPr algn="l">
              <a:defRPr sz="1200"/>
            </a:lvl1pPr>
          </a:lstStyle>
          <a:p>
            <a:endParaRPr lang="en-US"/>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2953" tIns="46477" rIns="92953" bIns="46477" rtlCol="0" anchor="b"/>
          <a:lstStyle>
            <a:lvl1pPr algn="r">
              <a:defRPr sz="1200"/>
            </a:lvl1pPr>
          </a:lstStyle>
          <a:p>
            <a:fld id="{50B73208-77F4-453B-8852-C4844F8BB3D9}" type="slidenum">
              <a:rPr lang="en-US" smtClean="0"/>
              <a:t>‹#›</a:t>
            </a:fld>
            <a:endParaRPr lang="en-US"/>
          </a:p>
        </p:txBody>
      </p:sp>
    </p:spTree>
    <p:extLst>
      <p:ext uri="{BB962C8B-B14F-4D97-AF65-F5344CB8AC3E}">
        <p14:creationId xmlns:p14="http://schemas.microsoft.com/office/powerpoint/2010/main" val="1595623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B73208-77F4-453B-8852-C4844F8BB3D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2948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0B73208-77F4-453B-8852-C4844F8BB3D9}" type="slidenum">
              <a:rPr lang="en-US" smtClean="0"/>
              <a:t>2</a:t>
            </a:fld>
            <a:endParaRPr lang="en-US"/>
          </a:p>
        </p:txBody>
      </p:sp>
    </p:spTree>
    <p:extLst>
      <p:ext uri="{BB962C8B-B14F-4D97-AF65-F5344CB8AC3E}">
        <p14:creationId xmlns:p14="http://schemas.microsoft.com/office/powerpoint/2010/main" val="580764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2205">
              <a:defRPr/>
            </a:pPr>
            <a:endParaRPr lang="en-US" sz="1000" dirty="0">
              <a:latin typeface="PT Sans" panose="020B0503020203020204"/>
            </a:endParaRPr>
          </a:p>
        </p:txBody>
      </p:sp>
      <p:sp>
        <p:nvSpPr>
          <p:cNvPr id="4" name="Slide Number Placeholder 3"/>
          <p:cNvSpPr>
            <a:spLocks noGrp="1"/>
          </p:cNvSpPr>
          <p:nvPr>
            <p:ph type="sldNum" sz="quarter" idx="10"/>
          </p:nvPr>
        </p:nvSpPr>
        <p:spPr/>
        <p:txBody>
          <a:bodyPr/>
          <a:lstStyle/>
          <a:p>
            <a:fld id="{50B73208-77F4-453B-8852-C4844F8BB3D9}" type="slidenum">
              <a:rPr lang="en-US" smtClean="0"/>
              <a:t>3</a:t>
            </a:fld>
            <a:endParaRPr lang="en-US"/>
          </a:p>
        </p:txBody>
      </p:sp>
    </p:spTree>
    <p:extLst>
      <p:ext uri="{BB962C8B-B14F-4D97-AF65-F5344CB8AC3E}">
        <p14:creationId xmlns:p14="http://schemas.microsoft.com/office/powerpoint/2010/main" val="1567541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B73208-77F4-453B-8852-C4844F8BB3D9}" type="slidenum">
              <a:rPr lang="en-US" smtClean="0"/>
              <a:t>4</a:t>
            </a:fld>
            <a:endParaRPr lang="en-US"/>
          </a:p>
        </p:txBody>
      </p:sp>
    </p:spTree>
    <p:extLst>
      <p:ext uri="{BB962C8B-B14F-4D97-AF65-F5344CB8AC3E}">
        <p14:creationId xmlns:p14="http://schemas.microsoft.com/office/powerpoint/2010/main" val="1193731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B73208-77F4-453B-8852-C4844F8BB3D9}" type="slidenum">
              <a:rPr lang="en-US" smtClean="0"/>
              <a:t>5</a:t>
            </a:fld>
            <a:endParaRPr lang="en-US"/>
          </a:p>
        </p:txBody>
      </p:sp>
    </p:spTree>
    <p:extLst>
      <p:ext uri="{BB962C8B-B14F-4D97-AF65-F5344CB8AC3E}">
        <p14:creationId xmlns:p14="http://schemas.microsoft.com/office/powerpoint/2010/main" val="2333400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B73208-77F4-453B-8852-C4844F8BB3D9}" type="slidenum">
              <a:rPr lang="en-US" smtClean="0"/>
              <a:t>6</a:t>
            </a:fld>
            <a:endParaRPr lang="en-US"/>
          </a:p>
        </p:txBody>
      </p:sp>
    </p:spTree>
    <p:extLst>
      <p:ext uri="{BB962C8B-B14F-4D97-AF65-F5344CB8AC3E}">
        <p14:creationId xmlns:p14="http://schemas.microsoft.com/office/powerpoint/2010/main" val="27426527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F3753E7-0F11-4D0E-8960-9E1C8FCC4C52}"/>
              </a:ext>
            </a:extLst>
          </p:cNvPr>
          <p:cNvSpPr/>
          <p:nvPr userDrawn="1"/>
        </p:nvSpPr>
        <p:spPr>
          <a:xfrm>
            <a:off x="0" y="0"/>
            <a:ext cx="9144000" cy="953344"/>
          </a:xfrm>
          <a:prstGeom prst="rect">
            <a:avLst/>
          </a:prstGeom>
          <a:gradFill flip="none" rotWithShape="1">
            <a:gsLst>
              <a:gs pos="0">
                <a:schemeClr val="bg1">
                  <a:lumMod val="95000"/>
                  <a:shade val="67500"/>
                  <a:satMod val="115000"/>
                </a:schemeClr>
              </a:gs>
              <a:gs pos="52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5C18299-3EBF-4651-B028-9D1F61A7FE89}"/>
              </a:ext>
            </a:extLst>
          </p:cNvPr>
          <p:cNvSpPr/>
          <p:nvPr userDrawn="1"/>
        </p:nvSpPr>
        <p:spPr>
          <a:xfrm>
            <a:off x="0" y="953344"/>
            <a:ext cx="9144000" cy="45719"/>
          </a:xfrm>
          <a:prstGeom prst="rect">
            <a:avLst/>
          </a:prstGeom>
          <a:solidFill>
            <a:schemeClr val="tx1">
              <a:lumMod val="95000"/>
              <a:lumOff val="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2933723-4C4E-4953-9B73-759969B5897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75742" y="147581"/>
            <a:ext cx="2488746" cy="689131"/>
          </a:xfrm>
          <a:prstGeom prst="rect">
            <a:avLst/>
          </a:prstGeom>
        </p:spPr>
      </p:pic>
      <p:pic>
        <p:nvPicPr>
          <p:cNvPr id="9" name="Picture 8">
            <a:extLst>
              <a:ext uri="{FF2B5EF4-FFF2-40B4-BE49-F238E27FC236}">
                <a16:creationId xmlns:a16="http://schemas.microsoft.com/office/drawing/2014/main" id="{6D07DB7A-A277-47F1-B420-6EB252894AE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438273" y="4651364"/>
            <a:ext cx="3427833" cy="1657956"/>
          </a:xfrm>
          <a:prstGeom prst="rect">
            <a:avLst/>
          </a:prstGeom>
        </p:spPr>
      </p:pic>
      <p:pic>
        <p:nvPicPr>
          <p:cNvPr id="10" name="Picture 9">
            <a:extLst>
              <a:ext uri="{FF2B5EF4-FFF2-40B4-BE49-F238E27FC236}">
                <a16:creationId xmlns:a16="http://schemas.microsoft.com/office/drawing/2014/main" id="{2C9ED19C-16BB-4E11-A2E2-5E3DE3CF1B1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70" y="4651364"/>
            <a:ext cx="5758220" cy="1657956"/>
          </a:xfrm>
          <a:prstGeom prst="rect">
            <a:avLst/>
          </a:prstGeom>
        </p:spPr>
      </p:pic>
    </p:spTree>
    <p:extLst>
      <p:ext uri="{BB962C8B-B14F-4D97-AF65-F5344CB8AC3E}">
        <p14:creationId xmlns:p14="http://schemas.microsoft.com/office/powerpoint/2010/main" val="184984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E0F805B-ABC8-4A8B-B9D4-5845341EB6C9}"/>
              </a:ext>
            </a:extLst>
          </p:cNvPr>
          <p:cNvSpPr txBox="1"/>
          <p:nvPr userDrawn="1"/>
        </p:nvSpPr>
        <p:spPr>
          <a:xfrm>
            <a:off x="827584" y="667435"/>
            <a:ext cx="3738563" cy="338554"/>
          </a:xfrm>
          <a:prstGeom prst="rect">
            <a:avLst/>
          </a:prstGeom>
          <a:noFill/>
        </p:spPr>
        <p:txBody>
          <a:bodyPr wrap="square" rtlCol="0">
            <a:spAutoFit/>
          </a:bodyPr>
          <a:lstStyle/>
          <a:p>
            <a:r>
              <a:rPr lang="en-US" sz="1600" dirty="0">
                <a:solidFill>
                  <a:schemeClr val="tx1"/>
                </a:solidFill>
                <a:latin typeface="Century Gothic" panose="020B0502020202020204" pitchFamily="34" charset="0"/>
                <a:cs typeface="Arial" panose="020B0604020202020204" pitchFamily="34" charset="0"/>
              </a:rPr>
              <a:t>NAME OF PRESENTATION</a:t>
            </a:r>
          </a:p>
        </p:txBody>
      </p:sp>
      <p:sp>
        <p:nvSpPr>
          <p:cNvPr id="8" name="Rectangle 7">
            <a:extLst>
              <a:ext uri="{FF2B5EF4-FFF2-40B4-BE49-F238E27FC236}">
                <a16:creationId xmlns:a16="http://schemas.microsoft.com/office/drawing/2014/main" id="{245A3183-73DB-40B2-B6C8-E0DE1DE1D6DB}"/>
              </a:ext>
            </a:extLst>
          </p:cNvPr>
          <p:cNvSpPr/>
          <p:nvPr userDrawn="1"/>
        </p:nvSpPr>
        <p:spPr>
          <a:xfrm>
            <a:off x="0" y="764704"/>
            <a:ext cx="792088"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36ABBA2-AA3C-4D81-BF82-C5B05E586B69}"/>
              </a:ext>
            </a:extLst>
          </p:cNvPr>
          <p:cNvSpPr/>
          <p:nvPr userDrawn="1"/>
        </p:nvSpPr>
        <p:spPr>
          <a:xfrm>
            <a:off x="0" y="836712"/>
            <a:ext cx="79208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2792F5-6345-4BA3-96B5-3BBA9D667573}"/>
              </a:ext>
            </a:extLst>
          </p:cNvPr>
          <p:cNvSpPr/>
          <p:nvPr userDrawn="1"/>
        </p:nvSpPr>
        <p:spPr>
          <a:xfrm>
            <a:off x="0" y="908720"/>
            <a:ext cx="792088"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87D8D79-94B8-46B0-BEA5-ADFB594F66F5}"/>
              </a:ext>
            </a:extLst>
          </p:cNvPr>
          <p:cNvSpPr txBox="1"/>
          <p:nvPr userDrawn="1"/>
        </p:nvSpPr>
        <p:spPr>
          <a:xfrm>
            <a:off x="8460432" y="6457890"/>
            <a:ext cx="792088" cy="369332"/>
          </a:xfrm>
          <a:prstGeom prst="rect">
            <a:avLst/>
          </a:prstGeom>
          <a:noFill/>
        </p:spPr>
        <p:txBody>
          <a:bodyPr wrap="square" rtlCol="0">
            <a:spAutoFit/>
          </a:bodyPr>
          <a:lstStyle/>
          <a:p>
            <a:pPr algn="ctr"/>
            <a:fld id="{5EF72394-20AE-4583-8A01-A144B1C77253}" type="slidenum">
              <a:rPr lang="en-US" sz="1800">
                <a:solidFill>
                  <a:schemeClr val="bg2"/>
                </a:solidFill>
                <a:latin typeface="PT Sans" panose="020B0503020203020204" pitchFamily="34" charset="0"/>
              </a:rPr>
              <a:pPr algn="ctr"/>
              <a:t>‹#›</a:t>
            </a:fld>
            <a:endParaRPr lang="en-US" sz="2000" dirty="0">
              <a:solidFill>
                <a:schemeClr val="bg2"/>
              </a:solidFill>
              <a:latin typeface="PT Sans" panose="020B0503020203020204" pitchFamily="34" charset="0"/>
            </a:endParaRPr>
          </a:p>
        </p:txBody>
      </p:sp>
    </p:spTree>
    <p:extLst>
      <p:ext uri="{BB962C8B-B14F-4D97-AF65-F5344CB8AC3E}">
        <p14:creationId xmlns:p14="http://schemas.microsoft.com/office/powerpoint/2010/main" val="768281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E0F805B-ABC8-4A8B-B9D4-5845341EB6C9}"/>
              </a:ext>
            </a:extLst>
          </p:cNvPr>
          <p:cNvSpPr txBox="1"/>
          <p:nvPr userDrawn="1"/>
        </p:nvSpPr>
        <p:spPr>
          <a:xfrm>
            <a:off x="827584" y="260648"/>
            <a:ext cx="4680520" cy="338554"/>
          </a:xfrm>
          <a:prstGeom prst="rect">
            <a:avLst/>
          </a:prstGeom>
          <a:noFill/>
        </p:spPr>
        <p:txBody>
          <a:bodyPr wrap="square" rtlCol="0">
            <a:spAutoFit/>
          </a:bodyPr>
          <a:lstStyle/>
          <a:p>
            <a:r>
              <a:rPr lang="en-US" sz="1600" dirty="0">
                <a:solidFill>
                  <a:schemeClr val="tx1"/>
                </a:solidFill>
                <a:latin typeface="Century Gothic" panose="020B0502020202020204" pitchFamily="34" charset="0"/>
                <a:cs typeface="Arial" panose="020B0604020202020204" pitchFamily="34" charset="0"/>
              </a:rPr>
              <a:t>Railroad Revolving Loan and Grant Program</a:t>
            </a:r>
          </a:p>
        </p:txBody>
      </p:sp>
      <p:sp>
        <p:nvSpPr>
          <p:cNvPr id="8" name="Rectangle 7">
            <a:extLst>
              <a:ext uri="{FF2B5EF4-FFF2-40B4-BE49-F238E27FC236}">
                <a16:creationId xmlns:a16="http://schemas.microsoft.com/office/drawing/2014/main" id="{245A3183-73DB-40B2-B6C8-E0DE1DE1D6DB}"/>
              </a:ext>
            </a:extLst>
          </p:cNvPr>
          <p:cNvSpPr/>
          <p:nvPr userDrawn="1"/>
        </p:nvSpPr>
        <p:spPr>
          <a:xfrm>
            <a:off x="0" y="357917"/>
            <a:ext cx="792088"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36ABBA2-AA3C-4D81-BF82-C5B05E586B69}"/>
              </a:ext>
            </a:extLst>
          </p:cNvPr>
          <p:cNvSpPr/>
          <p:nvPr userDrawn="1"/>
        </p:nvSpPr>
        <p:spPr>
          <a:xfrm>
            <a:off x="0" y="429925"/>
            <a:ext cx="79208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E2792F5-6345-4BA3-96B5-3BBA9D667573}"/>
              </a:ext>
            </a:extLst>
          </p:cNvPr>
          <p:cNvSpPr/>
          <p:nvPr userDrawn="1"/>
        </p:nvSpPr>
        <p:spPr>
          <a:xfrm>
            <a:off x="0" y="501933"/>
            <a:ext cx="792088"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C9BAE6B-4BEF-472C-8DFA-A9B7788CA52B}"/>
              </a:ext>
            </a:extLst>
          </p:cNvPr>
          <p:cNvSpPr txBox="1"/>
          <p:nvPr userDrawn="1"/>
        </p:nvSpPr>
        <p:spPr>
          <a:xfrm>
            <a:off x="8460432" y="6457890"/>
            <a:ext cx="792088" cy="369332"/>
          </a:xfrm>
          <a:prstGeom prst="rect">
            <a:avLst/>
          </a:prstGeom>
          <a:noFill/>
        </p:spPr>
        <p:txBody>
          <a:bodyPr wrap="square" rtlCol="0">
            <a:spAutoFit/>
          </a:bodyPr>
          <a:lstStyle/>
          <a:p>
            <a:pPr algn="ctr"/>
            <a:fld id="{5EF72394-20AE-4583-8A01-A144B1C77253}" type="slidenum">
              <a:rPr lang="en-US" sz="1800">
                <a:solidFill>
                  <a:schemeClr val="bg2"/>
                </a:solidFill>
                <a:latin typeface="PT Sans" panose="020B0503020203020204" pitchFamily="34" charset="0"/>
              </a:rPr>
              <a:pPr algn="ctr"/>
              <a:t>‹#›</a:t>
            </a:fld>
            <a:endParaRPr lang="en-US" sz="2000" dirty="0">
              <a:solidFill>
                <a:schemeClr val="bg2"/>
              </a:solidFill>
              <a:latin typeface="PT Sans" panose="020B0503020203020204" pitchFamily="34" charset="0"/>
            </a:endParaRPr>
          </a:p>
        </p:txBody>
      </p:sp>
      <p:sp>
        <p:nvSpPr>
          <p:cNvPr id="12" name="Title Placeholder 1">
            <a:extLst>
              <a:ext uri="{FF2B5EF4-FFF2-40B4-BE49-F238E27FC236}">
                <a16:creationId xmlns:a16="http://schemas.microsoft.com/office/drawing/2014/main" id="{54EF32B2-C520-493E-859D-A9D077D086E1}"/>
              </a:ext>
            </a:extLst>
          </p:cNvPr>
          <p:cNvSpPr>
            <a:spLocks noGrp="1"/>
          </p:cNvSpPr>
          <p:nvPr>
            <p:ph type="title"/>
          </p:nvPr>
        </p:nvSpPr>
        <p:spPr>
          <a:xfrm>
            <a:off x="467544" y="1340768"/>
            <a:ext cx="7886700" cy="965523"/>
          </a:xfrm>
          <a:prstGeom prst="rect">
            <a:avLst/>
          </a:prstGeom>
        </p:spPr>
        <p:txBody>
          <a:bodyPr vert="horz" lIns="91440" tIns="45720" rIns="91440" bIns="45720" rtlCol="0" anchor="ctr">
            <a:normAutofit/>
          </a:bodyPr>
          <a:lstStyle>
            <a:lvl1pPr>
              <a:defRPr>
                <a:latin typeface="PT Sans" panose="020B0503020203020204" pitchFamily="34" charset="0"/>
              </a:defRPr>
            </a:lvl1pPr>
          </a:lstStyle>
          <a:p>
            <a:r>
              <a:rPr lang="en-US" dirty="0"/>
              <a:t>Click to edit Master title style</a:t>
            </a:r>
          </a:p>
        </p:txBody>
      </p:sp>
      <p:sp>
        <p:nvSpPr>
          <p:cNvPr id="13" name="Text Placeholder 2">
            <a:extLst>
              <a:ext uri="{FF2B5EF4-FFF2-40B4-BE49-F238E27FC236}">
                <a16:creationId xmlns:a16="http://schemas.microsoft.com/office/drawing/2014/main" id="{BFB340FD-E5C8-40FB-8FFA-E3B74A3978E7}"/>
              </a:ext>
            </a:extLst>
          </p:cNvPr>
          <p:cNvSpPr>
            <a:spLocks noGrp="1"/>
          </p:cNvSpPr>
          <p:nvPr>
            <p:ph idx="1"/>
          </p:nvPr>
        </p:nvSpPr>
        <p:spPr>
          <a:xfrm>
            <a:off x="467544" y="2441228"/>
            <a:ext cx="7886700" cy="4228132"/>
          </a:xfrm>
          <a:prstGeom prst="rect">
            <a:avLst/>
          </a:prstGeom>
        </p:spPr>
        <p:txBody>
          <a:bodyPr vert="horz" lIns="91440" tIns="45720" rIns="91440" bIns="45720" rtlCol="0">
            <a:normAutofit/>
          </a:bodyPr>
          <a:lstStyle>
            <a:lvl1pPr>
              <a:defRPr>
                <a:latin typeface="PT Sans" panose="020B0503020203020204" pitchFamily="34" charset="0"/>
              </a:defRPr>
            </a:lvl1pPr>
            <a:lvl2pPr>
              <a:defRPr>
                <a:latin typeface="PT Sans" panose="020B0503020203020204" pitchFamily="34" charset="0"/>
              </a:defRPr>
            </a:lvl2pPr>
            <a:lvl3pPr>
              <a:defRPr>
                <a:latin typeface="PT Sans" panose="020B0503020203020204" pitchFamily="34" charset="0"/>
              </a:defRPr>
            </a:lvl3pPr>
            <a:lvl4pPr>
              <a:defRPr>
                <a:latin typeface="PT Sans" panose="020B0503020203020204" pitchFamily="34" charset="0"/>
              </a:defRPr>
            </a:lvl4pPr>
            <a:lvl5pPr>
              <a:defRPr>
                <a:latin typeface="PT Sans" panose="020B05030202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96413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7253131-A3D1-4BD2-B372-CE94B7CC9DC2}"/>
              </a:ext>
            </a:extLst>
          </p:cNvPr>
          <p:cNvSpPr/>
          <p:nvPr userDrawn="1"/>
        </p:nvSpPr>
        <p:spPr>
          <a:xfrm>
            <a:off x="0" y="0"/>
            <a:ext cx="4716016" cy="6858000"/>
          </a:xfrm>
          <a:prstGeom prst="rect">
            <a:avLst/>
          </a:prstGeom>
          <a:solidFill>
            <a:srgbClr val="871721">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42763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7253131-A3D1-4BD2-B372-CE94B7CC9DC2}"/>
              </a:ext>
            </a:extLst>
          </p:cNvPr>
          <p:cNvSpPr/>
          <p:nvPr userDrawn="1"/>
        </p:nvSpPr>
        <p:spPr>
          <a:xfrm>
            <a:off x="0" y="0"/>
            <a:ext cx="4716016" cy="6858000"/>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70007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7253131-A3D1-4BD2-B372-CE94B7CC9DC2}"/>
              </a:ext>
            </a:extLst>
          </p:cNvPr>
          <p:cNvSpPr/>
          <p:nvPr userDrawn="1"/>
        </p:nvSpPr>
        <p:spPr>
          <a:xfrm>
            <a:off x="0" y="0"/>
            <a:ext cx="4716016" cy="68580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97667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7253131-A3D1-4BD2-B372-CE94B7CC9DC2}"/>
              </a:ext>
            </a:extLst>
          </p:cNvPr>
          <p:cNvSpPr/>
          <p:nvPr userDrawn="1"/>
        </p:nvSpPr>
        <p:spPr>
          <a:xfrm>
            <a:off x="0" y="0"/>
            <a:ext cx="4716016"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62221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7253131-A3D1-4BD2-B372-CE94B7CC9DC2}"/>
              </a:ext>
            </a:extLst>
          </p:cNvPr>
          <p:cNvSpPr/>
          <p:nvPr userDrawn="1"/>
        </p:nvSpPr>
        <p:spPr>
          <a:xfrm>
            <a:off x="0" y="0"/>
            <a:ext cx="4716016" cy="6858000"/>
          </a:xfrm>
          <a:prstGeom prst="rect">
            <a:avLst/>
          </a:prstGeom>
          <a:solidFill>
            <a:schemeClr val="accent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34078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7253131-A3D1-4BD2-B372-CE94B7CC9DC2}"/>
              </a:ext>
            </a:extLst>
          </p:cNvPr>
          <p:cNvSpPr/>
          <p:nvPr userDrawn="1"/>
        </p:nvSpPr>
        <p:spPr>
          <a:xfrm>
            <a:off x="0" y="0"/>
            <a:ext cx="4716016" cy="6858000"/>
          </a:xfrm>
          <a:prstGeom prst="rect">
            <a:avLst/>
          </a:prstGeom>
          <a:solidFill>
            <a:schemeClr val="accent5">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53359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1940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72186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1" r:id="rId4"/>
    <p:sldLayoutId id="2147483654" r:id="rId5"/>
    <p:sldLayoutId id="2147483655" r:id="rId6"/>
    <p:sldLayoutId id="2147483652" r:id="rId7"/>
    <p:sldLayoutId id="2147483653" r:id="rId8"/>
    <p:sldLayoutId id="2147483656" r:id="rId9"/>
    <p:sldLayoutId id="2147483658"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0000"/>
            <a:lum/>
          </a:blip>
          <a:srcRect/>
          <a:stretch>
            <a:fillRect/>
          </a:stretch>
        </a:blipFill>
        <a:effectLst/>
      </p:bgPr>
    </p:bg>
    <p:spTree>
      <p:nvGrpSpPr>
        <p:cNvPr id="1" name=""/>
        <p:cNvGrpSpPr/>
        <p:nvPr/>
      </p:nvGrpSpPr>
      <p:grpSpPr>
        <a:xfrm>
          <a:off x="0" y="0"/>
          <a:ext cx="0" cy="0"/>
          <a:chOff x="0" y="0"/>
          <a:chExt cx="0" cy="0"/>
        </a:xfrm>
      </p:grpSpPr>
      <p:sp>
        <p:nvSpPr>
          <p:cNvPr id="15" name="Rectangle 14"/>
          <p:cNvSpPr/>
          <p:nvPr/>
        </p:nvSpPr>
        <p:spPr>
          <a:xfrm>
            <a:off x="0" y="0"/>
            <a:ext cx="9144000" cy="953344"/>
          </a:xfrm>
          <a:prstGeom prst="rect">
            <a:avLst/>
          </a:prstGeom>
          <a:gradFill flip="none" rotWithShape="1">
            <a:gsLst>
              <a:gs pos="0">
                <a:schemeClr val="bg1">
                  <a:lumMod val="95000"/>
                  <a:shade val="67500"/>
                  <a:satMod val="115000"/>
                </a:schemeClr>
              </a:gs>
              <a:gs pos="52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F0302020204030204"/>
              <a:ea typeface="+mn-ea"/>
              <a:cs typeface="+mn-cs"/>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5742" y="147581"/>
            <a:ext cx="2488746" cy="689131"/>
          </a:xfrm>
          <a:prstGeom prst="rect">
            <a:avLst/>
          </a:prstGeom>
        </p:spPr>
      </p:pic>
      <p:sp>
        <p:nvSpPr>
          <p:cNvPr id="7" name="TextBox 6">
            <a:extLst>
              <a:ext uri="{FF2B5EF4-FFF2-40B4-BE49-F238E27FC236}">
                <a16:creationId xmlns:a16="http://schemas.microsoft.com/office/drawing/2014/main" id="{9EEEC4D6-EA04-4B21-A205-B47603995269}"/>
              </a:ext>
            </a:extLst>
          </p:cNvPr>
          <p:cNvSpPr txBox="1"/>
          <p:nvPr/>
        </p:nvSpPr>
        <p:spPr>
          <a:xfrm>
            <a:off x="107504" y="4742790"/>
            <a:ext cx="5688632" cy="18466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white"/>
                </a:solidFill>
                <a:effectLst/>
                <a:uLnTx/>
                <a:uFillTx/>
                <a:latin typeface="PT Sans" panose="020B0503020203020204" pitchFamily="34" charset="0"/>
                <a:ea typeface="+mn-ea"/>
                <a:cs typeface="+mn-cs"/>
              </a:rPr>
              <a:t>Railroad Revolving Loan and Grant Program</a:t>
            </a:r>
            <a:br>
              <a:rPr kumimoji="0" lang="en-US" sz="2600" b="1" i="0" u="none" strike="noStrike" kern="1200" cap="none" spc="0" normalizeH="0" baseline="0" noProof="0" dirty="0">
                <a:ln>
                  <a:noFill/>
                </a:ln>
                <a:solidFill>
                  <a:prstClr val="white"/>
                </a:solidFill>
                <a:effectLst/>
                <a:uLnTx/>
                <a:uFillTx/>
                <a:latin typeface="PT Sans" panose="020B0503020203020204" pitchFamily="34" charset="0"/>
                <a:ea typeface="+mn-ea"/>
                <a:cs typeface="+mn-cs"/>
              </a:rPr>
            </a:br>
            <a:r>
              <a:rPr kumimoji="0" lang="en-US" sz="1600" i="0" u="none" strike="noStrike" kern="1200" cap="none" spc="0" normalizeH="0" baseline="0" noProof="0" dirty="0">
                <a:ln>
                  <a:noFill/>
                </a:ln>
                <a:solidFill>
                  <a:prstClr val="white"/>
                </a:solidFill>
                <a:effectLst/>
                <a:uLnTx/>
                <a:uFillTx/>
                <a:latin typeface="PT Sans" panose="020B0503020203020204" pitchFamily="34" charset="0"/>
                <a:ea typeface="+mn-ea"/>
                <a:cs typeface="+mn-cs"/>
              </a:rPr>
              <a:t>January 12</a:t>
            </a:r>
            <a:r>
              <a:rPr kumimoji="0" lang="en-US" sz="1600" i="0" u="none" strike="noStrike" kern="1200" cap="none" spc="0" normalizeH="0" baseline="0" noProof="0">
                <a:ln>
                  <a:noFill/>
                </a:ln>
                <a:solidFill>
                  <a:prstClr val="white"/>
                </a:solidFill>
                <a:effectLst/>
                <a:uLnTx/>
                <a:uFillTx/>
                <a:latin typeface="PT Sans" panose="020B0503020203020204" pitchFamily="34" charset="0"/>
                <a:ea typeface="+mn-ea"/>
                <a:cs typeface="+mn-cs"/>
              </a:rPr>
              <a:t>, 2022</a:t>
            </a:r>
            <a:endParaRPr kumimoji="0" lang="en-US" sz="1600" i="0" u="none" strike="noStrike" kern="1200" cap="none" spc="0" normalizeH="0" baseline="0" noProof="0" dirty="0">
              <a:ln>
                <a:noFill/>
              </a:ln>
              <a:solidFill>
                <a:prstClr val="white"/>
              </a:solidFill>
              <a:effectLst/>
              <a:uLnTx/>
              <a:uFillTx/>
              <a:latin typeface="PT Sans" panose="020B0503020203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PT Sans" panose="020B0503020203020204" pitchFamily="34" charset="0"/>
                <a:ea typeface="+mn-ea"/>
                <a:cs typeface="+mn-cs"/>
              </a:rPr>
              <a:t>FY 2022 Funding Cycle – Amendment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white"/>
              </a:solidFill>
              <a:effectLst/>
              <a:uLnTx/>
              <a:uFillTx/>
              <a:latin typeface="PT Sans" panose="020B0503020203020204" pitchFamily="34" charset="0"/>
              <a:ea typeface="+mn-ea"/>
              <a:cs typeface="+mn-cs"/>
            </a:endParaRPr>
          </a:p>
        </p:txBody>
      </p:sp>
    </p:spTree>
    <p:extLst>
      <p:ext uri="{BB962C8B-B14F-4D97-AF65-F5344CB8AC3E}">
        <p14:creationId xmlns:p14="http://schemas.microsoft.com/office/powerpoint/2010/main" val="789503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4F7A35D9-C957-4396-BEAF-37B4285884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5844" y="147581"/>
            <a:ext cx="1968643" cy="545115"/>
          </a:xfrm>
          <a:prstGeom prst="rect">
            <a:avLst/>
          </a:prstGeom>
        </p:spPr>
      </p:pic>
      <p:sp>
        <p:nvSpPr>
          <p:cNvPr id="13" name="Text Placeholder 2">
            <a:extLst>
              <a:ext uri="{FF2B5EF4-FFF2-40B4-BE49-F238E27FC236}">
                <a16:creationId xmlns:a16="http://schemas.microsoft.com/office/drawing/2014/main" id="{7EFB17E1-6237-4C5B-90C1-F0860AAD46AC}"/>
              </a:ext>
            </a:extLst>
          </p:cNvPr>
          <p:cNvSpPr>
            <a:spLocks noGrp="1"/>
          </p:cNvSpPr>
          <p:nvPr>
            <p:ph idx="1"/>
          </p:nvPr>
        </p:nvSpPr>
        <p:spPr>
          <a:xfrm>
            <a:off x="683568" y="1772816"/>
            <a:ext cx="7776864" cy="5085184"/>
          </a:xfrm>
          <a:prstGeom prst="rect">
            <a:avLst/>
          </a:prstGeom>
        </p:spPr>
        <p:txBody>
          <a:bodyPr vert="horz" lIns="91440" tIns="45720" rIns="91440" bIns="45720" rtlCol="0">
            <a:normAutofit/>
          </a:bodyPr>
          <a:lstStyle/>
          <a:p>
            <a:pPr lvl="0">
              <a:spcAft>
                <a:spcPts val="1200"/>
              </a:spcAft>
            </a:pPr>
            <a:r>
              <a:rPr lang="en-US" sz="2400" dirty="0">
                <a:latin typeface="PT Sans" panose="020B0503020203020204"/>
              </a:rPr>
              <a:t>Created by legislation in 2005</a:t>
            </a:r>
          </a:p>
          <a:p>
            <a:pPr>
              <a:spcAft>
                <a:spcPts val="1200"/>
              </a:spcAft>
            </a:pPr>
            <a:r>
              <a:rPr lang="en-US" sz="2400" dirty="0">
                <a:latin typeface="PT Sans" panose="020B0503020203020204"/>
              </a:rPr>
              <a:t>Purpose: </a:t>
            </a:r>
            <a:r>
              <a:rPr lang="en-US" altLang="en-US" sz="2400" dirty="0">
                <a:latin typeface="PT Sans" panose="020B0503020203020204"/>
                <a:cs typeface="Arial" panose="020B0604020202020204" pitchFamily="34" charset="0"/>
              </a:rPr>
              <a:t>To provide loans and grants for railroad related improvement projects to benefit Iowa.</a:t>
            </a:r>
          </a:p>
          <a:p>
            <a:pPr>
              <a:spcAft>
                <a:spcPts val="1200"/>
              </a:spcAft>
            </a:pPr>
            <a:r>
              <a:rPr lang="en-US" altLang="en-US" sz="2400" dirty="0">
                <a:latin typeface="PT Sans" panose="020B0503020203020204"/>
                <a:cs typeface="Arial" panose="020B0604020202020204" pitchFamily="34" charset="0"/>
              </a:rPr>
              <a:t>Funded by loan repayments and appropriations by the Iowa Legislature.  Funding is available to cities, counties, economic development organizations and other non-profit organizations through an application program.</a:t>
            </a:r>
          </a:p>
        </p:txBody>
      </p:sp>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179512" y="1124744"/>
            <a:ext cx="8712967" cy="360040"/>
          </a:xfrm>
        </p:spPr>
        <p:txBody>
          <a:bodyPr>
            <a:noAutofit/>
          </a:bodyPr>
          <a:lstStyle/>
          <a:p>
            <a:r>
              <a:rPr lang="en-US" sz="3000" b="1" dirty="0">
                <a:solidFill>
                  <a:schemeClr val="tx2"/>
                </a:solidFill>
              </a:rPr>
              <a:t>Railroad Revolving Loan and Grant Program</a:t>
            </a:r>
          </a:p>
        </p:txBody>
      </p:sp>
    </p:spTree>
    <p:extLst>
      <p:ext uri="{BB962C8B-B14F-4D97-AF65-F5344CB8AC3E}">
        <p14:creationId xmlns:p14="http://schemas.microsoft.com/office/powerpoint/2010/main" val="1626982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4F7A35D9-C957-4396-BEAF-37B4285884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5844" y="147581"/>
            <a:ext cx="1968643" cy="545115"/>
          </a:xfrm>
          <a:prstGeom prst="rect">
            <a:avLst/>
          </a:prstGeom>
        </p:spPr>
      </p:pic>
      <p:sp>
        <p:nvSpPr>
          <p:cNvPr id="11" name="Title 10">
            <a:extLst>
              <a:ext uri="{FF2B5EF4-FFF2-40B4-BE49-F238E27FC236}">
                <a16:creationId xmlns:a16="http://schemas.microsoft.com/office/drawing/2014/main" id="{529AD376-841A-42E0-A075-63651BC991D8}"/>
              </a:ext>
            </a:extLst>
          </p:cNvPr>
          <p:cNvSpPr>
            <a:spLocks noGrp="1"/>
          </p:cNvSpPr>
          <p:nvPr>
            <p:ph type="title"/>
          </p:nvPr>
        </p:nvSpPr>
        <p:spPr>
          <a:xfrm>
            <a:off x="628650" y="529664"/>
            <a:ext cx="7886700" cy="834346"/>
          </a:xfrm>
        </p:spPr>
        <p:txBody>
          <a:bodyPr>
            <a:noAutofit/>
          </a:bodyPr>
          <a:lstStyle/>
          <a:p>
            <a:r>
              <a:rPr lang="en-US" sz="2500" b="1" dirty="0">
                <a:solidFill>
                  <a:schemeClr val="tx2"/>
                </a:solidFill>
              </a:rPr>
              <a:t>FY 22 Program Modification Recommendation</a:t>
            </a:r>
          </a:p>
        </p:txBody>
      </p:sp>
      <p:grpSp>
        <p:nvGrpSpPr>
          <p:cNvPr id="41" name="Group 40">
            <a:extLst>
              <a:ext uri="{FF2B5EF4-FFF2-40B4-BE49-F238E27FC236}">
                <a16:creationId xmlns:a16="http://schemas.microsoft.com/office/drawing/2014/main" id="{E73D3D84-8A0C-4548-8191-65283A100ACA}"/>
              </a:ext>
            </a:extLst>
          </p:cNvPr>
          <p:cNvGrpSpPr/>
          <p:nvPr/>
        </p:nvGrpSpPr>
        <p:grpSpPr>
          <a:xfrm>
            <a:off x="160115" y="1283156"/>
            <a:ext cx="8678363" cy="929242"/>
            <a:chOff x="172363" y="1993127"/>
            <a:chExt cx="8839205" cy="929242"/>
          </a:xfrm>
        </p:grpSpPr>
        <p:grpSp>
          <p:nvGrpSpPr>
            <p:cNvPr id="42" name="Group 41">
              <a:extLst>
                <a:ext uri="{FF2B5EF4-FFF2-40B4-BE49-F238E27FC236}">
                  <a16:creationId xmlns:a16="http://schemas.microsoft.com/office/drawing/2014/main" id="{8B606E1A-6755-4CE3-ADE4-63AF353AF27D}"/>
                </a:ext>
              </a:extLst>
            </p:cNvPr>
            <p:cNvGrpSpPr/>
            <p:nvPr/>
          </p:nvGrpSpPr>
          <p:grpSpPr>
            <a:xfrm>
              <a:off x="172363" y="1993127"/>
              <a:ext cx="8839205" cy="929242"/>
              <a:chOff x="173245" y="2922038"/>
              <a:chExt cx="8839205" cy="929242"/>
            </a:xfrm>
          </p:grpSpPr>
          <p:sp>
            <p:nvSpPr>
              <p:cNvPr id="45" name="Rectangle 44">
                <a:extLst>
                  <a:ext uri="{FF2B5EF4-FFF2-40B4-BE49-F238E27FC236}">
                    <a16:creationId xmlns:a16="http://schemas.microsoft.com/office/drawing/2014/main" id="{EAECB6B8-43CD-4E29-B2B9-8E9FFC30B6C0}"/>
                  </a:ext>
                </a:extLst>
              </p:cNvPr>
              <p:cNvSpPr/>
              <p:nvPr/>
            </p:nvSpPr>
            <p:spPr>
              <a:xfrm>
                <a:off x="7453916" y="2962504"/>
                <a:ext cx="1518602" cy="84461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Box 45">
                <a:extLst>
                  <a:ext uri="{FF2B5EF4-FFF2-40B4-BE49-F238E27FC236}">
                    <a16:creationId xmlns:a16="http://schemas.microsoft.com/office/drawing/2014/main" id="{7663A7C2-2CC7-450F-B897-4DFBE2DAC8F8}"/>
                  </a:ext>
                </a:extLst>
              </p:cNvPr>
              <p:cNvSpPr txBox="1"/>
              <p:nvPr/>
            </p:nvSpPr>
            <p:spPr>
              <a:xfrm>
                <a:off x="7401984" y="2958728"/>
                <a:ext cx="1610466" cy="892552"/>
              </a:xfrm>
              <a:prstGeom prst="rect">
                <a:avLst/>
              </a:prstGeom>
              <a:noFill/>
            </p:spPr>
            <p:txBody>
              <a:bodyPr wrap="square" rtlCol="0">
                <a:spAutoFit/>
              </a:bodyPr>
              <a:lstStyle/>
              <a:p>
                <a:pPr algn="ctr"/>
                <a:r>
                  <a:rPr lang="en-US" sz="1300" b="1" dirty="0">
                    <a:solidFill>
                      <a:schemeClr val="bg1"/>
                    </a:solidFill>
                    <a:latin typeface="Century Gothic" panose="020B0502020202020204" pitchFamily="34" charset="0"/>
                  </a:rPr>
                  <a:t>RECOMMENDED</a:t>
                </a:r>
                <a:r>
                  <a:rPr lang="en-US" sz="1300" dirty="0">
                    <a:solidFill>
                      <a:schemeClr val="bg1"/>
                    </a:solidFill>
                    <a:latin typeface="Century Gothic" panose="020B0502020202020204" pitchFamily="34" charset="0"/>
                  </a:rPr>
                  <a:t> </a:t>
                </a:r>
                <a:r>
                  <a:rPr lang="en-US" sz="1300" b="1" dirty="0">
                    <a:solidFill>
                      <a:schemeClr val="bg1"/>
                    </a:solidFill>
                    <a:latin typeface="Century Gothic" panose="020B0502020202020204" pitchFamily="34" charset="0"/>
                  </a:rPr>
                  <a:t>AMOUNT</a:t>
                </a:r>
              </a:p>
              <a:p>
                <a:pPr algn="ctr"/>
                <a:r>
                  <a:rPr lang="en-US" sz="1300" b="1" dirty="0">
                    <a:solidFill>
                      <a:schemeClr val="bg1"/>
                    </a:solidFill>
                    <a:latin typeface="Century Gothic" panose="020B0502020202020204" pitchFamily="34" charset="0"/>
                  </a:rPr>
                  <a:t>(% of Total Project Cost)</a:t>
                </a:r>
              </a:p>
            </p:txBody>
          </p:sp>
          <p:sp>
            <p:nvSpPr>
              <p:cNvPr id="47" name="Rectangle 46">
                <a:extLst>
                  <a:ext uri="{FF2B5EF4-FFF2-40B4-BE49-F238E27FC236}">
                    <a16:creationId xmlns:a16="http://schemas.microsoft.com/office/drawing/2014/main" id="{EE6B6DD9-3974-4EA7-9DA2-E18883A6A704}"/>
                  </a:ext>
                </a:extLst>
              </p:cNvPr>
              <p:cNvSpPr/>
              <p:nvPr/>
            </p:nvSpPr>
            <p:spPr>
              <a:xfrm>
                <a:off x="173245" y="2962504"/>
                <a:ext cx="1447310" cy="844612"/>
              </a:xfrm>
              <a:prstGeom prst="rect">
                <a:avLst/>
              </a:prstGeom>
              <a:solidFill>
                <a:srgbClr val="8717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extBox 47">
                <a:extLst>
                  <a:ext uri="{FF2B5EF4-FFF2-40B4-BE49-F238E27FC236}">
                    <a16:creationId xmlns:a16="http://schemas.microsoft.com/office/drawing/2014/main" id="{418AF576-6CE6-4813-ABB5-93B7219FC795}"/>
                  </a:ext>
                </a:extLst>
              </p:cNvPr>
              <p:cNvSpPr txBox="1"/>
              <p:nvPr/>
            </p:nvSpPr>
            <p:spPr>
              <a:xfrm>
                <a:off x="173246" y="3212976"/>
                <a:ext cx="1447308" cy="292388"/>
              </a:xfrm>
              <a:prstGeom prst="rect">
                <a:avLst/>
              </a:prstGeom>
              <a:noFill/>
            </p:spPr>
            <p:txBody>
              <a:bodyPr wrap="square" rtlCol="0">
                <a:spAutoFit/>
              </a:bodyPr>
              <a:lstStyle/>
              <a:p>
                <a:pPr algn="ctr"/>
                <a:r>
                  <a:rPr lang="en-US" sz="1300" b="1" dirty="0">
                    <a:solidFill>
                      <a:schemeClr val="bg1"/>
                    </a:solidFill>
                    <a:latin typeface="Century Gothic" panose="020B0502020202020204" pitchFamily="34" charset="0"/>
                  </a:rPr>
                  <a:t>PROJECT NAME</a:t>
                </a:r>
              </a:p>
            </p:txBody>
          </p:sp>
          <p:sp>
            <p:nvSpPr>
              <p:cNvPr id="49" name="Rectangle 48">
                <a:extLst>
                  <a:ext uri="{FF2B5EF4-FFF2-40B4-BE49-F238E27FC236}">
                    <a16:creationId xmlns:a16="http://schemas.microsoft.com/office/drawing/2014/main" id="{37154010-751C-4B0C-8C76-9BE96E75AB70}"/>
                  </a:ext>
                </a:extLst>
              </p:cNvPr>
              <p:cNvSpPr/>
              <p:nvPr/>
            </p:nvSpPr>
            <p:spPr>
              <a:xfrm>
                <a:off x="1637545" y="2962504"/>
                <a:ext cx="1443569" cy="84461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614E0DA6-023C-4CE4-9ADE-332E169A452B}"/>
                  </a:ext>
                </a:extLst>
              </p:cNvPr>
              <p:cNvSpPr/>
              <p:nvPr/>
            </p:nvSpPr>
            <p:spPr>
              <a:xfrm>
                <a:off x="5685655" y="2962833"/>
                <a:ext cx="1768261" cy="84461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a:extLst>
                  <a:ext uri="{FF2B5EF4-FFF2-40B4-BE49-F238E27FC236}">
                    <a16:creationId xmlns:a16="http://schemas.microsoft.com/office/drawing/2014/main" id="{CFA76900-557B-48F5-8F26-62217602126D}"/>
                  </a:ext>
                </a:extLst>
              </p:cNvPr>
              <p:cNvSpPr txBox="1"/>
              <p:nvPr/>
            </p:nvSpPr>
            <p:spPr>
              <a:xfrm>
                <a:off x="5970515" y="2922038"/>
                <a:ext cx="1252728" cy="892552"/>
              </a:xfrm>
              <a:prstGeom prst="rect">
                <a:avLst/>
              </a:prstGeom>
              <a:noFill/>
            </p:spPr>
            <p:txBody>
              <a:bodyPr wrap="square" rtlCol="0" anchor="ctr">
                <a:spAutoFit/>
              </a:bodyPr>
              <a:lstStyle/>
              <a:p>
                <a:pPr algn="ctr"/>
                <a:r>
                  <a:rPr lang="en-US" sz="1300" b="1" dirty="0">
                    <a:solidFill>
                      <a:schemeClr val="bg1"/>
                    </a:solidFill>
                    <a:latin typeface="Century Gothic" panose="020B0502020202020204" pitchFamily="34" charset="0"/>
                  </a:rPr>
                  <a:t>REQUESTED</a:t>
                </a:r>
                <a:r>
                  <a:rPr lang="en-US" sz="1300" dirty="0">
                    <a:solidFill>
                      <a:schemeClr val="bg1"/>
                    </a:solidFill>
                    <a:latin typeface="Century Gothic" panose="020B0502020202020204" pitchFamily="34" charset="0"/>
                  </a:rPr>
                  <a:t> </a:t>
                </a:r>
                <a:r>
                  <a:rPr lang="en-US" sz="1300" b="1" dirty="0">
                    <a:solidFill>
                      <a:schemeClr val="bg1"/>
                    </a:solidFill>
                    <a:latin typeface="Century Gothic" panose="020B0502020202020204" pitchFamily="34" charset="0"/>
                  </a:rPr>
                  <a:t>AMOUNT</a:t>
                </a:r>
              </a:p>
              <a:p>
                <a:pPr algn="ctr"/>
                <a:r>
                  <a:rPr lang="en-US" sz="1300" b="1" dirty="0">
                    <a:solidFill>
                      <a:schemeClr val="bg1"/>
                    </a:solidFill>
                    <a:latin typeface="Century Gothic" panose="020B0502020202020204" pitchFamily="34" charset="0"/>
                  </a:rPr>
                  <a:t>(% of Total Project Cost)</a:t>
                </a:r>
              </a:p>
            </p:txBody>
          </p:sp>
          <p:sp>
            <p:nvSpPr>
              <p:cNvPr id="52" name="Rectangle 51">
                <a:extLst>
                  <a:ext uri="{FF2B5EF4-FFF2-40B4-BE49-F238E27FC236}">
                    <a16:creationId xmlns:a16="http://schemas.microsoft.com/office/drawing/2014/main" id="{60D03A09-73F8-41EA-8329-045B2D43436B}"/>
                  </a:ext>
                </a:extLst>
              </p:cNvPr>
              <p:cNvSpPr/>
              <p:nvPr/>
            </p:nvSpPr>
            <p:spPr>
              <a:xfrm>
                <a:off x="3100697" y="2962504"/>
                <a:ext cx="1332229" cy="844612"/>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extBox 52">
                <a:extLst>
                  <a:ext uri="{FF2B5EF4-FFF2-40B4-BE49-F238E27FC236}">
                    <a16:creationId xmlns:a16="http://schemas.microsoft.com/office/drawing/2014/main" id="{AF5D5810-496F-41F4-A4AF-BF1D1FC7B058}"/>
                  </a:ext>
                </a:extLst>
              </p:cNvPr>
              <p:cNvSpPr txBox="1"/>
              <p:nvPr/>
            </p:nvSpPr>
            <p:spPr>
              <a:xfrm>
                <a:off x="1638843" y="3214927"/>
                <a:ext cx="1443568" cy="292388"/>
              </a:xfrm>
              <a:prstGeom prst="rect">
                <a:avLst/>
              </a:prstGeom>
              <a:noFill/>
            </p:spPr>
            <p:txBody>
              <a:bodyPr wrap="square" rtlCol="0">
                <a:spAutoFit/>
              </a:bodyPr>
              <a:lstStyle/>
              <a:p>
                <a:pPr algn="ctr"/>
                <a:r>
                  <a:rPr lang="en-US" sz="1300" b="1" dirty="0">
                    <a:solidFill>
                      <a:schemeClr val="bg1"/>
                    </a:solidFill>
                    <a:latin typeface="Century Gothic" panose="020B0502020202020204" pitchFamily="34" charset="0"/>
                  </a:rPr>
                  <a:t>SPONSOR</a:t>
                </a:r>
              </a:p>
            </p:txBody>
          </p:sp>
          <p:sp>
            <p:nvSpPr>
              <p:cNvPr id="54" name="TextBox 53">
                <a:extLst>
                  <a:ext uri="{FF2B5EF4-FFF2-40B4-BE49-F238E27FC236}">
                    <a16:creationId xmlns:a16="http://schemas.microsoft.com/office/drawing/2014/main" id="{1D86F087-3B7E-4BD9-B8A7-09CCB8685617}"/>
                  </a:ext>
                </a:extLst>
              </p:cNvPr>
              <p:cNvSpPr txBox="1"/>
              <p:nvPr/>
            </p:nvSpPr>
            <p:spPr>
              <a:xfrm>
                <a:off x="3099401" y="3222120"/>
                <a:ext cx="1473281" cy="292388"/>
              </a:xfrm>
              <a:prstGeom prst="rect">
                <a:avLst/>
              </a:prstGeom>
              <a:noFill/>
            </p:spPr>
            <p:txBody>
              <a:bodyPr wrap="square" rtlCol="0">
                <a:spAutoFit/>
              </a:bodyPr>
              <a:lstStyle/>
              <a:p>
                <a:pPr algn="ctr"/>
                <a:r>
                  <a:rPr lang="en-US" sz="1300" b="1" dirty="0">
                    <a:solidFill>
                      <a:schemeClr val="bg1"/>
                    </a:solidFill>
                    <a:latin typeface="Century Gothic" panose="020B0502020202020204" pitchFamily="34" charset="0"/>
                  </a:rPr>
                  <a:t>SCORE</a:t>
                </a:r>
              </a:p>
            </p:txBody>
          </p:sp>
        </p:grpSp>
        <p:sp>
          <p:nvSpPr>
            <p:cNvPr id="43" name="Rectangle 42">
              <a:extLst>
                <a:ext uri="{FF2B5EF4-FFF2-40B4-BE49-F238E27FC236}">
                  <a16:creationId xmlns:a16="http://schemas.microsoft.com/office/drawing/2014/main" id="{F98B5425-AD17-4F05-84D1-BE208B8F96A4}"/>
                </a:ext>
              </a:extLst>
            </p:cNvPr>
            <p:cNvSpPr/>
            <p:nvPr/>
          </p:nvSpPr>
          <p:spPr>
            <a:xfrm>
              <a:off x="4432044" y="2033593"/>
              <a:ext cx="1252728" cy="844612"/>
            </a:xfrm>
            <a:prstGeom prst="rect">
              <a:avLst/>
            </a:prstGeom>
            <a:solidFill>
              <a:srgbClr val="3449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Box 43">
              <a:extLst>
                <a:ext uri="{FF2B5EF4-FFF2-40B4-BE49-F238E27FC236}">
                  <a16:creationId xmlns:a16="http://schemas.microsoft.com/office/drawing/2014/main" id="{340A6006-DEB6-4BAD-A35C-C792B91712D8}"/>
                </a:ext>
              </a:extLst>
            </p:cNvPr>
            <p:cNvSpPr txBox="1"/>
            <p:nvPr/>
          </p:nvSpPr>
          <p:spPr>
            <a:xfrm>
              <a:off x="4509073" y="2110393"/>
              <a:ext cx="1092722" cy="692497"/>
            </a:xfrm>
            <a:prstGeom prst="rect">
              <a:avLst/>
            </a:prstGeom>
            <a:noFill/>
          </p:spPr>
          <p:txBody>
            <a:bodyPr wrap="square" rtlCol="0" anchor="ctr">
              <a:spAutoFit/>
            </a:bodyPr>
            <a:lstStyle/>
            <a:p>
              <a:pPr algn="ctr"/>
              <a:r>
                <a:rPr lang="en-US" sz="1300" b="1" dirty="0">
                  <a:solidFill>
                    <a:schemeClr val="bg1"/>
                  </a:solidFill>
                  <a:latin typeface="Century Gothic" panose="020B0502020202020204" pitchFamily="34" charset="0"/>
                </a:rPr>
                <a:t>TOTAL RAIL PROJECT COST</a:t>
              </a:r>
            </a:p>
          </p:txBody>
        </p:sp>
      </p:grpSp>
      <p:graphicFrame>
        <p:nvGraphicFramePr>
          <p:cNvPr id="55" name="Table 54">
            <a:extLst>
              <a:ext uri="{FF2B5EF4-FFF2-40B4-BE49-F238E27FC236}">
                <a16:creationId xmlns:a16="http://schemas.microsoft.com/office/drawing/2014/main" id="{23F944E5-C269-4498-AB11-0C17783735C1}"/>
              </a:ext>
            </a:extLst>
          </p:cNvPr>
          <p:cNvGraphicFramePr>
            <a:graphicFrameLocks noGrp="1"/>
          </p:cNvGraphicFramePr>
          <p:nvPr>
            <p:extLst>
              <p:ext uri="{D42A27DB-BD31-4B8C-83A1-F6EECF244321}">
                <p14:modId xmlns:p14="http://schemas.microsoft.com/office/powerpoint/2010/main" val="3506780677"/>
              </p:ext>
            </p:extLst>
          </p:nvPr>
        </p:nvGraphicFramePr>
        <p:xfrm>
          <a:off x="77581" y="2755255"/>
          <a:ext cx="8976663" cy="921556"/>
        </p:xfrm>
        <a:graphic>
          <a:graphicData uri="http://schemas.openxmlformats.org/drawingml/2006/table">
            <a:tbl>
              <a:tblPr firstRow="1" bandRow="1">
                <a:tableStyleId>{9D7B26C5-4107-4FEC-AEDC-1716B250A1EF}</a:tableStyleId>
              </a:tblPr>
              <a:tblGrid>
                <a:gridCol w="1414780">
                  <a:extLst>
                    <a:ext uri="{9D8B030D-6E8A-4147-A177-3AD203B41FA5}">
                      <a16:colId xmlns:a16="http://schemas.microsoft.com/office/drawing/2014/main" val="2346649935"/>
                    </a:ext>
                  </a:extLst>
                </a:gridCol>
                <a:gridCol w="1486831">
                  <a:extLst>
                    <a:ext uri="{9D8B030D-6E8A-4147-A177-3AD203B41FA5}">
                      <a16:colId xmlns:a16="http://schemas.microsoft.com/office/drawing/2014/main" val="736485009"/>
                    </a:ext>
                  </a:extLst>
                </a:gridCol>
                <a:gridCol w="1300246">
                  <a:extLst>
                    <a:ext uri="{9D8B030D-6E8A-4147-A177-3AD203B41FA5}">
                      <a16:colId xmlns:a16="http://schemas.microsoft.com/office/drawing/2014/main" val="321046396"/>
                    </a:ext>
                  </a:extLst>
                </a:gridCol>
                <a:gridCol w="1228010">
                  <a:extLst>
                    <a:ext uri="{9D8B030D-6E8A-4147-A177-3AD203B41FA5}">
                      <a16:colId xmlns:a16="http://schemas.microsoft.com/office/drawing/2014/main" val="718421099"/>
                    </a:ext>
                  </a:extLst>
                </a:gridCol>
                <a:gridCol w="1733661">
                  <a:extLst>
                    <a:ext uri="{9D8B030D-6E8A-4147-A177-3AD203B41FA5}">
                      <a16:colId xmlns:a16="http://schemas.microsoft.com/office/drawing/2014/main" val="2695416265"/>
                    </a:ext>
                  </a:extLst>
                </a:gridCol>
                <a:gridCol w="1813135">
                  <a:extLst>
                    <a:ext uri="{9D8B030D-6E8A-4147-A177-3AD203B41FA5}">
                      <a16:colId xmlns:a16="http://schemas.microsoft.com/office/drawing/2014/main" val="1928966016"/>
                    </a:ext>
                  </a:extLst>
                </a:gridCol>
              </a:tblGrid>
              <a:tr h="92155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2"/>
                          </a:solidFill>
                          <a:latin typeface="PT Sans" panose="020B0503020203020204" pitchFamily="34" charset="0"/>
                        </a:rPr>
                        <a:t>Project Peony</a:t>
                      </a:r>
                    </a:p>
                  </a:txBody>
                  <a:tcPr anchor="ctr">
                    <a:lnL>
                      <a:noFill/>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pattFill prst="wdUpDiag">
                      <a:fgClr>
                        <a:schemeClr val="bg2"/>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PT Sans" panose="020B0503020203020204" pitchFamily="34" charset="0"/>
                        </a:rPr>
                        <a:t>City of Sioux City</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pattFill prst="wdUpDiag">
                      <a:fgClr>
                        <a:schemeClr val="bg2"/>
                      </a:fgClr>
                      <a:bgClr>
                        <a:schemeClr val="bg1"/>
                      </a:bgClr>
                    </a:pattFill>
                  </a:tcPr>
                </a:tc>
                <a:tc>
                  <a:txBody>
                    <a:bodyPr/>
                    <a:lstStyle/>
                    <a:p>
                      <a:pPr algn="ctr"/>
                      <a:r>
                        <a:rPr lang="en-US" sz="1400" dirty="0">
                          <a:solidFill>
                            <a:schemeClr val="accent3">
                              <a:lumMod val="75000"/>
                            </a:schemeClr>
                          </a:solidFill>
                          <a:latin typeface="PT Sans" panose="020B0503020203020204" pitchFamily="34" charset="0"/>
                        </a:rPr>
                        <a:t>36.2   </a:t>
                      </a:r>
                    </a:p>
                    <a:p>
                      <a:pPr algn="ctr"/>
                      <a:r>
                        <a:rPr lang="en-US" sz="1400" dirty="0">
                          <a:solidFill>
                            <a:schemeClr val="accent3">
                              <a:lumMod val="75000"/>
                            </a:schemeClr>
                          </a:solidFill>
                          <a:latin typeface="PT Sans" panose="020B0503020203020204" pitchFamily="34" charset="0"/>
                        </a:rPr>
                        <a:t>(Grant Only)</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pattFill prst="wdUpDiag">
                      <a:fgClr>
                        <a:schemeClr val="bg2"/>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rgbClr val="34495E"/>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34495E"/>
                          </a:solidFill>
                          <a:latin typeface="PT Sans" panose="020B0503020203020204" pitchFamily="34" charset="0"/>
                        </a:rPr>
                        <a:t>$5,197,674</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rgbClr val="34495E"/>
                        </a:solidFill>
                        <a:latin typeface="PT Sans" panose="020B0503020203020204" pitchFamily="34" charset="0"/>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pattFill prst="wdUpDiag">
                      <a:fgClr>
                        <a:schemeClr val="bg2"/>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accent2">
                              <a:lumMod val="75000"/>
                            </a:schemeClr>
                          </a:solidFill>
                          <a:latin typeface="PT Sans" panose="020B0503020203020204" pitchFamily="34" charset="0"/>
                        </a:rPr>
                        <a:t>Grant: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accent2">
                              <a:lumMod val="75000"/>
                            </a:schemeClr>
                          </a:solidFill>
                          <a:latin typeface="PT Sans" panose="020B0503020203020204" pitchFamily="34" charset="0"/>
                        </a:rPr>
                        <a:t>$2,160,000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accent2">
                              <a:lumMod val="75000"/>
                            </a:schemeClr>
                          </a:solidFill>
                          <a:latin typeface="PT Sans" panose="020B0503020203020204" pitchFamily="34" charset="0"/>
                        </a:rPr>
                        <a:t> (41.6%)</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pattFill prst="wdUpDiag">
                      <a:fgClr>
                        <a:schemeClr val="bg2"/>
                      </a:fgClr>
                      <a:bgClr>
                        <a:schemeClr val="bg1"/>
                      </a:bgClr>
                    </a:patt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0717F"/>
                          </a:solidFill>
                          <a:latin typeface="PT Sans" panose="020B0503020203020204" pitchFamily="34" charset="0"/>
                        </a:rPr>
                        <a:t>Grant: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0717F"/>
                          </a:solidFill>
                          <a:latin typeface="PT Sans" panose="020B0503020203020204" pitchFamily="34" charset="0"/>
                        </a:rPr>
                        <a:t>$2,000,000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0717F"/>
                          </a:solidFill>
                          <a:latin typeface="PT Sans" panose="020B0503020203020204" pitchFamily="34" charset="0"/>
                        </a:rPr>
                        <a:t> (38.5%)</a:t>
                      </a:r>
                    </a:p>
                  </a:txBody>
                  <a:tcPr anchor="ctr">
                    <a:lnL w="12700" cap="flat" cmpd="sng" algn="ctr">
                      <a:solidFill>
                        <a:schemeClr val="bg2"/>
                      </a:solidFill>
                      <a:prstDash val="solid"/>
                      <a:round/>
                      <a:headEnd type="none" w="med" len="med"/>
                      <a:tailEnd type="none" w="med" len="med"/>
                    </a:lnL>
                    <a:lnR>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pattFill prst="wdUpDiag">
                      <a:fgClr>
                        <a:schemeClr val="bg2"/>
                      </a:fgClr>
                      <a:bgClr>
                        <a:schemeClr val="bg1"/>
                      </a:bgClr>
                    </a:pattFill>
                  </a:tcPr>
                </a:tc>
                <a:extLst>
                  <a:ext uri="{0D108BD9-81ED-4DB2-BD59-A6C34878D82A}">
                    <a16:rowId xmlns:a16="http://schemas.microsoft.com/office/drawing/2014/main" val="3956532515"/>
                  </a:ext>
                </a:extLst>
              </a:tr>
            </a:tbl>
          </a:graphicData>
        </a:graphic>
      </p:graphicFrame>
      <p:graphicFrame>
        <p:nvGraphicFramePr>
          <p:cNvPr id="2" name="Table 1">
            <a:extLst>
              <a:ext uri="{FF2B5EF4-FFF2-40B4-BE49-F238E27FC236}">
                <a16:creationId xmlns:a16="http://schemas.microsoft.com/office/drawing/2014/main" id="{24B46991-606E-4EA2-A605-C924CF16AC86}"/>
              </a:ext>
            </a:extLst>
          </p:cNvPr>
          <p:cNvGraphicFramePr>
            <a:graphicFrameLocks noGrp="1"/>
          </p:cNvGraphicFramePr>
          <p:nvPr>
            <p:extLst>
              <p:ext uri="{D42A27DB-BD31-4B8C-83A1-F6EECF244321}">
                <p14:modId xmlns:p14="http://schemas.microsoft.com/office/powerpoint/2010/main" val="3659611685"/>
              </p:ext>
            </p:extLst>
          </p:nvPr>
        </p:nvGraphicFramePr>
        <p:xfrm>
          <a:off x="89756" y="3676811"/>
          <a:ext cx="8964488" cy="960120"/>
        </p:xfrm>
        <a:graphic>
          <a:graphicData uri="http://schemas.openxmlformats.org/drawingml/2006/table">
            <a:tbl>
              <a:tblPr firstRow="1" bandRow="1">
                <a:tableStyleId>{9D7B26C5-4107-4FEC-AEDC-1716B250A1EF}</a:tableStyleId>
              </a:tblPr>
              <a:tblGrid>
                <a:gridCol w="1402605">
                  <a:extLst>
                    <a:ext uri="{9D8B030D-6E8A-4147-A177-3AD203B41FA5}">
                      <a16:colId xmlns:a16="http://schemas.microsoft.com/office/drawing/2014/main" val="641829594"/>
                    </a:ext>
                  </a:extLst>
                </a:gridCol>
                <a:gridCol w="1486831">
                  <a:extLst>
                    <a:ext uri="{9D8B030D-6E8A-4147-A177-3AD203B41FA5}">
                      <a16:colId xmlns:a16="http://schemas.microsoft.com/office/drawing/2014/main" val="3471399425"/>
                    </a:ext>
                  </a:extLst>
                </a:gridCol>
                <a:gridCol w="1300246">
                  <a:extLst>
                    <a:ext uri="{9D8B030D-6E8A-4147-A177-3AD203B41FA5}">
                      <a16:colId xmlns:a16="http://schemas.microsoft.com/office/drawing/2014/main" val="2034757416"/>
                    </a:ext>
                  </a:extLst>
                </a:gridCol>
                <a:gridCol w="1228010">
                  <a:extLst>
                    <a:ext uri="{9D8B030D-6E8A-4147-A177-3AD203B41FA5}">
                      <a16:colId xmlns:a16="http://schemas.microsoft.com/office/drawing/2014/main" val="3376693019"/>
                    </a:ext>
                  </a:extLst>
                </a:gridCol>
                <a:gridCol w="1733661">
                  <a:extLst>
                    <a:ext uri="{9D8B030D-6E8A-4147-A177-3AD203B41FA5}">
                      <a16:colId xmlns:a16="http://schemas.microsoft.com/office/drawing/2014/main" val="496692930"/>
                    </a:ext>
                  </a:extLst>
                </a:gridCol>
                <a:gridCol w="1813135">
                  <a:extLst>
                    <a:ext uri="{9D8B030D-6E8A-4147-A177-3AD203B41FA5}">
                      <a16:colId xmlns:a16="http://schemas.microsoft.com/office/drawing/2014/main" val="2983676684"/>
                    </a:ext>
                  </a:extLst>
                </a:gridCol>
              </a:tblGrid>
              <a:tr h="9242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 b="1" dirty="0">
                        <a:solidFill>
                          <a:schemeClr val="tx2"/>
                        </a:solidFill>
                        <a:latin typeface="PT Sans" panose="020B0503020203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2"/>
                          </a:solidFill>
                          <a:latin typeface="PT Sans" panose="020B0503020203020204" pitchFamily="34" charset="0"/>
                        </a:rPr>
                        <a:t>Cold Link Logistics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chemeClr val="tx2"/>
                        </a:solidFill>
                        <a:latin typeface="PT Sans" panose="020B0503020203020204" pitchFamily="34" charset="0"/>
                      </a:endParaRPr>
                    </a:p>
                  </a:txBody>
                  <a:tcPr anchor="ctr">
                    <a:lnL>
                      <a:noFill/>
                    </a:lnL>
                    <a:lnR w="12700" cap="flat" cmpd="sng" algn="ctr">
                      <a:solidFill>
                        <a:schemeClr val="bg2"/>
                      </a:solid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PT Sans" panose="020B0503020203020204" pitchFamily="34" charset="0"/>
                        </a:rPr>
                        <a:t>City of Sioux City</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dirty="0">
                          <a:solidFill>
                            <a:schemeClr val="accent3">
                              <a:lumMod val="75000"/>
                            </a:schemeClr>
                          </a:solidFill>
                          <a:latin typeface="PT Sans" panose="020B0503020203020204" pitchFamily="34" charset="0"/>
                        </a:rPr>
                        <a:t>18.9</a:t>
                      </a:r>
                    </a:p>
                    <a:p>
                      <a:pPr algn="ctr"/>
                      <a:r>
                        <a:rPr lang="en-US" sz="1400" dirty="0">
                          <a:solidFill>
                            <a:schemeClr val="accent3">
                              <a:lumMod val="75000"/>
                            </a:schemeClr>
                          </a:solidFill>
                          <a:latin typeface="PT Sans" panose="020B0503020203020204" pitchFamily="34" charset="0"/>
                        </a:rPr>
                        <a:t>(Grant Only)</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34495E"/>
                          </a:solidFill>
                          <a:latin typeface="PT Sans" panose="020B0503020203020204" pitchFamily="34" charset="0"/>
                        </a:rPr>
                        <a:t>$1,375,866</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accent2">
                              <a:lumMod val="75000"/>
                            </a:schemeClr>
                          </a:solidFill>
                          <a:latin typeface="PT Sans" panose="020B0503020203020204" pitchFamily="34" charset="0"/>
                        </a:rPr>
                        <a:t>Grant: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accent2">
                              <a:lumMod val="75000"/>
                            </a:schemeClr>
                          </a:solidFill>
                          <a:latin typeface="PT Sans" panose="020B0503020203020204" pitchFamily="34" charset="0"/>
                        </a:rPr>
                        <a:t>$687,933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accent2">
                              <a:lumMod val="75000"/>
                            </a:schemeClr>
                          </a:solidFill>
                          <a:latin typeface="PT Sans" panose="020B0503020203020204" pitchFamily="34" charset="0"/>
                        </a:rPr>
                        <a:t> (50%)</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0717F"/>
                          </a:solidFill>
                          <a:latin typeface="PT Sans" panose="020B0503020203020204" pitchFamily="34" charset="0"/>
                        </a:rPr>
                        <a:t>Grant: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0717F"/>
                          </a:solidFill>
                          <a:latin typeface="PT Sans" panose="020B0503020203020204" pitchFamily="34" charset="0"/>
                        </a:rPr>
                        <a:t>$687,933</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00717F"/>
                          </a:solidFill>
                          <a:latin typeface="PT Sans" panose="020B0503020203020204" pitchFamily="34" charset="0"/>
                        </a:rPr>
                        <a:t> (50%)</a:t>
                      </a:r>
                    </a:p>
                  </a:txBody>
                  <a:tcPr anchor="ctr">
                    <a:lnL w="12700" cap="flat" cmpd="sng" algn="ctr">
                      <a:solidFill>
                        <a:schemeClr val="bg2"/>
                      </a:solidFill>
                      <a:prstDash val="solid"/>
                      <a:round/>
                      <a:headEnd type="none" w="med" len="med"/>
                      <a:tailEnd type="none" w="med" len="med"/>
                    </a:lnL>
                    <a:lnR>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6129512"/>
                  </a:ext>
                </a:extLst>
              </a:tr>
            </a:tbl>
          </a:graphicData>
        </a:graphic>
      </p:graphicFrame>
      <p:sp>
        <p:nvSpPr>
          <p:cNvPr id="3" name="TextBox 2">
            <a:extLst>
              <a:ext uri="{FF2B5EF4-FFF2-40B4-BE49-F238E27FC236}">
                <a16:creationId xmlns:a16="http://schemas.microsoft.com/office/drawing/2014/main" id="{73C0070C-5BC7-4EE7-A5F4-6DE90C58DAF7}"/>
              </a:ext>
            </a:extLst>
          </p:cNvPr>
          <p:cNvSpPr txBox="1"/>
          <p:nvPr/>
        </p:nvSpPr>
        <p:spPr>
          <a:xfrm>
            <a:off x="971600" y="4995913"/>
            <a:ext cx="7344816" cy="923330"/>
          </a:xfrm>
          <a:prstGeom prst="rect">
            <a:avLst/>
          </a:prstGeom>
          <a:noFill/>
        </p:spPr>
        <p:txBody>
          <a:bodyPr wrap="square" rtlCol="0">
            <a:spAutoFit/>
          </a:bodyPr>
          <a:lstStyle/>
          <a:p>
            <a:r>
              <a:rPr lang="en-US" dirty="0"/>
              <a:t>The Sioux City is requesting a change to the project.    </a:t>
            </a:r>
          </a:p>
          <a:p>
            <a:r>
              <a:rPr lang="en-US" dirty="0"/>
              <a:t>The City remains the project sponsor and the project is located at the Southbridge/27 Flags Industrial site.</a:t>
            </a:r>
          </a:p>
        </p:txBody>
      </p:sp>
    </p:spTree>
    <p:extLst>
      <p:ext uri="{BB962C8B-B14F-4D97-AF65-F5344CB8AC3E}">
        <p14:creationId xmlns:p14="http://schemas.microsoft.com/office/powerpoint/2010/main" val="1407965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46FEE6ED-4422-4889-9816-DB9F4C69186D}"/>
              </a:ext>
            </a:extLst>
          </p:cNvPr>
          <p:cNvSpPr txBox="1">
            <a:spLocks/>
          </p:cNvSpPr>
          <p:nvPr/>
        </p:nvSpPr>
        <p:spPr>
          <a:xfrm>
            <a:off x="539551" y="312412"/>
            <a:ext cx="8131203" cy="66831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Clr>
                <a:schemeClr val="tx1"/>
              </a:buClr>
              <a:buNone/>
              <a:defRPr/>
            </a:pPr>
            <a:r>
              <a:rPr lang="en-US" sz="1800" b="1" dirty="0">
                <a:latin typeface="PT Sans" panose="020B0503020203020204"/>
                <a:cs typeface="Arial" pitchFamily="34" charset="0"/>
              </a:rPr>
              <a:t>Project Location</a:t>
            </a:r>
          </a:p>
          <a:p>
            <a:pPr marL="0" indent="0">
              <a:spcBef>
                <a:spcPts val="0"/>
              </a:spcBef>
              <a:buClr>
                <a:schemeClr val="tx1"/>
              </a:buClr>
              <a:buNone/>
              <a:defRPr/>
            </a:pPr>
            <a:r>
              <a:rPr lang="en-US" sz="1800" dirty="0">
                <a:latin typeface="PT Sans" panose="020B0503020203020204"/>
              </a:rPr>
              <a:t>Project will be in the east portion of the Southbridge – 27 Flags Industrial Site</a:t>
            </a:r>
          </a:p>
          <a:p>
            <a:pPr marL="0" indent="0">
              <a:spcBef>
                <a:spcPts val="0"/>
              </a:spcBef>
              <a:buClr>
                <a:schemeClr val="tx1"/>
              </a:buClr>
              <a:buNone/>
              <a:defRPr/>
            </a:pPr>
            <a:endParaRPr lang="en-US" sz="1800" dirty="0">
              <a:latin typeface="PT Sans" panose="020B0503020203020204"/>
              <a:cs typeface="Arial" pitchFamily="34" charset="0"/>
            </a:endParaRPr>
          </a:p>
          <a:p>
            <a:pPr marL="0" indent="0">
              <a:spcBef>
                <a:spcPts val="0"/>
              </a:spcBef>
              <a:buClr>
                <a:schemeClr val="tx1"/>
              </a:buClr>
              <a:buNone/>
              <a:defRPr/>
            </a:pPr>
            <a:endParaRPr lang="en-US" sz="2400" dirty="0">
              <a:latin typeface="PT Sans" panose="020B0503020203020204"/>
              <a:cs typeface="Arial" pitchFamily="34" charset="0"/>
            </a:endParaRPr>
          </a:p>
        </p:txBody>
      </p:sp>
      <p:pic>
        <p:nvPicPr>
          <p:cNvPr id="8" name="Picture 7" descr="Map&#10;&#10;Description automatically generated">
            <a:extLst>
              <a:ext uri="{FF2B5EF4-FFF2-40B4-BE49-F238E27FC236}">
                <a16:creationId xmlns:a16="http://schemas.microsoft.com/office/drawing/2014/main" id="{26EBFAFA-9713-4000-966E-A90980852E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4536" y="1130596"/>
            <a:ext cx="7234927" cy="5414992"/>
          </a:xfrm>
          <a:prstGeom prst="rect">
            <a:avLst/>
          </a:prstGeom>
        </p:spPr>
      </p:pic>
    </p:spTree>
    <p:extLst>
      <p:ext uri="{BB962C8B-B14F-4D97-AF65-F5344CB8AC3E}">
        <p14:creationId xmlns:p14="http://schemas.microsoft.com/office/powerpoint/2010/main" val="2327000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46FEE6ED-4422-4889-9816-DB9F4C69186D}"/>
              </a:ext>
            </a:extLst>
          </p:cNvPr>
          <p:cNvSpPr txBox="1">
            <a:spLocks/>
          </p:cNvSpPr>
          <p:nvPr/>
        </p:nvSpPr>
        <p:spPr>
          <a:xfrm>
            <a:off x="539552" y="685298"/>
            <a:ext cx="3801005" cy="56368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0"/>
              </a:spcBef>
              <a:buClr>
                <a:schemeClr val="tx1"/>
              </a:buClr>
              <a:buNone/>
              <a:defRPr/>
            </a:pPr>
            <a:r>
              <a:rPr lang="en-US" sz="1800" b="1" dirty="0">
                <a:latin typeface="PT Sans" panose="020B0503020203020204"/>
                <a:cs typeface="Arial" pitchFamily="34" charset="0"/>
              </a:rPr>
              <a:t>Cold Link Logistics</a:t>
            </a:r>
          </a:p>
          <a:p>
            <a:pPr marL="0" indent="0">
              <a:spcBef>
                <a:spcPts val="0"/>
              </a:spcBef>
              <a:buClr>
                <a:schemeClr val="tx1"/>
              </a:buClr>
              <a:buNone/>
              <a:defRPr/>
            </a:pPr>
            <a:r>
              <a:rPr lang="en-US" sz="1800" dirty="0">
                <a:latin typeface="PT Sans" panose="020B0503020203020204"/>
              </a:rPr>
              <a:t>Project is adding a switch and 2,500-foot rail spur to the planned industrial facility connecting it to the railroad network. The project is expected to create 60 new jobs (plus additional contractor jobs to support daily operations of the finished manufacturing facility).</a:t>
            </a:r>
          </a:p>
          <a:p>
            <a:pPr marL="0" indent="0">
              <a:spcBef>
                <a:spcPts val="0"/>
              </a:spcBef>
              <a:buClr>
                <a:schemeClr val="tx1"/>
              </a:buClr>
              <a:buNone/>
              <a:defRPr/>
            </a:pPr>
            <a:r>
              <a:rPr lang="en-US" sz="1800" dirty="0">
                <a:latin typeface="PT Sans" panose="020B0503020203020204"/>
              </a:rPr>
              <a:t> </a:t>
            </a:r>
          </a:p>
          <a:p>
            <a:pPr marL="0" indent="0">
              <a:spcBef>
                <a:spcPts val="0"/>
              </a:spcBef>
              <a:buClr>
                <a:schemeClr val="tx1"/>
              </a:buClr>
              <a:buNone/>
              <a:defRPr/>
            </a:pPr>
            <a:r>
              <a:rPr lang="en-US" sz="1800" dirty="0">
                <a:latin typeface="PT Sans" panose="020B0503020203020204"/>
                <a:cs typeface="Arial" pitchFamily="34" charset="0"/>
              </a:rPr>
              <a:t>Total Cost:     $1,375,866</a:t>
            </a:r>
          </a:p>
          <a:p>
            <a:pPr marL="0" indent="0">
              <a:spcBef>
                <a:spcPts val="0"/>
              </a:spcBef>
              <a:buClr>
                <a:schemeClr val="tx1"/>
              </a:buClr>
              <a:buNone/>
              <a:defRPr/>
            </a:pPr>
            <a:r>
              <a:rPr lang="en-US" sz="1800" dirty="0">
                <a:latin typeface="PT Sans" panose="020B0503020203020204"/>
                <a:cs typeface="Arial" pitchFamily="34" charset="0"/>
              </a:rPr>
              <a:t>Requested:   $687,933 (50%)  Recommended: $687,933 (50%)</a:t>
            </a:r>
          </a:p>
          <a:p>
            <a:pPr marL="0" indent="0">
              <a:spcBef>
                <a:spcPts val="0"/>
              </a:spcBef>
              <a:buClr>
                <a:schemeClr val="tx1"/>
              </a:buClr>
              <a:buNone/>
              <a:defRPr/>
            </a:pPr>
            <a:endParaRPr lang="en-US" sz="1800" dirty="0">
              <a:latin typeface="PT Sans" panose="020B0503020203020204"/>
              <a:cs typeface="Arial" pitchFamily="34" charset="0"/>
            </a:endParaRPr>
          </a:p>
          <a:p>
            <a:pPr marL="0" indent="0">
              <a:spcBef>
                <a:spcPts val="0"/>
              </a:spcBef>
              <a:buClr>
                <a:schemeClr val="tx1"/>
              </a:buClr>
              <a:buNone/>
              <a:defRPr/>
            </a:pPr>
            <a:endParaRPr lang="en-US" sz="2400" dirty="0">
              <a:latin typeface="PT Sans" panose="020B0503020203020204"/>
              <a:cs typeface="Arial" pitchFamily="34" charset="0"/>
            </a:endParaRPr>
          </a:p>
        </p:txBody>
      </p:sp>
      <p:pic>
        <p:nvPicPr>
          <p:cNvPr id="4" name="Picture 3" descr="A picture containing diagram&#10;&#10;Description automatically generated">
            <a:extLst>
              <a:ext uri="{FF2B5EF4-FFF2-40B4-BE49-F238E27FC236}">
                <a16:creationId xmlns:a16="http://schemas.microsoft.com/office/drawing/2014/main" id="{F0A7DDE1-AE83-4588-99E7-574F2CC9D7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312412"/>
            <a:ext cx="3801005" cy="6382641"/>
          </a:xfrm>
          <a:prstGeom prst="rect">
            <a:avLst/>
          </a:prstGeom>
          <a:ln w="15875">
            <a:solidFill>
              <a:schemeClr val="accent1"/>
            </a:solidFill>
          </a:ln>
        </p:spPr>
      </p:pic>
    </p:spTree>
    <p:extLst>
      <p:ext uri="{BB962C8B-B14F-4D97-AF65-F5344CB8AC3E}">
        <p14:creationId xmlns:p14="http://schemas.microsoft.com/office/powerpoint/2010/main" val="2838835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61864" y="4066456"/>
            <a:ext cx="2286000" cy="370656"/>
          </a:xfrm>
          <a:prstGeom prst="rect">
            <a:avLst/>
          </a:prstGeom>
          <a:solidFill>
            <a:schemeClr val="tx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3347864" y="4066456"/>
            <a:ext cx="2286000" cy="370656"/>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633864" y="4066456"/>
            <a:ext cx="2286000" cy="370656"/>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2330624" y="5517232"/>
            <a:ext cx="4320480" cy="954107"/>
          </a:xfrm>
          <a:prstGeom prst="rect">
            <a:avLst/>
          </a:prstGeom>
          <a:noFill/>
        </p:spPr>
        <p:txBody>
          <a:bodyPr wrap="square" rtlCol="0">
            <a:spAutoFit/>
          </a:bodyPr>
          <a:lstStyle/>
          <a:p>
            <a:r>
              <a:rPr lang="en-US" sz="1400" b="1" dirty="0">
                <a:solidFill>
                  <a:schemeClr val="bg1">
                    <a:lumMod val="50000"/>
                  </a:schemeClr>
                </a:solidFill>
                <a:latin typeface="Century Gothic" panose="020B0502020202020204" pitchFamily="34" charset="0"/>
                <a:cs typeface="Arial" panose="020B0604020202020204" pitchFamily="34" charset="0"/>
              </a:rPr>
              <a:t>Tammy Nicholson,</a:t>
            </a:r>
          </a:p>
          <a:p>
            <a:r>
              <a:rPr lang="en-US" sz="1400" b="1" dirty="0">
                <a:solidFill>
                  <a:schemeClr val="bg1">
                    <a:lumMod val="50000"/>
                  </a:schemeClr>
                </a:solidFill>
                <a:latin typeface="Century Gothic" panose="020B0502020202020204" pitchFamily="34" charset="0"/>
                <a:cs typeface="Arial" panose="020B0604020202020204" pitchFamily="34" charset="0"/>
              </a:rPr>
              <a:t>Modal Transportation Bureau</a:t>
            </a:r>
          </a:p>
          <a:p>
            <a:r>
              <a:rPr lang="en-US" sz="1400" b="1" dirty="0">
                <a:solidFill>
                  <a:schemeClr val="bg1">
                    <a:lumMod val="50000"/>
                  </a:schemeClr>
                </a:solidFill>
                <a:latin typeface="Century Gothic" panose="020B0502020202020204" pitchFamily="34" charset="0"/>
                <a:cs typeface="Arial" panose="020B0604020202020204" pitchFamily="34" charset="0"/>
              </a:rPr>
              <a:t>Tamara.nicholson@iowadot.us</a:t>
            </a:r>
          </a:p>
          <a:p>
            <a:r>
              <a:rPr lang="en-US" sz="1400" b="1" dirty="0">
                <a:solidFill>
                  <a:schemeClr val="bg1">
                    <a:lumMod val="50000"/>
                  </a:schemeClr>
                </a:solidFill>
                <a:latin typeface="Century Gothic" panose="020B0502020202020204" pitchFamily="34" charset="0"/>
                <a:cs typeface="Arial" panose="020B0604020202020204" pitchFamily="34" charset="0"/>
              </a:rPr>
              <a:t>515-239-1052</a:t>
            </a:r>
          </a:p>
        </p:txBody>
      </p:sp>
      <p:sp>
        <p:nvSpPr>
          <p:cNvPr id="28" name="TextBox 27">
            <a:extLst>
              <a:ext uri="{FF2B5EF4-FFF2-40B4-BE49-F238E27FC236}">
                <a16:creationId xmlns:a16="http://schemas.microsoft.com/office/drawing/2014/main" id="{20B11247-CDAF-4DD5-BE81-B56FBF4D67D9}"/>
              </a:ext>
            </a:extLst>
          </p:cNvPr>
          <p:cNvSpPr txBox="1"/>
          <p:nvPr/>
        </p:nvSpPr>
        <p:spPr>
          <a:xfrm>
            <a:off x="107504" y="3573016"/>
            <a:ext cx="9036496" cy="369332"/>
          </a:xfrm>
          <a:prstGeom prst="rect">
            <a:avLst/>
          </a:prstGeom>
          <a:noFill/>
        </p:spPr>
        <p:txBody>
          <a:bodyPr wrap="square" rtlCol="0">
            <a:spAutoFit/>
          </a:bodyPr>
          <a:lstStyle/>
          <a:p>
            <a:pPr algn="ctr"/>
            <a:r>
              <a:rPr lang="en-US" dirty="0">
                <a:latin typeface="Century Gothic" panose="020B0502020202020204" pitchFamily="34" charset="0"/>
                <a:cs typeface="Arial" panose="020B0604020202020204" pitchFamily="34" charset="0"/>
              </a:rPr>
              <a:t>QUESTIONS?</a:t>
            </a:r>
          </a:p>
        </p:txBody>
      </p:sp>
      <p:pic>
        <p:nvPicPr>
          <p:cNvPr id="5" name="Picture 4">
            <a:extLst>
              <a:ext uri="{FF2B5EF4-FFF2-40B4-BE49-F238E27FC236}">
                <a16:creationId xmlns:a16="http://schemas.microsoft.com/office/drawing/2014/main" id="{90A748D6-E5EE-44F0-BED6-59197E46CA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5293" y="983876"/>
            <a:ext cx="2471142" cy="2021844"/>
          </a:xfrm>
          <a:prstGeom prst="rect">
            <a:avLst/>
          </a:prstGeom>
        </p:spPr>
      </p:pic>
    </p:spTree>
    <p:extLst>
      <p:ext uri="{BB962C8B-B14F-4D97-AF65-F5344CB8AC3E}">
        <p14:creationId xmlns:p14="http://schemas.microsoft.com/office/powerpoint/2010/main" val="3398219772"/>
      </p:ext>
    </p:extLst>
  </p:cSld>
  <p:clrMapOvr>
    <a:masterClrMapping/>
  </p:clrMapOvr>
</p:sld>
</file>

<file path=ppt/theme/theme1.xml><?xml version="1.0" encoding="utf-8"?>
<a:theme xmlns:a="http://schemas.openxmlformats.org/drawingml/2006/main" name="Office Theme">
  <a:themeElements>
    <a:clrScheme name="Custom 15">
      <a:dk1>
        <a:srgbClr val="53565A"/>
      </a:dk1>
      <a:lt1>
        <a:sysClr val="window" lastClr="FFFFFF"/>
      </a:lt1>
      <a:dk2>
        <a:srgbClr val="7C2529"/>
      </a:dk2>
      <a:lt2>
        <a:srgbClr val="B1B3B3"/>
      </a:lt2>
      <a:accent1>
        <a:srgbClr val="0097A9"/>
      </a:accent1>
      <a:accent2>
        <a:srgbClr val="E87722"/>
      </a:accent2>
      <a:accent3>
        <a:srgbClr val="FFC72C"/>
      </a:accent3>
      <a:accent4>
        <a:srgbClr val="5E366E"/>
      </a:accent4>
      <a:accent5>
        <a:srgbClr val="719949"/>
      </a:accent5>
      <a:accent6>
        <a:srgbClr val="4698CB"/>
      </a:accent6>
      <a:hlink>
        <a:srgbClr val="2C739F"/>
      </a:hlink>
      <a:folHlink>
        <a:srgbClr val="53565A"/>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lumMod val="95000"/>
            <a:lumOff val="5000"/>
            <a:alpha val="9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30090</TotalTime>
  <Words>301</Words>
  <Application>Microsoft Office PowerPoint</Application>
  <PresentationFormat>On-screen Show (4:3)</PresentationFormat>
  <Paragraphs>88</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Century Gothic</vt:lpstr>
      <vt:lpstr>PT Sans</vt:lpstr>
      <vt:lpstr>Office Theme</vt:lpstr>
      <vt:lpstr>PowerPoint Presentation</vt:lpstr>
      <vt:lpstr>Railroad Revolving Loan and Grant Program</vt:lpstr>
      <vt:lpstr>FY 22 Program Modification Recommendation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Mihalchev</dc:creator>
  <cp:lastModifiedBy>Nicholson, Tamara</cp:lastModifiedBy>
  <cp:revision>318</cp:revision>
  <cp:lastPrinted>2021-09-09T22:36:22Z</cp:lastPrinted>
  <dcterms:created xsi:type="dcterms:W3CDTF">2014-05-10T08:44:16Z</dcterms:created>
  <dcterms:modified xsi:type="dcterms:W3CDTF">2021-12-30T20:14:23Z</dcterms:modified>
</cp:coreProperties>
</file>