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63" r:id="rId2"/>
    <p:sldId id="332" r:id="rId3"/>
    <p:sldId id="337" r:id="rId4"/>
    <p:sldId id="360" r:id="rId5"/>
    <p:sldId id="361" r:id="rId6"/>
    <p:sldId id="287" r:id="rId7"/>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72F8"/>
    <a:srgbClr val="C1BEF8"/>
    <a:srgbClr val="871721"/>
    <a:srgbClr val="00717F"/>
    <a:srgbClr val="34495E"/>
    <a:srgbClr val="B55813"/>
    <a:srgbClr val="B1B3B3"/>
    <a:srgbClr val="53565A"/>
    <a:srgbClr val="FF99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71680" autoAdjust="0"/>
  </p:normalViewPr>
  <p:slideViewPr>
    <p:cSldViewPr>
      <p:cViewPr varScale="1">
        <p:scale>
          <a:sx n="81" d="100"/>
          <a:sy n="81" d="100"/>
        </p:scale>
        <p:origin x="2082"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9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idx="1"/>
          </p:nvPr>
        </p:nvSpPr>
        <p:spPr>
          <a:xfrm>
            <a:off x="3956551" y="0"/>
            <a:ext cx="3026833" cy="464185"/>
          </a:xfrm>
          <a:prstGeom prst="rect">
            <a:avLst/>
          </a:prstGeom>
        </p:spPr>
        <p:txBody>
          <a:bodyPr vert="horz" lIns="92953" tIns="46477" rIns="92953" bIns="46477" rtlCol="0"/>
          <a:lstStyle>
            <a:lvl1pPr algn="r">
              <a:defRPr sz="1200"/>
            </a:lvl1pPr>
          </a:lstStyle>
          <a:p>
            <a:fld id="{9BA43C6D-E55F-4BE5-8554-C22BB859EDE9}" type="datetimeFigureOut">
              <a:rPr lang="en-US" smtClean="0"/>
              <a:t>12/30/2021</a:t>
            </a:fld>
            <a:endParaRPr lang="en-US"/>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53" tIns="46477" rIns="92953" bIns="46477"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3" tIns="46477" rIns="92953" bIns="464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3" tIns="46477" rIns="92953" bIns="46477"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lIns="92953" tIns="46477" rIns="92953" bIns="46477" rtlCol="0" anchor="b"/>
          <a:lstStyle>
            <a:lvl1pPr algn="r">
              <a:defRPr sz="1200"/>
            </a:lvl1pPr>
          </a:lstStyle>
          <a:p>
            <a:fld id="{50B73208-77F4-453B-8852-C4844F8BB3D9}" type="slidenum">
              <a:rPr lang="en-US" smtClean="0"/>
              <a:t>‹#›</a:t>
            </a:fld>
            <a:endParaRPr lang="en-US"/>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73208-77F4-453B-8852-C4844F8BB3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B73208-77F4-453B-8852-C4844F8BB3D9}" type="slidenum">
              <a:rPr lang="en-US" smtClean="0"/>
              <a:t>2</a:t>
            </a:fld>
            <a:endParaRPr lang="en-US"/>
          </a:p>
        </p:txBody>
      </p:sp>
    </p:spTree>
    <p:extLst>
      <p:ext uri="{BB962C8B-B14F-4D97-AF65-F5344CB8AC3E}">
        <p14:creationId xmlns:p14="http://schemas.microsoft.com/office/powerpoint/2010/main" val="580764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205">
              <a:defRPr/>
            </a:pPr>
            <a:endParaRPr lang="en-US" sz="1000" dirty="0">
              <a:latin typeface="PT Sans" panose="020B0503020203020204"/>
            </a:endParaRPr>
          </a:p>
        </p:txBody>
      </p:sp>
      <p:sp>
        <p:nvSpPr>
          <p:cNvPr id="4" name="Slide Number Placeholder 3"/>
          <p:cNvSpPr>
            <a:spLocks noGrp="1"/>
          </p:cNvSpPr>
          <p:nvPr>
            <p:ph type="sldNum" sz="quarter" idx="10"/>
          </p:nvPr>
        </p:nvSpPr>
        <p:spPr/>
        <p:txBody>
          <a:bodyPr/>
          <a:lstStyle/>
          <a:p>
            <a:fld id="{50B73208-77F4-453B-8852-C4844F8BB3D9}" type="slidenum">
              <a:rPr lang="en-US" smtClean="0"/>
              <a:t>3</a:t>
            </a:fld>
            <a:endParaRPr lang="en-US"/>
          </a:p>
        </p:txBody>
      </p:sp>
    </p:spTree>
    <p:extLst>
      <p:ext uri="{BB962C8B-B14F-4D97-AF65-F5344CB8AC3E}">
        <p14:creationId xmlns:p14="http://schemas.microsoft.com/office/powerpoint/2010/main" val="1567541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4</a:t>
            </a:fld>
            <a:endParaRPr lang="en-US"/>
          </a:p>
        </p:txBody>
      </p:sp>
    </p:spTree>
    <p:extLst>
      <p:ext uri="{BB962C8B-B14F-4D97-AF65-F5344CB8AC3E}">
        <p14:creationId xmlns:p14="http://schemas.microsoft.com/office/powerpoint/2010/main" val="1193731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5</a:t>
            </a:fld>
            <a:endParaRPr lang="en-US"/>
          </a:p>
        </p:txBody>
      </p:sp>
    </p:spTree>
    <p:extLst>
      <p:ext uri="{BB962C8B-B14F-4D97-AF65-F5344CB8AC3E}">
        <p14:creationId xmlns:p14="http://schemas.microsoft.com/office/powerpoint/2010/main" val="2333400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6</a:t>
            </a:fld>
            <a:endParaRPr lang="en-US"/>
          </a:p>
        </p:txBody>
      </p:sp>
    </p:spTree>
    <p:extLst>
      <p:ext uri="{BB962C8B-B14F-4D97-AF65-F5344CB8AC3E}">
        <p14:creationId xmlns:p14="http://schemas.microsoft.com/office/powerpoint/2010/main" val="274265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NAME OF PRESENTATION</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87D8D79-94B8-46B0-BEA5-ADFB594F66F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4680520"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Railroad Revolving Loan and Grant Program</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340768"/>
            <a:ext cx="7886700" cy="965523"/>
          </a:xfrm>
          <a:prstGeom prst="rect">
            <a:avLst/>
          </a:prstGeom>
        </p:spPr>
        <p:txBody>
          <a:bodyPr vert="horz" lIns="91440" tIns="45720" rIns="91440" bIns="45720" rtlCol="0" anchor="ctr">
            <a:normAutofit/>
          </a:bodyPr>
          <a:lstStyle>
            <a:lvl1pPr>
              <a:defRPr>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2441228"/>
            <a:ext cx="7886700" cy="4228132"/>
          </a:xfrm>
          <a:prstGeom prst="rect">
            <a:avLst/>
          </a:prstGeom>
        </p:spPr>
        <p:txBody>
          <a:bodyPr vert="horz" lIns="91440" tIns="45720" rIns="91440" bIns="45720" rtlCol="0">
            <a:normAutofit/>
          </a:bodyPr>
          <a:lstStyle>
            <a:lvl1pPr>
              <a:defRPr>
                <a:latin typeface="PT Sans" panose="020B0503020203020204" pitchFamily="34" charset="0"/>
              </a:defRPr>
            </a:lvl1pPr>
            <a:lvl2pPr>
              <a:defRPr>
                <a:latin typeface="PT Sans" panose="020B0503020203020204" pitchFamily="34" charset="0"/>
              </a:defRPr>
            </a:lvl2pPr>
            <a:lvl3pPr>
              <a:defRPr>
                <a:latin typeface="PT Sans" panose="020B0503020203020204" pitchFamily="34" charset="0"/>
              </a:defRPr>
            </a:lvl3pPr>
            <a:lvl4pPr>
              <a:defRPr>
                <a:latin typeface="PT Sans" panose="020B0503020203020204" pitchFamily="34" charset="0"/>
              </a:defRPr>
            </a:lvl4pPr>
            <a:lvl5pPr>
              <a:defRPr>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1" r:id="rId4"/>
    <p:sldLayoutId id="2147483654" r:id="rId5"/>
    <p:sldLayoutId id="2147483655" r:id="rId6"/>
    <p:sldLayoutId id="2147483652" r:id="rId7"/>
    <p:sldLayoutId id="2147483653" r:id="rId8"/>
    <p:sldLayoutId id="2147483656" r:id="rId9"/>
    <p:sldLayoutId id="214748365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sp>
        <p:nvSpPr>
          <p:cNvPr id="7" name="TextBox 6">
            <a:extLst>
              <a:ext uri="{FF2B5EF4-FFF2-40B4-BE49-F238E27FC236}">
                <a16:creationId xmlns:a16="http://schemas.microsoft.com/office/drawing/2014/main" id="{9EEEC4D6-EA04-4B21-A205-B47603995269}"/>
              </a:ext>
            </a:extLst>
          </p:cNvPr>
          <p:cNvSpPr txBox="1"/>
          <p:nvPr/>
        </p:nvSpPr>
        <p:spPr>
          <a:xfrm>
            <a:off x="107504" y="4742790"/>
            <a:ext cx="5688632" cy="18466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PT Sans" panose="020B0503020203020204" pitchFamily="34" charset="0"/>
                <a:ea typeface="+mn-ea"/>
                <a:cs typeface="+mn-cs"/>
              </a:rPr>
              <a:t>Railroad Revolving Loan and Grant Program</a:t>
            </a:r>
            <a:br>
              <a:rPr kumimoji="0" lang="en-US" sz="2600" b="1" i="0" u="none" strike="noStrike" kern="1200" cap="none" spc="0" normalizeH="0" baseline="0" noProof="0" dirty="0">
                <a:ln>
                  <a:noFill/>
                </a:ln>
                <a:solidFill>
                  <a:prstClr val="white"/>
                </a:solidFill>
                <a:effectLst/>
                <a:uLnTx/>
                <a:uFillTx/>
                <a:latin typeface="PT Sans" panose="020B0503020203020204" pitchFamily="34" charset="0"/>
                <a:ea typeface="+mn-ea"/>
                <a:cs typeface="+mn-cs"/>
              </a:rPr>
            </a:br>
            <a:r>
              <a:rPr kumimoji="0" lang="en-US" sz="1600" i="0" u="none" strike="noStrike" kern="1200" cap="none" spc="0" normalizeH="0" baseline="0" noProof="0" dirty="0">
                <a:ln>
                  <a:noFill/>
                </a:ln>
                <a:solidFill>
                  <a:prstClr val="white"/>
                </a:solidFill>
                <a:effectLst/>
                <a:uLnTx/>
                <a:uFillTx/>
                <a:latin typeface="PT Sans" panose="020B0503020203020204" pitchFamily="34" charset="0"/>
                <a:ea typeface="+mn-ea"/>
                <a:cs typeface="+mn-cs"/>
              </a:rPr>
              <a:t>January 12</a:t>
            </a:r>
            <a:r>
              <a:rPr kumimoji="0" lang="en-US" sz="1600" i="0" u="none" strike="noStrike" kern="1200" cap="none" spc="0" normalizeH="0" baseline="0" noProof="0">
                <a:ln>
                  <a:noFill/>
                </a:ln>
                <a:solidFill>
                  <a:prstClr val="white"/>
                </a:solidFill>
                <a:effectLst/>
                <a:uLnTx/>
                <a:uFillTx/>
                <a:latin typeface="PT Sans" panose="020B0503020203020204" pitchFamily="34" charset="0"/>
                <a:ea typeface="+mn-ea"/>
                <a:cs typeface="+mn-cs"/>
              </a:rPr>
              <a:t>, 2022</a:t>
            </a:r>
            <a:endParaRPr kumimoji="0" lang="en-US" sz="1600" i="0" u="none" strike="noStrike" kern="1200" cap="none" spc="0" normalizeH="0" baseline="0" noProof="0" dirty="0">
              <a:ln>
                <a:noFill/>
              </a:ln>
              <a:solidFill>
                <a:prstClr val="white"/>
              </a:solidFill>
              <a:effectLst/>
              <a:uLnTx/>
              <a:uFillTx/>
              <a:latin typeface="PT Sans" panose="020B05030202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PT Sans" panose="020B0503020203020204" pitchFamily="34" charset="0"/>
                <a:ea typeface="+mn-ea"/>
                <a:cs typeface="+mn-cs"/>
              </a:rPr>
              <a:t>FY 2022 Funding Cycle – Amendment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white"/>
              </a:solidFill>
              <a:effectLst/>
              <a:uLnTx/>
              <a:uFillTx/>
              <a:latin typeface="PT Sans" panose="020B0503020203020204" pitchFamily="34" charset="0"/>
              <a:ea typeface="+mn-ea"/>
              <a:cs typeface="+mn-cs"/>
            </a:endParaRPr>
          </a:p>
        </p:txBody>
      </p:sp>
    </p:spTree>
    <p:extLst>
      <p:ext uri="{BB962C8B-B14F-4D97-AF65-F5344CB8AC3E}">
        <p14:creationId xmlns:p14="http://schemas.microsoft.com/office/powerpoint/2010/main" val="789503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72816"/>
            <a:ext cx="7776864" cy="5085184"/>
          </a:xfrm>
          <a:prstGeom prst="rect">
            <a:avLst/>
          </a:prstGeom>
        </p:spPr>
        <p:txBody>
          <a:bodyPr vert="horz" lIns="91440" tIns="45720" rIns="91440" bIns="45720" rtlCol="0">
            <a:normAutofit/>
          </a:bodyPr>
          <a:lstStyle/>
          <a:p>
            <a:pPr lvl="0">
              <a:spcAft>
                <a:spcPts val="1200"/>
              </a:spcAft>
            </a:pPr>
            <a:r>
              <a:rPr lang="en-US" sz="2400" dirty="0">
                <a:latin typeface="PT Sans" panose="020B0503020203020204"/>
              </a:rPr>
              <a:t>Created by legislation in 2005</a:t>
            </a:r>
          </a:p>
          <a:p>
            <a:pPr>
              <a:spcAft>
                <a:spcPts val="1200"/>
              </a:spcAft>
            </a:pPr>
            <a:r>
              <a:rPr lang="en-US" sz="2400" dirty="0">
                <a:latin typeface="PT Sans" panose="020B0503020203020204"/>
              </a:rPr>
              <a:t>Purpose: </a:t>
            </a:r>
            <a:r>
              <a:rPr lang="en-US" altLang="en-US" sz="2400" dirty="0">
                <a:latin typeface="PT Sans" panose="020B0503020203020204"/>
                <a:cs typeface="Arial" panose="020B0604020202020204" pitchFamily="34" charset="0"/>
              </a:rPr>
              <a:t>To provide loans and grants for railroad related improvement projects to benefit Iowa.</a:t>
            </a:r>
          </a:p>
          <a:p>
            <a:pPr>
              <a:spcAft>
                <a:spcPts val="1200"/>
              </a:spcAft>
            </a:pPr>
            <a:r>
              <a:rPr lang="en-US" altLang="en-US" sz="2400" dirty="0">
                <a:latin typeface="PT Sans" panose="020B0503020203020204"/>
                <a:cs typeface="Arial" panose="020B0604020202020204" pitchFamily="34" charset="0"/>
              </a:rPr>
              <a:t>Funded by loan repayments and appropriations by the Iowa Legislature.  Funding is available to cities, counties, economic development organizations and other non-profit organizations through an application program.</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79512" y="1124744"/>
            <a:ext cx="8712967" cy="360040"/>
          </a:xfrm>
        </p:spPr>
        <p:txBody>
          <a:bodyPr>
            <a:noAutofit/>
          </a:bodyPr>
          <a:lstStyle/>
          <a:p>
            <a:r>
              <a:rPr lang="en-US" sz="3000" b="1" dirty="0">
                <a:solidFill>
                  <a:schemeClr val="tx2"/>
                </a:solidFill>
              </a:rPr>
              <a:t>Railroad Revolving Loan and Grant Program</a:t>
            </a:r>
          </a:p>
        </p:txBody>
      </p:sp>
    </p:spTree>
    <p:extLst>
      <p:ext uri="{BB962C8B-B14F-4D97-AF65-F5344CB8AC3E}">
        <p14:creationId xmlns:p14="http://schemas.microsoft.com/office/powerpoint/2010/main" val="162698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529664"/>
            <a:ext cx="7886700" cy="834346"/>
          </a:xfrm>
        </p:spPr>
        <p:txBody>
          <a:bodyPr>
            <a:noAutofit/>
          </a:bodyPr>
          <a:lstStyle/>
          <a:p>
            <a:r>
              <a:rPr lang="en-US" sz="2500" b="1" dirty="0">
                <a:solidFill>
                  <a:schemeClr val="tx2"/>
                </a:solidFill>
              </a:rPr>
              <a:t>FY 22 Program Modification Recommendation</a:t>
            </a:r>
          </a:p>
        </p:txBody>
      </p:sp>
      <p:grpSp>
        <p:nvGrpSpPr>
          <p:cNvPr id="41" name="Group 40">
            <a:extLst>
              <a:ext uri="{FF2B5EF4-FFF2-40B4-BE49-F238E27FC236}">
                <a16:creationId xmlns:a16="http://schemas.microsoft.com/office/drawing/2014/main" id="{E73D3D84-8A0C-4548-8191-65283A100ACA}"/>
              </a:ext>
            </a:extLst>
          </p:cNvPr>
          <p:cNvGrpSpPr/>
          <p:nvPr/>
        </p:nvGrpSpPr>
        <p:grpSpPr>
          <a:xfrm>
            <a:off x="160115" y="1283156"/>
            <a:ext cx="8678363" cy="929242"/>
            <a:chOff x="172363" y="1993127"/>
            <a:chExt cx="8839205" cy="929242"/>
          </a:xfrm>
        </p:grpSpPr>
        <p:grpSp>
          <p:nvGrpSpPr>
            <p:cNvPr id="42" name="Group 41">
              <a:extLst>
                <a:ext uri="{FF2B5EF4-FFF2-40B4-BE49-F238E27FC236}">
                  <a16:creationId xmlns:a16="http://schemas.microsoft.com/office/drawing/2014/main" id="{8B606E1A-6755-4CE3-ADE4-63AF353AF27D}"/>
                </a:ext>
              </a:extLst>
            </p:cNvPr>
            <p:cNvGrpSpPr/>
            <p:nvPr/>
          </p:nvGrpSpPr>
          <p:grpSpPr>
            <a:xfrm>
              <a:off x="172363" y="1993127"/>
              <a:ext cx="8839205" cy="929242"/>
              <a:chOff x="173245" y="2922038"/>
              <a:chExt cx="8839205" cy="929242"/>
            </a:xfrm>
          </p:grpSpPr>
          <p:sp>
            <p:nvSpPr>
              <p:cNvPr id="45" name="Rectangle 44">
                <a:extLst>
                  <a:ext uri="{FF2B5EF4-FFF2-40B4-BE49-F238E27FC236}">
                    <a16:creationId xmlns:a16="http://schemas.microsoft.com/office/drawing/2014/main" id="{EAECB6B8-43CD-4E29-B2B9-8E9FFC30B6C0}"/>
                  </a:ext>
                </a:extLst>
              </p:cNvPr>
              <p:cNvSpPr/>
              <p:nvPr/>
            </p:nvSpPr>
            <p:spPr>
              <a:xfrm>
                <a:off x="7453916" y="2962504"/>
                <a:ext cx="1518602" cy="8446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663A7C2-2CC7-450F-B897-4DFBE2DAC8F8}"/>
                  </a:ext>
                </a:extLst>
              </p:cNvPr>
              <p:cNvSpPr txBox="1"/>
              <p:nvPr/>
            </p:nvSpPr>
            <p:spPr>
              <a:xfrm>
                <a:off x="7401984" y="2958728"/>
                <a:ext cx="1610466" cy="892552"/>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RECOMMENDED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a:p>
                <a:pPr algn="ctr"/>
                <a:r>
                  <a:rPr lang="en-US" sz="1300" b="1" dirty="0">
                    <a:solidFill>
                      <a:schemeClr val="bg1"/>
                    </a:solidFill>
                    <a:latin typeface="Century Gothic" panose="020B0502020202020204" pitchFamily="34" charset="0"/>
                  </a:rPr>
                  <a:t>(% of Total Project Cost)</a:t>
                </a:r>
              </a:p>
            </p:txBody>
          </p:sp>
          <p:sp>
            <p:nvSpPr>
              <p:cNvPr id="47" name="Rectangle 46">
                <a:extLst>
                  <a:ext uri="{FF2B5EF4-FFF2-40B4-BE49-F238E27FC236}">
                    <a16:creationId xmlns:a16="http://schemas.microsoft.com/office/drawing/2014/main" id="{EE6B6DD9-3974-4EA7-9DA2-E18883A6A704}"/>
                  </a:ext>
                </a:extLst>
              </p:cNvPr>
              <p:cNvSpPr/>
              <p:nvPr/>
            </p:nvSpPr>
            <p:spPr>
              <a:xfrm>
                <a:off x="173245" y="2962504"/>
                <a:ext cx="1447310" cy="844612"/>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18AF576-6CE6-4813-ABB5-93B7219FC795}"/>
                  </a:ext>
                </a:extLst>
              </p:cNvPr>
              <p:cNvSpPr txBox="1"/>
              <p:nvPr/>
            </p:nvSpPr>
            <p:spPr>
              <a:xfrm>
                <a:off x="173246" y="3212976"/>
                <a:ext cx="1447308"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PROJECT NAME</a:t>
                </a:r>
              </a:p>
            </p:txBody>
          </p:sp>
          <p:sp>
            <p:nvSpPr>
              <p:cNvPr id="49" name="Rectangle 48">
                <a:extLst>
                  <a:ext uri="{FF2B5EF4-FFF2-40B4-BE49-F238E27FC236}">
                    <a16:creationId xmlns:a16="http://schemas.microsoft.com/office/drawing/2014/main" id="{37154010-751C-4B0C-8C76-9BE96E75AB70}"/>
                  </a:ext>
                </a:extLst>
              </p:cNvPr>
              <p:cNvSpPr/>
              <p:nvPr/>
            </p:nvSpPr>
            <p:spPr>
              <a:xfrm>
                <a:off x="1637545" y="2962504"/>
                <a:ext cx="1443569" cy="8446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614E0DA6-023C-4CE4-9ADE-332E169A452B}"/>
                  </a:ext>
                </a:extLst>
              </p:cNvPr>
              <p:cNvSpPr/>
              <p:nvPr/>
            </p:nvSpPr>
            <p:spPr>
              <a:xfrm>
                <a:off x="5685655" y="2962833"/>
                <a:ext cx="1768261" cy="8446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CFA76900-557B-48F5-8F26-62217602126D}"/>
                  </a:ext>
                </a:extLst>
              </p:cNvPr>
              <p:cNvSpPr txBox="1"/>
              <p:nvPr/>
            </p:nvSpPr>
            <p:spPr>
              <a:xfrm>
                <a:off x="5970515" y="2922038"/>
                <a:ext cx="1252728" cy="892552"/>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REQUESTED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a:p>
                <a:pPr algn="ctr"/>
                <a:r>
                  <a:rPr lang="en-US" sz="1300" b="1" dirty="0">
                    <a:solidFill>
                      <a:schemeClr val="bg1"/>
                    </a:solidFill>
                    <a:latin typeface="Century Gothic" panose="020B0502020202020204" pitchFamily="34" charset="0"/>
                  </a:rPr>
                  <a:t>(% of Total Project Cost)</a:t>
                </a:r>
              </a:p>
            </p:txBody>
          </p:sp>
          <p:sp>
            <p:nvSpPr>
              <p:cNvPr id="52" name="Rectangle 51">
                <a:extLst>
                  <a:ext uri="{FF2B5EF4-FFF2-40B4-BE49-F238E27FC236}">
                    <a16:creationId xmlns:a16="http://schemas.microsoft.com/office/drawing/2014/main" id="{60D03A09-73F8-41EA-8329-045B2D43436B}"/>
                  </a:ext>
                </a:extLst>
              </p:cNvPr>
              <p:cNvSpPr/>
              <p:nvPr/>
            </p:nvSpPr>
            <p:spPr>
              <a:xfrm>
                <a:off x="3100697" y="2962504"/>
                <a:ext cx="1332229" cy="8446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D5810-496F-41F4-A4AF-BF1D1FC7B058}"/>
                  </a:ext>
                </a:extLst>
              </p:cNvPr>
              <p:cNvSpPr txBox="1"/>
              <p:nvPr/>
            </p:nvSpPr>
            <p:spPr>
              <a:xfrm>
                <a:off x="1638843" y="3214927"/>
                <a:ext cx="1443568"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SPONSOR</a:t>
                </a:r>
              </a:p>
            </p:txBody>
          </p:sp>
          <p:sp>
            <p:nvSpPr>
              <p:cNvPr id="54" name="TextBox 53">
                <a:extLst>
                  <a:ext uri="{FF2B5EF4-FFF2-40B4-BE49-F238E27FC236}">
                    <a16:creationId xmlns:a16="http://schemas.microsoft.com/office/drawing/2014/main" id="{1D86F087-3B7E-4BD9-B8A7-09CCB8685617}"/>
                  </a:ext>
                </a:extLst>
              </p:cNvPr>
              <p:cNvSpPr txBox="1"/>
              <p:nvPr/>
            </p:nvSpPr>
            <p:spPr>
              <a:xfrm>
                <a:off x="3099401" y="3222120"/>
                <a:ext cx="1473281"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SCORE</a:t>
                </a:r>
              </a:p>
            </p:txBody>
          </p:sp>
        </p:grpSp>
        <p:sp>
          <p:nvSpPr>
            <p:cNvPr id="43" name="Rectangle 42">
              <a:extLst>
                <a:ext uri="{FF2B5EF4-FFF2-40B4-BE49-F238E27FC236}">
                  <a16:creationId xmlns:a16="http://schemas.microsoft.com/office/drawing/2014/main" id="{F98B5425-AD17-4F05-84D1-BE208B8F96A4}"/>
                </a:ext>
              </a:extLst>
            </p:cNvPr>
            <p:cNvSpPr/>
            <p:nvPr/>
          </p:nvSpPr>
          <p:spPr>
            <a:xfrm>
              <a:off x="4432044" y="2033593"/>
              <a:ext cx="1252728" cy="8446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340A6006-DEB6-4BAD-A35C-C792B91712D8}"/>
                </a:ext>
              </a:extLst>
            </p:cNvPr>
            <p:cNvSpPr txBox="1"/>
            <p:nvPr/>
          </p:nvSpPr>
          <p:spPr>
            <a:xfrm>
              <a:off x="4509073" y="2110393"/>
              <a:ext cx="1092722" cy="692497"/>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TOTAL RAIL PROJECT COST</a:t>
              </a:r>
            </a:p>
          </p:txBody>
        </p:sp>
      </p:grpSp>
      <p:graphicFrame>
        <p:nvGraphicFramePr>
          <p:cNvPr id="55" name="Table 54">
            <a:extLst>
              <a:ext uri="{FF2B5EF4-FFF2-40B4-BE49-F238E27FC236}">
                <a16:creationId xmlns:a16="http://schemas.microsoft.com/office/drawing/2014/main" id="{23F944E5-C269-4498-AB11-0C17783735C1}"/>
              </a:ext>
            </a:extLst>
          </p:cNvPr>
          <p:cNvGraphicFramePr>
            <a:graphicFrameLocks noGrp="1"/>
          </p:cNvGraphicFramePr>
          <p:nvPr>
            <p:extLst>
              <p:ext uri="{D42A27DB-BD31-4B8C-83A1-F6EECF244321}">
                <p14:modId xmlns:p14="http://schemas.microsoft.com/office/powerpoint/2010/main" val="3506780677"/>
              </p:ext>
            </p:extLst>
          </p:nvPr>
        </p:nvGraphicFramePr>
        <p:xfrm>
          <a:off x="77581" y="2755255"/>
          <a:ext cx="8976663" cy="921556"/>
        </p:xfrm>
        <a:graphic>
          <a:graphicData uri="http://schemas.openxmlformats.org/drawingml/2006/table">
            <a:tbl>
              <a:tblPr firstRow="1" bandRow="1">
                <a:tableStyleId>{9D7B26C5-4107-4FEC-AEDC-1716B250A1EF}</a:tableStyleId>
              </a:tblPr>
              <a:tblGrid>
                <a:gridCol w="1414780">
                  <a:extLst>
                    <a:ext uri="{9D8B030D-6E8A-4147-A177-3AD203B41FA5}">
                      <a16:colId xmlns:a16="http://schemas.microsoft.com/office/drawing/2014/main" val="2346649935"/>
                    </a:ext>
                  </a:extLst>
                </a:gridCol>
                <a:gridCol w="1486831">
                  <a:extLst>
                    <a:ext uri="{9D8B030D-6E8A-4147-A177-3AD203B41FA5}">
                      <a16:colId xmlns:a16="http://schemas.microsoft.com/office/drawing/2014/main" val="736485009"/>
                    </a:ext>
                  </a:extLst>
                </a:gridCol>
                <a:gridCol w="1300246">
                  <a:extLst>
                    <a:ext uri="{9D8B030D-6E8A-4147-A177-3AD203B41FA5}">
                      <a16:colId xmlns:a16="http://schemas.microsoft.com/office/drawing/2014/main" val="321046396"/>
                    </a:ext>
                  </a:extLst>
                </a:gridCol>
                <a:gridCol w="1228010">
                  <a:extLst>
                    <a:ext uri="{9D8B030D-6E8A-4147-A177-3AD203B41FA5}">
                      <a16:colId xmlns:a16="http://schemas.microsoft.com/office/drawing/2014/main" val="718421099"/>
                    </a:ext>
                  </a:extLst>
                </a:gridCol>
                <a:gridCol w="1733661">
                  <a:extLst>
                    <a:ext uri="{9D8B030D-6E8A-4147-A177-3AD203B41FA5}">
                      <a16:colId xmlns:a16="http://schemas.microsoft.com/office/drawing/2014/main" val="2695416265"/>
                    </a:ext>
                  </a:extLst>
                </a:gridCol>
                <a:gridCol w="1813135">
                  <a:extLst>
                    <a:ext uri="{9D8B030D-6E8A-4147-A177-3AD203B41FA5}">
                      <a16:colId xmlns:a16="http://schemas.microsoft.com/office/drawing/2014/main" val="1928966016"/>
                    </a:ext>
                  </a:extLst>
                </a:gridCol>
              </a:tblGrid>
              <a:tr h="9215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T Sans" panose="020B0503020203020204" pitchFamily="34" charset="0"/>
                        </a:rPr>
                        <a:t>Project Peony</a:t>
                      </a:r>
                    </a:p>
                  </a:txBody>
                  <a:tcPr anchor="ctr">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pattFill prst="wdUpDiag">
                      <a:fgClr>
                        <a:schemeClr val="bg2"/>
                      </a:fgClr>
                      <a:bgClr>
                        <a:schemeClr val="bg1"/>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City of Sioux City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pattFill prst="wdUpDiag">
                      <a:fgClr>
                        <a:schemeClr val="bg2"/>
                      </a:fgClr>
                      <a:bgClr>
                        <a:schemeClr val="bg1"/>
                      </a:bgClr>
                    </a:pattFill>
                  </a:tcPr>
                </a:tc>
                <a:tc>
                  <a:txBody>
                    <a:bodyPr/>
                    <a:lstStyle/>
                    <a:p>
                      <a:pPr algn="ctr"/>
                      <a:r>
                        <a:rPr lang="en-US" sz="1400" dirty="0">
                          <a:solidFill>
                            <a:schemeClr val="accent3">
                              <a:lumMod val="75000"/>
                            </a:schemeClr>
                          </a:solidFill>
                          <a:latin typeface="PT Sans" panose="020B0503020203020204" pitchFamily="34" charset="0"/>
                        </a:rPr>
                        <a:t>36.2   </a:t>
                      </a:r>
                    </a:p>
                    <a:p>
                      <a:pPr algn="ctr"/>
                      <a:r>
                        <a:rPr lang="en-US" sz="1400" dirty="0">
                          <a:solidFill>
                            <a:schemeClr val="accent3">
                              <a:lumMod val="75000"/>
                            </a:schemeClr>
                          </a:solidFill>
                          <a:latin typeface="PT Sans" panose="020B0503020203020204" pitchFamily="34" charset="0"/>
                        </a:rPr>
                        <a:t>(Grant Only)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pattFill prst="wdUpDiag">
                      <a:fgClr>
                        <a:schemeClr val="bg2"/>
                      </a:fgClr>
                      <a:bgClr>
                        <a:schemeClr val="bg1"/>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rgbClr val="34495E"/>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4495E"/>
                          </a:solidFill>
                          <a:latin typeface="PT Sans" panose="020B0503020203020204" pitchFamily="34" charset="0"/>
                        </a:rPr>
                        <a:t>$5,197,674</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rgbClr val="34495E"/>
                        </a:solidFill>
                        <a:latin typeface="PT Sans" panose="020B0503020203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pattFill prst="wdUpDiag">
                      <a:fgClr>
                        <a:schemeClr val="bg2"/>
                      </a:fgClr>
                      <a:bgClr>
                        <a:schemeClr val="bg1"/>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Grant: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$2,160,000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 (41.6%)</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pattFill prst="wdUpDiag">
                      <a:fgClr>
                        <a:schemeClr val="bg2"/>
                      </a:fgClr>
                      <a:bgClr>
                        <a:schemeClr val="bg1"/>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Grant: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$2,000,000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 (38.5%)</a:t>
                      </a:r>
                    </a:p>
                  </a:txBody>
                  <a:tcPr anchor="ctr">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pattFill prst="wdUpDiag">
                      <a:fgClr>
                        <a:schemeClr val="bg2"/>
                      </a:fgClr>
                      <a:bgClr>
                        <a:schemeClr val="bg1"/>
                      </a:bgClr>
                    </a:pattFill>
                  </a:tcPr>
                </a:tc>
                <a:extLst>
                  <a:ext uri="{0D108BD9-81ED-4DB2-BD59-A6C34878D82A}">
                    <a16:rowId xmlns:a16="http://schemas.microsoft.com/office/drawing/2014/main" val="3956532515"/>
                  </a:ext>
                </a:extLst>
              </a:tr>
            </a:tbl>
          </a:graphicData>
        </a:graphic>
      </p:graphicFrame>
      <p:graphicFrame>
        <p:nvGraphicFramePr>
          <p:cNvPr id="2" name="Table 1">
            <a:extLst>
              <a:ext uri="{FF2B5EF4-FFF2-40B4-BE49-F238E27FC236}">
                <a16:creationId xmlns:a16="http://schemas.microsoft.com/office/drawing/2014/main" id="{24B46991-606E-4EA2-A605-C924CF16AC86}"/>
              </a:ext>
            </a:extLst>
          </p:cNvPr>
          <p:cNvGraphicFramePr>
            <a:graphicFrameLocks noGrp="1"/>
          </p:cNvGraphicFramePr>
          <p:nvPr>
            <p:extLst>
              <p:ext uri="{D42A27DB-BD31-4B8C-83A1-F6EECF244321}">
                <p14:modId xmlns:p14="http://schemas.microsoft.com/office/powerpoint/2010/main" val="3659611685"/>
              </p:ext>
            </p:extLst>
          </p:nvPr>
        </p:nvGraphicFramePr>
        <p:xfrm>
          <a:off x="89756" y="3676811"/>
          <a:ext cx="8964488" cy="960120"/>
        </p:xfrm>
        <a:graphic>
          <a:graphicData uri="http://schemas.openxmlformats.org/drawingml/2006/table">
            <a:tbl>
              <a:tblPr firstRow="1" bandRow="1">
                <a:tableStyleId>{9D7B26C5-4107-4FEC-AEDC-1716B250A1EF}</a:tableStyleId>
              </a:tblPr>
              <a:tblGrid>
                <a:gridCol w="1402605">
                  <a:extLst>
                    <a:ext uri="{9D8B030D-6E8A-4147-A177-3AD203B41FA5}">
                      <a16:colId xmlns:a16="http://schemas.microsoft.com/office/drawing/2014/main" val="641829594"/>
                    </a:ext>
                  </a:extLst>
                </a:gridCol>
                <a:gridCol w="1486831">
                  <a:extLst>
                    <a:ext uri="{9D8B030D-6E8A-4147-A177-3AD203B41FA5}">
                      <a16:colId xmlns:a16="http://schemas.microsoft.com/office/drawing/2014/main" val="3471399425"/>
                    </a:ext>
                  </a:extLst>
                </a:gridCol>
                <a:gridCol w="1300246">
                  <a:extLst>
                    <a:ext uri="{9D8B030D-6E8A-4147-A177-3AD203B41FA5}">
                      <a16:colId xmlns:a16="http://schemas.microsoft.com/office/drawing/2014/main" val="2034757416"/>
                    </a:ext>
                  </a:extLst>
                </a:gridCol>
                <a:gridCol w="1228010">
                  <a:extLst>
                    <a:ext uri="{9D8B030D-6E8A-4147-A177-3AD203B41FA5}">
                      <a16:colId xmlns:a16="http://schemas.microsoft.com/office/drawing/2014/main" val="3376693019"/>
                    </a:ext>
                  </a:extLst>
                </a:gridCol>
                <a:gridCol w="1733661">
                  <a:extLst>
                    <a:ext uri="{9D8B030D-6E8A-4147-A177-3AD203B41FA5}">
                      <a16:colId xmlns:a16="http://schemas.microsoft.com/office/drawing/2014/main" val="496692930"/>
                    </a:ext>
                  </a:extLst>
                </a:gridCol>
                <a:gridCol w="1813135">
                  <a:extLst>
                    <a:ext uri="{9D8B030D-6E8A-4147-A177-3AD203B41FA5}">
                      <a16:colId xmlns:a16="http://schemas.microsoft.com/office/drawing/2014/main" val="2983676684"/>
                    </a:ext>
                  </a:extLst>
                </a:gridCol>
              </a:tblGrid>
              <a:tr h="9242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T Sans" panose="020B0503020203020204" pitchFamily="34" charset="0"/>
                        </a:rPr>
                        <a:t>Cold Link Logistics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tx2"/>
                        </a:solidFill>
                        <a:latin typeface="PT Sans" panose="020B0503020203020204" pitchFamily="34" charset="0"/>
                      </a:endParaRP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City of Sioux City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3">
                              <a:lumMod val="75000"/>
                            </a:schemeClr>
                          </a:solidFill>
                          <a:latin typeface="PT Sans" panose="020B0503020203020204" pitchFamily="34" charset="0"/>
                        </a:rPr>
                        <a:t>18.9</a:t>
                      </a:r>
                    </a:p>
                    <a:p>
                      <a:pPr algn="ctr"/>
                      <a:r>
                        <a:rPr lang="en-US" sz="1400" dirty="0">
                          <a:solidFill>
                            <a:schemeClr val="accent3">
                              <a:lumMod val="75000"/>
                            </a:schemeClr>
                          </a:solidFill>
                          <a:latin typeface="PT Sans" panose="020B0503020203020204" pitchFamily="34" charset="0"/>
                        </a:rPr>
                        <a:t>(Grant Only)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4495E"/>
                          </a:solidFill>
                          <a:latin typeface="PT Sans" panose="020B0503020203020204" pitchFamily="34" charset="0"/>
                        </a:rPr>
                        <a:t>$1,375,866</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Grant: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$687,933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 (50%)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Grant: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$687,933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 (50%)</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6129512"/>
                  </a:ext>
                </a:extLst>
              </a:tr>
            </a:tbl>
          </a:graphicData>
        </a:graphic>
      </p:graphicFrame>
      <p:sp>
        <p:nvSpPr>
          <p:cNvPr id="3" name="TextBox 2">
            <a:extLst>
              <a:ext uri="{FF2B5EF4-FFF2-40B4-BE49-F238E27FC236}">
                <a16:creationId xmlns:a16="http://schemas.microsoft.com/office/drawing/2014/main" id="{73C0070C-5BC7-4EE7-A5F4-6DE90C58DAF7}"/>
              </a:ext>
            </a:extLst>
          </p:cNvPr>
          <p:cNvSpPr txBox="1"/>
          <p:nvPr/>
        </p:nvSpPr>
        <p:spPr>
          <a:xfrm>
            <a:off x="971600" y="4995913"/>
            <a:ext cx="7344816" cy="923330"/>
          </a:xfrm>
          <a:prstGeom prst="rect">
            <a:avLst/>
          </a:prstGeom>
          <a:noFill/>
        </p:spPr>
        <p:txBody>
          <a:bodyPr wrap="square" rtlCol="0">
            <a:spAutoFit/>
          </a:bodyPr>
          <a:lstStyle/>
          <a:p>
            <a:r>
              <a:rPr lang="en-US" dirty="0"/>
              <a:t>The Sioux City is requesting a change to the project.    </a:t>
            </a:r>
          </a:p>
          <a:p>
            <a:r>
              <a:rPr lang="en-US" dirty="0"/>
              <a:t>The City remains the project sponsor and the project is located at the Southbridge/27 Flags Industrial site.</a:t>
            </a:r>
          </a:p>
        </p:txBody>
      </p:sp>
    </p:spTree>
    <p:extLst>
      <p:ext uri="{BB962C8B-B14F-4D97-AF65-F5344CB8AC3E}">
        <p14:creationId xmlns:p14="http://schemas.microsoft.com/office/powerpoint/2010/main" val="1407965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46FEE6ED-4422-4889-9816-DB9F4C69186D}"/>
              </a:ext>
            </a:extLst>
          </p:cNvPr>
          <p:cNvSpPr txBox="1">
            <a:spLocks/>
          </p:cNvSpPr>
          <p:nvPr/>
        </p:nvSpPr>
        <p:spPr>
          <a:xfrm>
            <a:off x="539551" y="312412"/>
            <a:ext cx="8131203" cy="6683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cs typeface="Arial" pitchFamily="34" charset="0"/>
              </a:rPr>
              <a:t>Project Location</a:t>
            </a:r>
          </a:p>
          <a:p>
            <a:pPr marL="0" indent="0">
              <a:spcBef>
                <a:spcPts val="0"/>
              </a:spcBef>
              <a:buClr>
                <a:schemeClr val="tx1"/>
              </a:buClr>
              <a:buNone/>
              <a:defRPr/>
            </a:pPr>
            <a:r>
              <a:rPr lang="en-US" sz="1800" dirty="0">
                <a:latin typeface="PT Sans" panose="020B0503020203020204"/>
              </a:rPr>
              <a:t>Project will be in the east portion of the Southbridge – 27 Flags Industrial Site</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endParaRPr lang="en-US" sz="2400" dirty="0">
              <a:latin typeface="PT Sans" panose="020B0503020203020204"/>
              <a:cs typeface="Arial" pitchFamily="34" charset="0"/>
            </a:endParaRPr>
          </a:p>
        </p:txBody>
      </p:sp>
      <p:pic>
        <p:nvPicPr>
          <p:cNvPr id="8" name="Picture 7" descr="Map&#10;&#10;Description automatically generated">
            <a:extLst>
              <a:ext uri="{FF2B5EF4-FFF2-40B4-BE49-F238E27FC236}">
                <a16:creationId xmlns:a16="http://schemas.microsoft.com/office/drawing/2014/main" id="{26EBFAFA-9713-4000-966E-A90980852E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536" y="1130596"/>
            <a:ext cx="7234927" cy="5414992"/>
          </a:xfrm>
          <a:prstGeom prst="rect">
            <a:avLst/>
          </a:prstGeom>
        </p:spPr>
      </p:pic>
    </p:spTree>
    <p:extLst>
      <p:ext uri="{BB962C8B-B14F-4D97-AF65-F5344CB8AC3E}">
        <p14:creationId xmlns:p14="http://schemas.microsoft.com/office/powerpoint/2010/main" val="2327000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46FEE6ED-4422-4889-9816-DB9F4C69186D}"/>
              </a:ext>
            </a:extLst>
          </p:cNvPr>
          <p:cNvSpPr txBox="1">
            <a:spLocks/>
          </p:cNvSpPr>
          <p:nvPr/>
        </p:nvSpPr>
        <p:spPr>
          <a:xfrm>
            <a:off x="539552" y="685298"/>
            <a:ext cx="3801005" cy="56368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cs typeface="Arial" pitchFamily="34" charset="0"/>
              </a:rPr>
              <a:t>Cold Link Logistics</a:t>
            </a:r>
          </a:p>
          <a:p>
            <a:pPr marL="0" indent="0">
              <a:spcBef>
                <a:spcPts val="0"/>
              </a:spcBef>
              <a:buClr>
                <a:schemeClr val="tx1"/>
              </a:buClr>
              <a:buNone/>
              <a:defRPr/>
            </a:pPr>
            <a:r>
              <a:rPr lang="en-US" sz="1800" dirty="0">
                <a:latin typeface="PT Sans" panose="020B0503020203020204"/>
              </a:rPr>
              <a:t>Project is adding a switch and 2,500-foot rail spur to the planned industrial facility connecting it to the railroad network. The project is expected to create 60 new jobs (plus additional contractor jobs to support daily operations of the finished manufacturing facility).</a:t>
            </a:r>
          </a:p>
          <a:p>
            <a:pPr marL="0" indent="0">
              <a:spcBef>
                <a:spcPts val="0"/>
              </a:spcBef>
              <a:buClr>
                <a:schemeClr val="tx1"/>
              </a:buClr>
              <a:buNone/>
              <a:defRPr/>
            </a:pPr>
            <a:r>
              <a:rPr lang="en-US" sz="1800" dirty="0">
                <a:latin typeface="PT Sans" panose="020B0503020203020204"/>
              </a:rPr>
              <a:t> </a:t>
            </a:r>
          </a:p>
          <a:p>
            <a:pPr marL="0" indent="0">
              <a:spcBef>
                <a:spcPts val="0"/>
              </a:spcBef>
              <a:buClr>
                <a:schemeClr val="tx1"/>
              </a:buClr>
              <a:buNone/>
              <a:defRPr/>
            </a:pPr>
            <a:r>
              <a:rPr lang="en-US" sz="1800" dirty="0">
                <a:latin typeface="PT Sans" panose="020B0503020203020204"/>
                <a:cs typeface="Arial" pitchFamily="34" charset="0"/>
              </a:rPr>
              <a:t>Total Cost:     $1,375,866</a:t>
            </a:r>
          </a:p>
          <a:p>
            <a:pPr marL="0" indent="0">
              <a:spcBef>
                <a:spcPts val="0"/>
              </a:spcBef>
              <a:buClr>
                <a:schemeClr val="tx1"/>
              </a:buClr>
              <a:buNone/>
              <a:defRPr/>
            </a:pPr>
            <a:r>
              <a:rPr lang="en-US" sz="1800" dirty="0">
                <a:latin typeface="PT Sans" panose="020B0503020203020204"/>
                <a:cs typeface="Arial" pitchFamily="34" charset="0"/>
              </a:rPr>
              <a:t>Requested:   $687,933 (50%)  Recommended: $687,933 (50%)</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endParaRPr lang="en-US" sz="2400" dirty="0">
              <a:latin typeface="PT Sans" panose="020B0503020203020204"/>
              <a:cs typeface="Arial" pitchFamily="34" charset="0"/>
            </a:endParaRPr>
          </a:p>
        </p:txBody>
      </p:sp>
      <p:pic>
        <p:nvPicPr>
          <p:cNvPr id="4" name="Picture 3" descr="A picture containing diagram&#10;&#10;Description automatically generated">
            <a:extLst>
              <a:ext uri="{FF2B5EF4-FFF2-40B4-BE49-F238E27FC236}">
                <a16:creationId xmlns:a16="http://schemas.microsoft.com/office/drawing/2014/main" id="{F0A7DDE1-AE83-4588-99E7-574F2CC9D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12412"/>
            <a:ext cx="3801005" cy="6382641"/>
          </a:xfrm>
          <a:prstGeom prst="rect">
            <a:avLst/>
          </a:prstGeom>
          <a:ln w="15875">
            <a:solidFill>
              <a:schemeClr val="accent1"/>
            </a:solidFill>
          </a:ln>
        </p:spPr>
      </p:pic>
    </p:spTree>
    <p:extLst>
      <p:ext uri="{BB962C8B-B14F-4D97-AF65-F5344CB8AC3E}">
        <p14:creationId xmlns:p14="http://schemas.microsoft.com/office/powerpoint/2010/main" val="2838835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330624" y="5517232"/>
            <a:ext cx="4320480" cy="954107"/>
          </a:xfrm>
          <a:prstGeom prst="rect">
            <a:avLst/>
          </a:prstGeom>
          <a:noFill/>
        </p:spPr>
        <p:txBody>
          <a:bodyPr wrap="square" rtlCol="0">
            <a:spAutoFit/>
          </a:bodyPr>
          <a:lstStyle/>
          <a:p>
            <a:r>
              <a:rPr lang="en-US" sz="1400" b="1" dirty="0">
                <a:solidFill>
                  <a:schemeClr val="bg1">
                    <a:lumMod val="50000"/>
                  </a:schemeClr>
                </a:solidFill>
                <a:latin typeface="Century Gothic" panose="020B0502020202020204" pitchFamily="34" charset="0"/>
                <a:cs typeface="Arial" panose="020B0604020202020204" pitchFamily="34" charset="0"/>
              </a:rPr>
              <a:t>Tammy Nicholson,</a:t>
            </a:r>
          </a:p>
          <a:p>
            <a:r>
              <a:rPr lang="en-US" sz="1400" b="1" dirty="0">
                <a:solidFill>
                  <a:schemeClr val="bg1">
                    <a:lumMod val="50000"/>
                  </a:schemeClr>
                </a:solidFill>
                <a:latin typeface="Century Gothic" panose="020B0502020202020204" pitchFamily="34" charset="0"/>
                <a:cs typeface="Arial" panose="020B0604020202020204" pitchFamily="34" charset="0"/>
              </a:rPr>
              <a:t>Modal Transportation Bureau</a:t>
            </a:r>
          </a:p>
          <a:p>
            <a:r>
              <a:rPr lang="en-US" sz="1400" b="1" dirty="0">
                <a:solidFill>
                  <a:schemeClr val="bg1">
                    <a:lumMod val="50000"/>
                  </a:schemeClr>
                </a:solidFill>
                <a:latin typeface="Century Gothic" panose="020B0502020202020204" pitchFamily="34" charset="0"/>
                <a:cs typeface="Arial" panose="020B0604020202020204" pitchFamily="34" charset="0"/>
              </a:rPr>
              <a:t>Tamara.nicholson@iowadot.us</a:t>
            </a:r>
          </a:p>
          <a:p>
            <a:r>
              <a:rPr lang="en-US" sz="1400" b="1" dirty="0">
                <a:solidFill>
                  <a:schemeClr val="bg1">
                    <a:lumMod val="50000"/>
                  </a:schemeClr>
                </a:solidFill>
                <a:latin typeface="Century Gothic" panose="020B0502020202020204" pitchFamily="34" charset="0"/>
                <a:cs typeface="Arial" panose="020B0604020202020204" pitchFamily="34" charset="0"/>
              </a:rPr>
              <a:t>515-239-1052</a:t>
            </a: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Century Gothic" panose="020B0502020202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Tree>
    <p:extLst>
      <p:ext uri="{BB962C8B-B14F-4D97-AF65-F5344CB8AC3E}">
        <p14:creationId xmlns:p14="http://schemas.microsoft.com/office/powerpoint/2010/main" val="3398219772"/>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30090</TotalTime>
  <Words>301</Words>
  <Application>Microsoft Office PowerPoint</Application>
  <PresentationFormat>On-screen Show (4:3)</PresentationFormat>
  <Paragraphs>88</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Century Gothic</vt:lpstr>
      <vt:lpstr>PT Sans</vt:lpstr>
      <vt:lpstr>Office Theme</vt:lpstr>
      <vt:lpstr>PowerPoint Presentation</vt:lpstr>
      <vt:lpstr>Railroad Revolving Loan and Grant Program</vt:lpstr>
      <vt:lpstr>FY 22 Program Modification Recommendation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Nicholson, Tamara</cp:lastModifiedBy>
  <cp:revision>318</cp:revision>
  <cp:lastPrinted>2021-09-09T22:36:22Z</cp:lastPrinted>
  <dcterms:created xsi:type="dcterms:W3CDTF">2014-05-10T08:44:16Z</dcterms:created>
  <dcterms:modified xsi:type="dcterms:W3CDTF">2021-12-30T20:14:23Z</dcterms:modified>
</cp:coreProperties>
</file>