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337" r:id="rId3"/>
    <p:sldId id="367" r:id="rId4"/>
    <p:sldId id="370" r:id="rId5"/>
    <p:sldId id="287" r:id="rId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FF9966"/>
    <a:srgbClr val="9BF5FF"/>
    <a:srgbClr val="B1B3B3"/>
    <a:srgbClr val="871721"/>
    <a:srgbClr val="34495E"/>
    <a:srgbClr val="B55813"/>
    <a:srgbClr val="53565A"/>
    <a:srgbClr val="FF0066"/>
    <a:srgbClr val="696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6" autoAdjust="0"/>
    <p:restoredTop sz="94477" autoAdjust="0"/>
  </p:normalViewPr>
  <p:slideViewPr>
    <p:cSldViewPr>
      <p:cViewPr>
        <p:scale>
          <a:sx n="130" d="100"/>
          <a:sy n="130" d="100"/>
        </p:scale>
        <p:origin x="1602" y="-12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BA43C6D-E55F-4BE5-8554-C22BB859EDE9}" type="datetimeFigureOut">
              <a:rPr lang="en-US" smtClean="0"/>
              <a:t>12/19/2022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sz="1000" dirty="0">
                <a:latin typeface="PT Sans" panose="020B0503020203020204"/>
              </a:rPr>
              <a:t>The Commission approved the FY 23 RRLG projects on October 11, 2022.  Webster County submitted a planning study application in September, after project recommendations for FY 23 had been considered.  With the change in accepting and funding planning studies at anytime during the year, we are recommending funding this planning study.  </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sz="1000" dirty="0">
              <a:highlight>
                <a:srgbClr val="FF00FF"/>
              </a:highlight>
              <a:latin typeface="PT Sans" panose="020B0503020203020204"/>
              <a:cs typeface="Arial" pitchFamily="34" charset="0"/>
            </a:endParaRP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sz="1000" dirty="0">
                <a:highlight>
                  <a:srgbClr val="FF00FF"/>
                </a:highlight>
                <a:latin typeface="PT Sans" panose="020B0503020203020204"/>
                <a:cs typeface="Arial" pitchFamily="34" charset="0"/>
              </a:rPr>
              <a:t>Total study cost $200,000</a:t>
            </a:r>
          </a:p>
          <a:p>
            <a:pPr>
              <a:buClr>
                <a:schemeClr val="tx1"/>
              </a:buClr>
              <a:defRPr/>
            </a:pPr>
            <a:r>
              <a:rPr lang="en-US" sz="1000" dirty="0">
                <a:latin typeface="PT Sans" panose="020B0503020203020204"/>
                <a:cs typeface="Arial" pitchFamily="34" charset="0"/>
              </a:rPr>
              <a:t>Grant Requested:   $100,000 (50%)</a:t>
            </a:r>
          </a:p>
          <a:p>
            <a:pPr>
              <a:buClr>
                <a:schemeClr val="tx1"/>
              </a:buClr>
              <a:defRPr/>
            </a:pPr>
            <a:r>
              <a:rPr lang="en-US" sz="1000" dirty="0">
                <a:latin typeface="PT Sans" panose="020B0503020203020204"/>
                <a:cs typeface="Arial" pitchFamily="34" charset="0"/>
              </a:rPr>
              <a:t>Staff recommends a full grant award of $100,000(50%)</a:t>
            </a:r>
          </a:p>
          <a:p>
            <a:pPr>
              <a:buClr>
                <a:schemeClr val="tx1"/>
              </a:buClr>
              <a:defRPr/>
            </a:pPr>
            <a:endParaRPr lang="en-US" sz="1000" dirty="0">
              <a:latin typeface="PT Sans" panose="020B0503020203020204"/>
              <a:cs typeface="Arial" pitchFamily="34" charset="0"/>
            </a:endParaRPr>
          </a:p>
          <a:p>
            <a:pPr defTabSz="912205">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156754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area includes two Class 1 RR’s, UPRR and CN.  The area is primed with industrial agricultural companies and existing rail facilities.  The study will review the potential for expanding the rail capabilities of the area and add benefit by constructing a rail port transload facility to transfer products between truck and train freight movement systems and provide dual rail service to companies served.  </a:t>
            </a:r>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77644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310776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7.jp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6192688" cy="1692771"/>
          </a:xfrm>
          <a:prstGeom prst="rect">
            <a:avLst/>
          </a:prstGeom>
          <a:noFill/>
        </p:spPr>
        <p:txBody>
          <a:bodyPr wrap="square" rtlCol="0">
            <a:spAutoFit/>
          </a:bodyPr>
          <a:lstStyle/>
          <a:p>
            <a:r>
              <a:rPr lang="en-US" sz="2000" b="1" dirty="0">
                <a:solidFill>
                  <a:schemeClr val="bg1"/>
                </a:solidFill>
                <a:latin typeface="PT Sans" panose="020B0503020203020204" pitchFamily="34" charset="0"/>
              </a:rPr>
              <a:t>Railroad Revolving Loan and Grant Program</a:t>
            </a:r>
            <a:br>
              <a:rPr lang="en-US" sz="2000" b="1" dirty="0">
                <a:solidFill>
                  <a:schemeClr val="bg1"/>
                </a:solidFill>
                <a:latin typeface="PT Sans" panose="020B0503020203020204" pitchFamily="34" charset="0"/>
              </a:rPr>
            </a:br>
            <a:r>
              <a:rPr lang="en-US" dirty="0">
                <a:solidFill>
                  <a:schemeClr val="bg1"/>
                </a:solidFill>
                <a:latin typeface="PT Sans" panose="020B0503020203020204" pitchFamily="34" charset="0"/>
              </a:rPr>
              <a:t>Planning Study recommendation</a:t>
            </a:r>
          </a:p>
          <a:p>
            <a:r>
              <a:rPr lang="en-US" sz="2000" dirty="0">
                <a:solidFill>
                  <a:schemeClr val="bg1"/>
                </a:solidFill>
                <a:latin typeface="PT Sans" panose="020B0503020203020204" pitchFamily="34" charset="0"/>
              </a:rPr>
              <a:t>December 13, 2022</a:t>
            </a:r>
          </a:p>
          <a:p>
            <a:r>
              <a:rPr lang="en-US" sz="2000" dirty="0">
                <a:solidFill>
                  <a:schemeClr val="bg1"/>
                </a:solidFill>
                <a:latin typeface="PT Sans" panose="020B0503020203020204" pitchFamily="34" charset="0"/>
              </a:rPr>
              <a:t>Commission Workshop</a:t>
            </a:r>
          </a:p>
          <a:p>
            <a:endParaRPr lang="en-US" sz="2600"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FY 23 Program Modification Recommendation</a:t>
            </a:r>
          </a:p>
        </p:txBody>
      </p:sp>
      <p:grpSp>
        <p:nvGrpSpPr>
          <p:cNvPr id="41" name="Group 40">
            <a:extLst>
              <a:ext uri="{FF2B5EF4-FFF2-40B4-BE49-F238E27FC236}">
                <a16:creationId xmlns:a16="http://schemas.microsoft.com/office/drawing/2014/main" id="{E73D3D84-8A0C-4548-8191-65283A100ACA}"/>
              </a:ext>
            </a:extLst>
          </p:cNvPr>
          <p:cNvGrpSpPr/>
          <p:nvPr/>
        </p:nvGrpSpPr>
        <p:grpSpPr>
          <a:xfrm>
            <a:off x="116457" y="2388587"/>
            <a:ext cx="8678363" cy="929242"/>
            <a:chOff x="172363" y="1993127"/>
            <a:chExt cx="8839205"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839205" cy="929242"/>
              <a:chOff x="173245" y="2922038"/>
              <a:chExt cx="8839205" cy="929242"/>
            </a:xfrm>
          </p:grpSpPr>
          <p:sp>
            <p:nvSpPr>
              <p:cNvPr id="45" name="Rectangle 44">
                <a:extLst>
                  <a:ext uri="{FF2B5EF4-FFF2-40B4-BE49-F238E27FC236}">
                    <a16:creationId xmlns:a16="http://schemas.microsoft.com/office/drawing/2014/main" id="{EAECB6B8-43CD-4E29-B2B9-8E9FFC30B6C0}"/>
                  </a:ext>
                </a:extLst>
              </p:cNvPr>
              <p:cNvSpPr/>
              <p:nvPr/>
            </p:nvSpPr>
            <p:spPr>
              <a:xfrm>
                <a:off x="7453916" y="2962504"/>
                <a:ext cx="1518602"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401984" y="2958728"/>
                <a:ext cx="1610466"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685655" y="2962833"/>
                <a:ext cx="1768261"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970515" y="2922038"/>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00697" y="2962504"/>
                <a:ext cx="133222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432044" y="2033593"/>
              <a:ext cx="125272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509073" y="2110393"/>
              <a:ext cx="1092722"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RAIL PROJECT COST</a:t>
              </a:r>
            </a:p>
          </p:txBody>
        </p:sp>
      </p:grpSp>
      <p:graphicFrame>
        <p:nvGraphicFramePr>
          <p:cNvPr id="2" name="Table 1">
            <a:extLst>
              <a:ext uri="{FF2B5EF4-FFF2-40B4-BE49-F238E27FC236}">
                <a16:creationId xmlns:a16="http://schemas.microsoft.com/office/drawing/2014/main" id="{24B46991-606E-4EA2-A605-C924CF16AC86}"/>
              </a:ext>
            </a:extLst>
          </p:cNvPr>
          <p:cNvGraphicFramePr>
            <a:graphicFrameLocks noGrp="1"/>
          </p:cNvGraphicFramePr>
          <p:nvPr>
            <p:extLst>
              <p:ext uri="{D42A27DB-BD31-4B8C-83A1-F6EECF244321}">
                <p14:modId xmlns:p14="http://schemas.microsoft.com/office/powerpoint/2010/main" val="110139718"/>
              </p:ext>
            </p:extLst>
          </p:nvPr>
        </p:nvGraphicFramePr>
        <p:xfrm>
          <a:off x="132057" y="3273665"/>
          <a:ext cx="8964488" cy="1813560"/>
        </p:xfrm>
        <a:graphic>
          <a:graphicData uri="http://schemas.openxmlformats.org/drawingml/2006/table">
            <a:tbl>
              <a:tblPr firstRow="1" bandRow="1">
                <a:tableStyleId>{9D7B26C5-4107-4FEC-AEDC-1716B250A1EF}</a:tableStyleId>
              </a:tblPr>
              <a:tblGrid>
                <a:gridCol w="1402605">
                  <a:extLst>
                    <a:ext uri="{9D8B030D-6E8A-4147-A177-3AD203B41FA5}">
                      <a16:colId xmlns:a16="http://schemas.microsoft.com/office/drawing/2014/main" val="641829594"/>
                    </a:ext>
                  </a:extLst>
                </a:gridCol>
                <a:gridCol w="1486831">
                  <a:extLst>
                    <a:ext uri="{9D8B030D-6E8A-4147-A177-3AD203B41FA5}">
                      <a16:colId xmlns:a16="http://schemas.microsoft.com/office/drawing/2014/main" val="3471399425"/>
                    </a:ext>
                  </a:extLst>
                </a:gridCol>
                <a:gridCol w="1300246">
                  <a:extLst>
                    <a:ext uri="{9D8B030D-6E8A-4147-A177-3AD203B41FA5}">
                      <a16:colId xmlns:a16="http://schemas.microsoft.com/office/drawing/2014/main" val="2034757416"/>
                    </a:ext>
                  </a:extLst>
                </a:gridCol>
                <a:gridCol w="1228010">
                  <a:extLst>
                    <a:ext uri="{9D8B030D-6E8A-4147-A177-3AD203B41FA5}">
                      <a16:colId xmlns:a16="http://schemas.microsoft.com/office/drawing/2014/main" val="3376693019"/>
                    </a:ext>
                  </a:extLst>
                </a:gridCol>
                <a:gridCol w="1733661">
                  <a:extLst>
                    <a:ext uri="{9D8B030D-6E8A-4147-A177-3AD203B41FA5}">
                      <a16:colId xmlns:a16="http://schemas.microsoft.com/office/drawing/2014/main" val="496692930"/>
                    </a:ext>
                  </a:extLst>
                </a:gridCol>
                <a:gridCol w="1813135">
                  <a:extLst>
                    <a:ext uri="{9D8B030D-6E8A-4147-A177-3AD203B41FA5}">
                      <a16:colId xmlns:a16="http://schemas.microsoft.com/office/drawing/2014/main" val="2983676684"/>
                    </a:ext>
                  </a:extLst>
                </a:gridCol>
              </a:tblGrid>
              <a:tr h="924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rPr>
                        <a:t>Iowa Crossroads of Global Innovation Dual Rail and Transload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Webster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Not Applicable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$200,000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Grant: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6129512"/>
                  </a:ext>
                </a:extLst>
              </a:tr>
            </a:tbl>
          </a:graphicData>
        </a:graphic>
      </p:graphicFrame>
    </p:spTree>
    <p:extLst>
      <p:ext uri="{BB962C8B-B14F-4D97-AF65-F5344CB8AC3E}">
        <p14:creationId xmlns:p14="http://schemas.microsoft.com/office/powerpoint/2010/main" val="140796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312412"/>
            <a:ext cx="8197510" cy="1676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Iowa Crossroads of Global Innovation Dual Rail and Transload Study</a:t>
            </a:r>
          </a:p>
          <a:p>
            <a:pPr marL="0" indent="0">
              <a:spcBef>
                <a:spcPts val="0"/>
              </a:spcBef>
              <a:buClr>
                <a:schemeClr val="tx1"/>
              </a:buClr>
              <a:buNone/>
              <a:defRPr/>
            </a:pPr>
            <a:r>
              <a:rPr lang="en-US" sz="1800" dirty="0">
                <a:latin typeface="PT Sans" panose="020B0503020203020204"/>
                <a:cs typeface="Arial" pitchFamily="34" charset="0"/>
              </a:rPr>
              <a:t>The purpose of the study is to determine the feasibility of a transload facility to serve Webster County. The study will determine the current and future needs of the area and prepare a plan for an efficient rail transportation to meet those needs.</a:t>
            </a:r>
          </a:p>
          <a:p>
            <a:pPr marL="0" indent="0">
              <a:spcBef>
                <a:spcPts val="0"/>
              </a:spcBef>
              <a:buClr>
                <a:schemeClr val="tx1"/>
              </a:buClr>
              <a:buNone/>
              <a:defRPr/>
            </a:pPr>
            <a:r>
              <a:rPr lang="en-US" sz="1800" dirty="0">
                <a:latin typeface="PT Sans" panose="020B0503020203020204"/>
                <a:cs typeface="Arial" pitchFamily="34" charset="0"/>
              </a:rPr>
              <a:t>Total Cost:     $200,000</a:t>
            </a:r>
          </a:p>
          <a:p>
            <a:pPr marL="0" indent="0">
              <a:spcBef>
                <a:spcPts val="0"/>
              </a:spcBef>
              <a:buClr>
                <a:schemeClr val="tx1"/>
              </a:buClr>
              <a:buNone/>
              <a:defRPr/>
            </a:pPr>
            <a:r>
              <a:rPr lang="en-US" sz="1800" dirty="0">
                <a:latin typeface="PT Sans" panose="020B0503020203020204"/>
                <a:cs typeface="Arial" pitchFamily="34" charset="0"/>
              </a:rPr>
              <a:t>Requested:   $100,000    Recommended:  $100,000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323528" y="6545588"/>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5" name="Picture 4">
            <a:extLst>
              <a:ext uri="{FF2B5EF4-FFF2-40B4-BE49-F238E27FC236}">
                <a16:creationId xmlns:a16="http://schemas.microsoft.com/office/drawing/2014/main" id="{3A215515-DF38-4F21-9C15-0C7876B5B01B}"/>
              </a:ext>
            </a:extLst>
          </p:cNvPr>
          <p:cNvPicPr>
            <a:picLocks noChangeAspect="1"/>
          </p:cNvPicPr>
          <p:nvPr/>
        </p:nvPicPr>
        <p:blipFill>
          <a:blip r:embed="rId5"/>
          <a:stretch>
            <a:fillRect/>
          </a:stretch>
        </p:blipFill>
        <p:spPr>
          <a:xfrm>
            <a:off x="1043608" y="1986916"/>
            <a:ext cx="6786739" cy="4604673"/>
          </a:xfrm>
          <a:prstGeom prst="rect">
            <a:avLst/>
          </a:prstGeom>
        </p:spPr>
      </p:pic>
    </p:spTree>
    <p:extLst>
      <p:ext uri="{BB962C8B-B14F-4D97-AF65-F5344CB8AC3E}">
        <p14:creationId xmlns:p14="http://schemas.microsoft.com/office/powerpoint/2010/main" val="408935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F6EFE52-0DD2-4C32-8DB1-FF0C467E8A44}"/>
              </a:ext>
            </a:extLst>
          </p:cNvPr>
          <p:cNvSpPr txBox="1">
            <a:spLocks/>
          </p:cNvSpPr>
          <p:nvPr/>
        </p:nvSpPr>
        <p:spPr>
          <a:xfrm>
            <a:off x="473245" y="268521"/>
            <a:ext cx="8197510" cy="424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Iowa Crossroads of Global Innovation Dual Rail and Transload Study</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3" name="TextBox 2">
            <a:hlinkClick r:id="rId3" action="ppaction://hlinksldjump"/>
            <a:extLst>
              <a:ext uri="{FF2B5EF4-FFF2-40B4-BE49-F238E27FC236}">
                <a16:creationId xmlns:a16="http://schemas.microsoft.com/office/drawing/2014/main" id="{F9B32C9F-F173-4187-A7EC-AF8A9EB515E8}"/>
              </a:ext>
            </a:extLst>
          </p:cNvPr>
          <p:cNvSpPr txBox="1"/>
          <p:nvPr/>
        </p:nvSpPr>
        <p:spPr>
          <a:xfrm>
            <a:off x="323528" y="6545588"/>
            <a:ext cx="4712392"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pic>
        <p:nvPicPr>
          <p:cNvPr id="6" name="Picture 5" descr="A picture containing diagram&#10;&#10;Description automatically generated">
            <a:extLst>
              <a:ext uri="{FF2B5EF4-FFF2-40B4-BE49-F238E27FC236}">
                <a16:creationId xmlns:a16="http://schemas.microsoft.com/office/drawing/2014/main" id="{77F6CC9D-8456-45C9-AAA0-CA3F11A93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726826"/>
            <a:ext cx="8496944" cy="5792910"/>
          </a:xfrm>
          <a:prstGeom prst="rect">
            <a:avLst/>
          </a:prstGeom>
        </p:spPr>
      </p:pic>
      <p:sp>
        <p:nvSpPr>
          <p:cNvPr id="7" name="Oval 6">
            <a:extLst>
              <a:ext uri="{FF2B5EF4-FFF2-40B4-BE49-F238E27FC236}">
                <a16:creationId xmlns:a16="http://schemas.microsoft.com/office/drawing/2014/main" id="{96EA7948-F611-4625-8096-57423186E722}"/>
              </a:ext>
            </a:extLst>
          </p:cNvPr>
          <p:cNvSpPr/>
          <p:nvPr/>
        </p:nvSpPr>
        <p:spPr>
          <a:xfrm>
            <a:off x="3275856" y="2780928"/>
            <a:ext cx="216024" cy="216024"/>
          </a:xfrm>
          <a:prstGeom prst="ellipse">
            <a:avLst/>
          </a:pr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99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30624" y="5517232"/>
            <a:ext cx="4320480" cy="954107"/>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Tammy Nicholson,</a:t>
            </a:r>
          </a:p>
          <a:p>
            <a:r>
              <a:rPr lang="en-US" sz="1400" b="1" dirty="0">
                <a:solidFill>
                  <a:schemeClr val="bg1">
                    <a:lumMod val="50000"/>
                  </a:schemeClr>
                </a:solidFill>
                <a:latin typeface="Century Gothic" panose="020B0502020202020204" pitchFamily="34" charset="0"/>
                <a:cs typeface="Arial" panose="020B0604020202020204" pitchFamily="34" charset="0"/>
              </a:rPr>
              <a:t>Modal Transportation Bureau</a:t>
            </a:r>
          </a:p>
          <a:p>
            <a:r>
              <a:rPr lang="en-US" sz="1400" b="1" dirty="0">
                <a:solidFill>
                  <a:schemeClr val="bg1">
                    <a:lumMod val="50000"/>
                  </a:schemeClr>
                </a:solidFill>
                <a:latin typeface="Century Gothic" panose="020B0502020202020204" pitchFamily="34" charset="0"/>
                <a:cs typeface="Arial" panose="020B0604020202020204" pitchFamily="34" charset="0"/>
              </a:rPr>
              <a:t>Tamara.nicholson@iowadot.us</a:t>
            </a:r>
          </a:p>
          <a:p>
            <a:r>
              <a:rPr lang="en-US" sz="1400" b="1" dirty="0">
                <a:solidFill>
                  <a:schemeClr val="bg1">
                    <a:lumMod val="50000"/>
                  </a:schemeClr>
                </a:solidFill>
                <a:latin typeface="Century Gothic" panose="020B0502020202020204" pitchFamily="34" charset="0"/>
                <a:cs typeface="Arial" panose="020B0604020202020204" pitchFamily="34" charset="0"/>
              </a:rPr>
              <a:t>515-239-1052</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36649</TotalTime>
  <Words>333</Words>
  <Application>Microsoft Office PowerPoint</Application>
  <PresentationFormat>On-screen Show (4:3)</PresentationFormat>
  <Paragraphs>60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PT Sans</vt:lpstr>
      <vt:lpstr>Office Theme</vt:lpstr>
      <vt:lpstr>PowerPoint Presentation</vt:lpstr>
      <vt:lpstr>FY 23 Program Modification Recommendation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Nicholson, Tamara</cp:lastModifiedBy>
  <cp:revision>377</cp:revision>
  <cp:lastPrinted>2022-12-06T17:00:50Z</cp:lastPrinted>
  <dcterms:created xsi:type="dcterms:W3CDTF">2014-05-10T08:44:16Z</dcterms:created>
  <dcterms:modified xsi:type="dcterms:W3CDTF">2022-12-19T16:52:32Z</dcterms:modified>
</cp:coreProperties>
</file>