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7" r:id="rId2"/>
    <p:sldId id="337" r:id="rId3"/>
    <p:sldId id="367" r:id="rId4"/>
    <p:sldId id="370" r:id="rId5"/>
    <p:sldId id="287" r:id="rId6"/>
  </p:sldIdLst>
  <p:sldSz cx="9144000" cy="6858000" type="screen4x3"/>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17F"/>
    <a:srgbClr val="FF9966"/>
    <a:srgbClr val="9BF5FF"/>
    <a:srgbClr val="B1B3B3"/>
    <a:srgbClr val="871721"/>
    <a:srgbClr val="34495E"/>
    <a:srgbClr val="B55813"/>
    <a:srgbClr val="53565A"/>
    <a:srgbClr val="FF0066"/>
    <a:srgbClr val="69686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426" autoAdjust="0"/>
    <p:restoredTop sz="94477" autoAdjust="0"/>
  </p:normalViewPr>
  <p:slideViewPr>
    <p:cSldViewPr>
      <p:cViewPr>
        <p:scale>
          <a:sx n="130" d="100"/>
          <a:sy n="130" d="100"/>
        </p:scale>
        <p:origin x="1602" y="-120"/>
      </p:cViewPr>
      <p:guideLst>
        <p:guide orient="horz" pos="2160"/>
        <p:guide pos="2880"/>
      </p:guideLst>
    </p:cSldViewPr>
  </p:slideViewPr>
  <p:outlineViewPr>
    <p:cViewPr>
      <p:scale>
        <a:sx n="33" d="100"/>
        <a:sy n="33" d="100"/>
      </p:scale>
      <p:origin x="0" y="0"/>
    </p:cViewPr>
  </p:outlineViewPr>
  <p:notesTextViewPr>
    <p:cViewPr>
      <p:scale>
        <a:sx n="200" d="100"/>
        <a:sy n="200" d="100"/>
      </p:scale>
      <p:origin x="0" y="0"/>
    </p:cViewPr>
  </p:notesTextViewPr>
  <p:sorterViewPr>
    <p:cViewPr>
      <p:scale>
        <a:sx n="100" d="100"/>
        <a:sy n="100" d="100"/>
      </p:scale>
      <p:origin x="0" y="299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4185"/>
          </a:xfrm>
          <a:prstGeom prst="rect">
            <a:avLst/>
          </a:prstGeom>
        </p:spPr>
        <p:txBody>
          <a:bodyPr vert="horz" lIns="92953" tIns="46477" rIns="92953" bIns="46477" rtlCol="0"/>
          <a:lstStyle>
            <a:lvl1pPr algn="l">
              <a:defRPr sz="1200"/>
            </a:lvl1pPr>
          </a:lstStyle>
          <a:p>
            <a:endParaRPr lang="en-US" dirty="0"/>
          </a:p>
        </p:txBody>
      </p:sp>
      <p:sp>
        <p:nvSpPr>
          <p:cNvPr id="3" name="Date Placeholder 2"/>
          <p:cNvSpPr>
            <a:spLocks noGrp="1"/>
          </p:cNvSpPr>
          <p:nvPr>
            <p:ph type="dt" idx="1"/>
          </p:nvPr>
        </p:nvSpPr>
        <p:spPr>
          <a:xfrm>
            <a:off x="3956551" y="0"/>
            <a:ext cx="3026833" cy="464185"/>
          </a:xfrm>
          <a:prstGeom prst="rect">
            <a:avLst/>
          </a:prstGeom>
        </p:spPr>
        <p:txBody>
          <a:bodyPr vert="horz" lIns="92953" tIns="46477" rIns="92953" bIns="46477" rtlCol="0"/>
          <a:lstStyle>
            <a:lvl1pPr algn="r">
              <a:defRPr sz="1200"/>
            </a:lvl1pPr>
          </a:lstStyle>
          <a:p>
            <a:fld id="{9BA43C6D-E55F-4BE5-8554-C22BB859EDE9}" type="datetimeFigureOut">
              <a:rPr lang="en-US" smtClean="0"/>
              <a:t>12/19/2022</a:t>
            </a:fld>
            <a:endParaRPr lang="en-US" dirty="0"/>
          </a:p>
        </p:txBody>
      </p:sp>
      <p:sp>
        <p:nvSpPr>
          <p:cNvPr id="4" name="Slide Image Placeholder 3"/>
          <p:cNvSpPr>
            <a:spLocks noGrp="1" noRot="1" noChangeAspect="1"/>
          </p:cNvSpPr>
          <p:nvPr>
            <p:ph type="sldImg" idx="2"/>
          </p:nvPr>
        </p:nvSpPr>
        <p:spPr>
          <a:xfrm>
            <a:off x="1171575" y="695325"/>
            <a:ext cx="4641850" cy="3481388"/>
          </a:xfrm>
          <a:prstGeom prst="rect">
            <a:avLst/>
          </a:prstGeom>
          <a:noFill/>
          <a:ln w="12700">
            <a:solidFill>
              <a:prstClr val="black"/>
            </a:solidFill>
          </a:ln>
        </p:spPr>
        <p:txBody>
          <a:bodyPr vert="horz" lIns="92953" tIns="46477" rIns="92953" bIns="46477" rtlCol="0" anchor="ctr"/>
          <a:lstStyle/>
          <a:p>
            <a:endParaRPr lang="en-US" dirty="0"/>
          </a:p>
        </p:txBody>
      </p:sp>
      <p:sp>
        <p:nvSpPr>
          <p:cNvPr id="5" name="Notes Placeholder 4"/>
          <p:cNvSpPr>
            <a:spLocks noGrp="1"/>
          </p:cNvSpPr>
          <p:nvPr>
            <p:ph type="body" sz="quarter" idx="3"/>
          </p:nvPr>
        </p:nvSpPr>
        <p:spPr>
          <a:xfrm>
            <a:off x="698500" y="4409758"/>
            <a:ext cx="5588000" cy="4177665"/>
          </a:xfrm>
          <a:prstGeom prst="rect">
            <a:avLst/>
          </a:prstGeom>
        </p:spPr>
        <p:txBody>
          <a:bodyPr vert="horz" lIns="92953" tIns="46477" rIns="92953" bIns="4647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17904"/>
            <a:ext cx="3026833" cy="464185"/>
          </a:xfrm>
          <a:prstGeom prst="rect">
            <a:avLst/>
          </a:prstGeom>
        </p:spPr>
        <p:txBody>
          <a:bodyPr vert="horz" lIns="92953" tIns="46477" rIns="92953" bIns="4647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56551" y="8817904"/>
            <a:ext cx="3026833" cy="464185"/>
          </a:xfrm>
          <a:prstGeom prst="rect">
            <a:avLst/>
          </a:prstGeom>
        </p:spPr>
        <p:txBody>
          <a:bodyPr vert="horz" lIns="92953" tIns="46477" rIns="92953" bIns="46477" rtlCol="0" anchor="b"/>
          <a:lstStyle>
            <a:lvl1pPr algn="r">
              <a:defRPr sz="1200"/>
            </a:lvl1pPr>
          </a:lstStyle>
          <a:p>
            <a:fld id="{50B73208-77F4-453B-8852-C4844F8BB3D9}" type="slidenum">
              <a:rPr lang="en-US" smtClean="0"/>
              <a:t>‹#›</a:t>
            </a:fld>
            <a:endParaRPr lang="en-US" dirty="0"/>
          </a:p>
        </p:txBody>
      </p:sp>
    </p:spTree>
    <p:extLst>
      <p:ext uri="{BB962C8B-B14F-4D97-AF65-F5344CB8AC3E}">
        <p14:creationId xmlns:p14="http://schemas.microsoft.com/office/powerpoint/2010/main" val="15956237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73208-77F4-453B-8852-C4844F8BB3D9}" type="slidenum">
              <a:rPr lang="en-US" smtClean="0"/>
              <a:t>1</a:t>
            </a:fld>
            <a:endParaRPr lang="en-US" dirty="0"/>
          </a:p>
        </p:txBody>
      </p:sp>
    </p:spTree>
    <p:extLst>
      <p:ext uri="{BB962C8B-B14F-4D97-AF65-F5344CB8AC3E}">
        <p14:creationId xmlns:p14="http://schemas.microsoft.com/office/powerpoint/2010/main" val="38129483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chemeClr val="tx1"/>
              </a:buClr>
              <a:buSzTx/>
              <a:buFontTx/>
              <a:buNone/>
              <a:tabLst/>
              <a:defRPr/>
            </a:pPr>
            <a:r>
              <a:rPr lang="en-US" sz="1000" dirty="0">
                <a:latin typeface="PT Sans" panose="020B0503020203020204"/>
              </a:rPr>
              <a:t>The Commission approved the FY 23 RRLG projects on October 11, 2022.  Webster County submitted a planning study application in September, after project recommendations for FY 23 had been considered.  With the change in accepting and funding planning studies at anytime during the year, we are recommending funding this planning study.  </a:t>
            </a:r>
          </a:p>
          <a:p>
            <a:pPr marL="0" marR="0" lvl="0" indent="0" algn="l" defTabSz="914400" rtl="0" eaLnBrk="1" fontAlgn="auto" latinLnBrk="0" hangingPunct="1">
              <a:lnSpc>
                <a:spcPct val="100000"/>
              </a:lnSpc>
              <a:spcBef>
                <a:spcPts val="0"/>
              </a:spcBef>
              <a:spcAft>
                <a:spcPts val="0"/>
              </a:spcAft>
              <a:buClr>
                <a:schemeClr val="tx1"/>
              </a:buClr>
              <a:buSzTx/>
              <a:buFontTx/>
              <a:buNone/>
              <a:tabLst/>
              <a:defRPr/>
            </a:pPr>
            <a:endParaRPr lang="en-US" sz="1000" dirty="0">
              <a:highlight>
                <a:srgbClr val="FF00FF"/>
              </a:highlight>
              <a:latin typeface="PT Sans" panose="020B0503020203020204"/>
              <a:cs typeface="Arial" pitchFamily="34" charset="0"/>
            </a:endParaRPr>
          </a:p>
          <a:p>
            <a:pPr marL="0" marR="0" lvl="0" indent="0" algn="l" defTabSz="914400" rtl="0" eaLnBrk="1" fontAlgn="auto" latinLnBrk="0" hangingPunct="1">
              <a:lnSpc>
                <a:spcPct val="100000"/>
              </a:lnSpc>
              <a:spcBef>
                <a:spcPts val="0"/>
              </a:spcBef>
              <a:spcAft>
                <a:spcPts val="0"/>
              </a:spcAft>
              <a:buClr>
                <a:schemeClr val="tx1"/>
              </a:buClr>
              <a:buSzTx/>
              <a:buFontTx/>
              <a:buNone/>
              <a:tabLst/>
              <a:defRPr/>
            </a:pPr>
            <a:r>
              <a:rPr lang="en-US" sz="1000" dirty="0">
                <a:highlight>
                  <a:srgbClr val="FF00FF"/>
                </a:highlight>
                <a:latin typeface="PT Sans" panose="020B0503020203020204"/>
                <a:cs typeface="Arial" pitchFamily="34" charset="0"/>
              </a:rPr>
              <a:t>Total study cost $200,000</a:t>
            </a:r>
          </a:p>
          <a:p>
            <a:pPr>
              <a:buClr>
                <a:schemeClr val="tx1"/>
              </a:buClr>
              <a:defRPr/>
            </a:pPr>
            <a:r>
              <a:rPr lang="en-US" sz="1000" dirty="0">
                <a:latin typeface="PT Sans" panose="020B0503020203020204"/>
                <a:cs typeface="Arial" pitchFamily="34" charset="0"/>
              </a:rPr>
              <a:t>Grant Requested:   $100,000 (50%)</a:t>
            </a:r>
          </a:p>
          <a:p>
            <a:pPr>
              <a:buClr>
                <a:schemeClr val="tx1"/>
              </a:buClr>
              <a:defRPr/>
            </a:pPr>
            <a:r>
              <a:rPr lang="en-US" sz="1000" dirty="0">
                <a:latin typeface="PT Sans" panose="020B0503020203020204"/>
                <a:cs typeface="Arial" pitchFamily="34" charset="0"/>
              </a:rPr>
              <a:t>Staff recommends a full grant award of $100,000(50%)</a:t>
            </a:r>
          </a:p>
          <a:p>
            <a:pPr>
              <a:buClr>
                <a:schemeClr val="tx1"/>
              </a:buClr>
              <a:defRPr/>
            </a:pPr>
            <a:endParaRPr lang="en-US" sz="1000" dirty="0">
              <a:latin typeface="PT Sans" panose="020B0503020203020204"/>
              <a:cs typeface="Arial" pitchFamily="34" charset="0"/>
            </a:endParaRPr>
          </a:p>
          <a:p>
            <a:pPr defTabSz="912205">
              <a:defRPr/>
            </a:pPr>
            <a:endParaRPr lang="en-US" sz="1000" dirty="0">
              <a:latin typeface="PT Sans" panose="020B0503020203020204"/>
            </a:endParaRPr>
          </a:p>
        </p:txBody>
      </p:sp>
      <p:sp>
        <p:nvSpPr>
          <p:cNvPr id="4" name="Slide Number Placeholder 3"/>
          <p:cNvSpPr>
            <a:spLocks noGrp="1"/>
          </p:cNvSpPr>
          <p:nvPr>
            <p:ph type="sldNum" sz="quarter" idx="10"/>
          </p:nvPr>
        </p:nvSpPr>
        <p:spPr/>
        <p:txBody>
          <a:bodyPr/>
          <a:lstStyle/>
          <a:p>
            <a:fld id="{50B73208-77F4-453B-8852-C4844F8BB3D9}" type="slidenum">
              <a:rPr lang="en-US" smtClean="0"/>
              <a:t>2</a:t>
            </a:fld>
            <a:endParaRPr lang="en-US" dirty="0"/>
          </a:p>
        </p:txBody>
      </p:sp>
    </p:spTree>
    <p:extLst>
      <p:ext uri="{BB962C8B-B14F-4D97-AF65-F5344CB8AC3E}">
        <p14:creationId xmlns:p14="http://schemas.microsoft.com/office/powerpoint/2010/main" val="15675417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project area includes two Class 1 RR’s, UPRR and CN.  The area is primed with industrial agricultural companies and existing rail facilities.  The study will review the potential for expanding the rail capabilities of the area and add benefit by constructing a rail port transload facility to transfer products between truck and train freight movement systems and provide dual rail service to companies served.  </a:t>
            </a:r>
          </a:p>
        </p:txBody>
      </p:sp>
      <p:sp>
        <p:nvSpPr>
          <p:cNvPr id="4" name="Slide Number Placeholder 3"/>
          <p:cNvSpPr>
            <a:spLocks noGrp="1"/>
          </p:cNvSpPr>
          <p:nvPr>
            <p:ph type="sldNum" sz="quarter" idx="5"/>
          </p:nvPr>
        </p:nvSpPr>
        <p:spPr/>
        <p:txBody>
          <a:bodyPr/>
          <a:lstStyle/>
          <a:p>
            <a:fld id="{50B73208-77F4-453B-8852-C4844F8BB3D9}" type="slidenum">
              <a:rPr lang="en-US" smtClean="0"/>
              <a:t>3</a:t>
            </a:fld>
            <a:endParaRPr lang="en-US" dirty="0"/>
          </a:p>
        </p:txBody>
      </p:sp>
    </p:spTree>
    <p:extLst>
      <p:ext uri="{BB962C8B-B14F-4D97-AF65-F5344CB8AC3E}">
        <p14:creationId xmlns:p14="http://schemas.microsoft.com/office/powerpoint/2010/main" val="7764492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B73208-77F4-453B-8852-C4844F8BB3D9}" type="slidenum">
              <a:rPr lang="en-US" smtClean="0"/>
              <a:t>4</a:t>
            </a:fld>
            <a:endParaRPr lang="en-US" dirty="0"/>
          </a:p>
        </p:txBody>
      </p:sp>
    </p:spTree>
    <p:extLst>
      <p:ext uri="{BB962C8B-B14F-4D97-AF65-F5344CB8AC3E}">
        <p14:creationId xmlns:p14="http://schemas.microsoft.com/office/powerpoint/2010/main" val="31077673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73208-77F4-453B-8852-C4844F8BB3D9}" type="slidenum">
              <a:rPr lang="en-US" smtClean="0"/>
              <a:t>5</a:t>
            </a:fld>
            <a:endParaRPr lang="en-US" dirty="0"/>
          </a:p>
        </p:txBody>
      </p:sp>
    </p:spTree>
    <p:extLst>
      <p:ext uri="{BB962C8B-B14F-4D97-AF65-F5344CB8AC3E}">
        <p14:creationId xmlns:p14="http://schemas.microsoft.com/office/powerpoint/2010/main" val="27426527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F3753E7-0F11-4D0E-8960-9E1C8FCC4C52}"/>
              </a:ext>
            </a:extLst>
          </p:cNvPr>
          <p:cNvSpPr/>
          <p:nvPr userDrawn="1"/>
        </p:nvSpPr>
        <p:spPr>
          <a:xfrm>
            <a:off x="0" y="0"/>
            <a:ext cx="9144000" cy="953344"/>
          </a:xfrm>
          <a:prstGeom prst="rect">
            <a:avLst/>
          </a:prstGeom>
          <a:gradFill flip="none" rotWithShape="1">
            <a:gsLst>
              <a:gs pos="0">
                <a:schemeClr val="bg1">
                  <a:lumMod val="95000"/>
                  <a:shade val="67500"/>
                  <a:satMod val="115000"/>
                </a:schemeClr>
              </a:gs>
              <a:gs pos="52000">
                <a:schemeClr val="bg1"/>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85C18299-3EBF-4651-B028-9D1F61A7FE89}"/>
              </a:ext>
            </a:extLst>
          </p:cNvPr>
          <p:cNvSpPr/>
          <p:nvPr userDrawn="1"/>
        </p:nvSpPr>
        <p:spPr>
          <a:xfrm>
            <a:off x="0" y="953344"/>
            <a:ext cx="9144000" cy="45719"/>
          </a:xfrm>
          <a:prstGeom prst="rect">
            <a:avLst/>
          </a:prstGeom>
          <a:solidFill>
            <a:schemeClr val="tx1">
              <a:lumMod val="95000"/>
              <a:lumOff val="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62933723-4C4E-4953-9B73-759969B589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75742" y="147581"/>
            <a:ext cx="2488746" cy="689131"/>
          </a:xfrm>
          <a:prstGeom prst="rect">
            <a:avLst/>
          </a:prstGeom>
        </p:spPr>
      </p:pic>
      <p:pic>
        <p:nvPicPr>
          <p:cNvPr id="9" name="Picture 8">
            <a:extLst>
              <a:ext uri="{FF2B5EF4-FFF2-40B4-BE49-F238E27FC236}">
                <a16:creationId xmlns:a16="http://schemas.microsoft.com/office/drawing/2014/main" id="{6D07DB7A-A277-47F1-B420-6EB252894AE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8273" y="4651364"/>
            <a:ext cx="3427833" cy="1657956"/>
          </a:xfrm>
          <a:prstGeom prst="rect">
            <a:avLst/>
          </a:prstGeom>
        </p:spPr>
      </p:pic>
      <p:pic>
        <p:nvPicPr>
          <p:cNvPr id="10" name="Picture 9">
            <a:extLst>
              <a:ext uri="{FF2B5EF4-FFF2-40B4-BE49-F238E27FC236}">
                <a16:creationId xmlns:a16="http://schemas.microsoft.com/office/drawing/2014/main" id="{2C9ED19C-16BB-4E11-A2E2-5E3DE3CF1B1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70" y="4651364"/>
            <a:ext cx="5758220" cy="1657956"/>
          </a:xfrm>
          <a:prstGeom prst="rect">
            <a:avLst/>
          </a:prstGeom>
        </p:spPr>
      </p:pic>
    </p:spTree>
    <p:extLst>
      <p:ext uri="{BB962C8B-B14F-4D97-AF65-F5344CB8AC3E}">
        <p14:creationId xmlns:p14="http://schemas.microsoft.com/office/powerpoint/2010/main" val="1849843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19409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E0F805B-ABC8-4A8B-B9D4-5845341EB6C9}"/>
              </a:ext>
            </a:extLst>
          </p:cNvPr>
          <p:cNvSpPr txBox="1"/>
          <p:nvPr userDrawn="1"/>
        </p:nvSpPr>
        <p:spPr>
          <a:xfrm>
            <a:off x="827584" y="667435"/>
            <a:ext cx="3738563" cy="338554"/>
          </a:xfrm>
          <a:prstGeom prst="rect">
            <a:avLst/>
          </a:prstGeom>
          <a:noFill/>
        </p:spPr>
        <p:txBody>
          <a:bodyPr wrap="square" rtlCol="0">
            <a:spAutoFit/>
          </a:bodyPr>
          <a:lstStyle/>
          <a:p>
            <a:r>
              <a:rPr lang="en-US" sz="1600" dirty="0">
                <a:solidFill>
                  <a:schemeClr val="tx1"/>
                </a:solidFill>
                <a:latin typeface="Century Gothic" panose="020B0502020202020204" pitchFamily="34" charset="0"/>
                <a:cs typeface="Arial" panose="020B0604020202020204" pitchFamily="34" charset="0"/>
              </a:rPr>
              <a:t>NAME OF PRESENTATION</a:t>
            </a:r>
          </a:p>
        </p:txBody>
      </p:sp>
      <p:sp>
        <p:nvSpPr>
          <p:cNvPr id="8" name="Rectangle 7">
            <a:extLst>
              <a:ext uri="{FF2B5EF4-FFF2-40B4-BE49-F238E27FC236}">
                <a16:creationId xmlns:a16="http://schemas.microsoft.com/office/drawing/2014/main" id="{245A3183-73DB-40B2-B6C8-E0DE1DE1D6DB}"/>
              </a:ext>
            </a:extLst>
          </p:cNvPr>
          <p:cNvSpPr/>
          <p:nvPr userDrawn="1"/>
        </p:nvSpPr>
        <p:spPr>
          <a:xfrm>
            <a:off x="0" y="764704"/>
            <a:ext cx="792088" cy="4571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536ABBA2-AA3C-4D81-BF82-C5B05E586B69}"/>
              </a:ext>
            </a:extLst>
          </p:cNvPr>
          <p:cNvSpPr/>
          <p:nvPr userDrawn="1"/>
        </p:nvSpPr>
        <p:spPr>
          <a:xfrm>
            <a:off x="0" y="836712"/>
            <a:ext cx="792088" cy="4571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5E2792F5-6345-4BA3-96B5-3BBA9D667573}"/>
              </a:ext>
            </a:extLst>
          </p:cNvPr>
          <p:cNvSpPr/>
          <p:nvPr userDrawn="1"/>
        </p:nvSpPr>
        <p:spPr>
          <a:xfrm>
            <a:off x="0" y="908720"/>
            <a:ext cx="79208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087D8D79-94B8-46B0-BEA5-ADFB594F66F5}"/>
              </a:ext>
            </a:extLst>
          </p:cNvPr>
          <p:cNvSpPr txBox="1"/>
          <p:nvPr userDrawn="1"/>
        </p:nvSpPr>
        <p:spPr>
          <a:xfrm>
            <a:off x="8460432" y="6457890"/>
            <a:ext cx="792088" cy="369332"/>
          </a:xfrm>
          <a:prstGeom prst="rect">
            <a:avLst/>
          </a:prstGeom>
          <a:noFill/>
        </p:spPr>
        <p:txBody>
          <a:bodyPr wrap="square" rtlCol="0">
            <a:spAutoFit/>
          </a:bodyPr>
          <a:lstStyle/>
          <a:p>
            <a:pPr algn="ctr"/>
            <a:fld id="{5EF72394-20AE-4583-8A01-A144B1C77253}" type="slidenum">
              <a:rPr lang="en-US" sz="1800">
                <a:solidFill>
                  <a:schemeClr val="bg2"/>
                </a:solidFill>
                <a:latin typeface="PT Sans" panose="020B0503020203020204" pitchFamily="34" charset="0"/>
              </a:rPr>
              <a:pPr algn="ctr"/>
              <a:t>‹#›</a:t>
            </a:fld>
            <a:endParaRPr lang="en-US" sz="2000" dirty="0">
              <a:solidFill>
                <a:schemeClr val="bg2"/>
              </a:solidFill>
              <a:latin typeface="PT Sans" panose="020B0503020203020204" pitchFamily="34" charset="0"/>
            </a:endParaRPr>
          </a:p>
        </p:txBody>
      </p:sp>
    </p:spTree>
    <p:extLst>
      <p:ext uri="{BB962C8B-B14F-4D97-AF65-F5344CB8AC3E}">
        <p14:creationId xmlns:p14="http://schemas.microsoft.com/office/powerpoint/2010/main" val="768281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E0F805B-ABC8-4A8B-B9D4-5845341EB6C9}"/>
              </a:ext>
            </a:extLst>
          </p:cNvPr>
          <p:cNvSpPr txBox="1"/>
          <p:nvPr userDrawn="1"/>
        </p:nvSpPr>
        <p:spPr>
          <a:xfrm>
            <a:off x="827584" y="260648"/>
            <a:ext cx="4680520" cy="338554"/>
          </a:xfrm>
          <a:prstGeom prst="rect">
            <a:avLst/>
          </a:prstGeom>
          <a:noFill/>
        </p:spPr>
        <p:txBody>
          <a:bodyPr wrap="square" rtlCol="0">
            <a:spAutoFit/>
          </a:bodyPr>
          <a:lstStyle/>
          <a:p>
            <a:r>
              <a:rPr lang="en-US" sz="1600" dirty="0">
                <a:solidFill>
                  <a:schemeClr val="tx1"/>
                </a:solidFill>
                <a:latin typeface="Century Gothic" panose="020B0502020202020204" pitchFamily="34" charset="0"/>
                <a:cs typeface="Arial" panose="020B0604020202020204" pitchFamily="34" charset="0"/>
              </a:rPr>
              <a:t>Railroad Revolving Loan and Grant Program</a:t>
            </a:r>
          </a:p>
        </p:txBody>
      </p:sp>
      <p:sp>
        <p:nvSpPr>
          <p:cNvPr id="8" name="Rectangle 7">
            <a:extLst>
              <a:ext uri="{FF2B5EF4-FFF2-40B4-BE49-F238E27FC236}">
                <a16:creationId xmlns:a16="http://schemas.microsoft.com/office/drawing/2014/main" id="{245A3183-73DB-40B2-B6C8-E0DE1DE1D6DB}"/>
              </a:ext>
            </a:extLst>
          </p:cNvPr>
          <p:cNvSpPr/>
          <p:nvPr userDrawn="1"/>
        </p:nvSpPr>
        <p:spPr>
          <a:xfrm>
            <a:off x="0" y="357917"/>
            <a:ext cx="792088" cy="4571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536ABBA2-AA3C-4D81-BF82-C5B05E586B69}"/>
              </a:ext>
            </a:extLst>
          </p:cNvPr>
          <p:cNvSpPr/>
          <p:nvPr userDrawn="1"/>
        </p:nvSpPr>
        <p:spPr>
          <a:xfrm>
            <a:off x="0" y="429925"/>
            <a:ext cx="792088" cy="4571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5E2792F5-6345-4BA3-96B5-3BBA9D667573}"/>
              </a:ext>
            </a:extLst>
          </p:cNvPr>
          <p:cNvSpPr/>
          <p:nvPr userDrawn="1"/>
        </p:nvSpPr>
        <p:spPr>
          <a:xfrm>
            <a:off x="0" y="501933"/>
            <a:ext cx="79208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DC9BAE6B-4BEF-472C-8DFA-A9B7788CA52B}"/>
              </a:ext>
            </a:extLst>
          </p:cNvPr>
          <p:cNvSpPr txBox="1"/>
          <p:nvPr userDrawn="1"/>
        </p:nvSpPr>
        <p:spPr>
          <a:xfrm>
            <a:off x="8460432" y="6457890"/>
            <a:ext cx="792088" cy="369332"/>
          </a:xfrm>
          <a:prstGeom prst="rect">
            <a:avLst/>
          </a:prstGeom>
          <a:noFill/>
        </p:spPr>
        <p:txBody>
          <a:bodyPr wrap="square" rtlCol="0">
            <a:spAutoFit/>
          </a:bodyPr>
          <a:lstStyle/>
          <a:p>
            <a:pPr algn="ctr"/>
            <a:fld id="{5EF72394-20AE-4583-8A01-A144B1C77253}" type="slidenum">
              <a:rPr lang="en-US" sz="1800">
                <a:solidFill>
                  <a:schemeClr val="bg2"/>
                </a:solidFill>
                <a:latin typeface="PT Sans" panose="020B0503020203020204" pitchFamily="34" charset="0"/>
              </a:rPr>
              <a:pPr algn="ctr"/>
              <a:t>‹#›</a:t>
            </a:fld>
            <a:endParaRPr lang="en-US" sz="2000" dirty="0">
              <a:solidFill>
                <a:schemeClr val="bg2"/>
              </a:solidFill>
              <a:latin typeface="PT Sans" panose="020B0503020203020204" pitchFamily="34" charset="0"/>
            </a:endParaRPr>
          </a:p>
        </p:txBody>
      </p:sp>
      <p:sp>
        <p:nvSpPr>
          <p:cNvPr id="12" name="Title Placeholder 1">
            <a:extLst>
              <a:ext uri="{FF2B5EF4-FFF2-40B4-BE49-F238E27FC236}">
                <a16:creationId xmlns:a16="http://schemas.microsoft.com/office/drawing/2014/main" id="{54EF32B2-C520-493E-859D-A9D077D086E1}"/>
              </a:ext>
            </a:extLst>
          </p:cNvPr>
          <p:cNvSpPr>
            <a:spLocks noGrp="1"/>
          </p:cNvSpPr>
          <p:nvPr>
            <p:ph type="title"/>
          </p:nvPr>
        </p:nvSpPr>
        <p:spPr>
          <a:xfrm>
            <a:off x="467544" y="1340768"/>
            <a:ext cx="7886700" cy="965523"/>
          </a:xfrm>
          <a:prstGeom prst="rect">
            <a:avLst/>
          </a:prstGeom>
        </p:spPr>
        <p:txBody>
          <a:bodyPr vert="horz" lIns="91440" tIns="45720" rIns="91440" bIns="45720" rtlCol="0" anchor="ctr">
            <a:normAutofit/>
          </a:bodyPr>
          <a:lstStyle>
            <a:lvl1pPr>
              <a:defRPr>
                <a:latin typeface="PT Sans" panose="020B0503020203020204" pitchFamily="34" charset="0"/>
              </a:defRPr>
            </a:lvl1pPr>
          </a:lstStyle>
          <a:p>
            <a:r>
              <a:rPr lang="en-US" dirty="0"/>
              <a:t>Click to edit Master title style</a:t>
            </a:r>
          </a:p>
        </p:txBody>
      </p:sp>
      <p:sp>
        <p:nvSpPr>
          <p:cNvPr id="13" name="Text Placeholder 2">
            <a:extLst>
              <a:ext uri="{FF2B5EF4-FFF2-40B4-BE49-F238E27FC236}">
                <a16:creationId xmlns:a16="http://schemas.microsoft.com/office/drawing/2014/main" id="{BFB340FD-E5C8-40FB-8FFA-E3B74A3978E7}"/>
              </a:ext>
            </a:extLst>
          </p:cNvPr>
          <p:cNvSpPr>
            <a:spLocks noGrp="1"/>
          </p:cNvSpPr>
          <p:nvPr>
            <p:ph idx="1"/>
          </p:nvPr>
        </p:nvSpPr>
        <p:spPr>
          <a:xfrm>
            <a:off x="467544" y="2441228"/>
            <a:ext cx="7886700" cy="4228132"/>
          </a:xfrm>
          <a:prstGeom prst="rect">
            <a:avLst/>
          </a:prstGeom>
        </p:spPr>
        <p:txBody>
          <a:bodyPr vert="horz" lIns="91440" tIns="45720" rIns="91440" bIns="45720" rtlCol="0">
            <a:normAutofit/>
          </a:bodyPr>
          <a:lstStyle>
            <a:lvl1pPr>
              <a:defRPr>
                <a:latin typeface="PT Sans" panose="020B0503020203020204" pitchFamily="34" charset="0"/>
              </a:defRPr>
            </a:lvl1pPr>
            <a:lvl2pPr>
              <a:defRPr>
                <a:latin typeface="PT Sans" panose="020B0503020203020204" pitchFamily="34" charset="0"/>
              </a:defRPr>
            </a:lvl2pPr>
            <a:lvl3pPr>
              <a:defRPr>
                <a:latin typeface="PT Sans" panose="020B0503020203020204" pitchFamily="34" charset="0"/>
              </a:defRPr>
            </a:lvl3pPr>
            <a:lvl4pPr>
              <a:defRPr>
                <a:latin typeface="PT Sans" panose="020B0503020203020204" pitchFamily="34" charset="0"/>
              </a:defRPr>
            </a:lvl4pPr>
            <a:lvl5pPr>
              <a:defRPr>
                <a:latin typeface="PT Sans" panose="020B0503020203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9641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7253131-A3D1-4BD2-B372-CE94B7CC9DC2}"/>
              </a:ext>
            </a:extLst>
          </p:cNvPr>
          <p:cNvSpPr/>
          <p:nvPr userDrawn="1"/>
        </p:nvSpPr>
        <p:spPr>
          <a:xfrm>
            <a:off x="0" y="0"/>
            <a:ext cx="4716016" cy="6858000"/>
          </a:xfrm>
          <a:prstGeom prst="rect">
            <a:avLst/>
          </a:prstGeom>
          <a:solidFill>
            <a:srgbClr val="871721">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42763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7253131-A3D1-4BD2-B372-CE94B7CC9DC2}"/>
              </a:ext>
            </a:extLst>
          </p:cNvPr>
          <p:cNvSpPr/>
          <p:nvPr userDrawn="1"/>
        </p:nvSpPr>
        <p:spPr>
          <a:xfrm>
            <a:off x="0" y="0"/>
            <a:ext cx="4716016" cy="6858000"/>
          </a:xfrm>
          <a:prstGeom prst="rect">
            <a:avLst/>
          </a:prstGeom>
          <a:solidFill>
            <a:schemeClr val="tx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70007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7253131-A3D1-4BD2-B372-CE94B7CC9DC2}"/>
              </a:ext>
            </a:extLst>
          </p:cNvPr>
          <p:cNvSpPr/>
          <p:nvPr userDrawn="1"/>
        </p:nvSpPr>
        <p:spPr>
          <a:xfrm>
            <a:off x="0" y="0"/>
            <a:ext cx="4716016" cy="6858000"/>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97667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7253131-A3D1-4BD2-B372-CE94B7CC9DC2}"/>
              </a:ext>
            </a:extLst>
          </p:cNvPr>
          <p:cNvSpPr/>
          <p:nvPr userDrawn="1"/>
        </p:nvSpPr>
        <p:spPr>
          <a:xfrm>
            <a:off x="0" y="0"/>
            <a:ext cx="4716016"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62221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7253131-A3D1-4BD2-B372-CE94B7CC9DC2}"/>
              </a:ext>
            </a:extLst>
          </p:cNvPr>
          <p:cNvSpPr/>
          <p:nvPr userDrawn="1"/>
        </p:nvSpPr>
        <p:spPr>
          <a:xfrm>
            <a:off x="0" y="0"/>
            <a:ext cx="4716016" cy="6858000"/>
          </a:xfrm>
          <a:prstGeom prst="rect">
            <a:avLst/>
          </a:prstGeom>
          <a:solidFill>
            <a:schemeClr val="accent2">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34078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7253131-A3D1-4BD2-B372-CE94B7CC9DC2}"/>
              </a:ext>
            </a:extLst>
          </p:cNvPr>
          <p:cNvSpPr/>
          <p:nvPr userDrawn="1"/>
        </p:nvSpPr>
        <p:spPr>
          <a:xfrm>
            <a:off x="0" y="0"/>
            <a:ext cx="4716016" cy="6858000"/>
          </a:xfrm>
          <a:prstGeom prst="rect">
            <a:avLst/>
          </a:prstGeom>
          <a:solidFill>
            <a:schemeClr val="accent5">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53359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72186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7" r:id="rId3"/>
    <p:sldLayoutId id="2147483651" r:id="rId4"/>
    <p:sldLayoutId id="2147483654" r:id="rId5"/>
    <p:sldLayoutId id="2147483655" r:id="rId6"/>
    <p:sldLayoutId id="2147483652" r:id="rId7"/>
    <p:sldLayoutId id="2147483653" r:id="rId8"/>
    <p:sldLayoutId id="2147483656" r:id="rId9"/>
    <p:sldLayoutId id="2147483658" r:id="rId10"/>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10.xml"/><Relationship Id="rId5" Type="http://schemas.openxmlformats.org/officeDocument/2006/relationships/image" Target="../media/image6.png"/><Relationship Id="rId4" Type="http://schemas.openxmlformats.org/officeDocument/2006/relationships/slide" Target="slide5.xml"/></Relationships>
</file>

<file path=ppt/slides/_rels/slide4.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4.xml"/><Relationship Id="rId1" Type="http://schemas.openxmlformats.org/officeDocument/2006/relationships/slideLayout" Target="../slideLayouts/slideLayout10.xml"/><Relationship Id="rId5" Type="http://schemas.openxmlformats.org/officeDocument/2006/relationships/image" Target="../media/image7.jpg"/><Relationship Id="rId4" Type="http://schemas.openxmlformats.org/officeDocument/2006/relationships/slide" Target="slide5.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70000"/>
            <a:lum/>
          </a:blip>
          <a:srcRect/>
          <a:stretch>
            <a:fillRect/>
          </a:stretch>
        </a:blipFill>
        <a:effectLst/>
      </p:bgPr>
    </p:bg>
    <p:spTree>
      <p:nvGrpSpPr>
        <p:cNvPr id="1" name=""/>
        <p:cNvGrpSpPr/>
        <p:nvPr/>
      </p:nvGrpSpPr>
      <p:grpSpPr>
        <a:xfrm>
          <a:off x="0" y="0"/>
          <a:ext cx="0" cy="0"/>
          <a:chOff x="0" y="0"/>
          <a:chExt cx="0" cy="0"/>
        </a:xfrm>
      </p:grpSpPr>
      <p:sp>
        <p:nvSpPr>
          <p:cNvPr id="15" name="Rectangle 14"/>
          <p:cNvSpPr/>
          <p:nvPr/>
        </p:nvSpPr>
        <p:spPr>
          <a:xfrm>
            <a:off x="0" y="0"/>
            <a:ext cx="9144000" cy="953344"/>
          </a:xfrm>
          <a:prstGeom prst="rect">
            <a:avLst/>
          </a:prstGeom>
          <a:gradFill flip="none" rotWithShape="1">
            <a:gsLst>
              <a:gs pos="0">
                <a:schemeClr val="bg1">
                  <a:lumMod val="95000"/>
                  <a:shade val="67500"/>
                  <a:satMod val="115000"/>
                </a:schemeClr>
              </a:gs>
              <a:gs pos="52000">
                <a:schemeClr val="bg1"/>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75742" y="147581"/>
            <a:ext cx="2488746" cy="689131"/>
          </a:xfrm>
          <a:prstGeom prst="rect">
            <a:avLst/>
          </a:prstGeom>
        </p:spPr>
      </p:pic>
      <p:sp>
        <p:nvSpPr>
          <p:cNvPr id="7" name="TextBox 6">
            <a:extLst>
              <a:ext uri="{FF2B5EF4-FFF2-40B4-BE49-F238E27FC236}">
                <a16:creationId xmlns:a16="http://schemas.microsoft.com/office/drawing/2014/main" id="{9EEEC4D6-EA04-4B21-A205-B47603995269}"/>
              </a:ext>
            </a:extLst>
          </p:cNvPr>
          <p:cNvSpPr txBox="1"/>
          <p:nvPr/>
        </p:nvSpPr>
        <p:spPr>
          <a:xfrm>
            <a:off x="107504" y="4869160"/>
            <a:ext cx="6192688" cy="1692771"/>
          </a:xfrm>
          <a:prstGeom prst="rect">
            <a:avLst/>
          </a:prstGeom>
          <a:noFill/>
        </p:spPr>
        <p:txBody>
          <a:bodyPr wrap="square" rtlCol="0">
            <a:spAutoFit/>
          </a:bodyPr>
          <a:lstStyle/>
          <a:p>
            <a:r>
              <a:rPr lang="en-US" sz="2000" b="1" dirty="0">
                <a:solidFill>
                  <a:schemeClr val="bg1"/>
                </a:solidFill>
                <a:latin typeface="PT Sans" panose="020B0503020203020204" pitchFamily="34" charset="0"/>
              </a:rPr>
              <a:t>Railroad Revolving Loan and Grant Program</a:t>
            </a:r>
            <a:br>
              <a:rPr lang="en-US" sz="2000" b="1" dirty="0">
                <a:solidFill>
                  <a:schemeClr val="bg1"/>
                </a:solidFill>
                <a:latin typeface="PT Sans" panose="020B0503020203020204" pitchFamily="34" charset="0"/>
              </a:rPr>
            </a:br>
            <a:r>
              <a:rPr lang="en-US" dirty="0">
                <a:solidFill>
                  <a:schemeClr val="bg1"/>
                </a:solidFill>
                <a:latin typeface="PT Sans" panose="020B0503020203020204" pitchFamily="34" charset="0"/>
              </a:rPr>
              <a:t>Planning Study recommendation</a:t>
            </a:r>
          </a:p>
          <a:p>
            <a:r>
              <a:rPr lang="en-US" sz="2000" dirty="0">
                <a:solidFill>
                  <a:schemeClr val="bg1"/>
                </a:solidFill>
                <a:latin typeface="PT Sans" panose="020B0503020203020204" pitchFamily="34" charset="0"/>
              </a:rPr>
              <a:t>December 13, 2022</a:t>
            </a:r>
          </a:p>
          <a:p>
            <a:r>
              <a:rPr lang="en-US" sz="2000" dirty="0">
                <a:solidFill>
                  <a:schemeClr val="bg1"/>
                </a:solidFill>
                <a:latin typeface="PT Sans" panose="020B0503020203020204" pitchFamily="34" charset="0"/>
              </a:rPr>
              <a:t>Commission Workshop</a:t>
            </a:r>
          </a:p>
          <a:p>
            <a:endParaRPr lang="en-US" sz="2600" dirty="0">
              <a:solidFill>
                <a:schemeClr val="bg1"/>
              </a:solidFill>
              <a:latin typeface="PT Sans" panose="020B0503020203020204" pitchFamily="34" charset="0"/>
            </a:endParaRPr>
          </a:p>
        </p:txBody>
      </p:sp>
    </p:spTree>
    <p:extLst>
      <p:ext uri="{BB962C8B-B14F-4D97-AF65-F5344CB8AC3E}">
        <p14:creationId xmlns:p14="http://schemas.microsoft.com/office/powerpoint/2010/main" val="21351476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4F7A35D9-C957-4396-BEAF-37B42858842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95844" y="147581"/>
            <a:ext cx="1968643" cy="545115"/>
          </a:xfrm>
          <a:prstGeom prst="rect">
            <a:avLst/>
          </a:prstGeom>
        </p:spPr>
      </p:pic>
      <p:sp>
        <p:nvSpPr>
          <p:cNvPr id="11" name="Title 10">
            <a:extLst>
              <a:ext uri="{FF2B5EF4-FFF2-40B4-BE49-F238E27FC236}">
                <a16:creationId xmlns:a16="http://schemas.microsoft.com/office/drawing/2014/main" id="{529AD376-841A-42E0-A075-63651BC991D8}"/>
              </a:ext>
            </a:extLst>
          </p:cNvPr>
          <p:cNvSpPr>
            <a:spLocks noGrp="1"/>
          </p:cNvSpPr>
          <p:nvPr>
            <p:ph type="title"/>
          </p:nvPr>
        </p:nvSpPr>
        <p:spPr>
          <a:xfrm>
            <a:off x="628650" y="529664"/>
            <a:ext cx="7886700" cy="834346"/>
          </a:xfrm>
        </p:spPr>
        <p:txBody>
          <a:bodyPr>
            <a:noAutofit/>
          </a:bodyPr>
          <a:lstStyle/>
          <a:p>
            <a:r>
              <a:rPr lang="en-US" sz="2500" b="1" dirty="0">
                <a:solidFill>
                  <a:schemeClr val="tx2"/>
                </a:solidFill>
              </a:rPr>
              <a:t>FY 23 Program Modification Recommendation</a:t>
            </a:r>
          </a:p>
        </p:txBody>
      </p:sp>
      <p:grpSp>
        <p:nvGrpSpPr>
          <p:cNvPr id="41" name="Group 40">
            <a:extLst>
              <a:ext uri="{FF2B5EF4-FFF2-40B4-BE49-F238E27FC236}">
                <a16:creationId xmlns:a16="http://schemas.microsoft.com/office/drawing/2014/main" id="{E73D3D84-8A0C-4548-8191-65283A100ACA}"/>
              </a:ext>
            </a:extLst>
          </p:cNvPr>
          <p:cNvGrpSpPr/>
          <p:nvPr/>
        </p:nvGrpSpPr>
        <p:grpSpPr>
          <a:xfrm>
            <a:off x="116457" y="2388587"/>
            <a:ext cx="8678363" cy="929242"/>
            <a:chOff x="172363" y="1993127"/>
            <a:chExt cx="8839205" cy="929242"/>
          </a:xfrm>
        </p:grpSpPr>
        <p:grpSp>
          <p:nvGrpSpPr>
            <p:cNvPr id="42" name="Group 41">
              <a:extLst>
                <a:ext uri="{FF2B5EF4-FFF2-40B4-BE49-F238E27FC236}">
                  <a16:creationId xmlns:a16="http://schemas.microsoft.com/office/drawing/2014/main" id="{8B606E1A-6755-4CE3-ADE4-63AF353AF27D}"/>
                </a:ext>
              </a:extLst>
            </p:cNvPr>
            <p:cNvGrpSpPr/>
            <p:nvPr/>
          </p:nvGrpSpPr>
          <p:grpSpPr>
            <a:xfrm>
              <a:off x="172363" y="1993127"/>
              <a:ext cx="8839205" cy="929242"/>
              <a:chOff x="173245" y="2922038"/>
              <a:chExt cx="8839205" cy="929242"/>
            </a:xfrm>
          </p:grpSpPr>
          <p:sp>
            <p:nvSpPr>
              <p:cNvPr id="45" name="Rectangle 44">
                <a:extLst>
                  <a:ext uri="{FF2B5EF4-FFF2-40B4-BE49-F238E27FC236}">
                    <a16:creationId xmlns:a16="http://schemas.microsoft.com/office/drawing/2014/main" id="{EAECB6B8-43CD-4E29-B2B9-8E9FFC30B6C0}"/>
                  </a:ext>
                </a:extLst>
              </p:cNvPr>
              <p:cNvSpPr/>
              <p:nvPr/>
            </p:nvSpPr>
            <p:spPr>
              <a:xfrm>
                <a:off x="7453916" y="2962504"/>
                <a:ext cx="1518602" cy="844612"/>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7663A7C2-2CC7-450F-B897-4DFBE2DAC8F8}"/>
                  </a:ext>
                </a:extLst>
              </p:cNvPr>
              <p:cNvSpPr txBox="1"/>
              <p:nvPr/>
            </p:nvSpPr>
            <p:spPr>
              <a:xfrm>
                <a:off x="7401984" y="2958728"/>
                <a:ext cx="1610466" cy="892552"/>
              </a:xfrm>
              <a:prstGeom prst="rect">
                <a:avLst/>
              </a:prstGeom>
              <a:noFill/>
            </p:spPr>
            <p:txBody>
              <a:bodyPr wrap="square" rtlCol="0">
                <a:spAutoFit/>
              </a:bodyPr>
              <a:lstStyle/>
              <a:p>
                <a:pPr algn="ctr"/>
                <a:r>
                  <a:rPr lang="en-US" sz="1300" b="1" dirty="0">
                    <a:solidFill>
                      <a:schemeClr val="bg1"/>
                    </a:solidFill>
                    <a:latin typeface="Century Gothic" panose="020B0502020202020204" pitchFamily="34" charset="0"/>
                  </a:rPr>
                  <a:t>RECOMMENDED</a:t>
                </a:r>
                <a:r>
                  <a:rPr lang="en-US" sz="1300" dirty="0">
                    <a:solidFill>
                      <a:schemeClr val="bg1"/>
                    </a:solidFill>
                    <a:latin typeface="Century Gothic" panose="020B0502020202020204" pitchFamily="34" charset="0"/>
                  </a:rPr>
                  <a:t> </a:t>
                </a:r>
                <a:r>
                  <a:rPr lang="en-US" sz="1300" b="1" dirty="0">
                    <a:solidFill>
                      <a:schemeClr val="bg1"/>
                    </a:solidFill>
                    <a:latin typeface="Century Gothic" panose="020B0502020202020204" pitchFamily="34" charset="0"/>
                  </a:rPr>
                  <a:t>AMOUNT</a:t>
                </a:r>
              </a:p>
              <a:p>
                <a:pPr algn="ctr"/>
                <a:r>
                  <a:rPr lang="en-US" sz="1300" b="1" dirty="0">
                    <a:solidFill>
                      <a:schemeClr val="bg1"/>
                    </a:solidFill>
                    <a:latin typeface="Century Gothic" panose="020B0502020202020204" pitchFamily="34" charset="0"/>
                  </a:rPr>
                  <a:t>(% of Total Project Cost)</a:t>
                </a:r>
              </a:p>
            </p:txBody>
          </p:sp>
          <p:sp>
            <p:nvSpPr>
              <p:cNvPr id="47" name="Rectangle 46">
                <a:extLst>
                  <a:ext uri="{FF2B5EF4-FFF2-40B4-BE49-F238E27FC236}">
                    <a16:creationId xmlns:a16="http://schemas.microsoft.com/office/drawing/2014/main" id="{EE6B6DD9-3974-4EA7-9DA2-E18883A6A704}"/>
                  </a:ext>
                </a:extLst>
              </p:cNvPr>
              <p:cNvSpPr/>
              <p:nvPr/>
            </p:nvSpPr>
            <p:spPr>
              <a:xfrm>
                <a:off x="173245" y="2962504"/>
                <a:ext cx="1447310" cy="844612"/>
              </a:xfrm>
              <a:prstGeom prst="rect">
                <a:avLst/>
              </a:prstGeom>
              <a:solidFill>
                <a:srgbClr val="871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TextBox 47">
                <a:extLst>
                  <a:ext uri="{FF2B5EF4-FFF2-40B4-BE49-F238E27FC236}">
                    <a16:creationId xmlns:a16="http://schemas.microsoft.com/office/drawing/2014/main" id="{418AF576-6CE6-4813-ABB5-93B7219FC795}"/>
                  </a:ext>
                </a:extLst>
              </p:cNvPr>
              <p:cNvSpPr txBox="1"/>
              <p:nvPr/>
            </p:nvSpPr>
            <p:spPr>
              <a:xfrm>
                <a:off x="173246" y="3212976"/>
                <a:ext cx="1447308" cy="292388"/>
              </a:xfrm>
              <a:prstGeom prst="rect">
                <a:avLst/>
              </a:prstGeom>
              <a:noFill/>
            </p:spPr>
            <p:txBody>
              <a:bodyPr wrap="square" rtlCol="0">
                <a:spAutoFit/>
              </a:bodyPr>
              <a:lstStyle/>
              <a:p>
                <a:pPr algn="ctr"/>
                <a:r>
                  <a:rPr lang="en-US" sz="1300" b="1" dirty="0">
                    <a:solidFill>
                      <a:schemeClr val="bg1"/>
                    </a:solidFill>
                    <a:latin typeface="Century Gothic" panose="020B0502020202020204" pitchFamily="34" charset="0"/>
                  </a:rPr>
                  <a:t>PROJECT NAME</a:t>
                </a:r>
              </a:p>
            </p:txBody>
          </p:sp>
          <p:sp>
            <p:nvSpPr>
              <p:cNvPr id="49" name="Rectangle 48">
                <a:extLst>
                  <a:ext uri="{FF2B5EF4-FFF2-40B4-BE49-F238E27FC236}">
                    <a16:creationId xmlns:a16="http://schemas.microsoft.com/office/drawing/2014/main" id="{37154010-751C-4B0C-8C76-9BE96E75AB70}"/>
                  </a:ext>
                </a:extLst>
              </p:cNvPr>
              <p:cNvSpPr/>
              <p:nvPr/>
            </p:nvSpPr>
            <p:spPr>
              <a:xfrm>
                <a:off x="1637545" y="2962504"/>
                <a:ext cx="1443569" cy="844612"/>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Rectangle 49">
                <a:extLst>
                  <a:ext uri="{FF2B5EF4-FFF2-40B4-BE49-F238E27FC236}">
                    <a16:creationId xmlns:a16="http://schemas.microsoft.com/office/drawing/2014/main" id="{614E0DA6-023C-4CE4-9ADE-332E169A452B}"/>
                  </a:ext>
                </a:extLst>
              </p:cNvPr>
              <p:cNvSpPr/>
              <p:nvPr/>
            </p:nvSpPr>
            <p:spPr>
              <a:xfrm>
                <a:off x="5685655" y="2962833"/>
                <a:ext cx="1768261" cy="844612"/>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TextBox 50">
                <a:extLst>
                  <a:ext uri="{FF2B5EF4-FFF2-40B4-BE49-F238E27FC236}">
                    <a16:creationId xmlns:a16="http://schemas.microsoft.com/office/drawing/2014/main" id="{CFA76900-557B-48F5-8F26-62217602126D}"/>
                  </a:ext>
                </a:extLst>
              </p:cNvPr>
              <p:cNvSpPr txBox="1"/>
              <p:nvPr/>
            </p:nvSpPr>
            <p:spPr>
              <a:xfrm>
                <a:off x="5970515" y="2922038"/>
                <a:ext cx="1252728" cy="892552"/>
              </a:xfrm>
              <a:prstGeom prst="rect">
                <a:avLst/>
              </a:prstGeom>
              <a:noFill/>
            </p:spPr>
            <p:txBody>
              <a:bodyPr wrap="square" rtlCol="0" anchor="ctr">
                <a:spAutoFit/>
              </a:bodyPr>
              <a:lstStyle/>
              <a:p>
                <a:pPr algn="ctr"/>
                <a:r>
                  <a:rPr lang="en-US" sz="1300" b="1" dirty="0">
                    <a:solidFill>
                      <a:schemeClr val="bg1"/>
                    </a:solidFill>
                    <a:latin typeface="Century Gothic" panose="020B0502020202020204" pitchFamily="34" charset="0"/>
                  </a:rPr>
                  <a:t>REQUESTED</a:t>
                </a:r>
                <a:r>
                  <a:rPr lang="en-US" sz="1300" dirty="0">
                    <a:solidFill>
                      <a:schemeClr val="bg1"/>
                    </a:solidFill>
                    <a:latin typeface="Century Gothic" panose="020B0502020202020204" pitchFamily="34" charset="0"/>
                  </a:rPr>
                  <a:t> </a:t>
                </a:r>
                <a:r>
                  <a:rPr lang="en-US" sz="1300" b="1" dirty="0">
                    <a:solidFill>
                      <a:schemeClr val="bg1"/>
                    </a:solidFill>
                    <a:latin typeface="Century Gothic" panose="020B0502020202020204" pitchFamily="34" charset="0"/>
                  </a:rPr>
                  <a:t>AMOUNT</a:t>
                </a:r>
              </a:p>
              <a:p>
                <a:pPr algn="ctr"/>
                <a:r>
                  <a:rPr lang="en-US" sz="1300" b="1" dirty="0">
                    <a:solidFill>
                      <a:schemeClr val="bg1"/>
                    </a:solidFill>
                    <a:latin typeface="Century Gothic" panose="020B0502020202020204" pitchFamily="34" charset="0"/>
                  </a:rPr>
                  <a:t>(% of Total Project Cost)</a:t>
                </a:r>
              </a:p>
            </p:txBody>
          </p:sp>
          <p:sp>
            <p:nvSpPr>
              <p:cNvPr id="52" name="Rectangle 51">
                <a:extLst>
                  <a:ext uri="{FF2B5EF4-FFF2-40B4-BE49-F238E27FC236}">
                    <a16:creationId xmlns:a16="http://schemas.microsoft.com/office/drawing/2014/main" id="{60D03A09-73F8-41EA-8329-045B2D43436B}"/>
                  </a:ext>
                </a:extLst>
              </p:cNvPr>
              <p:cNvSpPr/>
              <p:nvPr/>
            </p:nvSpPr>
            <p:spPr>
              <a:xfrm>
                <a:off x="3100697" y="2962504"/>
                <a:ext cx="1332229" cy="84461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TextBox 52">
                <a:extLst>
                  <a:ext uri="{FF2B5EF4-FFF2-40B4-BE49-F238E27FC236}">
                    <a16:creationId xmlns:a16="http://schemas.microsoft.com/office/drawing/2014/main" id="{AF5D5810-496F-41F4-A4AF-BF1D1FC7B058}"/>
                  </a:ext>
                </a:extLst>
              </p:cNvPr>
              <p:cNvSpPr txBox="1"/>
              <p:nvPr/>
            </p:nvSpPr>
            <p:spPr>
              <a:xfrm>
                <a:off x="1638843" y="3214927"/>
                <a:ext cx="1443568" cy="292388"/>
              </a:xfrm>
              <a:prstGeom prst="rect">
                <a:avLst/>
              </a:prstGeom>
              <a:noFill/>
            </p:spPr>
            <p:txBody>
              <a:bodyPr wrap="square" rtlCol="0">
                <a:spAutoFit/>
              </a:bodyPr>
              <a:lstStyle/>
              <a:p>
                <a:pPr algn="ctr"/>
                <a:r>
                  <a:rPr lang="en-US" sz="1300" b="1" dirty="0">
                    <a:solidFill>
                      <a:schemeClr val="bg1"/>
                    </a:solidFill>
                    <a:latin typeface="Century Gothic" panose="020B0502020202020204" pitchFamily="34" charset="0"/>
                  </a:rPr>
                  <a:t>SPONSOR</a:t>
                </a:r>
              </a:p>
            </p:txBody>
          </p:sp>
          <p:sp>
            <p:nvSpPr>
              <p:cNvPr id="54" name="TextBox 53">
                <a:extLst>
                  <a:ext uri="{FF2B5EF4-FFF2-40B4-BE49-F238E27FC236}">
                    <a16:creationId xmlns:a16="http://schemas.microsoft.com/office/drawing/2014/main" id="{1D86F087-3B7E-4BD9-B8A7-09CCB8685617}"/>
                  </a:ext>
                </a:extLst>
              </p:cNvPr>
              <p:cNvSpPr txBox="1"/>
              <p:nvPr/>
            </p:nvSpPr>
            <p:spPr>
              <a:xfrm>
                <a:off x="3099401" y="3222120"/>
                <a:ext cx="1473281" cy="292388"/>
              </a:xfrm>
              <a:prstGeom prst="rect">
                <a:avLst/>
              </a:prstGeom>
              <a:noFill/>
            </p:spPr>
            <p:txBody>
              <a:bodyPr wrap="square" rtlCol="0">
                <a:spAutoFit/>
              </a:bodyPr>
              <a:lstStyle/>
              <a:p>
                <a:pPr algn="ctr"/>
                <a:r>
                  <a:rPr lang="en-US" sz="1300" b="1" dirty="0">
                    <a:solidFill>
                      <a:schemeClr val="bg1"/>
                    </a:solidFill>
                    <a:latin typeface="Century Gothic" panose="020B0502020202020204" pitchFamily="34" charset="0"/>
                  </a:rPr>
                  <a:t>SCORE</a:t>
                </a:r>
              </a:p>
            </p:txBody>
          </p:sp>
        </p:grpSp>
        <p:sp>
          <p:nvSpPr>
            <p:cNvPr id="43" name="Rectangle 42">
              <a:extLst>
                <a:ext uri="{FF2B5EF4-FFF2-40B4-BE49-F238E27FC236}">
                  <a16:creationId xmlns:a16="http://schemas.microsoft.com/office/drawing/2014/main" id="{F98B5425-AD17-4F05-84D1-BE208B8F96A4}"/>
                </a:ext>
              </a:extLst>
            </p:cNvPr>
            <p:cNvSpPr/>
            <p:nvPr/>
          </p:nvSpPr>
          <p:spPr>
            <a:xfrm>
              <a:off x="4432044" y="2033593"/>
              <a:ext cx="1252728" cy="844612"/>
            </a:xfrm>
            <a:prstGeom prst="rect">
              <a:avLst/>
            </a:prstGeom>
            <a:solidFill>
              <a:srgbClr val="3449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TextBox 43">
              <a:extLst>
                <a:ext uri="{FF2B5EF4-FFF2-40B4-BE49-F238E27FC236}">
                  <a16:creationId xmlns:a16="http://schemas.microsoft.com/office/drawing/2014/main" id="{340A6006-DEB6-4BAD-A35C-C792B91712D8}"/>
                </a:ext>
              </a:extLst>
            </p:cNvPr>
            <p:cNvSpPr txBox="1"/>
            <p:nvPr/>
          </p:nvSpPr>
          <p:spPr>
            <a:xfrm>
              <a:off x="4509073" y="2110393"/>
              <a:ext cx="1092722" cy="692497"/>
            </a:xfrm>
            <a:prstGeom prst="rect">
              <a:avLst/>
            </a:prstGeom>
            <a:noFill/>
          </p:spPr>
          <p:txBody>
            <a:bodyPr wrap="square" rtlCol="0" anchor="ctr">
              <a:spAutoFit/>
            </a:bodyPr>
            <a:lstStyle/>
            <a:p>
              <a:pPr algn="ctr"/>
              <a:r>
                <a:rPr lang="en-US" sz="1300" b="1" dirty="0">
                  <a:solidFill>
                    <a:schemeClr val="bg1"/>
                  </a:solidFill>
                  <a:latin typeface="Century Gothic" panose="020B0502020202020204" pitchFamily="34" charset="0"/>
                </a:rPr>
                <a:t>TOTAL RAIL PROJECT COST</a:t>
              </a:r>
            </a:p>
          </p:txBody>
        </p:sp>
      </p:grpSp>
      <p:graphicFrame>
        <p:nvGraphicFramePr>
          <p:cNvPr id="2" name="Table 1">
            <a:extLst>
              <a:ext uri="{FF2B5EF4-FFF2-40B4-BE49-F238E27FC236}">
                <a16:creationId xmlns:a16="http://schemas.microsoft.com/office/drawing/2014/main" id="{24B46991-606E-4EA2-A605-C924CF16AC86}"/>
              </a:ext>
            </a:extLst>
          </p:cNvPr>
          <p:cNvGraphicFramePr>
            <a:graphicFrameLocks noGrp="1"/>
          </p:cNvGraphicFramePr>
          <p:nvPr>
            <p:extLst>
              <p:ext uri="{D42A27DB-BD31-4B8C-83A1-F6EECF244321}">
                <p14:modId xmlns:p14="http://schemas.microsoft.com/office/powerpoint/2010/main" val="110139718"/>
              </p:ext>
            </p:extLst>
          </p:nvPr>
        </p:nvGraphicFramePr>
        <p:xfrm>
          <a:off x="132057" y="3273665"/>
          <a:ext cx="8964488" cy="1813560"/>
        </p:xfrm>
        <a:graphic>
          <a:graphicData uri="http://schemas.openxmlformats.org/drawingml/2006/table">
            <a:tbl>
              <a:tblPr firstRow="1" bandRow="1">
                <a:tableStyleId>{9D7B26C5-4107-4FEC-AEDC-1716B250A1EF}</a:tableStyleId>
              </a:tblPr>
              <a:tblGrid>
                <a:gridCol w="1402605">
                  <a:extLst>
                    <a:ext uri="{9D8B030D-6E8A-4147-A177-3AD203B41FA5}">
                      <a16:colId xmlns:a16="http://schemas.microsoft.com/office/drawing/2014/main" val="641829594"/>
                    </a:ext>
                  </a:extLst>
                </a:gridCol>
                <a:gridCol w="1486831">
                  <a:extLst>
                    <a:ext uri="{9D8B030D-6E8A-4147-A177-3AD203B41FA5}">
                      <a16:colId xmlns:a16="http://schemas.microsoft.com/office/drawing/2014/main" val="3471399425"/>
                    </a:ext>
                  </a:extLst>
                </a:gridCol>
                <a:gridCol w="1300246">
                  <a:extLst>
                    <a:ext uri="{9D8B030D-6E8A-4147-A177-3AD203B41FA5}">
                      <a16:colId xmlns:a16="http://schemas.microsoft.com/office/drawing/2014/main" val="2034757416"/>
                    </a:ext>
                  </a:extLst>
                </a:gridCol>
                <a:gridCol w="1228010">
                  <a:extLst>
                    <a:ext uri="{9D8B030D-6E8A-4147-A177-3AD203B41FA5}">
                      <a16:colId xmlns:a16="http://schemas.microsoft.com/office/drawing/2014/main" val="3376693019"/>
                    </a:ext>
                  </a:extLst>
                </a:gridCol>
                <a:gridCol w="1733661">
                  <a:extLst>
                    <a:ext uri="{9D8B030D-6E8A-4147-A177-3AD203B41FA5}">
                      <a16:colId xmlns:a16="http://schemas.microsoft.com/office/drawing/2014/main" val="496692930"/>
                    </a:ext>
                  </a:extLst>
                </a:gridCol>
                <a:gridCol w="1813135">
                  <a:extLst>
                    <a:ext uri="{9D8B030D-6E8A-4147-A177-3AD203B41FA5}">
                      <a16:colId xmlns:a16="http://schemas.microsoft.com/office/drawing/2014/main" val="2983676684"/>
                    </a:ext>
                  </a:extLst>
                </a:gridCol>
              </a:tblGrid>
              <a:tr h="92421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 b="1" dirty="0">
                        <a:solidFill>
                          <a:schemeClr val="tx2"/>
                        </a:solidFill>
                        <a:latin typeface="PT Sans" panose="020B0503020203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 b="1" dirty="0">
                        <a:solidFill>
                          <a:schemeClr val="tx2"/>
                        </a:solidFill>
                        <a:latin typeface="PT Sans" panose="020B0503020203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 b="1" dirty="0">
                        <a:solidFill>
                          <a:schemeClr val="tx2"/>
                        </a:solidFill>
                        <a:latin typeface="PT Sans" panose="020B0503020203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 b="1" dirty="0">
                        <a:solidFill>
                          <a:schemeClr val="tx2"/>
                        </a:solidFill>
                        <a:latin typeface="PT Sans" panose="020B0503020203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 b="1" dirty="0">
                        <a:solidFill>
                          <a:schemeClr val="tx2"/>
                        </a:solidFill>
                        <a:latin typeface="PT Sans" panose="020B0503020203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 b="1" dirty="0">
                        <a:solidFill>
                          <a:schemeClr val="tx2"/>
                        </a:solidFill>
                        <a:latin typeface="PT Sans" panose="020B0503020203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 b="1" dirty="0">
                        <a:solidFill>
                          <a:schemeClr val="tx2"/>
                        </a:solidFill>
                        <a:latin typeface="PT Sans" panose="020B0503020203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 b="1" dirty="0">
                        <a:solidFill>
                          <a:schemeClr val="tx2"/>
                        </a:solidFill>
                        <a:latin typeface="PT Sans" panose="020B0503020203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 b="1" dirty="0">
                        <a:solidFill>
                          <a:schemeClr val="tx2"/>
                        </a:solidFill>
                        <a:latin typeface="PT Sans" panose="020B0503020203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 b="1" dirty="0">
                        <a:solidFill>
                          <a:schemeClr val="tx2"/>
                        </a:solidFill>
                        <a:latin typeface="PT Sans" panose="020B0503020203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 b="1" dirty="0">
                        <a:solidFill>
                          <a:schemeClr val="tx2"/>
                        </a:solidFill>
                        <a:latin typeface="PT Sans" panose="020B0503020203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 b="1" dirty="0">
                        <a:solidFill>
                          <a:schemeClr val="tx2"/>
                        </a:solidFill>
                        <a:latin typeface="PT Sans" panose="020B0503020203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 b="1" dirty="0">
                        <a:solidFill>
                          <a:schemeClr val="tx2"/>
                        </a:solidFill>
                        <a:latin typeface="PT Sans" panose="020B0503020203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 b="1" dirty="0">
                        <a:solidFill>
                          <a:schemeClr val="tx2"/>
                        </a:solidFill>
                        <a:latin typeface="PT Sans" panose="020B0503020203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 b="1" dirty="0">
                        <a:solidFill>
                          <a:schemeClr val="tx2"/>
                        </a:solidFill>
                        <a:latin typeface="PT Sans" panose="020B0503020203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a:solidFill>
                            <a:schemeClr val="tx2"/>
                          </a:solidFill>
                          <a:latin typeface="PT Sans" panose="020B0503020203020204" pitchFamily="34" charset="0"/>
                        </a:rPr>
                        <a:t>Iowa Crossroads of Global Innovation Dual Rail and Transload Study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2"/>
                        </a:solidFill>
                        <a:latin typeface="PT Sans" panose="020B0503020203020204" pitchFamily="34" charset="0"/>
                      </a:endParaRPr>
                    </a:p>
                  </a:txBody>
                  <a:tcPr anchor="ctr">
                    <a:lnL>
                      <a:noFill/>
                    </a:lnL>
                    <a:lnR w="12700" cap="flat" cmpd="sng" algn="ctr">
                      <a:solidFill>
                        <a:schemeClr val="bg2"/>
                      </a:solidFill>
                      <a:prstDash val="solid"/>
                      <a:round/>
                      <a:headEnd type="none" w="med" len="med"/>
                      <a:tailEnd type="none" w="med" len="med"/>
                    </a:lnR>
                    <a:lnT w="12700" cmpd="sng">
                      <a:noFill/>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a:solidFill>
                            <a:schemeClr val="tx1"/>
                          </a:solidFill>
                          <a:latin typeface="PT Sans" panose="020B0503020203020204" pitchFamily="34" charset="0"/>
                        </a:rPr>
                        <a:t>Webster County</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mpd="sng">
                      <a:noFill/>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accent3">
                              <a:lumMod val="75000"/>
                            </a:schemeClr>
                          </a:solidFill>
                          <a:latin typeface="PT Sans" panose="020B0503020203020204" pitchFamily="34" charset="0"/>
                        </a:rPr>
                        <a:t>Not Applicable</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mpd="sng">
                      <a:noFill/>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rgbClr val="34495E"/>
                          </a:solidFill>
                          <a:latin typeface="PT Sans" panose="020B0503020203020204" pitchFamily="34" charset="0"/>
                        </a:rPr>
                        <a:t>$200,000</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mpd="sng">
                      <a:noFill/>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chemeClr val="accent2">
                              <a:lumMod val="75000"/>
                            </a:schemeClr>
                          </a:solidFill>
                          <a:latin typeface="PT Sans" panose="020B0503020203020204" pitchFamily="34" charset="0"/>
                        </a:rPr>
                        <a:t>Grant: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chemeClr val="accent2">
                              <a:lumMod val="75000"/>
                            </a:schemeClr>
                          </a:solidFill>
                          <a:latin typeface="PT Sans" panose="020B0503020203020204" pitchFamily="34" charset="0"/>
                        </a:rPr>
                        <a:t>$100,000</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chemeClr val="accent2">
                              <a:lumMod val="75000"/>
                            </a:schemeClr>
                          </a:solidFill>
                          <a:latin typeface="PT Sans" panose="020B0503020203020204" pitchFamily="34" charset="0"/>
                        </a:rPr>
                        <a:t> (50%)</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mpd="sng">
                      <a:noFill/>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rgbClr val="00717F"/>
                          </a:solidFill>
                          <a:latin typeface="PT Sans" panose="020B0503020203020204" pitchFamily="34" charset="0"/>
                        </a:rPr>
                        <a:t>Grant: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rgbClr val="00717F"/>
                          </a:solidFill>
                          <a:latin typeface="PT Sans" panose="020B0503020203020204" pitchFamily="34" charset="0"/>
                        </a:rPr>
                        <a:t>$100,000</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rgbClr val="00717F"/>
                          </a:solidFill>
                          <a:latin typeface="PT Sans" panose="020B0503020203020204" pitchFamily="34" charset="0"/>
                        </a:rPr>
                        <a:t> (50%)</a:t>
                      </a:r>
                    </a:p>
                  </a:txBody>
                  <a:tcPr anchor="ctr">
                    <a:lnL w="12700" cap="flat" cmpd="sng" algn="ctr">
                      <a:solidFill>
                        <a:schemeClr val="bg2"/>
                      </a:solidFill>
                      <a:prstDash val="solid"/>
                      <a:round/>
                      <a:headEnd type="none" w="med" len="med"/>
                      <a:tailEnd type="none" w="med" len="med"/>
                    </a:lnL>
                    <a:lnR>
                      <a:noFill/>
                    </a:lnR>
                    <a:lnT w="12700" cmpd="sng">
                      <a:noFill/>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6129512"/>
                  </a:ext>
                </a:extLst>
              </a:tr>
            </a:tbl>
          </a:graphicData>
        </a:graphic>
      </p:graphicFrame>
    </p:spTree>
    <p:extLst>
      <p:ext uri="{BB962C8B-B14F-4D97-AF65-F5344CB8AC3E}">
        <p14:creationId xmlns:p14="http://schemas.microsoft.com/office/powerpoint/2010/main" val="1407965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1F6EFE52-0DD2-4C32-8DB1-FF0C467E8A44}"/>
              </a:ext>
            </a:extLst>
          </p:cNvPr>
          <p:cNvSpPr txBox="1">
            <a:spLocks/>
          </p:cNvSpPr>
          <p:nvPr/>
        </p:nvSpPr>
        <p:spPr>
          <a:xfrm>
            <a:off x="473245" y="312412"/>
            <a:ext cx="8197510" cy="1676428"/>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buClr>
                <a:schemeClr val="tx1"/>
              </a:buClr>
              <a:buNone/>
              <a:defRPr/>
            </a:pPr>
            <a:r>
              <a:rPr lang="en-US" sz="1800" b="1" dirty="0">
                <a:latin typeface="PT Sans" panose="020B0503020203020204"/>
                <a:cs typeface="Arial" pitchFamily="34" charset="0"/>
              </a:rPr>
              <a:t>Iowa Crossroads of Global Innovation Dual Rail and Transload Study</a:t>
            </a:r>
          </a:p>
          <a:p>
            <a:pPr marL="0" indent="0">
              <a:spcBef>
                <a:spcPts val="0"/>
              </a:spcBef>
              <a:buClr>
                <a:schemeClr val="tx1"/>
              </a:buClr>
              <a:buNone/>
              <a:defRPr/>
            </a:pPr>
            <a:r>
              <a:rPr lang="en-US" sz="1800" dirty="0">
                <a:latin typeface="PT Sans" panose="020B0503020203020204"/>
                <a:cs typeface="Arial" pitchFamily="34" charset="0"/>
              </a:rPr>
              <a:t>The purpose of the study is to determine the feasibility of a transload facility to serve Webster County. The study will determine the current and future needs of the area and prepare a plan for an efficient rail transportation to meet those needs.</a:t>
            </a:r>
          </a:p>
          <a:p>
            <a:pPr marL="0" indent="0">
              <a:spcBef>
                <a:spcPts val="0"/>
              </a:spcBef>
              <a:buClr>
                <a:schemeClr val="tx1"/>
              </a:buClr>
              <a:buNone/>
              <a:defRPr/>
            </a:pPr>
            <a:r>
              <a:rPr lang="en-US" sz="1800" dirty="0">
                <a:latin typeface="PT Sans" panose="020B0503020203020204"/>
                <a:cs typeface="Arial" pitchFamily="34" charset="0"/>
              </a:rPr>
              <a:t>Total Cost:     $200,000</a:t>
            </a:r>
          </a:p>
          <a:p>
            <a:pPr marL="0" indent="0">
              <a:spcBef>
                <a:spcPts val="0"/>
              </a:spcBef>
              <a:buClr>
                <a:schemeClr val="tx1"/>
              </a:buClr>
              <a:buNone/>
              <a:defRPr/>
            </a:pPr>
            <a:r>
              <a:rPr lang="en-US" sz="1800" dirty="0">
                <a:latin typeface="PT Sans" panose="020B0503020203020204"/>
                <a:cs typeface="Arial" pitchFamily="34" charset="0"/>
              </a:rPr>
              <a:t>Requested:   $100,000    Recommended:  $100,000</a:t>
            </a:r>
          </a:p>
          <a:p>
            <a:pPr marL="0" indent="0">
              <a:spcBef>
                <a:spcPts val="0"/>
              </a:spcBef>
              <a:buClr>
                <a:schemeClr val="tx1"/>
              </a:buClr>
              <a:buNone/>
              <a:defRPr/>
            </a:pPr>
            <a:endParaRPr lang="en-US" sz="2400" dirty="0">
              <a:latin typeface="PT Sans" panose="020B0503020203020204"/>
              <a:cs typeface="Arial" pitchFamily="34" charset="0"/>
            </a:endParaRPr>
          </a:p>
        </p:txBody>
      </p:sp>
      <p:sp>
        <p:nvSpPr>
          <p:cNvPr id="3" name="TextBox 2">
            <a:hlinkClick r:id="rId3" action="ppaction://hlinksldjump"/>
            <a:extLst>
              <a:ext uri="{FF2B5EF4-FFF2-40B4-BE49-F238E27FC236}">
                <a16:creationId xmlns:a16="http://schemas.microsoft.com/office/drawing/2014/main" id="{F9B32C9F-F173-4187-A7EC-AF8A9EB515E8}"/>
              </a:ext>
            </a:extLst>
          </p:cNvPr>
          <p:cNvSpPr txBox="1"/>
          <p:nvPr/>
        </p:nvSpPr>
        <p:spPr>
          <a:xfrm>
            <a:off x="323528" y="6545588"/>
            <a:ext cx="4712392" cy="276999"/>
          </a:xfrm>
          <a:prstGeom prst="rect">
            <a:avLst/>
          </a:prstGeom>
          <a:noFill/>
        </p:spPr>
        <p:txBody>
          <a:bodyPr wrap="square" rtlCol="0">
            <a:spAutoFit/>
          </a:bodyPr>
          <a:lstStyle/>
          <a:p>
            <a:r>
              <a:rPr lang="en-US" sz="1200" b="1" dirty="0">
                <a:latin typeface="PT Sans" panose="020B0503020203020204"/>
                <a:hlinkClick r:id="rId4" action="ppaction://hlinksldjump"/>
              </a:rPr>
              <a:t>Return to Recommendation Summary</a:t>
            </a:r>
            <a:endParaRPr lang="en-US" sz="1200" b="1" dirty="0">
              <a:latin typeface="PT Sans" panose="020B0503020203020204"/>
            </a:endParaRPr>
          </a:p>
        </p:txBody>
      </p:sp>
      <p:pic>
        <p:nvPicPr>
          <p:cNvPr id="5" name="Picture 4">
            <a:extLst>
              <a:ext uri="{FF2B5EF4-FFF2-40B4-BE49-F238E27FC236}">
                <a16:creationId xmlns:a16="http://schemas.microsoft.com/office/drawing/2014/main" id="{3A215515-DF38-4F21-9C15-0C7876B5B01B}"/>
              </a:ext>
            </a:extLst>
          </p:cNvPr>
          <p:cNvPicPr>
            <a:picLocks noChangeAspect="1"/>
          </p:cNvPicPr>
          <p:nvPr/>
        </p:nvPicPr>
        <p:blipFill>
          <a:blip r:embed="rId5"/>
          <a:stretch>
            <a:fillRect/>
          </a:stretch>
        </p:blipFill>
        <p:spPr>
          <a:xfrm>
            <a:off x="1043608" y="1986916"/>
            <a:ext cx="6786739" cy="4604673"/>
          </a:xfrm>
          <a:prstGeom prst="rect">
            <a:avLst/>
          </a:prstGeom>
        </p:spPr>
      </p:pic>
    </p:spTree>
    <p:extLst>
      <p:ext uri="{BB962C8B-B14F-4D97-AF65-F5344CB8AC3E}">
        <p14:creationId xmlns:p14="http://schemas.microsoft.com/office/powerpoint/2010/main" val="4089358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1F6EFE52-0DD2-4C32-8DB1-FF0C467E8A44}"/>
              </a:ext>
            </a:extLst>
          </p:cNvPr>
          <p:cNvSpPr txBox="1">
            <a:spLocks/>
          </p:cNvSpPr>
          <p:nvPr/>
        </p:nvSpPr>
        <p:spPr>
          <a:xfrm>
            <a:off x="473245" y="268521"/>
            <a:ext cx="8197510" cy="42417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buClr>
                <a:schemeClr val="tx1"/>
              </a:buClr>
              <a:buNone/>
              <a:defRPr/>
            </a:pPr>
            <a:r>
              <a:rPr lang="en-US" sz="1800" b="1" dirty="0">
                <a:latin typeface="PT Sans" panose="020B0503020203020204"/>
                <a:cs typeface="Arial" pitchFamily="34" charset="0"/>
              </a:rPr>
              <a:t>Iowa Crossroads of Global Innovation Dual Rail and Transload Study</a:t>
            </a:r>
          </a:p>
          <a:p>
            <a:pPr marL="0" indent="0">
              <a:spcBef>
                <a:spcPts val="0"/>
              </a:spcBef>
              <a:buClr>
                <a:schemeClr val="tx1"/>
              </a:buClr>
              <a:buNone/>
              <a:defRPr/>
            </a:pPr>
            <a:endParaRPr lang="en-US" sz="1800" dirty="0">
              <a:latin typeface="PT Sans" panose="020B0503020203020204"/>
              <a:cs typeface="Arial" pitchFamily="34" charset="0"/>
            </a:endParaRPr>
          </a:p>
          <a:p>
            <a:pPr marL="0" indent="0">
              <a:spcBef>
                <a:spcPts val="0"/>
              </a:spcBef>
              <a:buClr>
                <a:schemeClr val="tx1"/>
              </a:buClr>
              <a:buNone/>
              <a:defRPr/>
            </a:pPr>
            <a:endParaRPr lang="en-US" sz="2400" dirty="0">
              <a:latin typeface="PT Sans" panose="020B0503020203020204"/>
              <a:cs typeface="Arial" pitchFamily="34" charset="0"/>
            </a:endParaRPr>
          </a:p>
        </p:txBody>
      </p:sp>
      <p:sp>
        <p:nvSpPr>
          <p:cNvPr id="3" name="TextBox 2">
            <a:hlinkClick r:id="rId3" action="ppaction://hlinksldjump"/>
            <a:extLst>
              <a:ext uri="{FF2B5EF4-FFF2-40B4-BE49-F238E27FC236}">
                <a16:creationId xmlns:a16="http://schemas.microsoft.com/office/drawing/2014/main" id="{F9B32C9F-F173-4187-A7EC-AF8A9EB515E8}"/>
              </a:ext>
            </a:extLst>
          </p:cNvPr>
          <p:cNvSpPr txBox="1"/>
          <p:nvPr/>
        </p:nvSpPr>
        <p:spPr>
          <a:xfrm>
            <a:off x="323528" y="6545588"/>
            <a:ext cx="4712392" cy="276999"/>
          </a:xfrm>
          <a:prstGeom prst="rect">
            <a:avLst/>
          </a:prstGeom>
          <a:noFill/>
        </p:spPr>
        <p:txBody>
          <a:bodyPr wrap="square" rtlCol="0">
            <a:spAutoFit/>
          </a:bodyPr>
          <a:lstStyle/>
          <a:p>
            <a:r>
              <a:rPr lang="en-US" sz="1200" b="1" dirty="0">
                <a:latin typeface="PT Sans" panose="020B0503020203020204"/>
                <a:hlinkClick r:id="rId4" action="ppaction://hlinksldjump"/>
              </a:rPr>
              <a:t>Return to Recommendation Summary</a:t>
            </a:r>
            <a:endParaRPr lang="en-US" sz="1200" b="1" dirty="0">
              <a:latin typeface="PT Sans" panose="020B0503020203020204"/>
            </a:endParaRPr>
          </a:p>
        </p:txBody>
      </p:sp>
      <p:pic>
        <p:nvPicPr>
          <p:cNvPr id="6" name="Picture 5" descr="A picture containing diagram&#10;&#10;Description automatically generated">
            <a:extLst>
              <a:ext uri="{FF2B5EF4-FFF2-40B4-BE49-F238E27FC236}">
                <a16:creationId xmlns:a16="http://schemas.microsoft.com/office/drawing/2014/main" id="{77F6CC9D-8456-45C9-AAA0-CA3F11A932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3528" y="726826"/>
            <a:ext cx="8496944" cy="5792910"/>
          </a:xfrm>
          <a:prstGeom prst="rect">
            <a:avLst/>
          </a:prstGeom>
        </p:spPr>
      </p:pic>
      <p:sp>
        <p:nvSpPr>
          <p:cNvPr id="7" name="Oval 6">
            <a:extLst>
              <a:ext uri="{FF2B5EF4-FFF2-40B4-BE49-F238E27FC236}">
                <a16:creationId xmlns:a16="http://schemas.microsoft.com/office/drawing/2014/main" id="{96EA7948-F611-4625-8096-57423186E722}"/>
              </a:ext>
            </a:extLst>
          </p:cNvPr>
          <p:cNvSpPr/>
          <p:nvPr/>
        </p:nvSpPr>
        <p:spPr>
          <a:xfrm>
            <a:off x="3275856" y="2780928"/>
            <a:ext cx="216024" cy="216024"/>
          </a:xfrm>
          <a:prstGeom prst="ellipse">
            <a:avLst/>
          </a:prstGeom>
          <a:solidFill>
            <a:srgbClr val="FF000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71995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061864" y="4066456"/>
            <a:ext cx="2286000" cy="370656"/>
          </a:xfrm>
          <a:prstGeom prst="rect">
            <a:avLst/>
          </a:prstGeom>
          <a:solidFill>
            <a:schemeClr val="tx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3347864" y="4066456"/>
            <a:ext cx="2286000" cy="370656"/>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5633864" y="4066456"/>
            <a:ext cx="2286000" cy="370656"/>
          </a:xfrm>
          <a:prstGeom prst="rect">
            <a:avLst/>
          </a:prstGeom>
          <a:solidFill>
            <a:schemeClr val="tx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p:cNvSpPr txBox="1"/>
          <p:nvPr/>
        </p:nvSpPr>
        <p:spPr>
          <a:xfrm>
            <a:off x="2330624" y="5517232"/>
            <a:ext cx="4320480" cy="954107"/>
          </a:xfrm>
          <a:prstGeom prst="rect">
            <a:avLst/>
          </a:prstGeom>
          <a:noFill/>
        </p:spPr>
        <p:txBody>
          <a:bodyPr wrap="square" rtlCol="0">
            <a:spAutoFit/>
          </a:bodyPr>
          <a:lstStyle/>
          <a:p>
            <a:r>
              <a:rPr lang="en-US" sz="1400" b="1" dirty="0">
                <a:solidFill>
                  <a:schemeClr val="bg1">
                    <a:lumMod val="50000"/>
                  </a:schemeClr>
                </a:solidFill>
                <a:latin typeface="Century Gothic" panose="020B0502020202020204" pitchFamily="34" charset="0"/>
                <a:cs typeface="Arial" panose="020B0604020202020204" pitchFamily="34" charset="0"/>
              </a:rPr>
              <a:t>Tammy Nicholson,</a:t>
            </a:r>
          </a:p>
          <a:p>
            <a:r>
              <a:rPr lang="en-US" sz="1400" b="1" dirty="0">
                <a:solidFill>
                  <a:schemeClr val="bg1">
                    <a:lumMod val="50000"/>
                  </a:schemeClr>
                </a:solidFill>
                <a:latin typeface="Century Gothic" panose="020B0502020202020204" pitchFamily="34" charset="0"/>
                <a:cs typeface="Arial" panose="020B0604020202020204" pitchFamily="34" charset="0"/>
              </a:rPr>
              <a:t>Modal Transportation Bureau</a:t>
            </a:r>
          </a:p>
          <a:p>
            <a:r>
              <a:rPr lang="en-US" sz="1400" b="1" dirty="0">
                <a:solidFill>
                  <a:schemeClr val="bg1">
                    <a:lumMod val="50000"/>
                  </a:schemeClr>
                </a:solidFill>
                <a:latin typeface="Century Gothic" panose="020B0502020202020204" pitchFamily="34" charset="0"/>
                <a:cs typeface="Arial" panose="020B0604020202020204" pitchFamily="34" charset="0"/>
              </a:rPr>
              <a:t>Tamara.nicholson@iowadot.us</a:t>
            </a:r>
          </a:p>
          <a:p>
            <a:r>
              <a:rPr lang="en-US" sz="1400" b="1" dirty="0">
                <a:solidFill>
                  <a:schemeClr val="bg1">
                    <a:lumMod val="50000"/>
                  </a:schemeClr>
                </a:solidFill>
                <a:latin typeface="Century Gothic" panose="020B0502020202020204" pitchFamily="34" charset="0"/>
                <a:cs typeface="Arial" panose="020B0604020202020204" pitchFamily="34" charset="0"/>
              </a:rPr>
              <a:t>515-239-1052</a:t>
            </a:r>
          </a:p>
        </p:txBody>
      </p:sp>
      <p:sp>
        <p:nvSpPr>
          <p:cNvPr id="28" name="TextBox 27">
            <a:extLst>
              <a:ext uri="{FF2B5EF4-FFF2-40B4-BE49-F238E27FC236}">
                <a16:creationId xmlns:a16="http://schemas.microsoft.com/office/drawing/2014/main" id="{20B11247-CDAF-4DD5-BE81-B56FBF4D67D9}"/>
              </a:ext>
            </a:extLst>
          </p:cNvPr>
          <p:cNvSpPr txBox="1"/>
          <p:nvPr/>
        </p:nvSpPr>
        <p:spPr>
          <a:xfrm>
            <a:off x="107504" y="3573016"/>
            <a:ext cx="9036496" cy="369332"/>
          </a:xfrm>
          <a:prstGeom prst="rect">
            <a:avLst/>
          </a:prstGeom>
          <a:noFill/>
        </p:spPr>
        <p:txBody>
          <a:bodyPr wrap="square" rtlCol="0">
            <a:spAutoFit/>
          </a:bodyPr>
          <a:lstStyle/>
          <a:p>
            <a:pPr algn="ctr"/>
            <a:r>
              <a:rPr lang="en-US" dirty="0">
                <a:latin typeface="Century Gothic" panose="020B0502020202020204" pitchFamily="34" charset="0"/>
                <a:cs typeface="Arial" panose="020B0604020202020204" pitchFamily="34" charset="0"/>
              </a:rPr>
              <a:t>QUESTIONS?</a:t>
            </a:r>
          </a:p>
        </p:txBody>
      </p:sp>
      <p:pic>
        <p:nvPicPr>
          <p:cNvPr id="5" name="Picture 4">
            <a:extLst>
              <a:ext uri="{FF2B5EF4-FFF2-40B4-BE49-F238E27FC236}">
                <a16:creationId xmlns:a16="http://schemas.microsoft.com/office/drawing/2014/main" id="{90A748D6-E5EE-44F0-BED6-59197E46CA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5293" y="983876"/>
            <a:ext cx="2471142" cy="2021844"/>
          </a:xfrm>
          <a:prstGeom prst="rect">
            <a:avLst/>
          </a:prstGeom>
        </p:spPr>
      </p:pic>
    </p:spTree>
    <p:extLst>
      <p:ext uri="{BB962C8B-B14F-4D97-AF65-F5344CB8AC3E}">
        <p14:creationId xmlns:p14="http://schemas.microsoft.com/office/powerpoint/2010/main" val="3398219772"/>
      </p:ext>
    </p:extLst>
  </p:cSld>
  <p:clrMapOvr>
    <a:masterClrMapping/>
  </p:clrMapOvr>
</p:sld>
</file>

<file path=ppt/theme/theme1.xml><?xml version="1.0" encoding="utf-8"?>
<a:theme xmlns:a="http://schemas.openxmlformats.org/drawingml/2006/main" name="Office Theme">
  <a:themeElements>
    <a:clrScheme name="Custom 15">
      <a:dk1>
        <a:srgbClr val="53565A"/>
      </a:dk1>
      <a:lt1>
        <a:sysClr val="window" lastClr="FFFFFF"/>
      </a:lt1>
      <a:dk2>
        <a:srgbClr val="7C2529"/>
      </a:dk2>
      <a:lt2>
        <a:srgbClr val="B1B3B3"/>
      </a:lt2>
      <a:accent1>
        <a:srgbClr val="0097A9"/>
      </a:accent1>
      <a:accent2>
        <a:srgbClr val="E87722"/>
      </a:accent2>
      <a:accent3>
        <a:srgbClr val="FFC72C"/>
      </a:accent3>
      <a:accent4>
        <a:srgbClr val="5E366E"/>
      </a:accent4>
      <a:accent5>
        <a:srgbClr val="719949"/>
      </a:accent5>
      <a:accent6>
        <a:srgbClr val="4698CB"/>
      </a:accent6>
      <a:hlink>
        <a:srgbClr val="2C739F"/>
      </a:hlink>
      <a:folHlink>
        <a:srgbClr val="53565A"/>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lumMod val="95000"/>
            <a:lumOff val="5000"/>
            <a:alpha val="90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36649</TotalTime>
  <Words>333</Words>
  <Application>Microsoft Office PowerPoint</Application>
  <PresentationFormat>On-screen Show (4:3)</PresentationFormat>
  <Paragraphs>60</Paragraphs>
  <Slides>5</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Century Gothic</vt:lpstr>
      <vt:lpstr>PT Sans</vt:lpstr>
      <vt:lpstr>Office Theme</vt:lpstr>
      <vt:lpstr>PowerPoint Presentation</vt:lpstr>
      <vt:lpstr>FY 23 Program Modification Recommendation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Mihalchev</dc:creator>
  <cp:lastModifiedBy>Nicholson, Tamara</cp:lastModifiedBy>
  <cp:revision>377</cp:revision>
  <cp:lastPrinted>2022-12-06T17:00:50Z</cp:lastPrinted>
  <dcterms:created xsi:type="dcterms:W3CDTF">2014-05-10T08:44:16Z</dcterms:created>
  <dcterms:modified xsi:type="dcterms:W3CDTF">2022-12-19T16:52:32Z</dcterms:modified>
</cp:coreProperties>
</file>