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3"/>
  </p:notesMasterIdLst>
  <p:sldIdLst>
    <p:sldId id="333" r:id="rId5"/>
    <p:sldId id="266" r:id="rId6"/>
    <p:sldId id="354" r:id="rId7"/>
    <p:sldId id="361" r:id="rId8"/>
    <p:sldId id="363" r:id="rId9"/>
    <p:sldId id="358" r:id="rId10"/>
    <p:sldId id="328" r:id="rId11"/>
    <p:sldId id="335" r:id="rId12"/>
    <p:sldId id="336" r:id="rId13"/>
    <p:sldId id="343" r:id="rId14"/>
    <p:sldId id="340" r:id="rId15"/>
    <p:sldId id="342" r:id="rId16"/>
    <p:sldId id="341" r:id="rId17"/>
    <p:sldId id="344" r:id="rId18"/>
    <p:sldId id="346" r:id="rId19"/>
    <p:sldId id="345" r:id="rId20"/>
    <p:sldId id="330" r:id="rId21"/>
    <p:sldId id="347" r:id="rId22"/>
    <p:sldId id="329" r:id="rId23"/>
    <p:sldId id="348" r:id="rId24"/>
    <p:sldId id="349" r:id="rId25"/>
    <p:sldId id="352" r:id="rId26"/>
    <p:sldId id="351" r:id="rId27"/>
    <p:sldId id="350" r:id="rId28"/>
    <p:sldId id="338" r:id="rId29"/>
    <p:sldId id="359" r:id="rId30"/>
    <p:sldId id="353" r:id="rId31"/>
    <p:sldId id="287"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B55813"/>
    <a:srgbClr val="00717F"/>
    <a:srgbClr val="871721"/>
    <a:srgbClr val="B1B3B3"/>
    <a:srgbClr val="53565A"/>
    <a:srgbClr val="FF9966"/>
    <a:srgbClr val="69686D"/>
    <a:srgbClr val="34495E"/>
    <a:srgbClr val="C34B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1" autoAdjust="0"/>
    <p:restoredTop sz="94660"/>
  </p:normalViewPr>
  <p:slideViewPr>
    <p:cSldViewPr>
      <p:cViewPr varScale="1">
        <p:scale>
          <a:sx n="114" d="100"/>
          <a:sy n="114" d="100"/>
        </p:scale>
        <p:origin x="1278" y="102"/>
      </p:cViewPr>
      <p:guideLst>
        <p:guide orient="horz" pos="2160"/>
        <p:guide pos="2880"/>
      </p:guideLst>
    </p:cSldViewPr>
  </p:slideViewPr>
  <p:notesTextViewPr>
    <p:cViewPr>
      <p:scale>
        <a:sx n="1" d="1"/>
        <a:sy n="1" d="1"/>
      </p:scale>
      <p:origin x="0" y="0"/>
    </p:cViewPr>
  </p:notesTextViewPr>
  <p:sorterViewPr>
    <p:cViewPr>
      <p:scale>
        <a:sx n="100" d="100"/>
        <a:sy n="100" d="100"/>
      </p:scale>
      <p:origin x="0" y="29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A43C6D-E55F-4BE5-8554-C22BB859EDE9}" type="datetimeFigureOut">
              <a:rPr lang="en-US" smtClean="0"/>
              <a:t>3/1/2021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0B73208-77F4-453B-8852-C4844F8BB3D9}" type="slidenum">
              <a:rPr lang="en-US" smtClean="0"/>
              <a:t>‹#›</a:t>
            </a:fld>
            <a:endParaRPr lang="en-US" dirty="0"/>
          </a:p>
        </p:txBody>
      </p:sp>
    </p:spTree>
    <p:extLst>
      <p:ext uri="{BB962C8B-B14F-4D97-AF65-F5344CB8AC3E}">
        <p14:creationId xmlns:p14="http://schemas.microsoft.com/office/powerpoint/2010/main" val="1595623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F3753E7-0F11-4D0E-8960-9E1C8FCC4C52}"/>
              </a:ext>
            </a:extLst>
          </p:cNvPr>
          <p:cNvSpPr/>
          <p:nvPr userDrawn="1"/>
        </p:nvSpPr>
        <p:spPr>
          <a:xfrm>
            <a:off x="0" y="0"/>
            <a:ext cx="9144000" cy="953344"/>
          </a:xfrm>
          <a:prstGeom prst="rect">
            <a:avLst/>
          </a:prstGeom>
          <a:gradFill flip="none" rotWithShape="1">
            <a:gsLst>
              <a:gs pos="0">
                <a:schemeClr val="bg1">
                  <a:lumMod val="95000"/>
                  <a:shade val="67500"/>
                  <a:satMod val="115000"/>
                </a:schemeClr>
              </a:gs>
              <a:gs pos="5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85C18299-3EBF-4651-B028-9D1F61A7FE89}"/>
              </a:ext>
            </a:extLst>
          </p:cNvPr>
          <p:cNvSpPr/>
          <p:nvPr userDrawn="1"/>
        </p:nvSpPr>
        <p:spPr>
          <a:xfrm>
            <a:off x="0" y="953344"/>
            <a:ext cx="9144000" cy="45719"/>
          </a:xfrm>
          <a:prstGeom prst="rect">
            <a:avLst/>
          </a:prstGeom>
          <a:solidFill>
            <a:schemeClr val="tx1">
              <a:lumMod val="95000"/>
              <a:lumOff val="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62933723-4C4E-4953-9B73-759969B589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75742" y="147581"/>
            <a:ext cx="2488746" cy="689131"/>
          </a:xfrm>
          <a:prstGeom prst="rect">
            <a:avLst/>
          </a:prstGeom>
        </p:spPr>
      </p:pic>
      <p:pic>
        <p:nvPicPr>
          <p:cNvPr id="9" name="Picture 8">
            <a:extLst>
              <a:ext uri="{FF2B5EF4-FFF2-40B4-BE49-F238E27FC236}">
                <a16:creationId xmlns:a16="http://schemas.microsoft.com/office/drawing/2014/main" id="{6D07DB7A-A277-47F1-B420-6EB252894AE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38273" y="4651364"/>
            <a:ext cx="3427833" cy="1657956"/>
          </a:xfrm>
          <a:prstGeom prst="rect">
            <a:avLst/>
          </a:prstGeom>
        </p:spPr>
      </p:pic>
      <p:pic>
        <p:nvPicPr>
          <p:cNvPr id="10" name="Picture 9">
            <a:extLst>
              <a:ext uri="{FF2B5EF4-FFF2-40B4-BE49-F238E27FC236}">
                <a16:creationId xmlns:a16="http://schemas.microsoft.com/office/drawing/2014/main" id="{2C9ED19C-16BB-4E11-A2E2-5E3DE3CF1B1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70" y="4651364"/>
            <a:ext cx="5758220" cy="1657956"/>
          </a:xfrm>
          <a:prstGeom prst="rect">
            <a:avLst/>
          </a:prstGeom>
        </p:spPr>
      </p:pic>
    </p:spTree>
    <p:extLst>
      <p:ext uri="{BB962C8B-B14F-4D97-AF65-F5344CB8AC3E}">
        <p14:creationId xmlns:p14="http://schemas.microsoft.com/office/powerpoint/2010/main" val="184984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940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E0F805B-ABC8-4A8B-B9D4-5845341EB6C9}"/>
              </a:ext>
            </a:extLst>
          </p:cNvPr>
          <p:cNvSpPr txBox="1"/>
          <p:nvPr userDrawn="1"/>
        </p:nvSpPr>
        <p:spPr>
          <a:xfrm>
            <a:off x="827584" y="667435"/>
            <a:ext cx="3738563" cy="338554"/>
          </a:xfrm>
          <a:prstGeom prst="rect">
            <a:avLst/>
          </a:prstGeom>
          <a:noFill/>
        </p:spPr>
        <p:txBody>
          <a:bodyPr wrap="square" rtlCol="0">
            <a:spAutoFit/>
          </a:bodyPr>
          <a:lstStyle/>
          <a:p>
            <a:r>
              <a:rPr lang="en-US" sz="1600" dirty="0">
                <a:solidFill>
                  <a:schemeClr val="tx1"/>
                </a:solidFill>
                <a:latin typeface="Century Gothic" panose="020B0502020202020204" pitchFamily="34" charset="0"/>
                <a:cs typeface="Arial" panose="020B0604020202020204" pitchFamily="34" charset="0"/>
              </a:rPr>
              <a:t>Iowa DOT Business Plan</a:t>
            </a:r>
          </a:p>
        </p:txBody>
      </p:sp>
      <p:sp>
        <p:nvSpPr>
          <p:cNvPr id="8" name="Rectangle 7">
            <a:extLst>
              <a:ext uri="{FF2B5EF4-FFF2-40B4-BE49-F238E27FC236}">
                <a16:creationId xmlns:a16="http://schemas.microsoft.com/office/drawing/2014/main" id="{245A3183-73DB-40B2-B6C8-E0DE1DE1D6DB}"/>
              </a:ext>
            </a:extLst>
          </p:cNvPr>
          <p:cNvSpPr/>
          <p:nvPr userDrawn="1"/>
        </p:nvSpPr>
        <p:spPr>
          <a:xfrm>
            <a:off x="0" y="764704"/>
            <a:ext cx="792088"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36ABBA2-AA3C-4D81-BF82-C5B05E586B69}"/>
              </a:ext>
            </a:extLst>
          </p:cNvPr>
          <p:cNvSpPr/>
          <p:nvPr userDrawn="1"/>
        </p:nvSpPr>
        <p:spPr>
          <a:xfrm>
            <a:off x="0" y="836712"/>
            <a:ext cx="792088"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E2792F5-6345-4BA3-96B5-3BBA9D667573}"/>
              </a:ext>
            </a:extLst>
          </p:cNvPr>
          <p:cNvSpPr/>
          <p:nvPr userDrawn="1"/>
        </p:nvSpPr>
        <p:spPr>
          <a:xfrm>
            <a:off x="0" y="908720"/>
            <a:ext cx="792088"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DC9BAE6B-4BEF-472C-8DFA-A9B7788CA52B}"/>
              </a:ext>
            </a:extLst>
          </p:cNvPr>
          <p:cNvSpPr txBox="1"/>
          <p:nvPr userDrawn="1"/>
        </p:nvSpPr>
        <p:spPr>
          <a:xfrm>
            <a:off x="0" y="260648"/>
            <a:ext cx="792088" cy="400110"/>
          </a:xfrm>
          <a:prstGeom prst="rect">
            <a:avLst/>
          </a:prstGeom>
          <a:noFill/>
        </p:spPr>
        <p:txBody>
          <a:bodyPr wrap="square" rtlCol="0">
            <a:spAutoFit/>
          </a:bodyPr>
          <a:lstStyle/>
          <a:p>
            <a:pPr algn="ctr"/>
            <a:fld id="{5EF72394-20AE-4583-8A01-A144B1C77253}" type="slidenum">
              <a:rPr lang="en-US" sz="2000">
                <a:solidFill>
                  <a:schemeClr val="bg2"/>
                </a:solidFill>
                <a:latin typeface="Century Gothic" panose="020B0502020202020204" pitchFamily="34" charset="0"/>
              </a:rPr>
              <a:pPr algn="ctr"/>
              <a:t>‹#›</a:t>
            </a:fld>
            <a:endParaRPr lang="en-US" sz="2000" dirty="0">
              <a:solidFill>
                <a:schemeClr val="bg2"/>
              </a:solidFill>
              <a:latin typeface="Century Gothic" panose="020B0502020202020204" pitchFamily="34" charset="0"/>
            </a:endParaRPr>
          </a:p>
        </p:txBody>
      </p:sp>
    </p:spTree>
    <p:extLst>
      <p:ext uri="{BB962C8B-B14F-4D97-AF65-F5344CB8AC3E}">
        <p14:creationId xmlns:p14="http://schemas.microsoft.com/office/powerpoint/2010/main" val="768281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E0F805B-ABC8-4A8B-B9D4-5845341EB6C9}"/>
              </a:ext>
            </a:extLst>
          </p:cNvPr>
          <p:cNvSpPr txBox="1"/>
          <p:nvPr userDrawn="1"/>
        </p:nvSpPr>
        <p:spPr>
          <a:xfrm>
            <a:off x="827584" y="667435"/>
            <a:ext cx="3738563" cy="338554"/>
          </a:xfrm>
          <a:prstGeom prst="rect">
            <a:avLst/>
          </a:prstGeom>
          <a:noFill/>
        </p:spPr>
        <p:txBody>
          <a:bodyPr wrap="square" rtlCol="0">
            <a:spAutoFit/>
          </a:bodyPr>
          <a:lstStyle/>
          <a:p>
            <a:r>
              <a:rPr lang="en-US" sz="1600" dirty="0">
                <a:solidFill>
                  <a:schemeClr val="tx1"/>
                </a:solidFill>
                <a:latin typeface="Century Gothic" panose="020B0502020202020204" pitchFamily="34" charset="0"/>
                <a:cs typeface="Arial" panose="020B0604020202020204" pitchFamily="34" charset="0"/>
              </a:rPr>
              <a:t>IOWA DOT BUSINESS PLAN</a:t>
            </a:r>
          </a:p>
        </p:txBody>
      </p:sp>
      <p:sp>
        <p:nvSpPr>
          <p:cNvPr id="8" name="Rectangle 7">
            <a:extLst>
              <a:ext uri="{FF2B5EF4-FFF2-40B4-BE49-F238E27FC236}">
                <a16:creationId xmlns:a16="http://schemas.microsoft.com/office/drawing/2014/main" id="{245A3183-73DB-40B2-B6C8-E0DE1DE1D6DB}"/>
              </a:ext>
            </a:extLst>
          </p:cNvPr>
          <p:cNvSpPr/>
          <p:nvPr userDrawn="1"/>
        </p:nvSpPr>
        <p:spPr>
          <a:xfrm>
            <a:off x="0" y="764704"/>
            <a:ext cx="792088"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36ABBA2-AA3C-4D81-BF82-C5B05E586B69}"/>
              </a:ext>
            </a:extLst>
          </p:cNvPr>
          <p:cNvSpPr/>
          <p:nvPr userDrawn="1"/>
        </p:nvSpPr>
        <p:spPr>
          <a:xfrm>
            <a:off x="0" y="836712"/>
            <a:ext cx="792088"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E2792F5-6345-4BA3-96B5-3BBA9D667573}"/>
              </a:ext>
            </a:extLst>
          </p:cNvPr>
          <p:cNvSpPr/>
          <p:nvPr userDrawn="1"/>
        </p:nvSpPr>
        <p:spPr>
          <a:xfrm>
            <a:off x="0" y="908720"/>
            <a:ext cx="792088"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DC9BAE6B-4BEF-472C-8DFA-A9B7788CA52B}"/>
              </a:ext>
            </a:extLst>
          </p:cNvPr>
          <p:cNvSpPr txBox="1"/>
          <p:nvPr userDrawn="1"/>
        </p:nvSpPr>
        <p:spPr>
          <a:xfrm>
            <a:off x="0" y="260648"/>
            <a:ext cx="792088" cy="400110"/>
          </a:xfrm>
          <a:prstGeom prst="rect">
            <a:avLst/>
          </a:prstGeom>
          <a:noFill/>
        </p:spPr>
        <p:txBody>
          <a:bodyPr wrap="square" rtlCol="0">
            <a:spAutoFit/>
          </a:bodyPr>
          <a:lstStyle/>
          <a:p>
            <a:pPr algn="ctr"/>
            <a:fld id="{5EF72394-20AE-4583-8A01-A144B1C77253}" type="slidenum">
              <a:rPr lang="en-US" sz="2000">
                <a:solidFill>
                  <a:schemeClr val="bg2"/>
                </a:solidFill>
                <a:latin typeface="Century Gothic" panose="020B0502020202020204" pitchFamily="34" charset="0"/>
              </a:rPr>
              <a:pPr algn="ctr"/>
              <a:t>‹#›</a:t>
            </a:fld>
            <a:endParaRPr lang="en-US" sz="2000" dirty="0">
              <a:solidFill>
                <a:schemeClr val="bg2"/>
              </a:solidFill>
              <a:latin typeface="Century Gothic" panose="020B0502020202020204" pitchFamily="34" charset="0"/>
            </a:endParaRPr>
          </a:p>
        </p:txBody>
      </p:sp>
      <p:sp>
        <p:nvSpPr>
          <p:cNvPr id="12" name="Title Placeholder 1">
            <a:extLst>
              <a:ext uri="{FF2B5EF4-FFF2-40B4-BE49-F238E27FC236}">
                <a16:creationId xmlns:a16="http://schemas.microsoft.com/office/drawing/2014/main" id="{54EF32B2-C520-493E-859D-A9D077D086E1}"/>
              </a:ext>
            </a:extLst>
          </p:cNvPr>
          <p:cNvSpPr>
            <a:spLocks noGrp="1"/>
          </p:cNvSpPr>
          <p:nvPr>
            <p:ph type="title"/>
          </p:nvPr>
        </p:nvSpPr>
        <p:spPr>
          <a:xfrm>
            <a:off x="467544" y="1340768"/>
            <a:ext cx="7886700" cy="96552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3" name="Text Placeholder 2">
            <a:extLst>
              <a:ext uri="{FF2B5EF4-FFF2-40B4-BE49-F238E27FC236}">
                <a16:creationId xmlns:a16="http://schemas.microsoft.com/office/drawing/2014/main" id="{BFB340FD-E5C8-40FB-8FFA-E3B74A3978E7}"/>
              </a:ext>
            </a:extLst>
          </p:cNvPr>
          <p:cNvSpPr>
            <a:spLocks noGrp="1"/>
          </p:cNvSpPr>
          <p:nvPr>
            <p:ph idx="1"/>
          </p:nvPr>
        </p:nvSpPr>
        <p:spPr>
          <a:xfrm>
            <a:off x="467544" y="2441228"/>
            <a:ext cx="7886700" cy="42281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9641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rgbClr val="8717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42763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70007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97667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622210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4078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5">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53359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2186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51" r:id="rId4"/>
    <p:sldLayoutId id="2147483654" r:id="rId5"/>
    <p:sldLayoutId id="2147483655" r:id="rId6"/>
    <p:sldLayoutId id="2147483652" r:id="rId7"/>
    <p:sldLayoutId id="2147483653" r:id="rId8"/>
    <p:sldLayoutId id="2147483656" r:id="rId9"/>
    <p:sldLayoutId id="2147483658"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mailto:Sofia.Ingersoll@iowadot.us" TargetMode="Externa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A1FF6F-0188-4A4A-A11B-009DDA1A7E30}"/>
              </a:ext>
            </a:extLst>
          </p:cNvPr>
          <p:cNvPicPr>
            <a:picLocks noChangeAspect="1"/>
          </p:cNvPicPr>
          <p:nvPr/>
        </p:nvPicPr>
        <p:blipFill>
          <a:blip r:embed="rId2"/>
          <a:stretch>
            <a:fillRect/>
          </a:stretch>
        </p:blipFill>
        <p:spPr>
          <a:xfrm>
            <a:off x="0" y="-95493"/>
            <a:ext cx="9144000" cy="6953494"/>
          </a:xfrm>
          <a:prstGeom prst="rect">
            <a:avLst/>
          </a:prstGeom>
        </p:spPr>
      </p:pic>
      <p:sp>
        <p:nvSpPr>
          <p:cNvPr id="6" name="Rectangle 5">
            <a:extLst>
              <a:ext uri="{FF2B5EF4-FFF2-40B4-BE49-F238E27FC236}">
                <a16:creationId xmlns:a16="http://schemas.microsoft.com/office/drawing/2014/main" id="{8E6B736A-6459-4B92-93EF-C147428FA3B9}"/>
              </a:ext>
            </a:extLst>
          </p:cNvPr>
          <p:cNvSpPr/>
          <p:nvPr/>
        </p:nvSpPr>
        <p:spPr>
          <a:xfrm>
            <a:off x="4724400" y="990600"/>
            <a:ext cx="1524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76592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467544" y="2553668"/>
            <a:ext cx="7886700" cy="4228132"/>
          </a:xfrm>
          <a:prstGeom prst="rect">
            <a:avLst/>
          </a:prstGeom>
        </p:spPr>
        <p:txBody>
          <a:bodyPr vert="horz" lIns="91440" tIns="45720" rIns="91440" bIns="45720" rtlCol="0">
            <a:normAutofit/>
          </a:bodyPr>
          <a:lstStyle/>
          <a:p>
            <a:pPr marL="457200" lvl="1" indent="0">
              <a:buNone/>
            </a:pPr>
            <a:r>
              <a:rPr lang="en-US" sz="2400" dirty="0"/>
              <a:t>The State Long Range Transportation Plan provides a 25-Year vision for the Iowa DOT. This vision guides the direction of the business plan.</a:t>
            </a:r>
          </a:p>
          <a:p>
            <a:pPr marL="457200" lvl="1" indent="0">
              <a:buNone/>
            </a:pPr>
            <a:endParaRPr lang="en-US" sz="2400" dirty="0"/>
          </a:p>
          <a:p>
            <a:pPr marL="457200" lvl="1" indent="0">
              <a:buNone/>
            </a:pPr>
            <a:r>
              <a:rPr lang="en-US" sz="1400" dirty="0"/>
              <a:t>Our 25-Year Vision:</a:t>
            </a:r>
          </a:p>
          <a:p>
            <a:pPr marL="457200" lvl="1" indent="0" algn="ctr">
              <a:buNone/>
            </a:pPr>
            <a:r>
              <a:rPr lang="en-US" sz="2000" b="1" dirty="0">
                <a:solidFill>
                  <a:srgbClr val="871721"/>
                </a:solidFill>
              </a:rPr>
              <a:t>A safe and efficient multimodal transportation system that enables the social and economic wellbeing of all Iowans, provides enhanced access and mobility for people and freight, and accommodates the unique needs of urban and rural areas in an environmentally conscious manner. </a:t>
            </a:r>
          </a:p>
          <a:p>
            <a:pPr lvl="1"/>
            <a:endParaRPr lang="en-US" sz="2400" dirty="0"/>
          </a:p>
          <a:p>
            <a:pPr lvl="1"/>
            <a:endParaRPr lang="en-US" sz="2400" dirty="0"/>
          </a:p>
        </p:txBody>
      </p:sp>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467544" y="1453208"/>
            <a:ext cx="7990656" cy="965523"/>
          </a:xfrm>
        </p:spPr>
        <p:txBody>
          <a:bodyPr>
            <a:noAutofit/>
          </a:bodyPr>
          <a:lstStyle/>
          <a:p>
            <a:r>
              <a:rPr lang="en-US" sz="3400" dirty="0">
                <a:solidFill>
                  <a:srgbClr val="B55813"/>
                </a:solidFill>
              </a:rPr>
              <a:t>Where we are going – </a:t>
            </a:r>
            <a:r>
              <a:rPr lang="en-US" sz="3400" b="1" dirty="0">
                <a:solidFill>
                  <a:srgbClr val="871721"/>
                </a:solidFill>
              </a:rPr>
              <a:t>25-Year Vision</a:t>
            </a:r>
          </a:p>
        </p:txBody>
      </p:sp>
      <p:pic>
        <p:nvPicPr>
          <p:cNvPr id="5" name="Picture 4" descr="A picture containing text&#10;&#10;Description automatically generated">
            <a:extLst>
              <a:ext uri="{FF2B5EF4-FFF2-40B4-BE49-F238E27FC236}">
                <a16:creationId xmlns:a16="http://schemas.microsoft.com/office/drawing/2014/main" id="{D42915E3-7BDB-45D4-89B8-BB68B79884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4200" y="251665"/>
            <a:ext cx="1968643" cy="357935"/>
          </a:xfrm>
          <a:prstGeom prst="rect">
            <a:avLst/>
          </a:prstGeom>
        </p:spPr>
      </p:pic>
    </p:spTree>
    <p:extLst>
      <p:ext uri="{BB962C8B-B14F-4D97-AF65-F5344CB8AC3E}">
        <p14:creationId xmlns:p14="http://schemas.microsoft.com/office/powerpoint/2010/main" val="19336295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467544" y="2091059"/>
            <a:ext cx="7886700" cy="4515275"/>
          </a:xfrm>
          <a:prstGeom prst="rect">
            <a:avLst/>
          </a:prstGeom>
        </p:spPr>
        <p:txBody>
          <a:bodyPr vert="horz" lIns="91440" tIns="45720" rIns="91440" bIns="45720" rtlCol="0">
            <a:normAutofit/>
          </a:bodyPr>
          <a:lstStyle/>
          <a:p>
            <a:pPr marL="457200" lvl="1" indent="0">
              <a:buNone/>
            </a:pPr>
            <a:r>
              <a:rPr lang="en-US" sz="2400" dirty="0"/>
              <a:t>Guiding principles that define our culture and the behaviors we expect from one another. </a:t>
            </a:r>
            <a:br>
              <a:rPr lang="en-US" sz="2400" dirty="0"/>
            </a:br>
            <a:endParaRPr lang="en-US" sz="1500" dirty="0"/>
          </a:p>
          <a:p>
            <a:pPr marL="457200" lvl="1" indent="0">
              <a:buNone/>
            </a:pPr>
            <a:r>
              <a:rPr lang="en-US" sz="2400" dirty="0"/>
              <a:t>Have been reassessed to reflect our current values and to position us for the future. </a:t>
            </a:r>
            <a:br>
              <a:rPr lang="en-US" sz="2400" dirty="0"/>
            </a:br>
            <a:endParaRPr lang="en-US" sz="1500" dirty="0"/>
          </a:p>
          <a:p>
            <a:pPr marL="457200" lvl="1" indent="0">
              <a:buNone/>
            </a:pPr>
            <a:r>
              <a:rPr lang="en-US" sz="1400" dirty="0"/>
              <a:t>Our Core Values:</a:t>
            </a:r>
          </a:p>
          <a:p>
            <a:pPr lvl="2"/>
            <a:r>
              <a:rPr lang="en-US" sz="2200" b="1" dirty="0">
                <a:solidFill>
                  <a:srgbClr val="871721"/>
                </a:solidFill>
              </a:rPr>
              <a:t>Safety First</a:t>
            </a:r>
          </a:p>
          <a:p>
            <a:pPr lvl="2"/>
            <a:r>
              <a:rPr lang="en-US" sz="2200" b="1" dirty="0">
                <a:solidFill>
                  <a:srgbClr val="871721"/>
                </a:solidFill>
              </a:rPr>
              <a:t>People Matter</a:t>
            </a:r>
          </a:p>
          <a:p>
            <a:pPr lvl="2"/>
            <a:r>
              <a:rPr lang="en-US" sz="2200" b="1" dirty="0">
                <a:solidFill>
                  <a:srgbClr val="871721"/>
                </a:solidFill>
              </a:rPr>
              <a:t>Customer Focused</a:t>
            </a:r>
          </a:p>
          <a:p>
            <a:pPr lvl="2"/>
            <a:r>
              <a:rPr lang="en-US" sz="2200" b="1" dirty="0">
                <a:solidFill>
                  <a:srgbClr val="871721"/>
                </a:solidFill>
              </a:rPr>
              <a:t>Servant Leadership</a:t>
            </a:r>
          </a:p>
          <a:p>
            <a:pPr lvl="2"/>
            <a:r>
              <a:rPr lang="en-US" sz="2200" b="1" dirty="0">
                <a:solidFill>
                  <a:srgbClr val="871721"/>
                </a:solidFill>
              </a:rPr>
              <a:t>Integrity Without Exception</a:t>
            </a:r>
          </a:p>
        </p:txBody>
      </p:sp>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467544" y="990600"/>
            <a:ext cx="7886700" cy="965523"/>
          </a:xfrm>
        </p:spPr>
        <p:txBody>
          <a:bodyPr>
            <a:noAutofit/>
          </a:bodyPr>
          <a:lstStyle/>
          <a:p>
            <a:r>
              <a:rPr lang="en-US" sz="3400" dirty="0">
                <a:solidFill>
                  <a:srgbClr val="B55813"/>
                </a:solidFill>
              </a:rPr>
              <a:t>Where we are going – </a:t>
            </a:r>
            <a:r>
              <a:rPr lang="en-US" sz="3400" b="1" dirty="0">
                <a:solidFill>
                  <a:srgbClr val="871721"/>
                </a:solidFill>
              </a:rPr>
              <a:t>Core Values</a:t>
            </a:r>
          </a:p>
        </p:txBody>
      </p:sp>
      <p:pic>
        <p:nvPicPr>
          <p:cNvPr id="5" name="Picture 4" descr="A picture containing text&#10;&#10;Description automatically generated">
            <a:extLst>
              <a:ext uri="{FF2B5EF4-FFF2-40B4-BE49-F238E27FC236}">
                <a16:creationId xmlns:a16="http://schemas.microsoft.com/office/drawing/2014/main" id="{2A305E32-B110-4D2C-9CEB-D1B4CB63A8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4200" y="251665"/>
            <a:ext cx="1968643" cy="357935"/>
          </a:xfrm>
          <a:prstGeom prst="rect">
            <a:avLst/>
          </a:prstGeom>
        </p:spPr>
      </p:pic>
    </p:spTree>
    <p:extLst>
      <p:ext uri="{BB962C8B-B14F-4D97-AF65-F5344CB8AC3E}">
        <p14:creationId xmlns:p14="http://schemas.microsoft.com/office/powerpoint/2010/main" val="29578903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467544" y="2395860"/>
            <a:ext cx="8066856" cy="4228132"/>
          </a:xfrm>
          <a:prstGeom prst="rect">
            <a:avLst/>
          </a:prstGeom>
        </p:spPr>
        <p:txBody>
          <a:bodyPr vert="horz" lIns="91440" tIns="45720" rIns="91440" bIns="45720" rtlCol="0">
            <a:normAutofit/>
          </a:bodyPr>
          <a:lstStyle/>
          <a:p>
            <a:pPr marL="457200" lvl="1" indent="0">
              <a:buNone/>
            </a:pPr>
            <a:r>
              <a:rPr lang="en-US" sz="2400" dirty="0"/>
              <a:t>Why we exist and what we do in the world.</a:t>
            </a:r>
          </a:p>
          <a:p>
            <a:pPr lvl="1"/>
            <a:endParaRPr lang="en-US" sz="1600" dirty="0"/>
          </a:p>
          <a:p>
            <a:pPr marL="457200" lvl="1" indent="0">
              <a:buNone/>
            </a:pPr>
            <a:r>
              <a:rPr lang="en-US" sz="2400" dirty="0"/>
              <a:t>Formerly known as our </a:t>
            </a:r>
            <a:r>
              <a:rPr lang="en-US" sz="2400" i="1" dirty="0"/>
              <a:t>Mission</a:t>
            </a:r>
            <a:r>
              <a:rPr lang="en-US" sz="2400" dirty="0"/>
              <a:t>.</a:t>
            </a:r>
            <a:br>
              <a:rPr lang="en-US" sz="2400" dirty="0"/>
            </a:br>
            <a:endParaRPr lang="en-US" sz="2400" dirty="0"/>
          </a:p>
          <a:p>
            <a:pPr marL="457200" lvl="1" indent="0">
              <a:buNone/>
            </a:pPr>
            <a:r>
              <a:rPr lang="en-US" sz="1400" dirty="0"/>
              <a:t>Our Core Focus:</a:t>
            </a:r>
          </a:p>
          <a:p>
            <a:pPr marL="457200" lvl="1" indent="0">
              <a:buNone/>
            </a:pPr>
            <a:r>
              <a:rPr lang="en-US" sz="3400" b="1" dirty="0">
                <a:solidFill>
                  <a:srgbClr val="871721"/>
                </a:solidFill>
              </a:rPr>
              <a:t>Making Lives Better </a:t>
            </a:r>
            <a:br>
              <a:rPr lang="en-US" sz="3400" b="1" dirty="0">
                <a:solidFill>
                  <a:srgbClr val="871721"/>
                </a:solidFill>
              </a:rPr>
            </a:br>
            <a:r>
              <a:rPr lang="en-US" sz="3400" b="1" dirty="0">
                <a:solidFill>
                  <a:srgbClr val="871721"/>
                </a:solidFill>
              </a:rPr>
              <a:t>Through Transportation</a:t>
            </a:r>
            <a:br>
              <a:rPr lang="en-US" sz="3400" b="1" dirty="0">
                <a:solidFill>
                  <a:srgbClr val="871721"/>
                </a:solidFill>
              </a:rPr>
            </a:br>
            <a:endParaRPr lang="en-US" sz="800" b="1" dirty="0">
              <a:solidFill>
                <a:srgbClr val="871721"/>
              </a:solidFill>
            </a:endParaRPr>
          </a:p>
          <a:p>
            <a:pPr marL="457200" lvl="1" indent="0">
              <a:buNone/>
            </a:pPr>
            <a:r>
              <a:rPr lang="en-US" sz="1800" dirty="0"/>
              <a:t>The reason for Iowa DOT existing is to make lives better through transportation. Serving the people and businesses of Iowa, the DOT has the unique niche as </a:t>
            </a:r>
            <a:r>
              <a:rPr lang="en-US" sz="1800" i="1" dirty="0"/>
              <a:t>Stewards of Iowa’s Transportation System</a:t>
            </a:r>
            <a:r>
              <a:rPr lang="en-US" sz="1800" dirty="0"/>
              <a:t>. </a:t>
            </a:r>
          </a:p>
        </p:txBody>
      </p:sp>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467544" y="1295400"/>
            <a:ext cx="7886700" cy="965523"/>
          </a:xfrm>
        </p:spPr>
        <p:txBody>
          <a:bodyPr>
            <a:noAutofit/>
          </a:bodyPr>
          <a:lstStyle/>
          <a:p>
            <a:r>
              <a:rPr lang="en-US" sz="3400" dirty="0">
                <a:solidFill>
                  <a:srgbClr val="B55813"/>
                </a:solidFill>
              </a:rPr>
              <a:t>Where we are going – </a:t>
            </a:r>
            <a:r>
              <a:rPr lang="en-US" sz="3400" b="1" dirty="0">
                <a:solidFill>
                  <a:srgbClr val="871721"/>
                </a:solidFill>
              </a:rPr>
              <a:t>Core Focus</a:t>
            </a:r>
          </a:p>
        </p:txBody>
      </p:sp>
      <p:pic>
        <p:nvPicPr>
          <p:cNvPr id="5" name="Picture 4" descr="A picture containing text&#10;&#10;Description automatically generated">
            <a:extLst>
              <a:ext uri="{FF2B5EF4-FFF2-40B4-BE49-F238E27FC236}">
                <a16:creationId xmlns:a16="http://schemas.microsoft.com/office/drawing/2014/main" id="{2EA5DDB2-4624-4495-A9CD-9189A6A8C0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4200" y="251665"/>
            <a:ext cx="1968643" cy="357935"/>
          </a:xfrm>
          <a:prstGeom prst="rect">
            <a:avLst/>
          </a:prstGeom>
        </p:spPr>
      </p:pic>
    </p:spTree>
    <p:extLst>
      <p:ext uri="{BB962C8B-B14F-4D97-AF65-F5344CB8AC3E}">
        <p14:creationId xmlns:p14="http://schemas.microsoft.com/office/powerpoint/2010/main" val="26482880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467544" y="2553668"/>
            <a:ext cx="7886700" cy="4228132"/>
          </a:xfrm>
          <a:prstGeom prst="rect">
            <a:avLst/>
          </a:prstGeom>
        </p:spPr>
        <p:txBody>
          <a:bodyPr vert="horz" lIns="91440" tIns="45720" rIns="91440" bIns="45720" rtlCol="0">
            <a:normAutofit/>
          </a:bodyPr>
          <a:lstStyle/>
          <a:p>
            <a:pPr marL="457200" lvl="1" indent="0">
              <a:buNone/>
            </a:pPr>
            <a:r>
              <a:rPr lang="en-US" sz="2400" dirty="0"/>
              <a:t>The preferred future of the DOT 10 years out, looks beyond the Business Plan, but not as far as the State Long Range Transportation Plan. </a:t>
            </a:r>
          </a:p>
          <a:p>
            <a:pPr marL="457200" lvl="1" indent="0" algn="ctr">
              <a:buNone/>
            </a:pPr>
            <a:endParaRPr lang="en-US" sz="1500" b="1" dirty="0">
              <a:solidFill>
                <a:srgbClr val="871721"/>
              </a:solidFill>
            </a:endParaRPr>
          </a:p>
          <a:p>
            <a:pPr marL="457200" lvl="1" indent="0">
              <a:buNone/>
            </a:pPr>
            <a:r>
              <a:rPr lang="en-US" sz="1400" dirty="0"/>
              <a:t>Our 10-Year Target:</a:t>
            </a:r>
          </a:p>
          <a:p>
            <a:pPr marL="457200" lvl="1" indent="0">
              <a:buNone/>
            </a:pPr>
            <a:r>
              <a:rPr lang="en-US" sz="3400" b="1" dirty="0">
                <a:solidFill>
                  <a:srgbClr val="871721"/>
                </a:solidFill>
              </a:rPr>
              <a:t>Safest – Smartest – Made to Last</a:t>
            </a:r>
          </a:p>
          <a:p>
            <a:pPr marL="457200" lvl="1" indent="0" algn="ctr">
              <a:buNone/>
            </a:pPr>
            <a:endParaRPr lang="en-US" sz="800" b="1" dirty="0">
              <a:solidFill>
                <a:srgbClr val="871721"/>
              </a:solidFill>
            </a:endParaRPr>
          </a:p>
          <a:p>
            <a:pPr marL="457200" lvl="1" indent="0">
              <a:buNone/>
            </a:pPr>
            <a:r>
              <a:rPr lang="en-US" sz="1800" dirty="0"/>
              <a:t>Iowa has the most customer-focused, safe, reliable, and efficient transportation system and services in the nation through agility and innovation. </a:t>
            </a:r>
          </a:p>
          <a:p>
            <a:pPr lvl="1"/>
            <a:endParaRPr lang="en-US" sz="2400" dirty="0"/>
          </a:p>
          <a:p>
            <a:pPr lvl="1"/>
            <a:endParaRPr lang="en-US" sz="2400" dirty="0"/>
          </a:p>
        </p:txBody>
      </p:sp>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467544" y="1453208"/>
            <a:ext cx="7990656" cy="965523"/>
          </a:xfrm>
        </p:spPr>
        <p:txBody>
          <a:bodyPr>
            <a:noAutofit/>
          </a:bodyPr>
          <a:lstStyle/>
          <a:p>
            <a:r>
              <a:rPr lang="en-US" sz="3400" dirty="0">
                <a:solidFill>
                  <a:srgbClr val="B55813"/>
                </a:solidFill>
              </a:rPr>
              <a:t>Where we are going – </a:t>
            </a:r>
            <a:r>
              <a:rPr lang="en-US" sz="3400" b="1" dirty="0">
                <a:solidFill>
                  <a:srgbClr val="871721"/>
                </a:solidFill>
              </a:rPr>
              <a:t>10-Year Target</a:t>
            </a:r>
          </a:p>
        </p:txBody>
      </p:sp>
      <p:pic>
        <p:nvPicPr>
          <p:cNvPr id="5" name="Picture 4" descr="A picture containing text&#10;&#10;Description automatically generated">
            <a:extLst>
              <a:ext uri="{FF2B5EF4-FFF2-40B4-BE49-F238E27FC236}">
                <a16:creationId xmlns:a16="http://schemas.microsoft.com/office/drawing/2014/main" id="{DAEF3E0D-F2ED-4601-A7E5-354F3F3E90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4200" y="251665"/>
            <a:ext cx="1968643" cy="357935"/>
          </a:xfrm>
          <a:prstGeom prst="rect">
            <a:avLst/>
          </a:prstGeom>
        </p:spPr>
      </p:pic>
    </p:spTree>
    <p:extLst>
      <p:ext uri="{BB962C8B-B14F-4D97-AF65-F5344CB8AC3E}">
        <p14:creationId xmlns:p14="http://schemas.microsoft.com/office/powerpoint/2010/main" val="24003055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467544" y="2133600"/>
            <a:ext cx="7457256" cy="4597077"/>
          </a:xfrm>
          <a:prstGeom prst="rect">
            <a:avLst/>
          </a:prstGeom>
        </p:spPr>
        <p:txBody>
          <a:bodyPr vert="horz" lIns="91440" tIns="45720" rIns="91440" bIns="45720" rtlCol="0">
            <a:normAutofit/>
          </a:bodyPr>
          <a:lstStyle/>
          <a:p>
            <a:pPr marL="457200" lvl="1" indent="0">
              <a:buNone/>
            </a:pPr>
            <a:r>
              <a:rPr lang="en-US" sz="2400" dirty="0"/>
              <a:t>Outline our direction for focused effort over the next five years and serve as building blocks for our preferred future.</a:t>
            </a:r>
          </a:p>
          <a:p>
            <a:pPr marL="457200" lvl="1" indent="0">
              <a:buNone/>
            </a:pPr>
            <a:endParaRPr lang="en-US" sz="1600" dirty="0"/>
          </a:p>
          <a:p>
            <a:pPr marL="457200" lvl="1" indent="0">
              <a:buNone/>
            </a:pPr>
            <a:r>
              <a:rPr lang="en-US" sz="1400" dirty="0"/>
              <a:t>Our 5-Year Priority Goals:</a:t>
            </a:r>
            <a:endParaRPr lang="en-US" sz="1600" dirty="0"/>
          </a:p>
          <a:p>
            <a:pPr marL="1371600" lvl="2" indent="-457200">
              <a:buFont typeface="+mj-lt"/>
              <a:buAutoNum type="arabicPeriod"/>
            </a:pPr>
            <a:r>
              <a:rPr lang="en-US" sz="2200" b="1" dirty="0">
                <a:solidFill>
                  <a:srgbClr val="871721"/>
                </a:solidFill>
              </a:rPr>
              <a:t>Improve transportation system safety and performance</a:t>
            </a:r>
          </a:p>
          <a:p>
            <a:pPr marL="1371600" lvl="2" indent="-457200">
              <a:buFont typeface="+mj-lt"/>
              <a:buAutoNum type="arabicPeriod"/>
            </a:pPr>
            <a:r>
              <a:rPr lang="en-US" sz="2200" b="1" dirty="0">
                <a:solidFill>
                  <a:srgbClr val="871721"/>
                </a:solidFill>
              </a:rPr>
              <a:t>Improve customer service</a:t>
            </a:r>
          </a:p>
          <a:p>
            <a:pPr marL="1371600" lvl="2" indent="-457200">
              <a:buFont typeface="+mj-lt"/>
              <a:buAutoNum type="arabicPeriod"/>
            </a:pPr>
            <a:r>
              <a:rPr lang="en-US" sz="2200" b="1" dirty="0">
                <a:solidFill>
                  <a:srgbClr val="871721"/>
                </a:solidFill>
              </a:rPr>
              <a:t>Advance workforce for future challenges and opportunities</a:t>
            </a:r>
          </a:p>
          <a:p>
            <a:pPr marL="1371600" lvl="2" indent="-457200">
              <a:buFont typeface="+mj-lt"/>
              <a:buAutoNum type="arabicPeriod"/>
            </a:pPr>
            <a:r>
              <a:rPr lang="en-US" sz="2200" b="1" dirty="0">
                <a:solidFill>
                  <a:srgbClr val="871721"/>
                </a:solidFill>
              </a:rPr>
              <a:t>Secure stable and sustainable funding</a:t>
            </a:r>
          </a:p>
          <a:p>
            <a:pPr marL="1371600" lvl="2" indent="-457200">
              <a:buFont typeface="+mj-lt"/>
              <a:buAutoNum type="arabicPeriod"/>
            </a:pPr>
            <a:r>
              <a:rPr lang="en-US" sz="2200" b="1" dirty="0">
                <a:solidFill>
                  <a:srgbClr val="871721"/>
                </a:solidFill>
              </a:rPr>
              <a:t>Grow innovation</a:t>
            </a:r>
          </a:p>
          <a:p>
            <a:pPr lvl="1"/>
            <a:endParaRPr lang="en-US" sz="2400" dirty="0"/>
          </a:p>
          <a:p>
            <a:pPr lvl="1"/>
            <a:endParaRPr lang="en-US" sz="2400" dirty="0"/>
          </a:p>
        </p:txBody>
      </p:sp>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381000" y="1219200"/>
            <a:ext cx="8458200" cy="965523"/>
          </a:xfrm>
        </p:spPr>
        <p:txBody>
          <a:bodyPr>
            <a:noAutofit/>
          </a:bodyPr>
          <a:lstStyle/>
          <a:p>
            <a:r>
              <a:rPr lang="en-US" sz="3100" dirty="0">
                <a:solidFill>
                  <a:srgbClr val="B55813"/>
                </a:solidFill>
              </a:rPr>
              <a:t>Where we are going – </a:t>
            </a:r>
            <a:r>
              <a:rPr lang="en-US" sz="3100" b="1" dirty="0">
                <a:solidFill>
                  <a:srgbClr val="871721"/>
                </a:solidFill>
              </a:rPr>
              <a:t>5-Year Priority Goals</a:t>
            </a:r>
          </a:p>
        </p:txBody>
      </p:sp>
      <p:pic>
        <p:nvPicPr>
          <p:cNvPr id="5" name="Picture 4" descr="A picture containing text&#10;&#10;Description automatically generated">
            <a:extLst>
              <a:ext uri="{FF2B5EF4-FFF2-40B4-BE49-F238E27FC236}">
                <a16:creationId xmlns:a16="http://schemas.microsoft.com/office/drawing/2014/main" id="{CA22F657-B1EA-40A6-8C6C-25F111D30D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4200" y="251665"/>
            <a:ext cx="1968643" cy="357935"/>
          </a:xfrm>
          <a:prstGeom prst="rect">
            <a:avLst/>
          </a:prstGeom>
        </p:spPr>
      </p:pic>
    </p:spTree>
    <p:extLst>
      <p:ext uri="{BB962C8B-B14F-4D97-AF65-F5344CB8AC3E}">
        <p14:creationId xmlns:p14="http://schemas.microsoft.com/office/powerpoint/2010/main" val="27604639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467544" y="2032323"/>
            <a:ext cx="7990656" cy="4520877"/>
          </a:xfrm>
          <a:prstGeom prst="rect">
            <a:avLst/>
          </a:prstGeom>
        </p:spPr>
        <p:txBody>
          <a:bodyPr vert="horz" lIns="91440" tIns="45720" rIns="91440" bIns="45720" rtlCol="0">
            <a:normAutofit fontScale="92500" lnSpcReduction="10000"/>
          </a:bodyPr>
          <a:lstStyle/>
          <a:p>
            <a:pPr marL="457200" lvl="1" indent="0">
              <a:buNone/>
            </a:pPr>
            <a:r>
              <a:rPr lang="en-US" sz="2200" dirty="0"/>
              <a:t>Annually we will set objectives for that calendar year that align to our 5-Year Priority Goals. </a:t>
            </a:r>
          </a:p>
          <a:p>
            <a:pPr lvl="1"/>
            <a:endParaRPr lang="en-US" sz="1000" dirty="0"/>
          </a:p>
          <a:p>
            <a:pPr marL="457200" lvl="1" indent="0">
              <a:buNone/>
            </a:pPr>
            <a:r>
              <a:rPr lang="en-US" sz="2200" dirty="0"/>
              <a:t>In 2021 we will prioritize the following </a:t>
            </a:r>
            <a:r>
              <a:rPr lang="en-US" sz="1500" dirty="0"/>
              <a:t>(Our 1-Year Objectives):</a:t>
            </a:r>
          </a:p>
          <a:p>
            <a:pPr marL="457200" lvl="1" indent="0">
              <a:buNone/>
            </a:pPr>
            <a:endParaRPr lang="en-US" sz="1000" dirty="0"/>
          </a:p>
          <a:p>
            <a:pPr marL="1371600" lvl="2" indent="-457200">
              <a:buFont typeface="+mj-lt"/>
              <a:buAutoNum type="arabicPeriod"/>
            </a:pPr>
            <a:r>
              <a:rPr lang="en-US" sz="2000" b="1" dirty="0">
                <a:solidFill>
                  <a:srgbClr val="871721"/>
                </a:solidFill>
              </a:rPr>
              <a:t>Reduce fatalities to under 300</a:t>
            </a:r>
          </a:p>
          <a:p>
            <a:pPr marL="1371600" lvl="2" indent="-457200">
              <a:buFont typeface="+mj-lt"/>
              <a:buAutoNum type="arabicPeriod"/>
            </a:pPr>
            <a:r>
              <a:rPr lang="en-US" sz="2000" b="1" dirty="0">
                <a:solidFill>
                  <a:srgbClr val="871721"/>
                </a:solidFill>
              </a:rPr>
              <a:t>Update organizational structure and HR business practices to align with organizational strategies</a:t>
            </a:r>
          </a:p>
          <a:p>
            <a:pPr marL="1371600" lvl="2" indent="-457200">
              <a:buFont typeface="+mj-lt"/>
              <a:buAutoNum type="arabicPeriod"/>
            </a:pPr>
            <a:r>
              <a:rPr lang="en-US" sz="2000" b="1" dirty="0">
                <a:solidFill>
                  <a:srgbClr val="871721"/>
                </a:solidFill>
              </a:rPr>
              <a:t>Implement new customer feedback programs</a:t>
            </a:r>
          </a:p>
          <a:p>
            <a:pPr marL="1371600" lvl="2" indent="-457200">
              <a:buFont typeface="+mj-lt"/>
              <a:buAutoNum type="arabicPeriod"/>
            </a:pPr>
            <a:r>
              <a:rPr lang="en-US" sz="2000" b="1" dirty="0">
                <a:solidFill>
                  <a:srgbClr val="871721"/>
                </a:solidFill>
              </a:rPr>
              <a:t>Reimagine how we invest in technology</a:t>
            </a:r>
          </a:p>
          <a:p>
            <a:pPr marL="1371600" lvl="2" indent="-457200">
              <a:buFont typeface="+mj-lt"/>
              <a:buAutoNum type="arabicPeriod"/>
            </a:pPr>
            <a:r>
              <a:rPr lang="en-US" sz="2000" b="1" dirty="0">
                <a:solidFill>
                  <a:srgbClr val="871721"/>
                </a:solidFill>
              </a:rPr>
              <a:t>Implement business measures to move us forward</a:t>
            </a:r>
            <a:endParaRPr lang="en-US" sz="2400" b="1" dirty="0">
              <a:solidFill>
                <a:srgbClr val="871721"/>
              </a:solidFill>
            </a:endParaRPr>
          </a:p>
          <a:p>
            <a:pPr marL="457200" lvl="1" indent="0">
              <a:buNone/>
            </a:pPr>
            <a:endParaRPr lang="en-US" sz="1000" dirty="0"/>
          </a:p>
          <a:p>
            <a:pPr marL="457200" lvl="1" indent="0">
              <a:buNone/>
            </a:pPr>
            <a:endParaRPr lang="en-US" sz="1000" dirty="0"/>
          </a:p>
          <a:p>
            <a:pPr marL="457200" lvl="1" indent="0">
              <a:buNone/>
            </a:pPr>
            <a:r>
              <a:rPr lang="en-US" sz="2200" i="1" dirty="0"/>
              <a:t>Divisions/Districts and subsequent business units are encouraged to set their own 1-Year Objectives that </a:t>
            </a:r>
            <a:br>
              <a:rPr lang="en-US" sz="2200" i="1" dirty="0"/>
            </a:br>
            <a:r>
              <a:rPr lang="en-US" sz="2200" i="1" dirty="0"/>
              <a:t>align to the business plan and agency priority goals.</a:t>
            </a:r>
          </a:p>
          <a:p>
            <a:pPr lvl="1"/>
            <a:endParaRPr lang="en-US" sz="2400" dirty="0"/>
          </a:p>
        </p:txBody>
      </p:sp>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381000" y="1066800"/>
            <a:ext cx="8458200" cy="965523"/>
          </a:xfrm>
        </p:spPr>
        <p:txBody>
          <a:bodyPr>
            <a:noAutofit/>
          </a:bodyPr>
          <a:lstStyle/>
          <a:p>
            <a:r>
              <a:rPr lang="en-US" sz="3400" dirty="0">
                <a:solidFill>
                  <a:schemeClr val="accent5"/>
                </a:solidFill>
              </a:rPr>
              <a:t>How we get there – </a:t>
            </a:r>
            <a:r>
              <a:rPr lang="en-US" sz="3400" b="1" dirty="0">
                <a:solidFill>
                  <a:srgbClr val="871721"/>
                </a:solidFill>
              </a:rPr>
              <a:t>1-Year Objectives</a:t>
            </a:r>
          </a:p>
        </p:txBody>
      </p:sp>
      <p:pic>
        <p:nvPicPr>
          <p:cNvPr id="5" name="Picture 4" descr="A picture containing text&#10;&#10;Description automatically generated">
            <a:extLst>
              <a:ext uri="{FF2B5EF4-FFF2-40B4-BE49-F238E27FC236}">
                <a16:creationId xmlns:a16="http://schemas.microsoft.com/office/drawing/2014/main" id="{C053C51A-824E-42D4-BED4-EE4D4746FF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4200" y="251665"/>
            <a:ext cx="1968643" cy="357935"/>
          </a:xfrm>
          <a:prstGeom prst="rect">
            <a:avLst/>
          </a:prstGeom>
        </p:spPr>
      </p:pic>
    </p:spTree>
    <p:extLst>
      <p:ext uri="{BB962C8B-B14F-4D97-AF65-F5344CB8AC3E}">
        <p14:creationId xmlns:p14="http://schemas.microsoft.com/office/powerpoint/2010/main" val="14847419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467544" y="2260923"/>
            <a:ext cx="7886700" cy="4520877"/>
          </a:xfrm>
          <a:prstGeom prst="rect">
            <a:avLst/>
          </a:prstGeom>
        </p:spPr>
        <p:txBody>
          <a:bodyPr vert="horz" lIns="91440" tIns="45720" rIns="91440" bIns="45720" rtlCol="0">
            <a:normAutofit lnSpcReduction="10000"/>
          </a:bodyPr>
          <a:lstStyle/>
          <a:p>
            <a:pPr marL="457200" lvl="1" indent="0">
              <a:buNone/>
            </a:pPr>
            <a:r>
              <a:rPr lang="en-US" sz="2400" b="1" dirty="0"/>
              <a:t>Rocks are the highest priority items we need to work on in the next 90 days</a:t>
            </a:r>
            <a:r>
              <a:rPr lang="en-US" sz="2400" dirty="0"/>
              <a:t> to meet our 1-Year Objectives. </a:t>
            </a:r>
            <a:br>
              <a:rPr lang="en-US" sz="2400" dirty="0"/>
            </a:br>
            <a:endParaRPr lang="en-US" sz="800" dirty="0"/>
          </a:p>
          <a:p>
            <a:pPr lvl="1"/>
            <a:r>
              <a:rPr lang="en-US" sz="2000" dirty="0"/>
              <a:t>Each quarter we will set new Rocks</a:t>
            </a:r>
            <a:br>
              <a:rPr lang="en-US" sz="2000" dirty="0"/>
            </a:br>
            <a:endParaRPr lang="en-US" sz="800" dirty="0"/>
          </a:p>
          <a:p>
            <a:pPr lvl="1"/>
            <a:r>
              <a:rPr lang="en-US" sz="2000" dirty="0"/>
              <a:t>Progress on Rocks are reviewed regularly to keep them on track. </a:t>
            </a:r>
          </a:p>
          <a:p>
            <a:pPr lvl="2"/>
            <a:r>
              <a:rPr lang="en-US" sz="1800" dirty="0"/>
              <a:t>At the Executive Leadership Level, Rocks are reviewed </a:t>
            </a:r>
            <a:br>
              <a:rPr lang="en-US" sz="1800" dirty="0"/>
            </a:br>
            <a:r>
              <a:rPr lang="en-US" sz="1800" dirty="0"/>
              <a:t>bi-weekly, along with key business metrics. </a:t>
            </a:r>
          </a:p>
          <a:p>
            <a:pPr lvl="1"/>
            <a:endParaRPr lang="en-US" sz="1600" dirty="0"/>
          </a:p>
          <a:p>
            <a:pPr marL="457200" lvl="1" indent="0">
              <a:buNone/>
            </a:pPr>
            <a:r>
              <a:rPr lang="en-US" sz="2000" i="1" dirty="0"/>
              <a:t>Divisions/Districts and subsequent business units are encouraged to set and track their own 90-Day Rocks </a:t>
            </a:r>
            <a:br>
              <a:rPr lang="en-US" sz="2000" i="1" dirty="0"/>
            </a:br>
            <a:r>
              <a:rPr lang="en-US" sz="2000" i="1" dirty="0"/>
              <a:t>that align to their 1-Year Goals, the business plan, and agency priority goals.</a:t>
            </a:r>
          </a:p>
          <a:p>
            <a:pPr marL="457200" lvl="1" indent="0">
              <a:buNone/>
            </a:pPr>
            <a:endParaRPr lang="en-US" sz="2400" dirty="0"/>
          </a:p>
          <a:p>
            <a:pPr lvl="1"/>
            <a:endParaRPr lang="en-US" sz="2400" dirty="0"/>
          </a:p>
        </p:txBody>
      </p:sp>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381000" y="1295400"/>
            <a:ext cx="8458200" cy="965523"/>
          </a:xfrm>
        </p:spPr>
        <p:txBody>
          <a:bodyPr>
            <a:noAutofit/>
          </a:bodyPr>
          <a:lstStyle/>
          <a:p>
            <a:r>
              <a:rPr lang="en-US" sz="3400" dirty="0">
                <a:solidFill>
                  <a:schemeClr val="accent5"/>
                </a:solidFill>
              </a:rPr>
              <a:t>How we get there – </a:t>
            </a:r>
            <a:r>
              <a:rPr lang="en-US" sz="3400" b="1" dirty="0">
                <a:solidFill>
                  <a:srgbClr val="871721"/>
                </a:solidFill>
              </a:rPr>
              <a:t>90-Day Rocks</a:t>
            </a:r>
          </a:p>
        </p:txBody>
      </p:sp>
      <p:pic>
        <p:nvPicPr>
          <p:cNvPr id="5" name="Picture 4" descr="A picture containing text&#10;&#10;Description automatically generated">
            <a:extLst>
              <a:ext uri="{FF2B5EF4-FFF2-40B4-BE49-F238E27FC236}">
                <a16:creationId xmlns:a16="http://schemas.microsoft.com/office/drawing/2014/main" id="{87D4D7C7-BF63-4B12-81D4-A42B0FFBC5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4200" y="251665"/>
            <a:ext cx="1968643" cy="357935"/>
          </a:xfrm>
          <a:prstGeom prst="rect">
            <a:avLst/>
          </a:prstGeom>
        </p:spPr>
      </p:pic>
    </p:spTree>
    <p:extLst>
      <p:ext uri="{BB962C8B-B14F-4D97-AF65-F5344CB8AC3E}">
        <p14:creationId xmlns:p14="http://schemas.microsoft.com/office/powerpoint/2010/main" val="18508499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0C572F6-7210-430A-9229-7AEB708758B0}"/>
              </a:ext>
            </a:extLst>
          </p:cNvPr>
          <p:cNvSpPr/>
          <p:nvPr/>
        </p:nvSpPr>
        <p:spPr>
          <a:xfrm>
            <a:off x="782271" y="3462099"/>
            <a:ext cx="2637601" cy="1200329"/>
          </a:xfrm>
          <a:prstGeom prst="rect">
            <a:avLst/>
          </a:prstGeom>
        </p:spPr>
        <p:txBody>
          <a:bodyPr wrap="square">
            <a:spAutoFit/>
          </a:bodyPr>
          <a:lstStyle/>
          <a:p>
            <a:r>
              <a:rPr lang="en-US" sz="2400" b="1" dirty="0">
                <a:solidFill>
                  <a:schemeClr val="bg1"/>
                </a:solidFill>
                <a:latin typeface="Century Gothic" panose="020B0502020202020204" pitchFamily="34" charset="0"/>
                <a:cs typeface="Arial" panose="020B0604020202020204" pitchFamily="34" charset="0"/>
              </a:rPr>
              <a:t>How is the </a:t>
            </a:r>
            <a:br>
              <a:rPr lang="en-US" sz="2400" b="1" dirty="0">
                <a:solidFill>
                  <a:schemeClr val="bg1"/>
                </a:solidFill>
                <a:latin typeface="Century Gothic" panose="020B0502020202020204" pitchFamily="34" charset="0"/>
                <a:cs typeface="Arial" panose="020B0604020202020204" pitchFamily="34" charset="0"/>
              </a:rPr>
            </a:br>
            <a:r>
              <a:rPr lang="en-US" sz="2400" b="1" dirty="0">
                <a:solidFill>
                  <a:schemeClr val="bg1"/>
                </a:solidFill>
                <a:latin typeface="Century Gothic" panose="020B0502020202020204" pitchFamily="34" charset="0"/>
                <a:cs typeface="Arial" panose="020B0604020202020204" pitchFamily="34" charset="0"/>
              </a:rPr>
              <a:t>plan being rolled out?</a:t>
            </a:r>
          </a:p>
        </p:txBody>
      </p:sp>
    </p:spTree>
    <p:extLst>
      <p:ext uri="{BB962C8B-B14F-4D97-AF65-F5344CB8AC3E}">
        <p14:creationId xmlns:p14="http://schemas.microsoft.com/office/powerpoint/2010/main" val="1486563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467544" y="2032323"/>
            <a:ext cx="7886700" cy="4520877"/>
          </a:xfrm>
          <a:prstGeom prst="rect">
            <a:avLst/>
          </a:prstGeom>
        </p:spPr>
        <p:txBody>
          <a:bodyPr vert="horz" lIns="91440" tIns="45720" rIns="91440" bIns="45720" rtlCol="0">
            <a:normAutofit fontScale="92500" lnSpcReduction="10000"/>
          </a:bodyPr>
          <a:lstStyle/>
          <a:p>
            <a:pPr marL="457200" lvl="1" indent="0">
              <a:buNone/>
            </a:pPr>
            <a:r>
              <a:rPr lang="en-US" sz="2400" dirty="0"/>
              <a:t>Everyone has a role in the plan and its success!</a:t>
            </a:r>
            <a:br>
              <a:rPr lang="en-US" sz="2400" dirty="0"/>
            </a:br>
            <a:endParaRPr lang="en-US" sz="2400" dirty="0"/>
          </a:p>
          <a:p>
            <a:pPr lvl="1"/>
            <a:r>
              <a:rPr lang="en-US" sz="2200" dirty="0"/>
              <a:t>The Director announced the business plan to </a:t>
            </a:r>
            <a:br>
              <a:rPr lang="en-US" sz="2200" dirty="0"/>
            </a:br>
            <a:r>
              <a:rPr lang="en-US" sz="2200" dirty="0"/>
              <a:t>all employees via email on March 1.</a:t>
            </a:r>
            <a:br>
              <a:rPr lang="en-US" sz="2200" dirty="0"/>
            </a:br>
            <a:endParaRPr lang="en-US" sz="2200" dirty="0"/>
          </a:p>
          <a:p>
            <a:pPr lvl="1"/>
            <a:r>
              <a:rPr lang="en-US" sz="2200" dirty="0"/>
              <a:t>Division Directors and District Engineers will share this presentation with their Bureau Directors and District Management.</a:t>
            </a:r>
            <a:br>
              <a:rPr lang="en-US" sz="2200" dirty="0"/>
            </a:br>
            <a:endParaRPr lang="en-US" sz="2200" dirty="0"/>
          </a:p>
          <a:p>
            <a:pPr lvl="1"/>
            <a:r>
              <a:rPr lang="en-US" sz="2200" dirty="0"/>
              <a:t>Bureau Directors and District Management will share with their management and direct reports.</a:t>
            </a:r>
            <a:br>
              <a:rPr lang="en-US" sz="2200" dirty="0"/>
            </a:br>
            <a:endParaRPr lang="en-US" sz="2200" dirty="0"/>
          </a:p>
          <a:p>
            <a:pPr lvl="1"/>
            <a:r>
              <a:rPr lang="en-US" sz="2200" dirty="0"/>
              <a:t>Process will “cascade” until everyone in the agency has been made aware – targeting the end of March. </a:t>
            </a:r>
          </a:p>
          <a:p>
            <a:pPr marL="457200" lvl="1" indent="0">
              <a:buNone/>
            </a:pPr>
            <a:endParaRPr lang="en-US" sz="2400" dirty="0"/>
          </a:p>
          <a:p>
            <a:pPr lvl="1"/>
            <a:endParaRPr lang="en-US" sz="2400" dirty="0"/>
          </a:p>
        </p:txBody>
      </p:sp>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381000" y="1066800"/>
            <a:ext cx="8458200" cy="965523"/>
          </a:xfrm>
        </p:spPr>
        <p:txBody>
          <a:bodyPr>
            <a:noAutofit/>
          </a:bodyPr>
          <a:lstStyle/>
          <a:p>
            <a:r>
              <a:rPr lang="en-US" sz="3400" dirty="0">
                <a:solidFill>
                  <a:srgbClr val="B55813"/>
                </a:solidFill>
              </a:rPr>
              <a:t>Cascading rollout</a:t>
            </a:r>
            <a:endParaRPr lang="en-US" sz="3400" b="1" dirty="0">
              <a:solidFill>
                <a:srgbClr val="B55813"/>
              </a:solidFill>
            </a:endParaRPr>
          </a:p>
        </p:txBody>
      </p:sp>
      <p:pic>
        <p:nvPicPr>
          <p:cNvPr id="6" name="Picture 5" descr="A picture containing text&#10;&#10;Description automatically generated">
            <a:extLst>
              <a:ext uri="{FF2B5EF4-FFF2-40B4-BE49-F238E27FC236}">
                <a16:creationId xmlns:a16="http://schemas.microsoft.com/office/drawing/2014/main" id="{4F6D5FA0-92E8-4839-A0CB-68C90C9BD5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4200" y="251665"/>
            <a:ext cx="1968643" cy="357935"/>
          </a:xfrm>
          <a:prstGeom prst="rect">
            <a:avLst/>
          </a:prstGeom>
        </p:spPr>
      </p:pic>
    </p:spTree>
    <p:extLst>
      <p:ext uri="{BB962C8B-B14F-4D97-AF65-F5344CB8AC3E}">
        <p14:creationId xmlns:p14="http://schemas.microsoft.com/office/powerpoint/2010/main" val="42293545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F5CEF2C-FF7B-45A5-814A-068FED6D35C0}"/>
              </a:ext>
            </a:extLst>
          </p:cNvPr>
          <p:cNvSpPr/>
          <p:nvPr/>
        </p:nvSpPr>
        <p:spPr>
          <a:xfrm>
            <a:off x="762000" y="4267200"/>
            <a:ext cx="2637601" cy="1200329"/>
          </a:xfrm>
          <a:prstGeom prst="rect">
            <a:avLst/>
          </a:prstGeom>
        </p:spPr>
        <p:txBody>
          <a:bodyPr wrap="square">
            <a:spAutoFit/>
          </a:bodyPr>
          <a:lstStyle/>
          <a:p>
            <a:r>
              <a:rPr lang="en-US" sz="2400" b="1" dirty="0">
                <a:solidFill>
                  <a:schemeClr val="bg1"/>
                </a:solidFill>
                <a:latin typeface="Century Gothic" panose="020B0502020202020204" pitchFamily="34" charset="0"/>
                <a:cs typeface="Arial" panose="020B0604020202020204" pitchFamily="34" charset="0"/>
              </a:rPr>
              <a:t>What’s next?</a:t>
            </a:r>
          </a:p>
          <a:p>
            <a:endParaRPr lang="en-US" sz="2400" b="1" dirty="0">
              <a:solidFill>
                <a:schemeClr val="bg1"/>
              </a:solidFill>
              <a:latin typeface="Century Gothic" panose="020B0502020202020204" pitchFamily="34" charset="0"/>
              <a:cs typeface="Arial" panose="020B0604020202020204" pitchFamily="34" charset="0"/>
            </a:endParaRPr>
          </a:p>
          <a:p>
            <a:r>
              <a:rPr lang="en-US" sz="2400" b="1" dirty="0">
                <a:solidFill>
                  <a:schemeClr val="bg1"/>
                </a:solidFill>
                <a:latin typeface="Century Gothic" panose="020B0502020202020204" pitchFamily="34" charset="0"/>
                <a:cs typeface="Arial" panose="020B0604020202020204" pitchFamily="34" charset="0"/>
              </a:rPr>
              <a:t>Work the plan!</a:t>
            </a:r>
          </a:p>
        </p:txBody>
      </p:sp>
    </p:spTree>
    <p:extLst>
      <p:ext uri="{BB962C8B-B14F-4D97-AF65-F5344CB8AC3E}">
        <p14:creationId xmlns:p14="http://schemas.microsoft.com/office/powerpoint/2010/main" val="10321767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1CBF801-B373-4AF6-9B19-CCD77FC5E5B2}"/>
              </a:ext>
            </a:extLst>
          </p:cNvPr>
          <p:cNvSpPr/>
          <p:nvPr/>
        </p:nvSpPr>
        <p:spPr>
          <a:xfrm>
            <a:off x="782271" y="3462099"/>
            <a:ext cx="2637601" cy="1384995"/>
          </a:xfrm>
          <a:prstGeom prst="rect">
            <a:avLst/>
          </a:prstGeom>
        </p:spPr>
        <p:txBody>
          <a:bodyPr wrap="square">
            <a:spAutoFit/>
          </a:bodyPr>
          <a:lstStyle/>
          <a:p>
            <a:r>
              <a:rPr lang="en-US" sz="2800" b="1" dirty="0">
                <a:solidFill>
                  <a:schemeClr val="bg1"/>
                </a:solidFill>
                <a:latin typeface="Century Gothic" panose="020B0502020202020204" pitchFamily="34" charset="0"/>
                <a:cs typeface="Arial" panose="020B0604020202020204" pitchFamily="34" charset="0"/>
              </a:rPr>
              <a:t>Why are we embarking on this process?</a:t>
            </a:r>
          </a:p>
        </p:txBody>
      </p:sp>
    </p:spTree>
    <p:extLst>
      <p:ext uri="{BB962C8B-B14F-4D97-AF65-F5344CB8AC3E}">
        <p14:creationId xmlns:p14="http://schemas.microsoft.com/office/powerpoint/2010/main" val="31968354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467544" y="2260923"/>
            <a:ext cx="7533456" cy="5359077"/>
          </a:xfrm>
          <a:prstGeom prst="rect">
            <a:avLst/>
          </a:prstGeom>
        </p:spPr>
        <p:txBody>
          <a:bodyPr vert="horz" lIns="91440" tIns="45720" rIns="91440" bIns="45720" rtlCol="0">
            <a:normAutofit/>
          </a:bodyPr>
          <a:lstStyle/>
          <a:p>
            <a:pPr lvl="1"/>
            <a:r>
              <a:rPr lang="en-US" sz="2200" dirty="0"/>
              <a:t>As the plan is rolled out, business units should consider how their work aligns with the plan.</a:t>
            </a:r>
            <a:br>
              <a:rPr lang="en-US" sz="2400" dirty="0"/>
            </a:br>
            <a:endParaRPr lang="en-US" sz="1700" dirty="0"/>
          </a:p>
          <a:p>
            <a:pPr lvl="1"/>
            <a:r>
              <a:rPr lang="en-US" sz="2200" dirty="0"/>
              <a:t>Determine the agency 1-Year Objectives most applicable to your work unit and consider other business unit priorities that align with the business plan. </a:t>
            </a:r>
          </a:p>
          <a:p>
            <a:pPr lvl="2"/>
            <a:r>
              <a:rPr lang="en-US" sz="2000" dirty="0"/>
              <a:t>Set the 1-Year Objectives that your business unit will focus on in 2021.</a:t>
            </a:r>
          </a:p>
          <a:p>
            <a:pPr lvl="2"/>
            <a:endParaRPr lang="en-US" sz="1100" dirty="0"/>
          </a:p>
          <a:p>
            <a:pPr marL="457200" lvl="1" indent="0">
              <a:buNone/>
            </a:pPr>
            <a:endParaRPr lang="en-US" sz="2400" dirty="0"/>
          </a:p>
        </p:txBody>
      </p:sp>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0" y="1143000"/>
            <a:ext cx="9144000" cy="965523"/>
          </a:xfrm>
        </p:spPr>
        <p:txBody>
          <a:bodyPr>
            <a:noAutofit/>
          </a:bodyPr>
          <a:lstStyle/>
          <a:p>
            <a:r>
              <a:rPr lang="en-US" sz="3100" dirty="0">
                <a:solidFill>
                  <a:srgbClr val="00717F"/>
                </a:solidFill>
              </a:rPr>
              <a:t> </a:t>
            </a:r>
            <a:r>
              <a:rPr lang="en-US" sz="3400" dirty="0">
                <a:solidFill>
                  <a:srgbClr val="00717F"/>
                </a:solidFill>
              </a:rPr>
              <a:t>Set 1-Year Objectives</a:t>
            </a:r>
            <a:endParaRPr lang="en-US" sz="3400" b="1" dirty="0">
              <a:solidFill>
                <a:srgbClr val="00717F"/>
              </a:solidFill>
            </a:endParaRPr>
          </a:p>
        </p:txBody>
      </p:sp>
      <p:pic>
        <p:nvPicPr>
          <p:cNvPr id="5" name="Picture 4" descr="A picture containing text&#10;&#10;Description automatically generated">
            <a:extLst>
              <a:ext uri="{FF2B5EF4-FFF2-40B4-BE49-F238E27FC236}">
                <a16:creationId xmlns:a16="http://schemas.microsoft.com/office/drawing/2014/main" id="{77B66C30-AEDF-4496-BF48-9725159FB4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4200" y="251665"/>
            <a:ext cx="1968643" cy="357935"/>
          </a:xfrm>
          <a:prstGeom prst="rect">
            <a:avLst/>
          </a:prstGeom>
        </p:spPr>
      </p:pic>
    </p:spTree>
    <p:extLst>
      <p:ext uri="{BB962C8B-B14F-4D97-AF65-F5344CB8AC3E}">
        <p14:creationId xmlns:p14="http://schemas.microsoft.com/office/powerpoint/2010/main" val="16046727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467544" y="2184723"/>
            <a:ext cx="8143056" cy="4597077"/>
          </a:xfrm>
          <a:prstGeom prst="rect">
            <a:avLst/>
          </a:prstGeom>
        </p:spPr>
        <p:txBody>
          <a:bodyPr vert="horz" lIns="91440" tIns="45720" rIns="91440" bIns="45720" rtlCol="0">
            <a:normAutofit/>
          </a:bodyPr>
          <a:lstStyle/>
          <a:p>
            <a:pPr lvl="2"/>
            <a:endParaRPr lang="en-US" sz="1100" dirty="0"/>
          </a:p>
          <a:p>
            <a:pPr lvl="1"/>
            <a:r>
              <a:rPr lang="en-US" sz="2200" dirty="0"/>
              <a:t>Determine the highest priority items or “Rocks” your team should be working on in the next 90 days.</a:t>
            </a:r>
            <a:br>
              <a:rPr lang="en-US" sz="2200" dirty="0"/>
            </a:br>
            <a:r>
              <a:rPr lang="en-US" sz="2200" dirty="0"/>
              <a:t> </a:t>
            </a:r>
          </a:p>
          <a:p>
            <a:pPr lvl="1"/>
            <a:r>
              <a:rPr lang="en-US" sz="2200" dirty="0"/>
              <a:t>Most of your Rocks should align to your 1-Year Objectives.</a:t>
            </a:r>
            <a:br>
              <a:rPr lang="en-US" sz="2200" dirty="0"/>
            </a:br>
            <a:endParaRPr lang="en-US" sz="2200" dirty="0"/>
          </a:p>
          <a:p>
            <a:pPr lvl="1"/>
            <a:r>
              <a:rPr lang="en-US" sz="2200" dirty="0"/>
              <a:t>Focus on items that bring about change and forward progress, not the day-to-day tasks you are required to complete. These should be business goals.</a:t>
            </a:r>
          </a:p>
          <a:p>
            <a:pPr marL="457200" lvl="1" indent="0">
              <a:buNone/>
            </a:pPr>
            <a:endParaRPr lang="en-US" sz="2200" dirty="0"/>
          </a:p>
          <a:p>
            <a:pPr lvl="1"/>
            <a:endParaRPr lang="en-US" sz="2400" dirty="0"/>
          </a:p>
        </p:txBody>
      </p:sp>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0" y="1219200"/>
            <a:ext cx="9144000" cy="965523"/>
          </a:xfrm>
        </p:spPr>
        <p:txBody>
          <a:bodyPr>
            <a:noAutofit/>
          </a:bodyPr>
          <a:lstStyle/>
          <a:p>
            <a:r>
              <a:rPr lang="en-US" sz="3100" dirty="0">
                <a:solidFill>
                  <a:srgbClr val="00717F"/>
                </a:solidFill>
              </a:rPr>
              <a:t> </a:t>
            </a:r>
            <a:r>
              <a:rPr lang="en-US" sz="3400" dirty="0">
                <a:solidFill>
                  <a:srgbClr val="00717F"/>
                </a:solidFill>
              </a:rPr>
              <a:t>Set 90-Day Rocks</a:t>
            </a:r>
            <a:endParaRPr lang="en-US" sz="3400" b="1" dirty="0">
              <a:solidFill>
                <a:srgbClr val="00717F"/>
              </a:solidFill>
            </a:endParaRPr>
          </a:p>
        </p:txBody>
      </p:sp>
      <p:pic>
        <p:nvPicPr>
          <p:cNvPr id="5" name="Picture 4" descr="A picture containing text&#10;&#10;Description automatically generated">
            <a:extLst>
              <a:ext uri="{FF2B5EF4-FFF2-40B4-BE49-F238E27FC236}">
                <a16:creationId xmlns:a16="http://schemas.microsoft.com/office/drawing/2014/main" id="{15B157E4-61BD-4B4C-9F83-E5017A47A5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4200" y="251665"/>
            <a:ext cx="1968643" cy="357935"/>
          </a:xfrm>
          <a:prstGeom prst="rect">
            <a:avLst/>
          </a:prstGeom>
        </p:spPr>
      </p:pic>
    </p:spTree>
    <p:extLst>
      <p:ext uri="{BB962C8B-B14F-4D97-AF65-F5344CB8AC3E}">
        <p14:creationId xmlns:p14="http://schemas.microsoft.com/office/powerpoint/2010/main" val="13890659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467544" y="2108523"/>
            <a:ext cx="7886700" cy="4673277"/>
          </a:xfrm>
          <a:prstGeom prst="rect">
            <a:avLst/>
          </a:prstGeom>
        </p:spPr>
        <p:txBody>
          <a:bodyPr vert="horz" lIns="91440" tIns="45720" rIns="91440" bIns="45720" rtlCol="0">
            <a:normAutofit/>
          </a:bodyPr>
          <a:lstStyle/>
          <a:p>
            <a:pPr lvl="1"/>
            <a:r>
              <a:rPr lang="en-US" sz="2200" dirty="0"/>
              <a:t>As a business unit, establish a rhythm to review the progress of your Rocks and other key metrics important to your team on a regular basis. </a:t>
            </a:r>
            <a:br>
              <a:rPr lang="en-US" sz="2200" dirty="0"/>
            </a:br>
            <a:endParaRPr lang="en-US" sz="2200" dirty="0"/>
          </a:p>
          <a:p>
            <a:pPr lvl="1"/>
            <a:r>
              <a:rPr lang="en-US" sz="2200" dirty="0"/>
              <a:t>It is suggested that you check progress at least every-other week.</a:t>
            </a:r>
          </a:p>
          <a:p>
            <a:pPr lvl="1"/>
            <a:endParaRPr lang="en-US" sz="800" dirty="0"/>
          </a:p>
          <a:p>
            <a:pPr lvl="2"/>
            <a:r>
              <a:rPr lang="en-US" sz="2000" dirty="0"/>
              <a:t>It can be as simple as assessing if the Rock is </a:t>
            </a:r>
            <a:br>
              <a:rPr lang="en-US" sz="2000" dirty="0"/>
            </a:br>
            <a:r>
              <a:rPr lang="en-US" sz="2000" dirty="0"/>
              <a:t>“on-track” or “off-track.”</a:t>
            </a:r>
            <a:br>
              <a:rPr lang="en-US" sz="2000" dirty="0"/>
            </a:br>
            <a:endParaRPr lang="en-US" sz="800" dirty="0"/>
          </a:p>
          <a:p>
            <a:pPr lvl="2"/>
            <a:r>
              <a:rPr lang="en-US" sz="2000" dirty="0"/>
              <a:t>For accountability, your supervisor should report the number of on-track and off-track items regularly to their supervisor. </a:t>
            </a:r>
          </a:p>
          <a:p>
            <a:pPr marL="457200" lvl="1" indent="0">
              <a:buNone/>
            </a:pPr>
            <a:endParaRPr lang="en-US" sz="2400" dirty="0"/>
          </a:p>
          <a:p>
            <a:pPr lvl="1"/>
            <a:endParaRPr lang="en-US" sz="2400" dirty="0"/>
          </a:p>
        </p:txBody>
      </p:sp>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0" y="1143000"/>
            <a:ext cx="9144000" cy="965523"/>
          </a:xfrm>
        </p:spPr>
        <p:txBody>
          <a:bodyPr>
            <a:noAutofit/>
          </a:bodyPr>
          <a:lstStyle/>
          <a:p>
            <a:r>
              <a:rPr lang="en-US" sz="3100" dirty="0">
                <a:solidFill>
                  <a:srgbClr val="B55813"/>
                </a:solidFill>
              </a:rPr>
              <a:t> </a:t>
            </a:r>
            <a:r>
              <a:rPr lang="en-US" sz="3400" dirty="0">
                <a:solidFill>
                  <a:srgbClr val="00717F"/>
                </a:solidFill>
              </a:rPr>
              <a:t>Track your progress</a:t>
            </a:r>
            <a:endParaRPr lang="en-US" sz="3400" b="1" dirty="0">
              <a:solidFill>
                <a:srgbClr val="00717F"/>
              </a:solidFill>
            </a:endParaRPr>
          </a:p>
        </p:txBody>
      </p:sp>
      <p:pic>
        <p:nvPicPr>
          <p:cNvPr id="5" name="Picture 4" descr="A picture containing text&#10;&#10;Description automatically generated">
            <a:extLst>
              <a:ext uri="{FF2B5EF4-FFF2-40B4-BE49-F238E27FC236}">
                <a16:creationId xmlns:a16="http://schemas.microsoft.com/office/drawing/2014/main" id="{A8DD66FE-1A81-49FE-BDFF-087E7673ED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4200" y="251665"/>
            <a:ext cx="1968643" cy="357935"/>
          </a:xfrm>
          <a:prstGeom prst="rect">
            <a:avLst/>
          </a:prstGeom>
        </p:spPr>
      </p:pic>
    </p:spTree>
    <p:extLst>
      <p:ext uri="{BB962C8B-B14F-4D97-AF65-F5344CB8AC3E}">
        <p14:creationId xmlns:p14="http://schemas.microsoft.com/office/powerpoint/2010/main" val="17882987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467544" y="2133600"/>
            <a:ext cx="7886700" cy="5105400"/>
          </a:xfrm>
          <a:prstGeom prst="rect">
            <a:avLst/>
          </a:prstGeom>
        </p:spPr>
        <p:txBody>
          <a:bodyPr vert="horz" lIns="91440" tIns="45720" rIns="91440" bIns="45720" rtlCol="0">
            <a:normAutofit/>
          </a:bodyPr>
          <a:lstStyle/>
          <a:p>
            <a:pPr marL="457200" lvl="1" indent="0">
              <a:buNone/>
            </a:pPr>
            <a:r>
              <a:rPr lang="en-US" sz="2400" dirty="0"/>
              <a:t>It’s okay!</a:t>
            </a:r>
            <a:br>
              <a:rPr lang="en-US" sz="2400" dirty="0"/>
            </a:br>
            <a:endParaRPr lang="en-US" sz="2400" dirty="0"/>
          </a:p>
          <a:p>
            <a:pPr lvl="1"/>
            <a:r>
              <a:rPr lang="en-US" sz="2000" dirty="0"/>
              <a:t>Your business unit should have more items </a:t>
            </a:r>
            <a:r>
              <a:rPr lang="en-US" sz="2000" b="1" dirty="0">
                <a:solidFill>
                  <a:schemeClr val="accent5"/>
                </a:solidFill>
              </a:rPr>
              <a:t>on-track </a:t>
            </a:r>
            <a:br>
              <a:rPr lang="en-US" sz="2000" b="1" dirty="0">
                <a:solidFill>
                  <a:schemeClr val="accent5"/>
                </a:solidFill>
              </a:rPr>
            </a:br>
            <a:r>
              <a:rPr lang="en-US" sz="2000" dirty="0"/>
              <a:t>than </a:t>
            </a:r>
            <a:r>
              <a:rPr lang="en-US" sz="2000" b="1" dirty="0">
                <a:solidFill>
                  <a:srgbClr val="871721"/>
                </a:solidFill>
              </a:rPr>
              <a:t>off-track. </a:t>
            </a:r>
            <a:br>
              <a:rPr lang="en-US" sz="2000" b="1" dirty="0">
                <a:solidFill>
                  <a:srgbClr val="871721"/>
                </a:solidFill>
              </a:rPr>
            </a:br>
            <a:endParaRPr lang="en-US" sz="2000" dirty="0"/>
          </a:p>
          <a:p>
            <a:pPr lvl="1"/>
            <a:r>
              <a:rPr lang="en-US" sz="2000" dirty="0"/>
              <a:t>Following your assessment of progress, discuss ways to continue to move off-track items forward. </a:t>
            </a:r>
            <a:br>
              <a:rPr lang="en-US" sz="2000" dirty="0"/>
            </a:br>
            <a:endParaRPr lang="en-US" sz="2000" dirty="0"/>
          </a:p>
          <a:p>
            <a:pPr lvl="1"/>
            <a:r>
              <a:rPr lang="en-US" sz="2000" dirty="0"/>
              <a:t>Continue to “work the plan” and track your progress on a regular basis.</a:t>
            </a:r>
          </a:p>
          <a:p>
            <a:pPr marL="457200" lvl="1" indent="0">
              <a:buNone/>
            </a:pPr>
            <a:endParaRPr lang="en-US" sz="2400" dirty="0"/>
          </a:p>
          <a:p>
            <a:pPr lvl="1"/>
            <a:endParaRPr lang="en-US" sz="2400" dirty="0"/>
          </a:p>
        </p:txBody>
      </p:sp>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0" y="1143000"/>
            <a:ext cx="9144000" cy="965523"/>
          </a:xfrm>
        </p:spPr>
        <p:txBody>
          <a:bodyPr>
            <a:noAutofit/>
          </a:bodyPr>
          <a:lstStyle/>
          <a:p>
            <a:r>
              <a:rPr lang="en-US" sz="3100" dirty="0">
                <a:solidFill>
                  <a:srgbClr val="B55813"/>
                </a:solidFill>
              </a:rPr>
              <a:t> </a:t>
            </a:r>
            <a:r>
              <a:rPr lang="en-US" sz="3400" dirty="0">
                <a:solidFill>
                  <a:srgbClr val="00717F"/>
                </a:solidFill>
              </a:rPr>
              <a:t>What if a Rock is </a:t>
            </a:r>
            <a:r>
              <a:rPr lang="en-US" sz="3400" b="1" dirty="0">
                <a:solidFill>
                  <a:srgbClr val="871721"/>
                </a:solidFill>
              </a:rPr>
              <a:t>off-track</a:t>
            </a:r>
            <a:r>
              <a:rPr lang="en-US" sz="3400" dirty="0">
                <a:solidFill>
                  <a:srgbClr val="00717F"/>
                </a:solidFill>
              </a:rPr>
              <a:t>?</a:t>
            </a:r>
            <a:endParaRPr lang="en-US" sz="3400" b="1" dirty="0">
              <a:solidFill>
                <a:srgbClr val="00717F"/>
              </a:solidFill>
            </a:endParaRPr>
          </a:p>
        </p:txBody>
      </p:sp>
      <p:pic>
        <p:nvPicPr>
          <p:cNvPr id="5" name="Picture 4" descr="A picture containing text&#10;&#10;Description automatically generated">
            <a:extLst>
              <a:ext uri="{FF2B5EF4-FFF2-40B4-BE49-F238E27FC236}">
                <a16:creationId xmlns:a16="http://schemas.microsoft.com/office/drawing/2014/main" id="{6CB848C5-35E0-4299-90FF-45A6A29838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4200" y="251665"/>
            <a:ext cx="1968643" cy="357935"/>
          </a:xfrm>
          <a:prstGeom prst="rect">
            <a:avLst/>
          </a:prstGeom>
        </p:spPr>
      </p:pic>
    </p:spTree>
    <p:extLst>
      <p:ext uri="{BB962C8B-B14F-4D97-AF65-F5344CB8AC3E}">
        <p14:creationId xmlns:p14="http://schemas.microsoft.com/office/powerpoint/2010/main" val="39045187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467544" y="1956123"/>
            <a:ext cx="8143056" cy="5359077"/>
          </a:xfrm>
          <a:prstGeom prst="rect">
            <a:avLst/>
          </a:prstGeom>
        </p:spPr>
        <p:txBody>
          <a:bodyPr vert="horz" lIns="91440" tIns="45720" rIns="91440" bIns="45720" rtlCol="0">
            <a:normAutofit/>
          </a:bodyPr>
          <a:lstStyle/>
          <a:p>
            <a:pPr lvl="1"/>
            <a:r>
              <a:rPr lang="en-US" sz="2400" dirty="0"/>
              <a:t>Every 90 days your business unit should </a:t>
            </a:r>
            <a:br>
              <a:rPr lang="en-US" sz="2400" dirty="0"/>
            </a:br>
            <a:r>
              <a:rPr lang="en-US" sz="2400" dirty="0"/>
              <a:t>set new Rocks. </a:t>
            </a:r>
            <a:br>
              <a:rPr lang="en-US" sz="2400" dirty="0"/>
            </a:br>
            <a:endParaRPr lang="en-US" sz="1500" dirty="0"/>
          </a:p>
          <a:p>
            <a:pPr lvl="2"/>
            <a:r>
              <a:rPr lang="en-US" sz="2200" dirty="0"/>
              <a:t>If a rock did not get completed </a:t>
            </a:r>
            <a:br>
              <a:rPr lang="en-US" sz="2200" dirty="0"/>
            </a:br>
            <a:r>
              <a:rPr lang="en-US" sz="2200" dirty="0"/>
              <a:t>in the last 90 days – </a:t>
            </a:r>
            <a:r>
              <a:rPr lang="en-US" sz="2200" b="1" cap="all" dirty="0">
                <a:solidFill>
                  <a:srgbClr val="B55813"/>
                </a:solidFill>
              </a:rPr>
              <a:t>Assess it.</a:t>
            </a:r>
            <a:br>
              <a:rPr lang="en-US" sz="2000" b="1" cap="all" dirty="0">
                <a:solidFill>
                  <a:srgbClr val="00717F"/>
                </a:solidFill>
              </a:rPr>
            </a:br>
            <a:endParaRPr lang="en-US" sz="800" b="1" cap="all" dirty="0">
              <a:solidFill>
                <a:srgbClr val="00717F"/>
              </a:solidFill>
            </a:endParaRPr>
          </a:p>
          <a:p>
            <a:pPr lvl="3"/>
            <a:r>
              <a:rPr lang="en-US" dirty="0"/>
              <a:t>Is it still a priority? </a:t>
            </a:r>
          </a:p>
          <a:p>
            <a:pPr lvl="4"/>
            <a:r>
              <a:rPr lang="en-US" sz="1800" dirty="0"/>
              <a:t>If so, should it be a Rock in the next 90 days?</a:t>
            </a:r>
            <a:br>
              <a:rPr lang="en-US" sz="1800" dirty="0"/>
            </a:br>
            <a:endParaRPr lang="en-US" sz="800" dirty="0"/>
          </a:p>
          <a:p>
            <a:pPr lvl="3"/>
            <a:r>
              <a:rPr lang="en-US" dirty="0"/>
              <a:t>Is it too big to tackle in 90 days?</a:t>
            </a:r>
          </a:p>
          <a:p>
            <a:pPr lvl="4"/>
            <a:r>
              <a:rPr lang="en-US" sz="1800" dirty="0"/>
              <a:t>If so, should it be moved to a 1-Year Objective?</a:t>
            </a:r>
          </a:p>
          <a:p>
            <a:pPr marL="1828800" lvl="4" indent="0">
              <a:buNone/>
            </a:pPr>
            <a:endParaRPr lang="en-US" sz="800" dirty="0"/>
          </a:p>
          <a:p>
            <a:pPr marL="1371600" lvl="3" indent="0">
              <a:buNone/>
            </a:pPr>
            <a:endParaRPr lang="en-US" sz="300" dirty="0"/>
          </a:p>
          <a:p>
            <a:pPr lvl="1"/>
            <a:endParaRPr lang="en-US" sz="800" dirty="0"/>
          </a:p>
          <a:p>
            <a:pPr lvl="1"/>
            <a:endParaRPr lang="en-US" sz="2400" dirty="0"/>
          </a:p>
        </p:txBody>
      </p:sp>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0" y="990600"/>
            <a:ext cx="9144000" cy="965523"/>
          </a:xfrm>
        </p:spPr>
        <p:txBody>
          <a:bodyPr>
            <a:noAutofit/>
          </a:bodyPr>
          <a:lstStyle/>
          <a:p>
            <a:r>
              <a:rPr lang="en-US" sz="3100" dirty="0">
                <a:solidFill>
                  <a:srgbClr val="B55813"/>
                </a:solidFill>
              </a:rPr>
              <a:t> </a:t>
            </a:r>
            <a:r>
              <a:rPr lang="en-US" sz="3400" dirty="0">
                <a:solidFill>
                  <a:srgbClr val="00717F"/>
                </a:solidFill>
              </a:rPr>
              <a:t>Repeat, repeat, repeat</a:t>
            </a:r>
            <a:endParaRPr lang="en-US" sz="3400" b="1" dirty="0">
              <a:solidFill>
                <a:srgbClr val="00717F"/>
              </a:solidFill>
            </a:endParaRPr>
          </a:p>
        </p:txBody>
      </p:sp>
      <p:pic>
        <p:nvPicPr>
          <p:cNvPr id="5" name="Picture 4" descr="A picture containing text&#10;&#10;Description automatically generated">
            <a:extLst>
              <a:ext uri="{FF2B5EF4-FFF2-40B4-BE49-F238E27FC236}">
                <a16:creationId xmlns:a16="http://schemas.microsoft.com/office/drawing/2014/main" id="{6C616801-06D0-4B4E-A180-C31222B219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4200" y="251665"/>
            <a:ext cx="1968643" cy="357935"/>
          </a:xfrm>
          <a:prstGeom prst="rect">
            <a:avLst/>
          </a:prstGeom>
        </p:spPr>
      </p:pic>
    </p:spTree>
    <p:extLst>
      <p:ext uri="{BB962C8B-B14F-4D97-AF65-F5344CB8AC3E}">
        <p14:creationId xmlns:p14="http://schemas.microsoft.com/office/powerpoint/2010/main" val="33365198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467544" y="2441228"/>
            <a:ext cx="7886700" cy="4228132"/>
          </a:xfrm>
          <a:prstGeom prst="rect">
            <a:avLst/>
          </a:prstGeom>
        </p:spPr>
        <p:txBody>
          <a:bodyPr vert="horz" lIns="91440" tIns="45720" rIns="91440" bIns="45720" rtlCol="0">
            <a:normAutofit/>
          </a:bodyPr>
          <a:lstStyle/>
          <a:p>
            <a:pPr lvl="1"/>
            <a:r>
              <a:rPr lang="en-US" sz="2400" dirty="0"/>
              <a:t>As we go through this first year of the business plan and the new tools become more familiar, look for opportunities to establish your business unit objectives for next year, 2022.</a:t>
            </a:r>
          </a:p>
          <a:p>
            <a:pPr lvl="1"/>
            <a:endParaRPr lang="en-US" sz="1500" dirty="0"/>
          </a:p>
          <a:p>
            <a:pPr lvl="2"/>
            <a:r>
              <a:rPr lang="en-US" sz="2200" dirty="0"/>
              <a:t>Executive leadership will be establishing annual objectives for the agency and will be seeking your input.</a:t>
            </a:r>
          </a:p>
        </p:txBody>
      </p:sp>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p:txBody>
          <a:bodyPr>
            <a:normAutofit/>
          </a:bodyPr>
          <a:lstStyle/>
          <a:p>
            <a:r>
              <a:rPr lang="en-US" sz="3400" dirty="0">
                <a:solidFill>
                  <a:srgbClr val="00717F"/>
                </a:solidFill>
              </a:rPr>
              <a:t>Looking ahead</a:t>
            </a:r>
            <a:endParaRPr lang="en-US" sz="3400" strike="sngStrike" dirty="0">
              <a:solidFill>
                <a:srgbClr val="00717F"/>
              </a:solidFill>
            </a:endParaRPr>
          </a:p>
        </p:txBody>
      </p:sp>
      <p:pic>
        <p:nvPicPr>
          <p:cNvPr id="5" name="Picture 4" descr="A picture containing text&#10;&#10;Description automatically generated">
            <a:extLst>
              <a:ext uri="{FF2B5EF4-FFF2-40B4-BE49-F238E27FC236}">
                <a16:creationId xmlns:a16="http://schemas.microsoft.com/office/drawing/2014/main" id="{B2D42162-E9BD-43F1-9368-0420766F97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4200" y="251665"/>
            <a:ext cx="1968643" cy="357935"/>
          </a:xfrm>
          <a:prstGeom prst="rect">
            <a:avLst/>
          </a:prstGeom>
        </p:spPr>
      </p:pic>
    </p:spTree>
    <p:extLst>
      <p:ext uri="{BB962C8B-B14F-4D97-AF65-F5344CB8AC3E}">
        <p14:creationId xmlns:p14="http://schemas.microsoft.com/office/powerpoint/2010/main" val="14238834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467544" y="2441228"/>
            <a:ext cx="7886700" cy="4228132"/>
          </a:xfrm>
          <a:prstGeom prst="rect">
            <a:avLst/>
          </a:prstGeom>
        </p:spPr>
        <p:txBody>
          <a:bodyPr vert="horz" lIns="91440" tIns="45720" rIns="91440" bIns="45720" rtlCol="0">
            <a:normAutofit/>
          </a:bodyPr>
          <a:lstStyle/>
          <a:p>
            <a:pPr marL="0" indent="0">
              <a:buNone/>
            </a:pPr>
            <a:r>
              <a:rPr lang="en-US" sz="2400" dirty="0"/>
              <a:t>As </a:t>
            </a:r>
            <a:r>
              <a:rPr lang="en-US" sz="2400" i="1" dirty="0"/>
              <a:t>Stewards of Iowa’s Transportation System</a:t>
            </a:r>
            <a:r>
              <a:rPr lang="en-US" sz="2400" dirty="0"/>
              <a:t>, we are in a unique and privileged position to connect communities, people, services, and goods to advance our state. </a:t>
            </a:r>
            <a:br>
              <a:rPr lang="en-US" sz="2400" dirty="0"/>
            </a:br>
            <a:br>
              <a:rPr lang="en-US" sz="2400" dirty="0"/>
            </a:br>
            <a:r>
              <a:rPr lang="en-US" sz="2400" dirty="0"/>
              <a:t>We have the opportunity to truly </a:t>
            </a:r>
            <a:br>
              <a:rPr lang="en-US" sz="2400" dirty="0"/>
            </a:br>
            <a:r>
              <a:rPr lang="en-US" sz="2400" b="1" dirty="0">
                <a:solidFill>
                  <a:srgbClr val="B55813"/>
                </a:solidFill>
              </a:rPr>
              <a:t>make lives better through transportation.  </a:t>
            </a:r>
            <a:endParaRPr lang="en-US" sz="2600" b="1" dirty="0">
              <a:solidFill>
                <a:srgbClr val="B55813"/>
              </a:solidFill>
            </a:endParaRPr>
          </a:p>
        </p:txBody>
      </p:sp>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p:txBody>
          <a:bodyPr>
            <a:normAutofit/>
          </a:bodyPr>
          <a:lstStyle/>
          <a:p>
            <a:r>
              <a:rPr lang="en-US" sz="3400" dirty="0">
                <a:solidFill>
                  <a:srgbClr val="00717F"/>
                </a:solidFill>
              </a:rPr>
              <a:t>Working the plan is our responsibility</a:t>
            </a:r>
          </a:p>
        </p:txBody>
      </p:sp>
      <p:pic>
        <p:nvPicPr>
          <p:cNvPr id="5" name="Picture 4" descr="A picture containing text&#10;&#10;Description automatically generated">
            <a:extLst>
              <a:ext uri="{FF2B5EF4-FFF2-40B4-BE49-F238E27FC236}">
                <a16:creationId xmlns:a16="http://schemas.microsoft.com/office/drawing/2014/main" id="{4F31CBE4-84D6-438D-B282-91FA4FF2FC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4200" y="251665"/>
            <a:ext cx="1968643" cy="357935"/>
          </a:xfrm>
          <a:prstGeom prst="rect">
            <a:avLst/>
          </a:prstGeom>
        </p:spPr>
      </p:pic>
    </p:spTree>
    <p:extLst>
      <p:ext uri="{BB962C8B-B14F-4D97-AF65-F5344CB8AC3E}">
        <p14:creationId xmlns:p14="http://schemas.microsoft.com/office/powerpoint/2010/main" val="36009826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467544" y="2133600"/>
            <a:ext cx="8143056" cy="4472735"/>
          </a:xfrm>
          <a:prstGeom prst="rect">
            <a:avLst/>
          </a:prstGeom>
        </p:spPr>
        <p:txBody>
          <a:bodyPr vert="horz" lIns="91440" tIns="45720" rIns="91440" bIns="45720" rtlCol="0">
            <a:normAutofit/>
          </a:bodyPr>
          <a:lstStyle/>
          <a:p>
            <a:pPr lvl="1"/>
            <a:r>
              <a:rPr lang="en-US" sz="2000" b="1" dirty="0"/>
              <a:t>This is your plan! </a:t>
            </a:r>
            <a:r>
              <a:rPr lang="en-US" sz="2000" dirty="0"/>
              <a:t>While an agency framework and goals are in place, each business unit should </a:t>
            </a:r>
            <a:r>
              <a:rPr lang="en-US" sz="2000" b="1" dirty="0">
                <a:solidFill>
                  <a:srgbClr val="B55813"/>
                </a:solidFill>
              </a:rPr>
              <a:t>align with the plan by forming your own team business goals.</a:t>
            </a:r>
            <a:br>
              <a:rPr lang="en-US" sz="1800" dirty="0"/>
            </a:br>
            <a:endParaRPr lang="en-US" sz="1800" dirty="0"/>
          </a:p>
          <a:p>
            <a:pPr lvl="1"/>
            <a:r>
              <a:rPr lang="en-US" sz="2000" dirty="0"/>
              <a:t>But if you still have questions it’s okay! </a:t>
            </a:r>
            <a:br>
              <a:rPr lang="en-US" sz="2000" dirty="0"/>
            </a:br>
            <a:r>
              <a:rPr lang="en-US" sz="2000" b="1" dirty="0">
                <a:solidFill>
                  <a:srgbClr val="B55813"/>
                </a:solidFill>
              </a:rPr>
              <a:t>Questions should start with your supervisor. </a:t>
            </a:r>
          </a:p>
          <a:p>
            <a:pPr lvl="2"/>
            <a:r>
              <a:rPr lang="en-US" sz="1800" dirty="0"/>
              <a:t>If they don’t have the answer, the supervisor should submit questions to Sofia Ingersoll, Assistant to the Director/COO</a:t>
            </a:r>
            <a:endParaRPr lang="en-US" sz="1800" b="1" cap="all" dirty="0">
              <a:solidFill>
                <a:srgbClr val="00717F"/>
              </a:solidFill>
            </a:endParaRPr>
          </a:p>
          <a:p>
            <a:pPr lvl="3"/>
            <a:r>
              <a:rPr lang="en-US" sz="1800" dirty="0">
                <a:hlinkClick r:id="rId2"/>
              </a:rPr>
              <a:t>Sofia.Ingersoll@iowadot.us</a:t>
            </a:r>
            <a:r>
              <a:rPr lang="en-US" sz="1800" dirty="0"/>
              <a:t> </a:t>
            </a:r>
          </a:p>
          <a:p>
            <a:pPr marL="1828800" lvl="4" indent="0">
              <a:buNone/>
            </a:pPr>
            <a:endParaRPr lang="en-US" sz="800" dirty="0"/>
          </a:p>
          <a:p>
            <a:pPr marL="1371600" lvl="3" indent="0">
              <a:buNone/>
            </a:pPr>
            <a:endParaRPr lang="en-US" sz="300" dirty="0"/>
          </a:p>
          <a:p>
            <a:pPr lvl="1"/>
            <a:r>
              <a:rPr lang="en-US" sz="2000" dirty="0"/>
              <a:t>Questions will be answered and communicated to all employees. </a:t>
            </a:r>
            <a:endParaRPr lang="en-US" sz="800" dirty="0"/>
          </a:p>
        </p:txBody>
      </p:sp>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0" y="1091877"/>
            <a:ext cx="9144000" cy="965523"/>
          </a:xfrm>
        </p:spPr>
        <p:txBody>
          <a:bodyPr>
            <a:noAutofit/>
          </a:bodyPr>
          <a:lstStyle/>
          <a:p>
            <a:r>
              <a:rPr lang="en-US" sz="3100" dirty="0">
                <a:solidFill>
                  <a:srgbClr val="00717F"/>
                </a:solidFill>
              </a:rPr>
              <a:t> What if I have questions?</a:t>
            </a:r>
            <a:endParaRPr lang="en-US" sz="3100" b="1" dirty="0">
              <a:solidFill>
                <a:srgbClr val="00717F"/>
              </a:solidFill>
            </a:endParaRPr>
          </a:p>
        </p:txBody>
      </p:sp>
      <p:pic>
        <p:nvPicPr>
          <p:cNvPr id="6" name="Picture 5" descr="A picture containing text&#10;&#10;Description automatically generated">
            <a:extLst>
              <a:ext uri="{FF2B5EF4-FFF2-40B4-BE49-F238E27FC236}">
                <a16:creationId xmlns:a16="http://schemas.microsoft.com/office/drawing/2014/main" id="{838D9DB1-62BA-4E61-BDF8-812CA1C553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0" y="251665"/>
            <a:ext cx="1968643" cy="357935"/>
          </a:xfrm>
          <a:prstGeom prst="rect">
            <a:avLst/>
          </a:prstGeom>
        </p:spPr>
      </p:pic>
    </p:spTree>
    <p:extLst>
      <p:ext uri="{BB962C8B-B14F-4D97-AF65-F5344CB8AC3E}">
        <p14:creationId xmlns:p14="http://schemas.microsoft.com/office/powerpoint/2010/main" val="32815965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061864" y="4066456"/>
            <a:ext cx="2286000" cy="370656"/>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3347864" y="4066456"/>
            <a:ext cx="2286000" cy="370656"/>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5633864" y="4066456"/>
            <a:ext cx="2286000" cy="370656"/>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20B11247-CDAF-4DD5-BE81-B56FBF4D67D9}"/>
              </a:ext>
            </a:extLst>
          </p:cNvPr>
          <p:cNvSpPr txBox="1"/>
          <p:nvPr/>
        </p:nvSpPr>
        <p:spPr>
          <a:xfrm>
            <a:off x="107504" y="3573016"/>
            <a:ext cx="9036496" cy="369332"/>
          </a:xfrm>
          <a:prstGeom prst="rect">
            <a:avLst/>
          </a:prstGeom>
          <a:noFill/>
        </p:spPr>
        <p:txBody>
          <a:bodyPr wrap="square" rtlCol="0">
            <a:spAutoFit/>
          </a:bodyPr>
          <a:lstStyle/>
          <a:p>
            <a:pPr algn="ctr"/>
            <a:r>
              <a:rPr lang="en-US" dirty="0">
                <a:latin typeface="Century Gothic" panose="020B0502020202020204" pitchFamily="34" charset="0"/>
                <a:cs typeface="Arial" panose="020B0604020202020204" pitchFamily="34" charset="0"/>
              </a:rPr>
              <a:t>MAKING LIVES BETTER THROUGH TRANSPORTATION</a:t>
            </a:r>
          </a:p>
        </p:txBody>
      </p:sp>
      <p:pic>
        <p:nvPicPr>
          <p:cNvPr id="5" name="Picture 4">
            <a:extLst>
              <a:ext uri="{FF2B5EF4-FFF2-40B4-BE49-F238E27FC236}">
                <a16:creationId xmlns:a16="http://schemas.microsoft.com/office/drawing/2014/main" id="{90A748D6-E5EE-44F0-BED6-59197E46CA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5293" y="983876"/>
            <a:ext cx="2471142" cy="2021844"/>
          </a:xfrm>
          <a:prstGeom prst="rect">
            <a:avLst/>
          </a:prstGeom>
        </p:spPr>
      </p:pic>
    </p:spTree>
    <p:extLst>
      <p:ext uri="{BB962C8B-B14F-4D97-AF65-F5344CB8AC3E}">
        <p14:creationId xmlns:p14="http://schemas.microsoft.com/office/powerpoint/2010/main" val="33982197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467544" y="2743200"/>
            <a:ext cx="7886700" cy="3426172"/>
          </a:xfrm>
          <a:prstGeom prst="rect">
            <a:avLst/>
          </a:prstGeom>
        </p:spPr>
        <p:txBody>
          <a:bodyPr vert="horz" lIns="91440" tIns="45720" rIns="91440" bIns="45720" rtlCol="0">
            <a:normAutofit/>
          </a:bodyPr>
          <a:lstStyle/>
          <a:p>
            <a:pPr marL="914400" lvl="2" indent="0">
              <a:buNone/>
            </a:pPr>
            <a:r>
              <a:rPr lang="en-US" dirty="0"/>
              <a:t>Director Marler’s Primary Focus – </a:t>
            </a:r>
            <a:br>
              <a:rPr lang="en-US" dirty="0"/>
            </a:br>
            <a:r>
              <a:rPr lang="en-US" dirty="0"/>
              <a:t>help grow and modernize the agency </a:t>
            </a:r>
            <a:br>
              <a:rPr lang="en-US" dirty="0"/>
            </a:br>
            <a:r>
              <a:rPr lang="en-US" dirty="0"/>
              <a:t>and prepare for the future.</a:t>
            </a:r>
            <a:br>
              <a:rPr lang="en-US" dirty="0"/>
            </a:br>
            <a:endParaRPr lang="en-US" sz="1500" dirty="0"/>
          </a:p>
          <a:p>
            <a:pPr lvl="2"/>
            <a:r>
              <a:rPr lang="en-US" sz="2000" dirty="0"/>
              <a:t>One of the first actions - interviewed each member of DOT’s senior leadership to discuss </a:t>
            </a:r>
            <a:r>
              <a:rPr lang="en-US" sz="2000" b="1" dirty="0"/>
              <a:t>agency priorities </a:t>
            </a:r>
            <a:r>
              <a:rPr lang="en-US" sz="2000" dirty="0"/>
              <a:t>and </a:t>
            </a:r>
            <a:r>
              <a:rPr lang="en-US" sz="2000" b="1" dirty="0"/>
              <a:t>strategies</a:t>
            </a:r>
            <a:r>
              <a:rPr lang="en-US" sz="2000" dirty="0"/>
              <a:t>.</a:t>
            </a:r>
          </a:p>
          <a:p>
            <a:pPr lvl="3"/>
            <a:endParaRPr lang="en-US" sz="1600" dirty="0"/>
          </a:p>
          <a:p>
            <a:pPr marL="1371600" lvl="3" indent="0">
              <a:buNone/>
            </a:pPr>
            <a:endParaRPr lang="en-US" sz="1600" dirty="0"/>
          </a:p>
        </p:txBody>
      </p:sp>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p:txBody>
          <a:bodyPr>
            <a:noAutofit/>
          </a:bodyPr>
          <a:lstStyle/>
          <a:p>
            <a:r>
              <a:rPr lang="en-US" sz="3400" dirty="0">
                <a:solidFill>
                  <a:srgbClr val="871721"/>
                </a:solidFill>
              </a:rPr>
              <a:t>The process started in </a:t>
            </a:r>
            <a:br>
              <a:rPr lang="en-US" sz="3400" dirty="0">
                <a:solidFill>
                  <a:srgbClr val="871721"/>
                </a:solidFill>
              </a:rPr>
            </a:br>
            <a:r>
              <a:rPr lang="en-US" sz="3400" dirty="0">
                <a:solidFill>
                  <a:srgbClr val="871721"/>
                </a:solidFill>
              </a:rPr>
              <a:t>February 2020</a:t>
            </a:r>
          </a:p>
        </p:txBody>
      </p:sp>
      <p:pic>
        <p:nvPicPr>
          <p:cNvPr id="3" name="Picture 2" descr="A picture containing text&#10;&#10;Description automatically generated">
            <a:extLst>
              <a:ext uri="{FF2B5EF4-FFF2-40B4-BE49-F238E27FC236}">
                <a16:creationId xmlns:a16="http://schemas.microsoft.com/office/drawing/2014/main" id="{4C2F884A-08A7-4053-A06C-ED68D1384E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4200" y="251665"/>
            <a:ext cx="1968643" cy="357935"/>
          </a:xfrm>
          <a:prstGeom prst="rect">
            <a:avLst/>
          </a:prstGeom>
        </p:spPr>
      </p:pic>
    </p:spTree>
    <p:extLst>
      <p:ext uri="{BB962C8B-B14F-4D97-AF65-F5344CB8AC3E}">
        <p14:creationId xmlns:p14="http://schemas.microsoft.com/office/powerpoint/2010/main" val="16897685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467544" y="2514599"/>
            <a:ext cx="8295456" cy="4195819"/>
          </a:xfrm>
          <a:prstGeom prst="rect">
            <a:avLst/>
          </a:prstGeom>
        </p:spPr>
        <p:txBody>
          <a:bodyPr vert="horz" lIns="91440" tIns="45720" rIns="91440" bIns="45720" rtlCol="0">
            <a:normAutofit/>
          </a:bodyPr>
          <a:lstStyle/>
          <a:p>
            <a:pPr lvl="2"/>
            <a:r>
              <a:rPr lang="en-US" sz="2000" dirty="0"/>
              <a:t>In 1913 we started out as the Iowa State Highway Commission. </a:t>
            </a:r>
            <a:br>
              <a:rPr lang="en-US" sz="2000" dirty="0"/>
            </a:br>
            <a:endParaRPr lang="en-US" sz="800" dirty="0"/>
          </a:p>
          <a:p>
            <a:pPr lvl="2"/>
            <a:r>
              <a:rPr lang="en-US" sz="2000" dirty="0"/>
              <a:t>In 1974 all modes of transportation were brought together to form the Iowa Department of Transportation. </a:t>
            </a:r>
          </a:p>
          <a:p>
            <a:pPr lvl="2"/>
            <a:endParaRPr lang="en-US" sz="800" dirty="0"/>
          </a:p>
          <a:p>
            <a:pPr lvl="2"/>
            <a:r>
              <a:rPr lang="en-US" sz="2000" dirty="0"/>
              <a:t>Since then we have continued developing a multi-modal transportation system. We’ve had a focus on providing mobility and access to that system.</a:t>
            </a:r>
          </a:p>
          <a:p>
            <a:pPr marL="914400" lvl="2" indent="0">
              <a:buNone/>
            </a:pPr>
            <a:endParaRPr lang="en-US" sz="1600" dirty="0"/>
          </a:p>
          <a:p>
            <a:pPr marL="914400" lvl="2" indent="0">
              <a:buNone/>
            </a:pPr>
            <a:r>
              <a:rPr lang="en-US" sz="2000" dirty="0">
                <a:solidFill>
                  <a:srgbClr val="B55813"/>
                </a:solidFill>
              </a:rPr>
              <a:t>We must use the strong foundation of our past to </a:t>
            </a:r>
            <a:br>
              <a:rPr lang="en-US" sz="2000" dirty="0">
                <a:solidFill>
                  <a:srgbClr val="B55813"/>
                </a:solidFill>
              </a:rPr>
            </a:br>
            <a:r>
              <a:rPr lang="en-US" sz="2000" dirty="0">
                <a:solidFill>
                  <a:srgbClr val="B55813"/>
                </a:solidFill>
              </a:rPr>
              <a:t>continue to prepare for the future of transportation.</a:t>
            </a:r>
          </a:p>
          <a:p>
            <a:pPr lvl="2"/>
            <a:endParaRPr lang="en-US" sz="900" dirty="0"/>
          </a:p>
        </p:txBody>
      </p:sp>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467544" y="1327666"/>
            <a:ext cx="7886700" cy="965523"/>
          </a:xfrm>
        </p:spPr>
        <p:txBody>
          <a:bodyPr>
            <a:noAutofit/>
          </a:bodyPr>
          <a:lstStyle/>
          <a:p>
            <a:r>
              <a:rPr lang="en-US" sz="3400" dirty="0">
                <a:solidFill>
                  <a:srgbClr val="871721"/>
                </a:solidFill>
              </a:rPr>
              <a:t>What was learned?</a:t>
            </a:r>
            <a:br>
              <a:rPr lang="en-US" sz="3400" dirty="0">
                <a:solidFill>
                  <a:srgbClr val="00717F"/>
                </a:solidFill>
              </a:rPr>
            </a:br>
            <a:r>
              <a:rPr lang="en-US" sz="3400" dirty="0">
                <a:solidFill>
                  <a:srgbClr val="B55813"/>
                </a:solidFill>
              </a:rPr>
              <a:t>We have a strong foundation</a:t>
            </a:r>
          </a:p>
        </p:txBody>
      </p:sp>
    </p:spTree>
    <p:extLst>
      <p:ext uri="{BB962C8B-B14F-4D97-AF65-F5344CB8AC3E}">
        <p14:creationId xmlns:p14="http://schemas.microsoft.com/office/powerpoint/2010/main" val="31471704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467544" y="2514599"/>
            <a:ext cx="7886700" cy="4195819"/>
          </a:xfrm>
          <a:prstGeom prst="rect">
            <a:avLst/>
          </a:prstGeom>
        </p:spPr>
        <p:txBody>
          <a:bodyPr vert="horz" lIns="91440" tIns="45720" rIns="91440" bIns="45720" rtlCol="0">
            <a:normAutofit/>
          </a:bodyPr>
          <a:lstStyle/>
          <a:p>
            <a:pPr lvl="2"/>
            <a:r>
              <a:rPr lang="en-US" sz="2000" dirty="0"/>
              <a:t>We face many challenges. </a:t>
            </a:r>
          </a:p>
          <a:p>
            <a:pPr lvl="3"/>
            <a:r>
              <a:rPr lang="en-US" sz="1600" dirty="0"/>
              <a:t>We will discuss more as we explore </a:t>
            </a:r>
            <a:br>
              <a:rPr lang="en-US" sz="1600" dirty="0"/>
            </a:br>
            <a:r>
              <a:rPr lang="en-US" sz="1600" dirty="0"/>
              <a:t>“where we are” as an agency.</a:t>
            </a:r>
          </a:p>
          <a:p>
            <a:pPr lvl="3"/>
            <a:endParaRPr lang="en-US" sz="900" dirty="0"/>
          </a:p>
          <a:p>
            <a:pPr lvl="2"/>
            <a:r>
              <a:rPr lang="en-US" sz="2000" dirty="0"/>
              <a:t>We have too many priorities to be able to </a:t>
            </a:r>
            <a:br>
              <a:rPr lang="en-US" sz="2000" dirty="0"/>
            </a:br>
            <a:r>
              <a:rPr lang="en-US" sz="2000" dirty="0"/>
              <a:t>effectively bring about strategic change.</a:t>
            </a:r>
          </a:p>
          <a:p>
            <a:pPr lvl="3"/>
            <a:endParaRPr lang="en-US" sz="900" dirty="0"/>
          </a:p>
          <a:p>
            <a:pPr lvl="2"/>
            <a:r>
              <a:rPr lang="en-US" sz="2000" dirty="0"/>
              <a:t>Unprecedented challenges of 2020 demonstrated that we are willing and able to adapt. </a:t>
            </a:r>
            <a:br>
              <a:rPr lang="en-US" sz="2000" dirty="0">
                <a:solidFill>
                  <a:schemeClr val="accent2"/>
                </a:solidFill>
              </a:rPr>
            </a:br>
            <a:endParaRPr lang="en-US" sz="2000" dirty="0">
              <a:solidFill>
                <a:schemeClr val="accent2"/>
              </a:solidFill>
            </a:endParaRPr>
          </a:p>
          <a:p>
            <a:pPr marL="914400" lvl="2" indent="0">
              <a:buNone/>
            </a:pPr>
            <a:r>
              <a:rPr lang="en-US" sz="2000" dirty="0">
                <a:solidFill>
                  <a:srgbClr val="B55813"/>
                </a:solidFill>
              </a:rPr>
              <a:t>Change will bring us opportunity. </a:t>
            </a:r>
          </a:p>
          <a:p>
            <a:pPr lvl="2"/>
            <a:endParaRPr lang="en-US" sz="2000" dirty="0"/>
          </a:p>
          <a:p>
            <a:pPr lvl="2"/>
            <a:endParaRPr lang="en-US" sz="900" dirty="0"/>
          </a:p>
        </p:txBody>
      </p:sp>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467544" y="1327666"/>
            <a:ext cx="7886700" cy="965523"/>
          </a:xfrm>
        </p:spPr>
        <p:txBody>
          <a:bodyPr>
            <a:noAutofit/>
          </a:bodyPr>
          <a:lstStyle/>
          <a:p>
            <a:r>
              <a:rPr lang="en-US" sz="3400" dirty="0">
                <a:solidFill>
                  <a:srgbClr val="871721"/>
                </a:solidFill>
              </a:rPr>
              <a:t>What was learned?</a:t>
            </a:r>
            <a:br>
              <a:rPr lang="en-US" sz="3400" dirty="0">
                <a:solidFill>
                  <a:srgbClr val="00717F"/>
                </a:solidFill>
              </a:rPr>
            </a:br>
            <a:r>
              <a:rPr lang="en-US" sz="3400" dirty="0">
                <a:solidFill>
                  <a:srgbClr val="B55813"/>
                </a:solidFill>
              </a:rPr>
              <a:t>Future considerations</a:t>
            </a:r>
          </a:p>
        </p:txBody>
      </p:sp>
      <p:pic>
        <p:nvPicPr>
          <p:cNvPr id="7" name="Picture 6" descr="A picture containing text&#10;&#10;Description automatically generated">
            <a:extLst>
              <a:ext uri="{FF2B5EF4-FFF2-40B4-BE49-F238E27FC236}">
                <a16:creationId xmlns:a16="http://schemas.microsoft.com/office/drawing/2014/main" id="{B965B72B-494E-45B9-9A55-E0B4EC4855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4200" y="251665"/>
            <a:ext cx="1968643" cy="357935"/>
          </a:xfrm>
          <a:prstGeom prst="rect">
            <a:avLst/>
          </a:prstGeom>
        </p:spPr>
      </p:pic>
    </p:spTree>
    <p:extLst>
      <p:ext uri="{BB962C8B-B14F-4D97-AF65-F5344CB8AC3E}">
        <p14:creationId xmlns:p14="http://schemas.microsoft.com/office/powerpoint/2010/main" val="25419120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469641" y="2306291"/>
            <a:ext cx="7886700" cy="4228132"/>
          </a:xfrm>
          <a:prstGeom prst="rect">
            <a:avLst/>
          </a:prstGeom>
        </p:spPr>
        <p:txBody>
          <a:bodyPr vert="horz" lIns="91440" tIns="45720" rIns="91440" bIns="45720" rtlCol="0">
            <a:normAutofit/>
          </a:bodyPr>
          <a:lstStyle/>
          <a:p>
            <a:pPr lvl="1"/>
            <a:r>
              <a:rPr lang="en-US" sz="2400" dirty="0"/>
              <a:t>Fall/Winter 2020 - Senior leadership engaged in a series of workshops to reimagine our strategic direction. </a:t>
            </a:r>
            <a:br>
              <a:rPr lang="en-US" sz="2400" dirty="0"/>
            </a:br>
            <a:endParaRPr lang="en-US" sz="1600" dirty="0"/>
          </a:p>
          <a:p>
            <a:pPr lvl="1"/>
            <a:r>
              <a:rPr lang="en-US" sz="2400" dirty="0"/>
              <a:t>Focused on </a:t>
            </a:r>
            <a:r>
              <a:rPr lang="en-US" sz="2400" dirty="0">
                <a:solidFill>
                  <a:srgbClr val="00717F"/>
                </a:solidFill>
              </a:rPr>
              <a:t>where we are</a:t>
            </a:r>
            <a:r>
              <a:rPr lang="en-US" sz="2400" dirty="0"/>
              <a:t>, </a:t>
            </a:r>
            <a:r>
              <a:rPr lang="en-US" sz="2400" dirty="0">
                <a:solidFill>
                  <a:srgbClr val="B55813"/>
                </a:solidFill>
              </a:rPr>
              <a:t>where we are going</a:t>
            </a:r>
            <a:r>
              <a:rPr lang="en-US" sz="2400" dirty="0"/>
              <a:t>, and </a:t>
            </a:r>
            <a:r>
              <a:rPr lang="en-US" sz="2400" dirty="0">
                <a:solidFill>
                  <a:schemeClr val="accent5"/>
                </a:solidFill>
              </a:rPr>
              <a:t>how we get there </a:t>
            </a:r>
            <a:r>
              <a:rPr lang="en-US" sz="2400" dirty="0"/>
              <a:t>as an organization.</a:t>
            </a:r>
          </a:p>
        </p:txBody>
      </p:sp>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p:txBody>
          <a:bodyPr>
            <a:normAutofit fontScale="90000"/>
          </a:bodyPr>
          <a:lstStyle/>
          <a:p>
            <a:r>
              <a:rPr lang="en-US" sz="3400" dirty="0">
                <a:solidFill>
                  <a:srgbClr val="871721"/>
                </a:solidFill>
              </a:rPr>
              <a:t>How do we begin shaping our future?</a:t>
            </a:r>
          </a:p>
        </p:txBody>
      </p:sp>
      <p:pic>
        <p:nvPicPr>
          <p:cNvPr id="6" name="Picture 5" descr="A picture containing text&#10;&#10;Description automatically generated">
            <a:extLst>
              <a:ext uri="{FF2B5EF4-FFF2-40B4-BE49-F238E27FC236}">
                <a16:creationId xmlns:a16="http://schemas.microsoft.com/office/drawing/2014/main" id="{4B6B0C86-6AF8-44B9-9897-C07B7A1B66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4200" y="251665"/>
            <a:ext cx="1968643" cy="357935"/>
          </a:xfrm>
          <a:prstGeom prst="rect">
            <a:avLst/>
          </a:prstGeom>
        </p:spPr>
      </p:pic>
    </p:spTree>
    <p:extLst>
      <p:ext uri="{BB962C8B-B14F-4D97-AF65-F5344CB8AC3E}">
        <p14:creationId xmlns:p14="http://schemas.microsoft.com/office/powerpoint/2010/main" val="3663749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4000" r="-24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D854CB0-2228-49BC-8B49-B6F47BCE6A4B}"/>
              </a:ext>
            </a:extLst>
          </p:cNvPr>
          <p:cNvSpPr/>
          <p:nvPr/>
        </p:nvSpPr>
        <p:spPr>
          <a:xfrm>
            <a:off x="782271" y="3462099"/>
            <a:ext cx="2722929" cy="2246769"/>
          </a:xfrm>
          <a:prstGeom prst="rect">
            <a:avLst/>
          </a:prstGeom>
        </p:spPr>
        <p:txBody>
          <a:bodyPr wrap="square">
            <a:spAutoFit/>
          </a:bodyPr>
          <a:lstStyle/>
          <a:p>
            <a:r>
              <a:rPr lang="en-US" sz="2800" b="1" dirty="0">
                <a:solidFill>
                  <a:schemeClr val="bg1"/>
                </a:solidFill>
                <a:latin typeface="Century Gothic" panose="020B0502020202020204" pitchFamily="34" charset="0"/>
                <a:cs typeface="Arial" panose="020B0604020202020204" pitchFamily="34" charset="0"/>
              </a:rPr>
              <a:t>What is </a:t>
            </a:r>
            <a:br>
              <a:rPr lang="en-US" sz="2800" b="1" dirty="0">
                <a:solidFill>
                  <a:schemeClr val="bg1"/>
                </a:solidFill>
                <a:latin typeface="Century Gothic" panose="020B0502020202020204" pitchFamily="34" charset="0"/>
                <a:cs typeface="Arial" panose="020B0604020202020204" pitchFamily="34" charset="0"/>
              </a:rPr>
            </a:br>
            <a:r>
              <a:rPr lang="en-US" sz="2800" b="1" dirty="0">
                <a:solidFill>
                  <a:schemeClr val="bg1"/>
                </a:solidFill>
                <a:latin typeface="Century Gothic" panose="020B0502020202020204" pitchFamily="34" charset="0"/>
                <a:cs typeface="Arial" panose="020B0604020202020204" pitchFamily="34" charset="0"/>
              </a:rPr>
              <a:t>our plan and how do we hold ourselves accountable?</a:t>
            </a:r>
          </a:p>
        </p:txBody>
      </p:sp>
    </p:spTree>
    <p:extLst>
      <p:ext uri="{BB962C8B-B14F-4D97-AF65-F5344CB8AC3E}">
        <p14:creationId xmlns:p14="http://schemas.microsoft.com/office/powerpoint/2010/main" val="2327613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467544" y="2441228"/>
            <a:ext cx="7886700" cy="4228132"/>
          </a:xfrm>
          <a:prstGeom prst="rect">
            <a:avLst/>
          </a:prstGeom>
        </p:spPr>
        <p:txBody>
          <a:bodyPr vert="horz" lIns="91440" tIns="45720" rIns="91440" bIns="45720" rtlCol="0">
            <a:normAutofit/>
          </a:bodyPr>
          <a:lstStyle/>
          <a:p>
            <a:pPr marL="0" lvl="0" indent="0">
              <a:buNone/>
            </a:pPr>
            <a:r>
              <a:rPr lang="en-US" sz="2800" dirty="0">
                <a:solidFill>
                  <a:srgbClr val="00717F"/>
                </a:solidFill>
              </a:rPr>
              <a:t>Where we are</a:t>
            </a:r>
          </a:p>
          <a:p>
            <a:pPr marL="0" lvl="0" indent="0">
              <a:buNone/>
            </a:pPr>
            <a:endParaRPr lang="en-US" sz="2800" dirty="0">
              <a:solidFill>
                <a:srgbClr val="B55813"/>
              </a:solidFill>
            </a:endParaRPr>
          </a:p>
          <a:p>
            <a:pPr marL="0" lvl="0" indent="0">
              <a:buNone/>
            </a:pPr>
            <a:r>
              <a:rPr lang="en-US" sz="2800" dirty="0">
                <a:solidFill>
                  <a:srgbClr val="B55813"/>
                </a:solidFill>
              </a:rPr>
              <a:t>Where we are going</a:t>
            </a:r>
          </a:p>
          <a:p>
            <a:pPr marL="0" lvl="0" indent="0">
              <a:buNone/>
            </a:pPr>
            <a:endParaRPr lang="en-US" sz="2800" dirty="0">
              <a:solidFill>
                <a:schemeClr val="accent5"/>
              </a:solidFill>
            </a:endParaRPr>
          </a:p>
          <a:p>
            <a:pPr marL="0" lvl="0" indent="0">
              <a:buNone/>
            </a:pPr>
            <a:r>
              <a:rPr lang="en-US" sz="2800" dirty="0">
                <a:solidFill>
                  <a:schemeClr val="accent5"/>
                </a:solidFill>
              </a:rPr>
              <a:t>How we get there</a:t>
            </a:r>
            <a:endParaRPr lang="en-US" dirty="0">
              <a:solidFill>
                <a:schemeClr val="accent5"/>
              </a:solidFill>
            </a:endParaRPr>
          </a:p>
          <a:p>
            <a:pPr lvl="1"/>
            <a:endParaRPr lang="en-US" dirty="0"/>
          </a:p>
        </p:txBody>
      </p:sp>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p:txBody>
          <a:bodyPr>
            <a:normAutofit/>
          </a:bodyPr>
          <a:lstStyle/>
          <a:p>
            <a:r>
              <a:rPr lang="en-US" sz="3400" dirty="0"/>
              <a:t>The plan comprises three sections</a:t>
            </a:r>
          </a:p>
        </p:txBody>
      </p:sp>
      <p:pic>
        <p:nvPicPr>
          <p:cNvPr id="5" name="Picture 4" descr="A picture containing text&#10;&#10;Description automatically generated">
            <a:extLst>
              <a:ext uri="{FF2B5EF4-FFF2-40B4-BE49-F238E27FC236}">
                <a16:creationId xmlns:a16="http://schemas.microsoft.com/office/drawing/2014/main" id="{904D5D6F-CB35-49D9-B151-05D6E8E7A5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4200" y="251665"/>
            <a:ext cx="1968643" cy="357935"/>
          </a:xfrm>
          <a:prstGeom prst="rect">
            <a:avLst/>
          </a:prstGeom>
        </p:spPr>
      </p:pic>
    </p:spTree>
    <p:extLst>
      <p:ext uri="{BB962C8B-B14F-4D97-AF65-F5344CB8AC3E}">
        <p14:creationId xmlns:p14="http://schemas.microsoft.com/office/powerpoint/2010/main" val="23327395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467544" y="1783433"/>
            <a:ext cx="8219256" cy="4535760"/>
          </a:xfrm>
          <a:prstGeom prst="rect">
            <a:avLst/>
          </a:prstGeom>
        </p:spPr>
        <p:txBody>
          <a:bodyPr vert="horz" lIns="91440" tIns="45720" rIns="91440" bIns="45720" rtlCol="0">
            <a:normAutofit lnSpcReduction="10000"/>
          </a:bodyPr>
          <a:lstStyle/>
          <a:p>
            <a:pPr lvl="1"/>
            <a:r>
              <a:rPr lang="en-US" sz="2400" dirty="0"/>
              <a:t>We face significant challenges:</a:t>
            </a:r>
          </a:p>
          <a:p>
            <a:pPr lvl="2"/>
            <a:r>
              <a:rPr lang="en-US" sz="1900" dirty="0"/>
              <a:t>Employee recruitment/retention and retirements</a:t>
            </a:r>
          </a:p>
          <a:p>
            <a:pPr lvl="2"/>
            <a:r>
              <a:rPr lang="en-US" sz="1900" dirty="0"/>
              <a:t>Employee injuries and fatalities</a:t>
            </a:r>
          </a:p>
          <a:p>
            <a:pPr lvl="2"/>
            <a:r>
              <a:rPr lang="en-US" sz="1900" dirty="0"/>
              <a:t>Outdated systems/processes</a:t>
            </a:r>
          </a:p>
          <a:p>
            <a:pPr lvl="2"/>
            <a:r>
              <a:rPr lang="en-US" sz="1900" dirty="0"/>
              <a:t>Fewer staff</a:t>
            </a:r>
          </a:p>
          <a:p>
            <a:pPr lvl="2"/>
            <a:r>
              <a:rPr lang="en-US" sz="1900" dirty="0"/>
              <a:t>Limited budgets and funding</a:t>
            </a:r>
          </a:p>
          <a:p>
            <a:pPr lvl="2"/>
            <a:r>
              <a:rPr lang="en-US" sz="1900" dirty="0"/>
              <a:t>Disasters – Pandemic, Derecho, Flooding/Droughts</a:t>
            </a:r>
          </a:p>
          <a:p>
            <a:pPr marL="914400" lvl="2" indent="0">
              <a:buNone/>
            </a:pPr>
            <a:endParaRPr lang="en-US" sz="2400" dirty="0"/>
          </a:p>
          <a:p>
            <a:pPr lvl="1"/>
            <a:r>
              <a:rPr lang="en-US" sz="2400" dirty="0"/>
              <a:t>Need to prepare for future:</a:t>
            </a:r>
          </a:p>
          <a:p>
            <a:pPr lvl="2"/>
            <a:r>
              <a:rPr lang="en-US" sz="1900" dirty="0"/>
              <a:t>New federal transportation bill in 2021</a:t>
            </a:r>
          </a:p>
          <a:p>
            <a:pPr lvl="2"/>
            <a:r>
              <a:rPr lang="en-US" sz="1900" dirty="0"/>
              <a:t>More highly automated vehicles</a:t>
            </a:r>
          </a:p>
          <a:p>
            <a:pPr lvl="2"/>
            <a:r>
              <a:rPr lang="en-US" sz="1900" dirty="0"/>
              <a:t>Resiliency and climate change</a:t>
            </a:r>
          </a:p>
          <a:p>
            <a:pPr lvl="2"/>
            <a:r>
              <a:rPr lang="en-US" sz="1900" dirty="0"/>
              <a:t>Commitment to take safety to next level</a:t>
            </a:r>
          </a:p>
        </p:txBody>
      </p:sp>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467544" y="990600"/>
            <a:ext cx="7886700" cy="965523"/>
          </a:xfrm>
        </p:spPr>
        <p:txBody>
          <a:bodyPr>
            <a:normAutofit/>
          </a:bodyPr>
          <a:lstStyle/>
          <a:p>
            <a:r>
              <a:rPr lang="en-US" sz="3400" dirty="0">
                <a:solidFill>
                  <a:srgbClr val="00717F"/>
                </a:solidFill>
              </a:rPr>
              <a:t>Where we are</a:t>
            </a:r>
          </a:p>
        </p:txBody>
      </p:sp>
      <p:pic>
        <p:nvPicPr>
          <p:cNvPr id="5" name="Picture 4" descr="A picture containing text&#10;&#10;Description automatically generated">
            <a:extLst>
              <a:ext uri="{FF2B5EF4-FFF2-40B4-BE49-F238E27FC236}">
                <a16:creationId xmlns:a16="http://schemas.microsoft.com/office/drawing/2014/main" id="{AF20BC3B-291E-4ADA-98E2-A2C7D4F98F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4200" y="251665"/>
            <a:ext cx="1968643" cy="357935"/>
          </a:xfrm>
          <a:prstGeom prst="rect">
            <a:avLst/>
          </a:prstGeom>
        </p:spPr>
      </p:pic>
    </p:spTree>
    <p:extLst>
      <p:ext uri="{BB962C8B-B14F-4D97-AF65-F5344CB8AC3E}">
        <p14:creationId xmlns:p14="http://schemas.microsoft.com/office/powerpoint/2010/main" val="2104324494"/>
      </p:ext>
    </p:extLst>
  </p:cSld>
  <p:clrMapOvr>
    <a:masterClrMapping/>
  </p:clrMapOvr>
</p:sld>
</file>

<file path=ppt/theme/theme1.xml><?xml version="1.0" encoding="utf-8"?>
<a:theme xmlns:a="http://schemas.openxmlformats.org/drawingml/2006/main" name="Office Theme">
  <a:themeElements>
    <a:clrScheme name="Custom 15">
      <a:dk1>
        <a:srgbClr val="53565A"/>
      </a:dk1>
      <a:lt1>
        <a:sysClr val="window" lastClr="FFFFFF"/>
      </a:lt1>
      <a:dk2>
        <a:srgbClr val="7C2529"/>
      </a:dk2>
      <a:lt2>
        <a:srgbClr val="B1B3B3"/>
      </a:lt2>
      <a:accent1>
        <a:srgbClr val="0097A9"/>
      </a:accent1>
      <a:accent2>
        <a:srgbClr val="E87722"/>
      </a:accent2>
      <a:accent3>
        <a:srgbClr val="FFC72C"/>
      </a:accent3>
      <a:accent4>
        <a:srgbClr val="5E366E"/>
      </a:accent4>
      <a:accent5>
        <a:srgbClr val="719949"/>
      </a:accent5>
      <a:accent6>
        <a:srgbClr val="4698CB"/>
      </a:accent6>
      <a:hlink>
        <a:srgbClr val="2C739F"/>
      </a:hlink>
      <a:folHlink>
        <a:srgbClr val="53565A"/>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lumMod val="95000"/>
            <a:lumOff val="5000"/>
            <a:alpha val="9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Getting-you-there-PowerPoint-Template.potm [Read-Only]" id="{EF08A2F2-4E95-47A6-870B-27180581EC73}" vid="{9218BD09-7C4D-4EC1-B417-5EBD8DF7DE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46DDD87B20D3B4E8BA3329D1F73F3FD" ma:contentTypeVersion="15" ma:contentTypeDescription="Create a new document." ma:contentTypeScope="" ma:versionID="76e4adae96df5949fca0a9c3800a49d4">
  <xsd:schema xmlns:xsd="http://www.w3.org/2001/XMLSchema" xmlns:xs="http://www.w3.org/2001/XMLSchema" xmlns:p="http://schemas.microsoft.com/office/2006/metadata/properties" xmlns:ns1="http://schemas.microsoft.com/sharepoint/v3" xmlns:ns3="b5569257-ea7f-4abd-949f-b97d37e36e1a" xmlns:ns4="1955b6a4-2d87-4690-8190-2eb4b09ca27e" targetNamespace="http://schemas.microsoft.com/office/2006/metadata/properties" ma:root="true" ma:fieldsID="ffc4dbd8c331627cda1d72a0d021f010" ns1:_="" ns3:_="" ns4:_="">
    <xsd:import namespace="http://schemas.microsoft.com/sharepoint/v3"/>
    <xsd:import namespace="b5569257-ea7f-4abd-949f-b97d37e36e1a"/>
    <xsd:import namespace="1955b6a4-2d87-4690-8190-2eb4b09ca27e"/>
    <xsd:element name="properties">
      <xsd:complexType>
        <xsd:sequence>
          <xsd:element name="documentManagement">
            <xsd:complexType>
              <xsd:all>
                <xsd:element ref="ns3:SharedWithUsers" minOccurs="0"/>
                <xsd:element ref="ns3:SharedWithDetails" minOccurs="0"/>
                <xsd:element ref="ns3:SharingHintHash" minOccurs="0"/>
                <xsd:element ref="ns3:LastSharedByUser" minOccurs="0"/>
                <xsd:element ref="ns3:LastSharedByTime" minOccurs="0"/>
                <xsd:element ref="ns1:_ip_UnifiedCompliancePolicyProperties" minOccurs="0"/>
                <xsd:element ref="ns1:_ip_UnifiedCompliancePolicyUIAction"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3" nillable="true" ma:displayName="Unified Compliance Policy Properties" ma:description="" ma:hidden="true" ma:internalName="_ip_UnifiedCompliancePolicyProperties">
      <xsd:simpleType>
        <xsd:restriction base="dms:Note"/>
      </xsd:simpleType>
    </xsd:element>
    <xsd:element name="_ip_UnifiedCompliancePolicyUIAction" ma:index="14"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5569257-ea7f-4abd-949f-b97d37e36e1a"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1955b6a4-2d87-4690-8190-2eb4b09ca27e" elementFormDefault="qualified">
    <xsd:import namespace="http://schemas.microsoft.com/office/2006/documentManagement/types"/>
    <xsd:import namespace="http://schemas.microsoft.com/office/infopath/2007/PartnerControls"/>
    <xsd:element name="MediaServiceMetadata" ma:index="15" nillable="true" ma:displayName="MediaServiceMetadata" ma:description="" ma:hidden="true" ma:internalName="MediaServiceMetadata" ma:readOnly="true">
      <xsd:simpleType>
        <xsd:restriction base="dms:Note"/>
      </xsd:simpleType>
    </xsd:element>
    <xsd:element name="MediaServiceFastMetadata" ma:index="16" nillable="true" ma:displayName="MediaServiceFastMetadata" ma:description="" ma:hidden="true" ma:internalName="MediaServiceFastMetadata" ma:readOnly="true">
      <xsd:simpleType>
        <xsd:restriction base="dms:Note"/>
      </xsd:simpleType>
    </xsd:element>
    <xsd:element name="MediaServiceAutoTags" ma:index="17" nillable="true" ma:displayName="MediaServiceAuto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DateTaken" ma:index="21" nillable="true" ma:displayName="MediaServiceDateTaken" ma:hidden="true" ma:internalName="MediaServiceDateTaken" ma:readOnly="true">
      <xsd:simpleType>
        <xsd:restriction base="dms:Text"/>
      </xsd:simpleType>
    </xsd:element>
    <xsd:element name="MediaServiceLocation" ma:index="22"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9D64D7F4-5E58-46D0-B4D3-13D23CE66733}">
  <ds:schemaRefs>
    <ds:schemaRef ds:uri="http://schemas.microsoft.com/sharepoint/v3/contenttype/forms"/>
  </ds:schemaRefs>
</ds:datastoreItem>
</file>

<file path=customXml/itemProps2.xml><?xml version="1.0" encoding="utf-8"?>
<ds:datastoreItem xmlns:ds="http://schemas.openxmlformats.org/officeDocument/2006/customXml" ds:itemID="{6FAC214B-920D-4185-AE73-9BE30462E0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5569257-ea7f-4abd-949f-b97d37e36e1a"/>
    <ds:schemaRef ds:uri="1955b6a4-2d87-4690-8190-2eb4b09ca2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D9BD316-8269-4A00-91E3-B9F36DBDF360}">
  <ds:schemaRefs>
    <ds:schemaRef ds:uri="http://schemas.microsoft.com/sharepoint/v3"/>
    <ds:schemaRef ds:uri="1955b6a4-2d87-4690-8190-2eb4b09ca27e"/>
    <ds:schemaRef ds:uri="http://purl.org/dc/terms/"/>
    <ds:schemaRef ds:uri="b5569257-ea7f-4abd-949f-b97d37e36e1a"/>
    <ds:schemaRef ds:uri="http://schemas.microsoft.com/office/2006/documentManagement/types"/>
    <ds:schemaRef ds:uri="http://purl.org/dc/dcmitype/"/>
    <ds:schemaRef ds:uri="http://purl.org/dc/elements/1.1/"/>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Getting-you-there-PowerPoint-Template</Template>
  <TotalTime>4730</TotalTime>
  <Words>786</Words>
  <Application>Microsoft Office PowerPoint</Application>
  <PresentationFormat>On-screen Show (4:3)</PresentationFormat>
  <Paragraphs>154</Paragraphs>
  <Slides>28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Century Gothic</vt:lpstr>
      <vt:lpstr>Office Theme</vt:lpstr>
      <vt:lpstr>PowerPoint Presentation</vt:lpstr>
      <vt:lpstr>PowerPoint Presentation</vt:lpstr>
      <vt:lpstr>The process started in  February 2020</vt:lpstr>
      <vt:lpstr>What was learned? We have a strong foundation</vt:lpstr>
      <vt:lpstr>What was learned? Future considerations</vt:lpstr>
      <vt:lpstr>How do we begin shaping our future?</vt:lpstr>
      <vt:lpstr>PowerPoint Presentation</vt:lpstr>
      <vt:lpstr>The plan comprises three sections</vt:lpstr>
      <vt:lpstr>Where we are</vt:lpstr>
      <vt:lpstr>Where we are going – 25-Year Vision</vt:lpstr>
      <vt:lpstr>Where we are going – Core Values</vt:lpstr>
      <vt:lpstr>Where we are going – Core Focus</vt:lpstr>
      <vt:lpstr>Where we are going – 10-Year Target</vt:lpstr>
      <vt:lpstr>Where we are going – 5-Year Priority Goals</vt:lpstr>
      <vt:lpstr>How we get there – 1-Year Objectives</vt:lpstr>
      <vt:lpstr>How we get there – 90-Day Rocks</vt:lpstr>
      <vt:lpstr>PowerPoint Presentation</vt:lpstr>
      <vt:lpstr>Cascading rollout</vt:lpstr>
      <vt:lpstr>PowerPoint Presentation</vt:lpstr>
      <vt:lpstr> Set 1-Year Objectives</vt:lpstr>
      <vt:lpstr> Set 90-Day Rocks</vt:lpstr>
      <vt:lpstr> Track your progress</vt:lpstr>
      <vt:lpstr> What if a Rock is off-track?</vt:lpstr>
      <vt:lpstr> Repeat, repeat, repeat</vt:lpstr>
      <vt:lpstr>Looking ahead</vt:lpstr>
      <vt:lpstr>Working the plan is our responsibility</vt:lpstr>
      <vt:lpstr> What if I have 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Henry, Andrea</dc:creator>
  <cp:lastModifiedBy>Henry, Andrea</cp:lastModifiedBy>
  <cp:revision>76</cp:revision>
  <dcterms:created xsi:type="dcterms:W3CDTF">2021-02-19T20:52:41Z</dcterms:created>
  <dcterms:modified xsi:type="dcterms:W3CDTF">2021-03-01T22:14:04Z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0x010100246DDD87B20D3B4E8BA3329D1F73F3FD</vt:lpwstr>
  </property>
  <property fmtid="{D5CDD505-2E9C-101B-9397-08002B2CF9AE}" pid="3" name="_MarkAsFinal">
    <vt:bool>true</vt:bool>
  </property>
</Properties>
</file>