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349" r:id="rId4"/>
    <p:sldId id="350" r:id="rId5"/>
    <p:sldId id="351" r:id="rId6"/>
    <p:sldId id="352" r:id="rId7"/>
    <p:sldId id="355" r:id="rId8"/>
    <p:sldId id="354" r:id="rId9"/>
    <p:sldId id="287" r:id="rId1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871721"/>
    <a:srgbClr val="00717F"/>
    <a:srgbClr val="B55813"/>
    <a:srgbClr val="B1B3B3"/>
    <a:srgbClr val="53565A"/>
    <a:srgbClr val="FF9966"/>
    <a:srgbClr val="FF0066"/>
    <a:srgbClr val="69686D"/>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69595" autoAdjust="0"/>
  </p:normalViewPr>
  <p:slideViewPr>
    <p:cSldViewPr>
      <p:cViewPr varScale="1">
        <p:scale>
          <a:sx n="79" d="100"/>
          <a:sy n="79" d="100"/>
        </p:scale>
        <p:origin x="264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51" d="100"/>
          <a:sy n="51" d="100"/>
        </p:scale>
        <p:origin x="21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9BA43C6D-E55F-4BE5-8554-C22BB859EDE9}" type="datetimeFigureOut">
              <a:rPr lang="en-US" smtClean="0"/>
              <a:t>1/24/2023</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intercity bus assistance program is a federally funded grant program that provides financial assistance to support intercity bus services that includes stops at non-urbanized locations and makes meaningful connections to nationwide network. Funding is available for private bus companies, public transit agencies, and local communities wishing to support intercity connections to their community to maintain the viability of intercity bus service in Iowa. </a:t>
            </a:r>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dirty="0"/>
          </a:p>
        </p:txBody>
      </p:sp>
    </p:spTree>
    <p:extLst>
      <p:ext uri="{BB962C8B-B14F-4D97-AF65-F5344CB8AC3E}">
        <p14:creationId xmlns:p14="http://schemas.microsoft.com/office/powerpoint/2010/main" val="259753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intercity bus program has four funding components under which eligible applicants may apply, in priority order:</a:t>
            </a:r>
          </a:p>
          <a:p>
            <a:pPr lvl="0"/>
            <a:r>
              <a:rPr lang="en-US" dirty="0"/>
              <a:t>Priority 1 is for base level support of existing services at 20 cents per revenue mile.</a:t>
            </a:r>
          </a:p>
          <a:p>
            <a:pPr lvl="0"/>
            <a:r>
              <a:rPr lang="en-US" dirty="0"/>
              <a:t>Second priority is Start-up support for new services at three years at 50 cents per revenue mile.</a:t>
            </a:r>
          </a:p>
          <a:p>
            <a:pPr lvl="0"/>
            <a:r>
              <a:rPr lang="en-US" dirty="0"/>
              <a:t>Third is support for marketing of intercity bus services and interlined services, with a maximum seventy-five hundred dollars for existing routes per agency and twelve thousand dollars per each new route established.</a:t>
            </a:r>
          </a:p>
          <a:p>
            <a:pPr lvl="0"/>
            <a:r>
              <a:rPr lang="en-US" dirty="0"/>
              <a:t>The fourth priority is support for intercity bus capital improvements, which includes vehicles and facilities.</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dirty="0"/>
          </a:p>
        </p:txBody>
      </p:sp>
    </p:spTree>
    <p:extLst>
      <p:ext uri="{BB962C8B-B14F-4D97-AF65-F5344CB8AC3E}">
        <p14:creationId xmlns:p14="http://schemas.microsoft.com/office/powerpoint/2010/main" val="67396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is funded by utilizing 15% of federal non-urbanized FTA Section 5311 transit funding. This year, we have two million, six hundred ninety-one thousand, nine hundred ninety-four dollars in available funds.  </a:t>
            </a:r>
          </a:p>
          <a:p>
            <a:endParaRPr lang="en-US" dirty="0"/>
          </a:p>
          <a:p>
            <a:r>
              <a:rPr lang="en-US" dirty="0"/>
              <a:t>We received eight project applications we are recommending for funding. The total project costs on the eight applications totaled $2,684,220. The total amount of the eight requested projects was $2,267,375. </a:t>
            </a:r>
          </a:p>
          <a:p>
            <a:endParaRPr lang="en-US" dirty="0"/>
          </a:p>
          <a:p>
            <a:r>
              <a:rPr lang="en-US" dirty="0"/>
              <a:t>This leaves us with $424,619 in contingency funds for future projects. We are currently working with FTA to determine how best to utilize </a:t>
            </a:r>
            <a:r>
              <a:rPr lang="en-US"/>
              <a:t>the funding. </a:t>
            </a:r>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dirty="0"/>
          </a:p>
        </p:txBody>
      </p:sp>
    </p:spTree>
    <p:extLst>
      <p:ext uri="{BB962C8B-B14F-4D97-AF65-F5344CB8AC3E}">
        <p14:creationId xmlns:p14="http://schemas.microsoft.com/office/powerpoint/2010/main" val="144706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Burlington Trailways has requested funding for three projects. The first, the purchase of two replacement over the road motor coaches for $1,037,000. Second, the purchase of a digital repeater to aid in the communication with drivers for $9,350, they requested 85% but eligibility is 80%, thus the recommended amount is reduced to $8,800.  The third, purchase of a driving stimulator for $178,224. These three projects are being recommended for funding at the requested amount next month.</a:t>
            </a:r>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270271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r>
              <a:rPr lang="en-US" dirty="0"/>
              <a:t>Jefferson Lines has requested funding for four projects. The application was for the purchase of two replacement over the road motor coaches for $1,003,000. The second project was for the travel information center for $18,151, third operating assistance for lease payments on the Des Moines facility $7,200 and fourth, marketing assistance for $7,500. These projects is being recommended for funding at the requested amount next month.</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30655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 Dodge has requested funding for marketing assistance for seven thousand five hundred dollars. We will be recommending funding next month at their requested amount.</a:t>
            </a:r>
          </a:p>
        </p:txBody>
      </p:sp>
      <p:sp>
        <p:nvSpPr>
          <p:cNvPr id="4" name="Slide Number Placeholder 3"/>
          <p:cNvSpPr>
            <a:spLocks noGrp="1"/>
          </p:cNvSpPr>
          <p:nvPr>
            <p:ph type="sldNum" sz="quarter" idx="5"/>
          </p:nvPr>
        </p:nvSpPr>
        <p:spPr/>
        <p:txBody>
          <a:bodyPr/>
          <a:lstStyle/>
          <a:p>
            <a:fld id="{50B73208-77F4-453B-8852-C4844F8BB3D9}" type="slidenum">
              <a:rPr lang="en-US" smtClean="0"/>
              <a:t>7</a:t>
            </a:fld>
            <a:endParaRPr lang="en-US" dirty="0"/>
          </a:p>
        </p:txBody>
      </p:sp>
    </p:spTree>
    <p:extLst>
      <p:ext uri="{BB962C8B-B14F-4D97-AF65-F5344CB8AC3E}">
        <p14:creationId xmlns:p14="http://schemas.microsoft.com/office/powerpoint/2010/main" val="292367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provides the most recent and accurate Intercity Bus program transportation services. </a:t>
            </a:r>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dirty="0"/>
          </a:p>
        </p:txBody>
      </p:sp>
    </p:spTree>
    <p:extLst>
      <p:ext uri="{BB962C8B-B14F-4D97-AF65-F5344CB8AC3E}">
        <p14:creationId xmlns:p14="http://schemas.microsoft.com/office/powerpoint/2010/main" val="285166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dirty="0"/>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C8A88-9A65-4791-ACC7-C177C0457A98}"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369887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Bis Program </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hasCustomPrompt="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sz="2800" dirty="0"/>
              <a:t> 15% of state’s federal non-urbanized (5311) transit funding must be used for support of intercity bus services (unless the Governor certifies need has been met).  Average yearly funds available is $2 </a:t>
            </a:r>
            <a:r>
              <a:rPr lang="en-US" sz="2800" dirty="0" err="1"/>
              <a:t>million.</a:t>
            </a:r>
            <a:r>
              <a:rPr lang="en-US" dirty="0" err="1"/>
              <a:t>Edit</a:t>
            </a:r>
            <a:r>
              <a:rPr lang="en-US" dirty="0"/>
              <a:t> Master text styles</a:t>
            </a:r>
          </a:p>
          <a:p>
            <a:pPr lvl="1"/>
            <a:r>
              <a:rPr lang="en-US" dirty="0"/>
              <a:t>Second </a:t>
            </a:r>
            <a:r>
              <a:rPr lang="en-US" dirty="0" err="1"/>
              <a:t>level</a:t>
            </a:r>
            <a:r>
              <a:rPr lang="en-US" sz="2400" dirty="0" err="1"/>
              <a:t>Intercity</a:t>
            </a:r>
            <a:r>
              <a:rPr lang="en-US" sz="2400" dirty="0"/>
              <a:t> bus services must include stops at non-urbanized locations and must make meaningful connections to nationwide network.</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Bus Map</a:t>
            </a:r>
          </a:p>
        </p:txBody>
      </p:sp>
      <p:pic>
        <p:nvPicPr>
          <p:cNvPr id="13" name="Picture 2" descr="C:\Users\rward2\AppData\Local\Microsoft\Windows\Temporary Internet Files\Content.Outlook\HL5F2W64\icb (2).jpg">
            <a:extLst>
              <a:ext uri="{FF2B5EF4-FFF2-40B4-BE49-F238E27FC236}">
                <a16:creationId xmlns:a16="http://schemas.microsoft.com/office/drawing/2014/main" id="{627E7392-CF97-4ACB-8A96-EABE5611FB2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847" y="1946086"/>
            <a:ext cx="6324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notawigshop.com/2011/02/megabus-travels-review-in-story-form.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797152"/>
            <a:ext cx="5832648" cy="1354217"/>
          </a:xfrm>
          <a:prstGeom prst="rect">
            <a:avLst/>
          </a:prstGeom>
          <a:noFill/>
        </p:spPr>
        <p:txBody>
          <a:bodyPr wrap="square" rtlCol="0">
            <a:spAutoFit/>
          </a:bodyPr>
          <a:lstStyle/>
          <a:p>
            <a:r>
              <a:rPr lang="en-US" sz="2800" dirty="0">
                <a:solidFill>
                  <a:schemeClr val="bg1"/>
                </a:solidFill>
                <a:latin typeface="PT Sans" panose="020B0503020203020204" pitchFamily="34" charset="0"/>
              </a:rPr>
              <a:t>CY 23 Intercity Bus Program</a:t>
            </a:r>
          </a:p>
          <a:p>
            <a:r>
              <a:rPr lang="en-US" sz="2600" dirty="0">
                <a:solidFill>
                  <a:schemeClr val="bg1"/>
                </a:solidFill>
                <a:latin typeface="PT Sans" panose="020B0503020203020204" pitchFamily="34" charset="0"/>
              </a:rPr>
              <a:t>Transportation Commission Workshop</a:t>
            </a:r>
          </a:p>
          <a:p>
            <a:r>
              <a:rPr lang="en-US" sz="2800" dirty="0">
                <a:solidFill>
                  <a:schemeClr val="bg1"/>
                </a:solidFill>
                <a:latin typeface="PT Sans" panose="020B0503020203020204" pitchFamily="34" charset="0"/>
              </a:rPr>
              <a:t>November 8, 2022</a:t>
            </a: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CY23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Program</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1700808"/>
            <a:ext cx="7776864" cy="4063956"/>
          </a:xfrm>
          <a:prstGeom prst="rect">
            <a:avLst/>
          </a:prstGeom>
        </p:spPr>
        <p:txBody>
          <a:bodyPr vert="horz" lIns="91440" tIns="45720" rIns="91440" bIns="45720" rtlCol="0">
            <a:normAutofit/>
          </a:bodyPr>
          <a:lstStyle/>
          <a:p>
            <a:r>
              <a:rPr lang="en-US" sz="2400" b="0" dirty="0"/>
              <a:t>Purpose: Support intercity bus services that includes stops at non-urbanized locations and makes meaningful connections to nationwide network</a:t>
            </a:r>
          </a:p>
          <a:p>
            <a:r>
              <a:rPr lang="en-US" sz="2400" b="0" dirty="0"/>
              <a:t>Available to private intercity bus companies, companies wishing to start bus service, public transit agencies either operating of proposing to operate bus service, and local communities wishing to support intercity connections to their community</a:t>
            </a:r>
          </a:p>
          <a:p>
            <a:endParaRPr lang="en-US" sz="2400" b="0" dirty="0"/>
          </a:p>
        </p:txBody>
      </p:sp>
    </p:spTree>
    <p:extLst>
      <p:ext uri="{BB962C8B-B14F-4D97-AF65-F5344CB8AC3E}">
        <p14:creationId xmlns:p14="http://schemas.microsoft.com/office/powerpoint/2010/main" val="74420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CY23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Funding Priorities</a:t>
            </a:r>
          </a:p>
        </p:txBody>
      </p:sp>
      <p:sp>
        <p:nvSpPr>
          <p:cNvPr id="2" name="Content Placeholder 1">
            <a:extLst>
              <a:ext uri="{FF2B5EF4-FFF2-40B4-BE49-F238E27FC236}">
                <a16:creationId xmlns:a16="http://schemas.microsoft.com/office/drawing/2014/main" id="{E2A3FE76-467E-4AEE-A68E-42A6B6EE314E}"/>
              </a:ext>
            </a:extLst>
          </p:cNvPr>
          <p:cNvSpPr>
            <a:spLocks noGrp="1"/>
          </p:cNvSpPr>
          <p:nvPr>
            <p:ph idx="1"/>
          </p:nvPr>
        </p:nvSpPr>
        <p:spPr/>
        <p:txBody>
          <a:bodyPr/>
          <a:lstStyle/>
          <a:p>
            <a:pPr marL="0" indent="0">
              <a:buNone/>
            </a:pPr>
            <a:endParaRPr lang="en-US" dirty="0"/>
          </a:p>
        </p:txBody>
      </p:sp>
      <p:sp>
        <p:nvSpPr>
          <p:cNvPr id="14" name="Text Placeholder 2">
            <a:extLst>
              <a:ext uri="{FF2B5EF4-FFF2-40B4-BE49-F238E27FC236}">
                <a16:creationId xmlns:a16="http://schemas.microsoft.com/office/drawing/2014/main" id="{D278A22F-339D-4D21-9EC4-097BB35322B9}"/>
              </a:ext>
            </a:extLst>
          </p:cNvPr>
          <p:cNvSpPr txBox="1">
            <a:spLocks/>
          </p:cNvSpPr>
          <p:nvPr/>
        </p:nvSpPr>
        <p:spPr>
          <a:xfrm>
            <a:off x="683568" y="1700808"/>
            <a:ext cx="7776864" cy="50339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1"/>
              </a:buClr>
              <a:buFont typeface="Arial" panose="020B0604020202020204" pitchFamily="34" charset="0"/>
              <a:buNone/>
            </a:pPr>
            <a:r>
              <a:rPr lang="en-US" sz="2000" dirty="0"/>
              <a:t>Iowa’s program has four components in priority order:</a:t>
            </a:r>
          </a:p>
          <a:p>
            <a:pPr marL="457200" indent="-457200">
              <a:buClr>
                <a:schemeClr val="tx1"/>
              </a:buClr>
              <a:buFont typeface="+mj-lt"/>
              <a:buAutoNum type="arabicPeriod"/>
            </a:pPr>
            <a:r>
              <a:rPr lang="en-US" sz="2000" dirty="0"/>
              <a:t>Base level support of existing services ($0.20 per revenue mile)</a:t>
            </a:r>
          </a:p>
          <a:p>
            <a:pPr marL="457200" indent="-457200">
              <a:buClr>
                <a:schemeClr val="tx1"/>
              </a:buClr>
              <a:buFont typeface="+mj-lt"/>
              <a:buAutoNum type="arabicPeriod"/>
            </a:pPr>
            <a:r>
              <a:rPr lang="en-US" sz="2000" dirty="0"/>
              <a:t>Start-up support for new services (three years at $0.50 per revenue mile)</a:t>
            </a:r>
          </a:p>
          <a:p>
            <a:pPr marL="457200" indent="-457200">
              <a:buClr>
                <a:schemeClr val="tx1"/>
              </a:buClr>
              <a:buFont typeface="+mj-lt"/>
              <a:buAutoNum type="arabicPeriod"/>
            </a:pPr>
            <a:r>
              <a:rPr lang="en-US" sz="2000" dirty="0"/>
              <a:t>Support for marketing of intercity bus services and interlined services (maximum $7,500 for existing routes per agency and $12,000 per each new route with 20% local match required)</a:t>
            </a:r>
          </a:p>
          <a:p>
            <a:pPr marL="457200" indent="-457200">
              <a:buClr>
                <a:schemeClr val="tx1"/>
              </a:buClr>
              <a:buFont typeface="+mj-lt"/>
              <a:buAutoNum type="arabicPeriod"/>
            </a:pPr>
            <a:r>
              <a:rPr lang="en-US" sz="2000" dirty="0"/>
              <a:t>Support for intercity bus capital improvements (over the road coaches, vertical infrastructure, vehicle renovations/improvements, ADA improvements to vehicles and facilities). Vehicles require a 15% local match while all other capital projects require 20% local match.</a:t>
            </a:r>
          </a:p>
          <a:p>
            <a:endParaRPr lang="en-US" dirty="0"/>
          </a:p>
        </p:txBody>
      </p:sp>
    </p:spTree>
    <p:extLst>
      <p:ext uri="{BB962C8B-B14F-4D97-AF65-F5344CB8AC3E}">
        <p14:creationId xmlns:p14="http://schemas.microsoft.com/office/powerpoint/2010/main" val="107093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CY23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Available Funding and Application Summary</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2492896"/>
            <a:ext cx="7776864" cy="3875288"/>
          </a:xfrm>
          <a:prstGeom prst="rect">
            <a:avLst/>
          </a:prstGeom>
        </p:spPr>
        <p:txBody>
          <a:bodyPr vert="horz" lIns="91440" tIns="45720" rIns="91440" bIns="45720" rtlCol="0">
            <a:normAutofit/>
          </a:bodyPr>
          <a:lstStyle/>
          <a:p>
            <a:pPr marL="457200" indent="-284163">
              <a:lnSpc>
                <a:spcPct val="90000"/>
              </a:lnSpc>
              <a:buClr>
                <a:schemeClr val="tx1"/>
              </a:buClr>
            </a:pPr>
            <a:r>
              <a:rPr lang="en-US" sz="2400" b="1" dirty="0"/>
              <a:t>Available Funding</a:t>
            </a:r>
          </a:p>
          <a:p>
            <a:pPr marL="893826" lvl="1" indent="-457200">
              <a:lnSpc>
                <a:spcPct val="90000"/>
              </a:lnSpc>
              <a:buClr>
                <a:schemeClr val="tx1"/>
              </a:buClr>
            </a:pPr>
            <a:r>
              <a:rPr lang="en-US" sz="2000" dirty="0"/>
              <a:t>Total Intercity Bus Funds Available: </a:t>
            </a:r>
            <a:r>
              <a:rPr lang="en-US" sz="2000" u="sng" dirty="0"/>
              <a:t>$2,691,994  </a:t>
            </a:r>
          </a:p>
          <a:p>
            <a:pPr marL="1293876" lvl="2" indent="-457200">
              <a:lnSpc>
                <a:spcPct val="90000"/>
              </a:lnSpc>
              <a:buClr>
                <a:schemeClr val="tx1"/>
              </a:buClr>
              <a:buFont typeface="Wingdings" panose="05000000000000000000" pitchFamily="2" charset="2"/>
              <a:buChar char="§"/>
            </a:pPr>
            <a:r>
              <a:rPr lang="en-US" sz="2000" dirty="0"/>
              <a:t>15% of federal non-urbanized (FTA Section 5311) 	transit funding</a:t>
            </a:r>
          </a:p>
          <a:p>
            <a:pPr marL="836676" lvl="2" indent="0">
              <a:lnSpc>
                <a:spcPct val="90000"/>
              </a:lnSpc>
              <a:buClr>
                <a:schemeClr val="tx1"/>
              </a:buClr>
              <a:buNone/>
            </a:pPr>
            <a:endParaRPr lang="en-US" sz="2000" dirty="0"/>
          </a:p>
          <a:p>
            <a:pPr marL="457200" indent="-320675">
              <a:lnSpc>
                <a:spcPct val="90000"/>
              </a:lnSpc>
              <a:buClr>
                <a:schemeClr val="tx1"/>
              </a:buClr>
            </a:pPr>
            <a:r>
              <a:rPr lang="en-US" sz="2400" b="1" dirty="0"/>
              <a:t>Application Summary</a:t>
            </a:r>
          </a:p>
          <a:p>
            <a:pPr marL="893826" lvl="1" indent="-457200">
              <a:lnSpc>
                <a:spcPct val="90000"/>
              </a:lnSpc>
              <a:buClr>
                <a:schemeClr val="tx1"/>
              </a:buClr>
            </a:pPr>
            <a:r>
              <a:rPr lang="en-US" sz="2000" dirty="0"/>
              <a:t>Total number of projects: 8</a:t>
            </a:r>
          </a:p>
          <a:p>
            <a:pPr marL="893826" lvl="1" indent="-457200">
              <a:lnSpc>
                <a:spcPct val="90000"/>
              </a:lnSpc>
              <a:buClr>
                <a:schemeClr val="tx1"/>
              </a:buClr>
            </a:pPr>
            <a:r>
              <a:rPr lang="en-US" sz="2000" dirty="0"/>
              <a:t>Total number of projects funded: 8</a:t>
            </a:r>
          </a:p>
          <a:p>
            <a:pPr marL="893826" lvl="1" indent="-457200">
              <a:lnSpc>
                <a:spcPct val="90000"/>
              </a:lnSpc>
              <a:buClr>
                <a:schemeClr val="tx1"/>
              </a:buClr>
            </a:pPr>
            <a:r>
              <a:rPr lang="en-US" sz="2000" dirty="0"/>
              <a:t>Total project costs: $2,684,220</a:t>
            </a:r>
            <a:endParaRPr lang="en-US" sz="2000" dirty="0">
              <a:highlight>
                <a:srgbClr val="FFFF00"/>
              </a:highlight>
            </a:endParaRPr>
          </a:p>
          <a:p>
            <a:pPr marL="893826" lvl="1" indent="-457200">
              <a:lnSpc>
                <a:spcPct val="90000"/>
              </a:lnSpc>
              <a:buClr>
                <a:schemeClr val="tx1"/>
              </a:buClr>
            </a:pPr>
            <a:r>
              <a:rPr lang="en-US" sz="2000" dirty="0"/>
              <a:t>Total amount requested: </a:t>
            </a:r>
            <a:r>
              <a:rPr lang="en-US" sz="2000" u="sng" dirty="0"/>
              <a:t>$2,267,375</a:t>
            </a:r>
          </a:p>
          <a:p>
            <a:pPr marL="893826" lvl="1" indent="-457200">
              <a:lnSpc>
                <a:spcPct val="90000"/>
              </a:lnSpc>
              <a:buClr>
                <a:schemeClr val="tx1"/>
              </a:buClr>
            </a:pPr>
            <a:r>
              <a:rPr lang="en-US" sz="2000" dirty="0"/>
              <a:t>Contingency: $424,619</a:t>
            </a:r>
          </a:p>
        </p:txBody>
      </p:sp>
    </p:spTree>
    <p:extLst>
      <p:ext uri="{BB962C8B-B14F-4D97-AF65-F5344CB8AC3E}">
        <p14:creationId xmlns:p14="http://schemas.microsoft.com/office/powerpoint/2010/main" val="161783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213" y="248531"/>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CY23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5" name="Title 4">
            <a:extLst>
              <a:ext uri="{FF2B5EF4-FFF2-40B4-BE49-F238E27FC236}">
                <a16:creationId xmlns:a16="http://schemas.microsoft.com/office/drawing/2014/main" id="{97DBB37C-53E0-4A25-AECA-7CFC01B314FF}"/>
              </a:ext>
            </a:extLst>
          </p:cNvPr>
          <p:cNvSpPr>
            <a:spLocks noGrp="1"/>
          </p:cNvSpPr>
          <p:nvPr>
            <p:ph type="title"/>
          </p:nvPr>
        </p:nvSpPr>
        <p:spPr/>
        <p:txBody>
          <a:bodyPr/>
          <a:lstStyle/>
          <a:p>
            <a:endParaRPr lang="en-US" u="sng" dirty="0"/>
          </a:p>
        </p:txBody>
      </p:sp>
      <p:sp>
        <p:nvSpPr>
          <p:cNvPr id="6" name="Content Placeholder 5">
            <a:extLst>
              <a:ext uri="{FF2B5EF4-FFF2-40B4-BE49-F238E27FC236}">
                <a16:creationId xmlns:a16="http://schemas.microsoft.com/office/drawing/2014/main" id="{D8AC9CBF-31C7-4B62-B38A-08C175129832}"/>
              </a:ext>
            </a:extLst>
          </p:cNvPr>
          <p:cNvSpPr>
            <a:spLocks noGrp="1"/>
          </p:cNvSpPr>
          <p:nvPr>
            <p:ph idx="1"/>
          </p:nvPr>
        </p:nvSpPr>
        <p:spPr/>
        <p:txBody>
          <a:bodyPr/>
          <a:lstStyle/>
          <a:p>
            <a:endParaRPr lang="en-US" dirty="0"/>
          </a:p>
        </p:txBody>
      </p:sp>
      <p:sp>
        <p:nvSpPr>
          <p:cNvPr id="14" name="Title 10">
            <a:extLst>
              <a:ext uri="{FF2B5EF4-FFF2-40B4-BE49-F238E27FC236}">
                <a16:creationId xmlns:a16="http://schemas.microsoft.com/office/drawing/2014/main" id="{FD3D7F56-7994-41D6-B6EF-15B21DA9159C}"/>
              </a:ext>
            </a:extLst>
          </p:cNvPr>
          <p:cNvSpPr txBox="1">
            <a:spLocks/>
          </p:cNvSpPr>
          <p:nvPr/>
        </p:nvSpPr>
        <p:spPr>
          <a:xfrm>
            <a:off x="628650" y="71898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p:txBody>
      </p:sp>
      <p:graphicFrame>
        <p:nvGraphicFramePr>
          <p:cNvPr id="15" name="Table 14">
            <a:extLst>
              <a:ext uri="{FF2B5EF4-FFF2-40B4-BE49-F238E27FC236}">
                <a16:creationId xmlns:a16="http://schemas.microsoft.com/office/drawing/2014/main" id="{0EB92EE9-AE0F-40FD-9A9D-C64EE313D79F}"/>
              </a:ext>
            </a:extLst>
          </p:cNvPr>
          <p:cNvGraphicFramePr>
            <a:graphicFrameLocks noGrp="1"/>
          </p:cNvGraphicFramePr>
          <p:nvPr>
            <p:extLst>
              <p:ext uri="{D42A27DB-BD31-4B8C-83A1-F6EECF244321}">
                <p14:modId xmlns:p14="http://schemas.microsoft.com/office/powerpoint/2010/main" val="1160140473"/>
              </p:ext>
            </p:extLst>
          </p:nvPr>
        </p:nvGraphicFramePr>
        <p:xfrm>
          <a:off x="359533" y="1628800"/>
          <a:ext cx="8424934" cy="3290959"/>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672485">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Cost)2 - </a:t>
                      </a:r>
                    </a:p>
                  </a:txBody>
                  <a:tcPr anchor="ctr">
                    <a:solidFill>
                      <a:schemeClr val="accent1">
                        <a:lumMod val="75000"/>
                      </a:schemeClr>
                    </a:solidFill>
                  </a:tcPr>
                </a:tc>
                <a:extLst>
                  <a:ext uri="{0D108BD9-81ED-4DB2-BD59-A6C34878D82A}">
                    <a16:rowId xmlns:a16="http://schemas.microsoft.com/office/drawing/2014/main" val="858241684"/>
                  </a:ext>
                </a:extLst>
              </a:tr>
              <a:tr h="480541">
                <a:tc>
                  <a:txBody>
                    <a:bodyPr/>
                    <a:lstStyle/>
                    <a:p>
                      <a:r>
                        <a:rPr lang="en-US" sz="1400" dirty="0">
                          <a:latin typeface="PT Sans" panose="020B0503020203020204"/>
                        </a:rPr>
                        <a:t>2 – Over the Road Motor Coaches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$1,220,000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$1,037,000 (85%)</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$1,037,000 (85%)</a:t>
                      </a:r>
                    </a:p>
                  </a:txBody>
                  <a:tcPr marL="9525" marR="9525" marT="9525" marB="0" anchor="ctr"/>
                </a:tc>
                <a:extLst>
                  <a:ext uri="{0D108BD9-81ED-4DB2-BD59-A6C34878D82A}">
                    <a16:rowId xmlns:a16="http://schemas.microsoft.com/office/drawing/2014/main" val="3917525548"/>
                  </a:ext>
                </a:extLst>
              </a:tr>
              <a:tr h="883039">
                <a:tc>
                  <a:txBody>
                    <a:bodyPr/>
                    <a:lstStyle/>
                    <a:p>
                      <a:r>
                        <a:rPr lang="en-US" sz="1400" dirty="0">
                          <a:latin typeface="PT Sans" panose="020B0503020203020204"/>
                        </a:rPr>
                        <a:t>Digital Repeater – aid in communication with drivers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$11,000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$9,350 (85%)</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$ 8,800 (80%)</a:t>
                      </a:r>
                    </a:p>
                  </a:txBody>
                  <a:tcPr marL="9525" marR="9525" marT="9525" marB="0" anchor="ctr"/>
                </a:tc>
                <a:extLst>
                  <a:ext uri="{0D108BD9-81ED-4DB2-BD59-A6C34878D82A}">
                    <a16:rowId xmlns:a16="http://schemas.microsoft.com/office/drawing/2014/main" val="4118556348"/>
                  </a:ext>
                </a:extLst>
              </a:tr>
              <a:tr h="883039">
                <a:tc>
                  <a:txBody>
                    <a:bodyPr/>
                    <a:lstStyle/>
                    <a:p>
                      <a:r>
                        <a:rPr lang="en-US" sz="1400" dirty="0">
                          <a:latin typeface="PT Sans" panose="020B0503020203020204"/>
                        </a:rPr>
                        <a:t>Driving Stimulator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$222,781</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$178,224 (85%)</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$178,224 (80%)</a:t>
                      </a:r>
                    </a:p>
                  </a:txBody>
                  <a:tcPr marL="9525" marR="9525" marT="9525" marB="0" anchor="ctr"/>
                </a:tc>
                <a:extLst>
                  <a:ext uri="{0D108BD9-81ED-4DB2-BD59-A6C34878D82A}">
                    <a16:rowId xmlns:a16="http://schemas.microsoft.com/office/drawing/2014/main" val="2281685075"/>
                  </a:ext>
                </a:extLst>
              </a:tr>
            </a:tbl>
          </a:graphicData>
        </a:graphic>
      </p:graphicFrame>
    </p:spTree>
    <p:extLst>
      <p:ext uri="{BB962C8B-B14F-4D97-AF65-F5344CB8AC3E}">
        <p14:creationId xmlns:p14="http://schemas.microsoft.com/office/powerpoint/2010/main" val="414319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CY23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dirty="0"/>
          </a:p>
        </p:txBody>
      </p:sp>
      <p:graphicFrame>
        <p:nvGraphicFramePr>
          <p:cNvPr id="14" name="Table 13">
            <a:extLst>
              <a:ext uri="{FF2B5EF4-FFF2-40B4-BE49-F238E27FC236}">
                <a16:creationId xmlns:a16="http://schemas.microsoft.com/office/drawing/2014/main" id="{3FF981FB-2C37-44FB-BAB7-F35835D6D71F}"/>
              </a:ext>
            </a:extLst>
          </p:cNvPr>
          <p:cNvGraphicFramePr>
            <a:graphicFrameLocks noGrp="1"/>
          </p:cNvGraphicFramePr>
          <p:nvPr>
            <p:extLst>
              <p:ext uri="{D42A27DB-BD31-4B8C-83A1-F6EECF244321}">
                <p14:modId xmlns:p14="http://schemas.microsoft.com/office/powerpoint/2010/main" val="3219713259"/>
              </p:ext>
            </p:extLst>
          </p:nvPr>
        </p:nvGraphicFramePr>
        <p:xfrm>
          <a:off x="359533" y="2165129"/>
          <a:ext cx="8424934" cy="3395580"/>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936104">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612675">
                <a:tc>
                  <a:txBody>
                    <a:bodyPr/>
                    <a:lstStyle/>
                    <a:p>
                      <a:pPr marL="58738" indent="0" algn="l" fontAlgn="b"/>
                      <a:r>
                        <a:rPr lang="en-US" sz="1400" kern="1200" dirty="0">
                          <a:solidFill>
                            <a:schemeClr val="dk1"/>
                          </a:solidFill>
                          <a:latin typeface="PT Sans" panose="020B0503020203020204"/>
                          <a:ea typeface="+mn-ea"/>
                          <a:cs typeface="+mn-cs"/>
                        </a:rPr>
                        <a:t>2 – Over the Road Motor Coaches</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$1,180,000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$1,003,000 (85%)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$1,003,000 (85%)</a:t>
                      </a:r>
                    </a:p>
                  </a:txBody>
                  <a:tcPr marL="9525" marR="9525" marT="9525" marB="0" anchor="ctr"/>
                </a:tc>
                <a:extLst>
                  <a:ext uri="{0D108BD9-81ED-4DB2-BD59-A6C34878D82A}">
                    <a16:rowId xmlns:a16="http://schemas.microsoft.com/office/drawing/2014/main" val="3917525548"/>
                  </a:ext>
                </a:extLst>
              </a:tr>
              <a:tr h="612675">
                <a:tc>
                  <a:txBody>
                    <a:bodyPr/>
                    <a:lstStyle/>
                    <a:p>
                      <a:pPr marL="58738" indent="0" algn="l" fontAlgn="b"/>
                      <a:r>
                        <a:rPr lang="en-US" sz="1400" kern="1200" dirty="0">
                          <a:solidFill>
                            <a:schemeClr val="dk1"/>
                          </a:solidFill>
                          <a:latin typeface="PT Sans" panose="020B0503020203020204"/>
                          <a:ea typeface="+mn-ea"/>
                          <a:cs typeface="+mn-cs"/>
                        </a:rPr>
                        <a:t>Travel Information Center</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$22,689</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$18,151 (80%)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$18,151 (80%)</a:t>
                      </a:r>
                    </a:p>
                  </a:txBody>
                  <a:tcPr marL="9525" marR="9525" marT="9525" marB="0" anchor="ctr"/>
                </a:tc>
                <a:extLst>
                  <a:ext uri="{0D108BD9-81ED-4DB2-BD59-A6C34878D82A}">
                    <a16:rowId xmlns:a16="http://schemas.microsoft.com/office/drawing/2014/main" val="2836472614"/>
                  </a:ext>
                </a:extLst>
              </a:tr>
              <a:tr h="612675">
                <a:tc>
                  <a:txBody>
                    <a:bodyPr/>
                    <a:lstStyle/>
                    <a:p>
                      <a:pPr marL="58738" indent="0" algn="l" fontAlgn="b"/>
                      <a:r>
                        <a:rPr lang="en-US" sz="1400" kern="1200" dirty="0">
                          <a:solidFill>
                            <a:schemeClr val="dk1"/>
                          </a:solidFill>
                          <a:latin typeface="PT Sans" panose="020B0503020203020204"/>
                          <a:ea typeface="+mn-ea"/>
                          <a:cs typeface="+mn-cs"/>
                        </a:rPr>
                        <a:t>Lease payments</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$9,000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$7,200 (80%)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$7,200 (80%)</a:t>
                      </a:r>
                    </a:p>
                  </a:txBody>
                  <a:tcPr marL="9525" marR="9525" marT="9525" marB="0" anchor="ctr"/>
                </a:tc>
                <a:extLst>
                  <a:ext uri="{0D108BD9-81ED-4DB2-BD59-A6C34878D82A}">
                    <a16:rowId xmlns:a16="http://schemas.microsoft.com/office/drawing/2014/main" val="2368814636"/>
                  </a:ext>
                </a:extLst>
              </a:tr>
              <a:tr h="612675">
                <a:tc>
                  <a:txBody>
                    <a:bodyPr/>
                    <a:lstStyle/>
                    <a:p>
                      <a:pPr marL="58738" indent="0" algn="l" fontAlgn="b"/>
                      <a:r>
                        <a:rPr lang="en-US" sz="1400" kern="1200" dirty="0">
                          <a:solidFill>
                            <a:schemeClr val="dk1"/>
                          </a:solidFill>
                          <a:latin typeface="PT Sans" panose="020B0503020203020204"/>
                          <a:ea typeface="+mn-ea"/>
                          <a:cs typeface="+mn-cs"/>
                        </a:rPr>
                        <a:t>Marketing</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$9,375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extLst>
                  <a:ext uri="{0D108BD9-81ED-4DB2-BD59-A6C34878D82A}">
                    <a16:rowId xmlns:a16="http://schemas.microsoft.com/office/drawing/2014/main" val="1540262452"/>
                  </a:ext>
                </a:extLst>
              </a:tr>
            </a:tbl>
          </a:graphicData>
        </a:graphic>
      </p:graphicFrame>
      <p:sp>
        <p:nvSpPr>
          <p:cNvPr id="5" name="Title 4">
            <a:extLst>
              <a:ext uri="{FF2B5EF4-FFF2-40B4-BE49-F238E27FC236}">
                <a16:creationId xmlns:a16="http://schemas.microsoft.com/office/drawing/2014/main" id="{15023242-3DBB-46C0-A19D-FC820155AB4A}"/>
              </a:ext>
            </a:extLst>
          </p:cNvPr>
          <p:cNvSpPr>
            <a:spLocks noGrp="1"/>
          </p:cNvSpPr>
          <p:nvPr>
            <p:ph type="title"/>
          </p:nvPr>
        </p:nvSpPr>
        <p:spPr/>
        <p:txBody>
          <a:bodyPr/>
          <a:lstStyle/>
          <a:p>
            <a:endParaRPr lang="en-US" dirty="0"/>
          </a:p>
        </p:txBody>
      </p:sp>
      <p:sp>
        <p:nvSpPr>
          <p:cNvPr id="15" name="Title 10">
            <a:extLst>
              <a:ext uri="{FF2B5EF4-FFF2-40B4-BE49-F238E27FC236}">
                <a16:creationId xmlns:a16="http://schemas.microsoft.com/office/drawing/2014/main" id="{ADEC01A6-8FC0-42E2-B11F-9C2EE6EAFF7B}"/>
              </a:ext>
            </a:extLst>
          </p:cNvPr>
          <p:cNvSpPr txBox="1">
            <a:spLocks/>
          </p:cNvSpPr>
          <p:nvPr/>
        </p:nvSpPr>
        <p:spPr>
          <a:xfrm>
            <a:off x="628650" y="973491"/>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a:p>
            <a:r>
              <a:rPr lang="en-US" sz="3400" b="1" dirty="0">
                <a:solidFill>
                  <a:schemeClr val="tx2"/>
                </a:solidFill>
              </a:rPr>
              <a:t>continued</a:t>
            </a:r>
          </a:p>
        </p:txBody>
      </p:sp>
    </p:spTree>
    <p:extLst>
      <p:ext uri="{BB962C8B-B14F-4D97-AF65-F5344CB8AC3E}">
        <p14:creationId xmlns:p14="http://schemas.microsoft.com/office/powerpoint/2010/main" val="130751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CY23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dirty="0"/>
          </a:p>
        </p:txBody>
      </p:sp>
      <p:graphicFrame>
        <p:nvGraphicFramePr>
          <p:cNvPr id="14" name="Table 13">
            <a:extLst>
              <a:ext uri="{FF2B5EF4-FFF2-40B4-BE49-F238E27FC236}">
                <a16:creationId xmlns:a16="http://schemas.microsoft.com/office/drawing/2014/main" id="{3FF981FB-2C37-44FB-BAB7-F35835D6D71F}"/>
              </a:ext>
            </a:extLst>
          </p:cNvPr>
          <p:cNvGraphicFramePr>
            <a:graphicFrameLocks noGrp="1"/>
          </p:cNvGraphicFramePr>
          <p:nvPr>
            <p:extLst>
              <p:ext uri="{D42A27DB-BD31-4B8C-83A1-F6EECF244321}">
                <p14:modId xmlns:p14="http://schemas.microsoft.com/office/powerpoint/2010/main" val="3996699821"/>
              </p:ext>
            </p:extLst>
          </p:nvPr>
        </p:nvGraphicFramePr>
        <p:xfrm>
          <a:off x="359533" y="2165129"/>
          <a:ext cx="8371672" cy="1557555"/>
        </p:xfrm>
        <a:graphic>
          <a:graphicData uri="http://schemas.openxmlformats.org/drawingml/2006/table">
            <a:tbl>
              <a:tblPr firstRow="1" bandRow="1">
                <a:tableStyleId>{5C22544A-7EE6-4342-B048-85BDC9FD1C3A}</a:tableStyleId>
              </a:tblPr>
              <a:tblGrid>
                <a:gridCol w="1632268">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936104">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612675">
                <a:tc>
                  <a:txBody>
                    <a:bodyPr/>
                    <a:lstStyle/>
                    <a:p>
                      <a:pPr marL="58738" indent="0" algn="l" fontAlgn="b"/>
                      <a:r>
                        <a:rPr lang="en-US" sz="1400" kern="1200" dirty="0">
                          <a:solidFill>
                            <a:schemeClr val="dk1"/>
                          </a:solidFill>
                          <a:latin typeface="PT Sans" panose="020B0503020203020204"/>
                          <a:ea typeface="+mn-ea"/>
                          <a:cs typeface="+mn-cs"/>
                        </a:rPr>
                        <a:t>Marketing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Fort Dodge</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$9,375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extLst>
                  <a:ext uri="{0D108BD9-81ED-4DB2-BD59-A6C34878D82A}">
                    <a16:rowId xmlns:a16="http://schemas.microsoft.com/office/drawing/2014/main" val="3917525548"/>
                  </a:ext>
                </a:extLst>
              </a:tr>
            </a:tbl>
          </a:graphicData>
        </a:graphic>
      </p:graphicFrame>
      <p:sp>
        <p:nvSpPr>
          <p:cNvPr id="5" name="Title 4">
            <a:extLst>
              <a:ext uri="{FF2B5EF4-FFF2-40B4-BE49-F238E27FC236}">
                <a16:creationId xmlns:a16="http://schemas.microsoft.com/office/drawing/2014/main" id="{15023242-3DBB-46C0-A19D-FC820155AB4A}"/>
              </a:ext>
            </a:extLst>
          </p:cNvPr>
          <p:cNvSpPr>
            <a:spLocks noGrp="1"/>
          </p:cNvSpPr>
          <p:nvPr>
            <p:ph type="title"/>
          </p:nvPr>
        </p:nvSpPr>
        <p:spPr/>
        <p:txBody>
          <a:bodyPr/>
          <a:lstStyle/>
          <a:p>
            <a:endParaRPr lang="en-US" dirty="0"/>
          </a:p>
        </p:txBody>
      </p:sp>
      <p:sp>
        <p:nvSpPr>
          <p:cNvPr id="15" name="Title 10">
            <a:extLst>
              <a:ext uri="{FF2B5EF4-FFF2-40B4-BE49-F238E27FC236}">
                <a16:creationId xmlns:a16="http://schemas.microsoft.com/office/drawing/2014/main" id="{ADEC01A6-8FC0-42E2-B11F-9C2EE6EAFF7B}"/>
              </a:ext>
            </a:extLst>
          </p:cNvPr>
          <p:cNvSpPr txBox="1">
            <a:spLocks/>
          </p:cNvSpPr>
          <p:nvPr/>
        </p:nvSpPr>
        <p:spPr>
          <a:xfrm>
            <a:off x="628650" y="973491"/>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a:p>
            <a:r>
              <a:rPr lang="en-US" sz="3400" b="1" dirty="0">
                <a:solidFill>
                  <a:schemeClr val="tx2"/>
                </a:solidFill>
              </a:rPr>
              <a:t>continued</a:t>
            </a:r>
          </a:p>
        </p:txBody>
      </p:sp>
    </p:spTree>
    <p:extLst>
      <p:ext uri="{BB962C8B-B14F-4D97-AF65-F5344CB8AC3E}">
        <p14:creationId xmlns:p14="http://schemas.microsoft.com/office/powerpoint/2010/main" val="111739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CY23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Map</a:t>
            </a:r>
          </a:p>
        </p:txBody>
      </p:sp>
      <p:sp>
        <p:nvSpPr>
          <p:cNvPr id="5" name="Content Placeholder 4">
            <a:extLst>
              <a:ext uri="{FF2B5EF4-FFF2-40B4-BE49-F238E27FC236}">
                <a16:creationId xmlns:a16="http://schemas.microsoft.com/office/drawing/2014/main" id="{4D663078-B49D-46BA-91D0-8FE30E86A601}"/>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E5D20266-90D0-41C4-A826-98A7161D267B}"/>
              </a:ext>
            </a:extLst>
          </p:cNvPr>
          <p:cNvPicPr>
            <a:picLocks noChangeAspect="1"/>
          </p:cNvPicPr>
          <p:nvPr/>
        </p:nvPicPr>
        <p:blipFill>
          <a:blip r:embed="rId4"/>
          <a:stretch>
            <a:fillRect/>
          </a:stretch>
        </p:blipFill>
        <p:spPr>
          <a:xfrm>
            <a:off x="1307013" y="1713301"/>
            <a:ext cx="6575839" cy="4909312"/>
          </a:xfrm>
          <a:prstGeom prst="rect">
            <a:avLst/>
          </a:prstGeom>
        </p:spPr>
      </p:pic>
    </p:spTree>
    <p:extLst>
      <p:ext uri="{BB962C8B-B14F-4D97-AF65-F5344CB8AC3E}">
        <p14:creationId xmlns:p14="http://schemas.microsoft.com/office/powerpoint/2010/main" val="261587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99592" y="5289348"/>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11004</TotalTime>
  <Words>1019</Words>
  <Application>Microsoft Office PowerPoint</Application>
  <PresentationFormat>On-screen Show (4:3)</PresentationFormat>
  <Paragraphs>125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PT Sans</vt:lpstr>
      <vt:lpstr>Wingdings</vt:lpstr>
      <vt:lpstr>Office Theme</vt:lpstr>
      <vt:lpstr>PowerPoint Presentation</vt:lpstr>
      <vt:lpstr>Intercity Bus Program</vt:lpstr>
      <vt:lpstr>Funding Priorities</vt:lpstr>
      <vt:lpstr>Available Funding and Application Summary</vt:lpstr>
      <vt:lpstr>PowerPoint Presentation</vt:lpstr>
      <vt:lpstr>PowerPoint Presentation</vt:lpstr>
      <vt:lpstr>PowerPoint Presentation</vt:lpstr>
      <vt:lpstr>Intercity Bus Map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Nicholson, Tamara</cp:lastModifiedBy>
  <cp:revision>219</cp:revision>
  <cp:lastPrinted>2021-10-26T11:54:40Z</cp:lastPrinted>
  <dcterms:created xsi:type="dcterms:W3CDTF">2014-05-10T08:44:16Z</dcterms:created>
  <dcterms:modified xsi:type="dcterms:W3CDTF">2023-01-25T01:53:23Z</dcterms:modified>
</cp:coreProperties>
</file>