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349" r:id="rId4"/>
    <p:sldId id="350" r:id="rId5"/>
    <p:sldId id="351" r:id="rId6"/>
    <p:sldId id="352" r:id="rId7"/>
    <p:sldId id="355" r:id="rId8"/>
    <p:sldId id="354" r:id="rId9"/>
    <p:sldId id="287" r:id="rId10"/>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95E"/>
    <a:srgbClr val="871721"/>
    <a:srgbClr val="00717F"/>
    <a:srgbClr val="B55813"/>
    <a:srgbClr val="B1B3B3"/>
    <a:srgbClr val="53565A"/>
    <a:srgbClr val="FF9966"/>
    <a:srgbClr val="FF0066"/>
    <a:srgbClr val="69686D"/>
    <a:srgbClr val="C34B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50" autoAdjust="0"/>
    <p:restoredTop sz="69595" autoAdjust="0"/>
  </p:normalViewPr>
  <p:slideViewPr>
    <p:cSldViewPr>
      <p:cViewPr varScale="1">
        <p:scale>
          <a:sx n="79" d="100"/>
          <a:sy n="79" d="100"/>
        </p:scale>
        <p:origin x="2640" y="9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2994"/>
    </p:cViewPr>
  </p:sorterViewPr>
  <p:notesViewPr>
    <p:cSldViewPr>
      <p:cViewPr varScale="1">
        <p:scale>
          <a:sx n="51" d="100"/>
          <a:sy n="51" d="100"/>
        </p:scale>
        <p:origin x="2192"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1" tIns="47111" rIns="94221" bIns="47111" rtlCol="0"/>
          <a:lstStyle>
            <a:lvl1pPr algn="l">
              <a:defRPr sz="1200"/>
            </a:lvl1pPr>
          </a:lstStyle>
          <a:p>
            <a:endParaRPr lang="en-US" dirty="0"/>
          </a:p>
        </p:txBody>
      </p:sp>
      <p:sp>
        <p:nvSpPr>
          <p:cNvPr id="3" name="Date Placeholder 2"/>
          <p:cNvSpPr>
            <a:spLocks noGrp="1"/>
          </p:cNvSpPr>
          <p:nvPr>
            <p:ph type="dt" idx="1"/>
          </p:nvPr>
        </p:nvSpPr>
        <p:spPr>
          <a:xfrm>
            <a:off x="4023093" y="0"/>
            <a:ext cx="3077739" cy="469424"/>
          </a:xfrm>
          <a:prstGeom prst="rect">
            <a:avLst/>
          </a:prstGeom>
        </p:spPr>
        <p:txBody>
          <a:bodyPr vert="horz" lIns="94221" tIns="47111" rIns="94221" bIns="47111" rtlCol="0"/>
          <a:lstStyle>
            <a:lvl1pPr algn="r">
              <a:defRPr sz="1200"/>
            </a:lvl1pPr>
          </a:lstStyle>
          <a:p>
            <a:fld id="{9BA43C6D-E55F-4BE5-8554-C22BB859EDE9}" type="datetimeFigureOut">
              <a:rPr lang="en-US" smtClean="0"/>
              <a:t>1/24/2023</a:t>
            </a:fld>
            <a:endParaRPr lang="en-US" dirty="0"/>
          </a:p>
        </p:txBody>
      </p:sp>
      <p:sp>
        <p:nvSpPr>
          <p:cNvPr id="4" name="Slide Image Placeholder 3"/>
          <p:cNvSpPr>
            <a:spLocks noGrp="1" noRot="1" noChangeAspect="1"/>
          </p:cNvSpPr>
          <p:nvPr>
            <p:ph type="sldImg" idx="2"/>
          </p:nvPr>
        </p:nvSpPr>
        <p:spPr>
          <a:xfrm>
            <a:off x="1203325" y="703263"/>
            <a:ext cx="4695825" cy="3521075"/>
          </a:xfrm>
          <a:prstGeom prst="rect">
            <a:avLst/>
          </a:prstGeom>
          <a:noFill/>
          <a:ln w="12700">
            <a:solidFill>
              <a:prstClr val="black"/>
            </a:solidFill>
          </a:ln>
        </p:spPr>
        <p:txBody>
          <a:bodyPr vert="horz" lIns="94221" tIns="47111" rIns="94221" bIns="47111" rtlCol="0" anchor="ctr"/>
          <a:lstStyle/>
          <a:p>
            <a:endParaRPr lang="en-US" dirty="0"/>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1" tIns="47111" rIns="94221" bIns="4711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69424"/>
          </a:xfrm>
          <a:prstGeom prst="rect">
            <a:avLst/>
          </a:prstGeom>
        </p:spPr>
        <p:txBody>
          <a:bodyPr vert="horz" lIns="94221" tIns="47111" rIns="94221" bIns="47111"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3" y="8917422"/>
            <a:ext cx="3077739" cy="469424"/>
          </a:xfrm>
          <a:prstGeom prst="rect">
            <a:avLst/>
          </a:prstGeom>
        </p:spPr>
        <p:txBody>
          <a:bodyPr vert="horz" lIns="94221" tIns="47111" rIns="94221" bIns="47111" rtlCol="0" anchor="b"/>
          <a:lstStyle>
            <a:lvl1pPr algn="r">
              <a:defRPr sz="1200"/>
            </a:lvl1pPr>
          </a:lstStyle>
          <a:p>
            <a:fld id="{50B73208-77F4-453B-8852-C4844F8BB3D9}" type="slidenum">
              <a:rPr lang="en-US" smtClean="0"/>
              <a:t>‹#›</a:t>
            </a:fld>
            <a:endParaRPr lang="en-US" dirty="0"/>
          </a:p>
        </p:txBody>
      </p:sp>
    </p:spTree>
    <p:extLst>
      <p:ext uri="{BB962C8B-B14F-4D97-AF65-F5344CB8AC3E}">
        <p14:creationId xmlns:p14="http://schemas.microsoft.com/office/powerpoint/2010/main" val="1595623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73208-77F4-453B-8852-C4844F8BB3D9}" type="slidenum">
              <a:rPr lang="en-US" smtClean="0"/>
              <a:t>1</a:t>
            </a:fld>
            <a:endParaRPr lang="en-US" dirty="0"/>
          </a:p>
        </p:txBody>
      </p:sp>
    </p:spTree>
    <p:extLst>
      <p:ext uri="{BB962C8B-B14F-4D97-AF65-F5344CB8AC3E}">
        <p14:creationId xmlns:p14="http://schemas.microsoft.com/office/powerpoint/2010/main" val="3812948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intercity bus assistance program is a federally funded grant program that provides financial assistance to support intercity bus services that includes stops at non-urbanized locations and makes meaningful connections to nationwide network. Funding is available for private bus companies, public transit agencies, and local communities wishing to support intercity connections to their community to maintain the viability of intercity bus service in Iowa. </a:t>
            </a:r>
          </a:p>
        </p:txBody>
      </p:sp>
      <p:sp>
        <p:nvSpPr>
          <p:cNvPr id="4" name="Slide Number Placeholder 3"/>
          <p:cNvSpPr>
            <a:spLocks noGrp="1"/>
          </p:cNvSpPr>
          <p:nvPr>
            <p:ph type="sldNum" sz="quarter" idx="5"/>
          </p:nvPr>
        </p:nvSpPr>
        <p:spPr/>
        <p:txBody>
          <a:bodyPr/>
          <a:lstStyle/>
          <a:p>
            <a:fld id="{50B73208-77F4-453B-8852-C4844F8BB3D9}" type="slidenum">
              <a:rPr lang="en-US" smtClean="0"/>
              <a:t>2</a:t>
            </a:fld>
            <a:endParaRPr lang="en-US" dirty="0"/>
          </a:p>
        </p:txBody>
      </p:sp>
    </p:spTree>
    <p:extLst>
      <p:ext uri="{BB962C8B-B14F-4D97-AF65-F5344CB8AC3E}">
        <p14:creationId xmlns:p14="http://schemas.microsoft.com/office/powerpoint/2010/main" val="2597537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intercity bus program has four funding components under which eligible applicants may apply, in priority order:</a:t>
            </a:r>
          </a:p>
          <a:p>
            <a:pPr lvl="0"/>
            <a:r>
              <a:rPr lang="en-US" dirty="0"/>
              <a:t>Priority 1 is for base level support of existing services at 20 cents per revenue mile.</a:t>
            </a:r>
          </a:p>
          <a:p>
            <a:pPr lvl="0"/>
            <a:r>
              <a:rPr lang="en-US" dirty="0"/>
              <a:t>Second priority is Start-up support for new services at three years at 50 cents per revenue mile.</a:t>
            </a:r>
          </a:p>
          <a:p>
            <a:pPr lvl="0"/>
            <a:r>
              <a:rPr lang="en-US" dirty="0"/>
              <a:t>Third is support for marketing of intercity bus services and interlined services, with a maximum seventy-five hundred dollars for existing routes per agency and twelve thousand dollars per each new route established.</a:t>
            </a:r>
          </a:p>
          <a:p>
            <a:pPr lvl="0"/>
            <a:r>
              <a:rPr lang="en-US" dirty="0"/>
              <a:t>The fourth priority is support for intercity bus capital improvements, which includes vehicles and facilities.</a:t>
            </a:r>
          </a:p>
          <a:p>
            <a:endParaRPr lang="en-US" dirty="0"/>
          </a:p>
        </p:txBody>
      </p:sp>
      <p:sp>
        <p:nvSpPr>
          <p:cNvPr id="4" name="Slide Number Placeholder 3"/>
          <p:cNvSpPr>
            <a:spLocks noGrp="1"/>
          </p:cNvSpPr>
          <p:nvPr>
            <p:ph type="sldNum" sz="quarter" idx="5"/>
          </p:nvPr>
        </p:nvSpPr>
        <p:spPr/>
        <p:txBody>
          <a:bodyPr/>
          <a:lstStyle/>
          <a:p>
            <a:fld id="{50B73208-77F4-453B-8852-C4844F8BB3D9}" type="slidenum">
              <a:rPr lang="en-US" smtClean="0"/>
              <a:t>3</a:t>
            </a:fld>
            <a:endParaRPr lang="en-US" dirty="0"/>
          </a:p>
        </p:txBody>
      </p:sp>
    </p:spTree>
    <p:extLst>
      <p:ext uri="{BB962C8B-B14F-4D97-AF65-F5344CB8AC3E}">
        <p14:creationId xmlns:p14="http://schemas.microsoft.com/office/powerpoint/2010/main" val="673969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program is funded by utilizing 15% of federal non-urbanized FTA Section 5311 transit funding. This year, we have two million, six hundred ninety-one thousand, nine hundred ninety-four dollars in available funds.  </a:t>
            </a:r>
          </a:p>
          <a:p>
            <a:endParaRPr lang="en-US" dirty="0"/>
          </a:p>
          <a:p>
            <a:r>
              <a:rPr lang="en-US" dirty="0"/>
              <a:t>We received eight project applications we are recommending for funding. The total project costs on the eight applications totaled $2,684,220. The total amount of the eight requested projects was $2,267,375. </a:t>
            </a:r>
          </a:p>
          <a:p>
            <a:endParaRPr lang="en-US" dirty="0"/>
          </a:p>
          <a:p>
            <a:r>
              <a:rPr lang="en-US" dirty="0"/>
              <a:t>This leaves us with $424,619 in contingency funds for future projects. We are currently working with FTA to determine how best to utilize </a:t>
            </a:r>
            <a:r>
              <a:rPr lang="en-US"/>
              <a:t>the funding. </a:t>
            </a:r>
            <a:endParaRPr lang="en-US" dirty="0"/>
          </a:p>
        </p:txBody>
      </p:sp>
      <p:sp>
        <p:nvSpPr>
          <p:cNvPr id="4" name="Slide Number Placeholder 3"/>
          <p:cNvSpPr>
            <a:spLocks noGrp="1"/>
          </p:cNvSpPr>
          <p:nvPr>
            <p:ph type="sldNum" sz="quarter" idx="5"/>
          </p:nvPr>
        </p:nvSpPr>
        <p:spPr/>
        <p:txBody>
          <a:bodyPr/>
          <a:lstStyle/>
          <a:p>
            <a:fld id="{50B73208-77F4-453B-8852-C4844F8BB3D9}" type="slidenum">
              <a:rPr lang="en-US" smtClean="0"/>
              <a:t>4</a:t>
            </a:fld>
            <a:endParaRPr lang="en-US" dirty="0"/>
          </a:p>
        </p:txBody>
      </p:sp>
    </p:spTree>
    <p:extLst>
      <p:ext uri="{BB962C8B-B14F-4D97-AF65-F5344CB8AC3E}">
        <p14:creationId xmlns:p14="http://schemas.microsoft.com/office/powerpoint/2010/main" val="1447065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Burlington Trailways has requested funding for three projects. The first, the purchase of two replacement over the road motor coaches for $1,037,000. Second, the purchase of a digital repeater to aid in the communication with drivers for $9,350, they requested 85% but eligibility is 80%, thus the recommended amount is reduced to $8,800.  The third, purchase of a driving stimulator for $178,224. These three projects are being recommended for funding at the requested amount next month.</a:t>
            </a:r>
          </a:p>
        </p:txBody>
      </p:sp>
      <p:sp>
        <p:nvSpPr>
          <p:cNvPr id="4" name="Slide Number Placeholder 3"/>
          <p:cNvSpPr>
            <a:spLocks noGrp="1"/>
          </p:cNvSpPr>
          <p:nvPr>
            <p:ph type="sldNum" sz="quarter" idx="5"/>
          </p:nvPr>
        </p:nvSpPr>
        <p:spPr/>
        <p:txBody>
          <a:bodyPr/>
          <a:lstStyle/>
          <a:p>
            <a:fld id="{50B73208-77F4-453B-8852-C4844F8BB3D9}" type="slidenum">
              <a:rPr lang="en-US" smtClean="0"/>
              <a:t>5</a:t>
            </a:fld>
            <a:endParaRPr lang="en-US" dirty="0"/>
          </a:p>
        </p:txBody>
      </p:sp>
    </p:spTree>
    <p:extLst>
      <p:ext uri="{BB962C8B-B14F-4D97-AF65-F5344CB8AC3E}">
        <p14:creationId xmlns:p14="http://schemas.microsoft.com/office/powerpoint/2010/main" val="2702718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10"/>
            <a:r>
              <a:rPr lang="en-US" dirty="0"/>
              <a:t>Jefferson Lines has requested funding for four projects. The application was for the purchase of two replacement over the road motor coaches for $1,003,000. The second project was for the travel information center for $18,151, third operating assistance for lease payments on the Des Moines facility $7,200 and fourth, marketing assistance for $7,500. These projects is being recommended for funding at the requested amount next month.</a:t>
            </a:r>
          </a:p>
          <a:p>
            <a:endParaRPr lang="en-US" dirty="0"/>
          </a:p>
        </p:txBody>
      </p:sp>
      <p:sp>
        <p:nvSpPr>
          <p:cNvPr id="4" name="Slide Number Placeholder 3"/>
          <p:cNvSpPr>
            <a:spLocks noGrp="1"/>
          </p:cNvSpPr>
          <p:nvPr>
            <p:ph type="sldNum" sz="quarter" idx="5"/>
          </p:nvPr>
        </p:nvSpPr>
        <p:spPr/>
        <p:txBody>
          <a:bodyPr/>
          <a:lstStyle/>
          <a:p>
            <a:fld id="{50B73208-77F4-453B-8852-C4844F8BB3D9}" type="slidenum">
              <a:rPr lang="en-US" smtClean="0"/>
              <a:t>6</a:t>
            </a:fld>
            <a:endParaRPr lang="en-US" dirty="0"/>
          </a:p>
        </p:txBody>
      </p:sp>
    </p:spTree>
    <p:extLst>
      <p:ext uri="{BB962C8B-B14F-4D97-AF65-F5344CB8AC3E}">
        <p14:creationId xmlns:p14="http://schemas.microsoft.com/office/powerpoint/2010/main" val="306554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Fort Dodge has requested funding for marketing assistance for seven thousand five hundred dollars. We will be recommending funding next month at their requested amount.</a:t>
            </a:r>
          </a:p>
        </p:txBody>
      </p:sp>
      <p:sp>
        <p:nvSpPr>
          <p:cNvPr id="4" name="Slide Number Placeholder 3"/>
          <p:cNvSpPr>
            <a:spLocks noGrp="1"/>
          </p:cNvSpPr>
          <p:nvPr>
            <p:ph type="sldNum" sz="quarter" idx="5"/>
          </p:nvPr>
        </p:nvSpPr>
        <p:spPr/>
        <p:txBody>
          <a:bodyPr/>
          <a:lstStyle/>
          <a:p>
            <a:fld id="{50B73208-77F4-453B-8852-C4844F8BB3D9}" type="slidenum">
              <a:rPr lang="en-US" smtClean="0"/>
              <a:t>7</a:t>
            </a:fld>
            <a:endParaRPr lang="en-US" dirty="0"/>
          </a:p>
        </p:txBody>
      </p:sp>
    </p:spTree>
    <p:extLst>
      <p:ext uri="{BB962C8B-B14F-4D97-AF65-F5344CB8AC3E}">
        <p14:creationId xmlns:p14="http://schemas.microsoft.com/office/powerpoint/2010/main" val="2923673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map provides the most recent and accurate Intercity Bus program transportation services. </a:t>
            </a:r>
          </a:p>
        </p:txBody>
      </p:sp>
      <p:sp>
        <p:nvSpPr>
          <p:cNvPr id="4" name="Slide Number Placeholder 3"/>
          <p:cNvSpPr>
            <a:spLocks noGrp="1"/>
          </p:cNvSpPr>
          <p:nvPr>
            <p:ph type="sldNum" sz="quarter" idx="5"/>
          </p:nvPr>
        </p:nvSpPr>
        <p:spPr/>
        <p:txBody>
          <a:bodyPr/>
          <a:lstStyle/>
          <a:p>
            <a:fld id="{50B73208-77F4-453B-8852-C4844F8BB3D9}" type="slidenum">
              <a:rPr lang="en-US" smtClean="0"/>
              <a:t>8</a:t>
            </a:fld>
            <a:endParaRPr lang="en-US" dirty="0"/>
          </a:p>
        </p:txBody>
      </p:sp>
    </p:spTree>
    <p:extLst>
      <p:ext uri="{BB962C8B-B14F-4D97-AF65-F5344CB8AC3E}">
        <p14:creationId xmlns:p14="http://schemas.microsoft.com/office/powerpoint/2010/main" val="2851664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questions?</a:t>
            </a:r>
          </a:p>
        </p:txBody>
      </p:sp>
      <p:sp>
        <p:nvSpPr>
          <p:cNvPr id="4" name="Slide Number Placeholder 3"/>
          <p:cNvSpPr>
            <a:spLocks noGrp="1"/>
          </p:cNvSpPr>
          <p:nvPr>
            <p:ph type="sldNum" sz="quarter" idx="10"/>
          </p:nvPr>
        </p:nvSpPr>
        <p:spPr/>
        <p:txBody>
          <a:bodyPr/>
          <a:lstStyle/>
          <a:p>
            <a:fld id="{50B73208-77F4-453B-8852-C4844F8BB3D9}" type="slidenum">
              <a:rPr lang="en-US" smtClean="0"/>
              <a:t>9</a:t>
            </a:fld>
            <a:endParaRPr lang="en-US" dirty="0"/>
          </a:p>
        </p:txBody>
      </p:sp>
    </p:spTree>
    <p:extLst>
      <p:ext uri="{BB962C8B-B14F-4D97-AF65-F5344CB8AC3E}">
        <p14:creationId xmlns:p14="http://schemas.microsoft.com/office/powerpoint/2010/main" val="27426527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F3753E7-0F11-4D0E-8960-9E1C8FCC4C52}"/>
              </a:ext>
            </a:extLst>
          </p:cNvPr>
          <p:cNvSpPr/>
          <p:nvPr userDrawn="1"/>
        </p:nvSpPr>
        <p:spPr>
          <a:xfrm>
            <a:off x="0" y="0"/>
            <a:ext cx="9144000" cy="953344"/>
          </a:xfrm>
          <a:prstGeom prst="rect">
            <a:avLst/>
          </a:prstGeom>
          <a:gradFill flip="none" rotWithShape="1">
            <a:gsLst>
              <a:gs pos="0">
                <a:schemeClr val="bg1">
                  <a:lumMod val="95000"/>
                  <a:shade val="67500"/>
                  <a:satMod val="115000"/>
                </a:schemeClr>
              </a:gs>
              <a:gs pos="52000">
                <a:schemeClr val="bg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85C18299-3EBF-4651-B028-9D1F61A7FE89}"/>
              </a:ext>
            </a:extLst>
          </p:cNvPr>
          <p:cNvSpPr/>
          <p:nvPr userDrawn="1"/>
        </p:nvSpPr>
        <p:spPr>
          <a:xfrm>
            <a:off x="0" y="953344"/>
            <a:ext cx="9144000" cy="45719"/>
          </a:xfrm>
          <a:prstGeom prst="rect">
            <a:avLst/>
          </a:prstGeom>
          <a:solidFill>
            <a:schemeClr val="tx1">
              <a:lumMod val="95000"/>
              <a:lumOff val="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62933723-4C4E-4953-9B73-759969B589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75742" y="147581"/>
            <a:ext cx="2488746" cy="689131"/>
          </a:xfrm>
          <a:prstGeom prst="rect">
            <a:avLst/>
          </a:prstGeom>
        </p:spPr>
      </p:pic>
      <p:pic>
        <p:nvPicPr>
          <p:cNvPr id="9" name="Picture 8">
            <a:extLst>
              <a:ext uri="{FF2B5EF4-FFF2-40B4-BE49-F238E27FC236}">
                <a16:creationId xmlns:a16="http://schemas.microsoft.com/office/drawing/2014/main" id="{6D07DB7A-A277-47F1-B420-6EB252894AE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8273" y="4651364"/>
            <a:ext cx="3427833" cy="1657956"/>
          </a:xfrm>
          <a:prstGeom prst="rect">
            <a:avLst/>
          </a:prstGeom>
        </p:spPr>
      </p:pic>
      <p:pic>
        <p:nvPicPr>
          <p:cNvPr id="10" name="Picture 9">
            <a:extLst>
              <a:ext uri="{FF2B5EF4-FFF2-40B4-BE49-F238E27FC236}">
                <a16:creationId xmlns:a16="http://schemas.microsoft.com/office/drawing/2014/main" id="{2C9ED19C-16BB-4E11-A2E2-5E3DE3CF1B1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70" y="4651364"/>
            <a:ext cx="5758220" cy="1657956"/>
          </a:xfrm>
          <a:prstGeom prst="rect">
            <a:avLst/>
          </a:prstGeom>
        </p:spPr>
      </p:pic>
    </p:spTree>
    <p:extLst>
      <p:ext uri="{BB962C8B-B14F-4D97-AF65-F5344CB8AC3E}">
        <p14:creationId xmlns:p14="http://schemas.microsoft.com/office/powerpoint/2010/main" val="184984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253131-A3D1-4BD2-B372-CE94B7CC9DC2}"/>
              </a:ext>
            </a:extLst>
          </p:cNvPr>
          <p:cNvSpPr/>
          <p:nvPr userDrawn="1"/>
        </p:nvSpPr>
        <p:spPr>
          <a:xfrm>
            <a:off x="0" y="0"/>
            <a:ext cx="4716016" cy="6858000"/>
          </a:xfrm>
          <a:prstGeom prst="rect">
            <a:avLst/>
          </a:prstGeom>
          <a:solidFill>
            <a:schemeClr val="accent5">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53359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940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0C8A88-9A65-4791-ACC7-C177C0457A98}" type="datetimeFigureOut">
              <a:rPr lang="en-US" smtClean="0"/>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EF72394-20AE-4583-8A01-A144B1C77253}" type="slidenum">
              <a:rPr lang="en-US" smtClean="0"/>
              <a:t>‹#›</a:t>
            </a:fld>
            <a:endParaRPr lang="en-US" dirty="0"/>
          </a:p>
        </p:txBody>
      </p:sp>
    </p:spTree>
    <p:extLst>
      <p:ext uri="{BB962C8B-B14F-4D97-AF65-F5344CB8AC3E}">
        <p14:creationId xmlns:p14="http://schemas.microsoft.com/office/powerpoint/2010/main" val="3698873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E0F805B-ABC8-4A8B-B9D4-5845341EB6C9}"/>
              </a:ext>
            </a:extLst>
          </p:cNvPr>
          <p:cNvSpPr txBox="1"/>
          <p:nvPr userDrawn="1"/>
        </p:nvSpPr>
        <p:spPr>
          <a:xfrm>
            <a:off x="827584" y="667435"/>
            <a:ext cx="3738563" cy="338554"/>
          </a:xfrm>
          <a:prstGeom prst="rect">
            <a:avLst/>
          </a:prstGeom>
          <a:noFill/>
        </p:spPr>
        <p:txBody>
          <a:bodyPr wrap="square" rtlCol="0">
            <a:spAutoFit/>
          </a:bodyPr>
          <a:lstStyle/>
          <a:p>
            <a:r>
              <a:rPr lang="en-US" sz="1600" dirty="0">
                <a:solidFill>
                  <a:schemeClr val="tx1"/>
                </a:solidFill>
                <a:latin typeface="Century Gothic" panose="020B0502020202020204" pitchFamily="34" charset="0"/>
                <a:cs typeface="Arial" panose="020B0604020202020204" pitchFamily="34" charset="0"/>
              </a:rPr>
              <a:t>NAME OF PRESENTATION</a:t>
            </a:r>
          </a:p>
        </p:txBody>
      </p:sp>
      <p:sp>
        <p:nvSpPr>
          <p:cNvPr id="8" name="Rectangle 7">
            <a:extLst>
              <a:ext uri="{FF2B5EF4-FFF2-40B4-BE49-F238E27FC236}">
                <a16:creationId xmlns:a16="http://schemas.microsoft.com/office/drawing/2014/main" id="{245A3183-73DB-40B2-B6C8-E0DE1DE1D6DB}"/>
              </a:ext>
            </a:extLst>
          </p:cNvPr>
          <p:cNvSpPr/>
          <p:nvPr userDrawn="1"/>
        </p:nvSpPr>
        <p:spPr>
          <a:xfrm>
            <a:off x="0" y="764704"/>
            <a:ext cx="792088" cy="45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36ABBA2-AA3C-4D81-BF82-C5B05E586B69}"/>
              </a:ext>
            </a:extLst>
          </p:cNvPr>
          <p:cNvSpPr/>
          <p:nvPr userDrawn="1"/>
        </p:nvSpPr>
        <p:spPr>
          <a:xfrm>
            <a:off x="0" y="836712"/>
            <a:ext cx="792088" cy="4571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E2792F5-6345-4BA3-96B5-3BBA9D667573}"/>
              </a:ext>
            </a:extLst>
          </p:cNvPr>
          <p:cNvSpPr/>
          <p:nvPr userDrawn="1"/>
        </p:nvSpPr>
        <p:spPr>
          <a:xfrm>
            <a:off x="0" y="908720"/>
            <a:ext cx="79208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2890CFD2-C20D-4420-BF8D-D52E4B9B9695}"/>
              </a:ext>
            </a:extLst>
          </p:cNvPr>
          <p:cNvSpPr txBox="1"/>
          <p:nvPr userDrawn="1"/>
        </p:nvSpPr>
        <p:spPr>
          <a:xfrm>
            <a:off x="8460432" y="6457890"/>
            <a:ext cx="792088" cy="369332"/>
          </a:xfrm>
          <a:prstGeom prst="rect">
            <a:avLst/>
          </a:prstGeom>
          <a:noFill/>
        </p:spPr>
        <p:txBody>
          <a:bodyPr wrap="square" rtlCol="0">
            <a:spAutoFit/>
          </a:bodyPr>
          <a:lstStyle/>
          <a:p>
            <a:pPr algn="ctr"/>
            <a:fld id="{5EF72394-20AE-4583-8A01-A144B1C77253}" type="slidenum">
              <a:rPr lang="en-US" sz="1800">
                <a:solidFill>
                  <a:schemeClr val="bg2"/>
                </a:solidFill>
                <a:latin typeface="PT Sans" panose="020B0503020203020204" pitchFamily="34" charset="0"/>
              </a:rPr>
              <a:pPr algn="ctr"/>
              <a:t>‹#›</a:t>
            </a:fld>
            <a:endParaRPr lang="en-US" sz="2000" dirty="0">
              <a:solidFill>
                <a:schemeClr val="bg2"/>
              </a:solidFill>
              <a:latin typeface="PT Sans" panose="020B0503020203020204" pitchFamily="34" charset="0"/>
            </a:endParaRPr>
          </a:p>
        </p:txBody>
      </p:sp>
    </p:spTree>
    <p:extLst>
      <p:ext uri="{BB962C8B-B14F-4D97-AF65-F5344CB8AC3E}">
        <p14:creationId xmlns:p14="http://schemas.microsoft.com/office/powerpoint/2010/main" val="768281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E0F805B-ABC8-4A8B-B9D4-5845341EB6C9}"/>
              </a:ext>
            </a:extLst>
          </p:cNvPr>
          <p:cNvSpPr txBox="1"/>
          <p:nvPr userDrawn="1"/>
        </p:nvSpPr>
        <p:spPr>
          <a:xfrm>
            <a:off x="827584" y="260648"/>
            <a:ext cx="3738563" cy="338554"/>
          </a:xfrm>
          <a:prstGeom prst="rect">
            <a:avLst/>
          </a:prstGeom>
          <a:noFill/>
        </p:spPr>
        <p:txBody>
          <a:bodyPr wrap="square" rtlCol="0">
            <a:spAutoFit/>
          </a:bodyPr>
          <a:lstStyle/>
          <a:p>
            <a:r>
              <a:rPr lang="en-US" sz="1600" dirty="0">
                <a:solidFill>
                  <a:schemeClr val="tx1"/>
                </a:solidFill>
                <a:latin typeface="Century Gothic" panose="020B0502020202020204" pitchFamily="34" charset="0"/>
                <a:cs typeface="Arial" panose="020B0604020202020204" pitchFamily="34" charset="0"/>
              </a:rPr>
              <a:t>CY 19 Intercity Bus Program</a:t>
            </a:r>
          </a:p>
        </p:txBody>
      </p:sp>
      <p:sp>
        <p:nvSpPr>
          <p:cNvPr id="8" name="Rectangle 7">
            <a:extLst>
              <a:ext uri="{FF2B5EF4-FFF2-40B4-BE49-F238E27FC236}">
                <a16:creationId xmlns:a16="http://schemas.microsoft.com/office/drawing/2014/main" id="{245A3183-73DB-40B2-B6C8-E0DE1DE1D6DB}"/>
              </a:ext>
            </a:extLst>
          </p:cNvPr>
          <p:cNvSpPr/>
          <p:nvPr userDrawn="1"/>
        </p:nvSpPr>
        <p:spPr>
          <a:xfrm>
            <a:off x="0" y="357917"/>
            <a:ext cx="792088" cy="45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36ABBA2-AA3C-4D81-BF82-C5B05E586B69}"/>
              </a:ext>
            </a:extLst>
          </p:cNvPr>
          <p:cNvSpPr/>
          <p:nvPr userDrawn="1"/>
        </p:nvSpPr>
        <p:spPr>
          <a:xfrm>
            <a:off x="0" y="429925"/>
            <a:ext cx="792088" cy="4571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E2792F5-6345-4BA3-96B5-3BBA9D667573}"/>
              </a:ext>
            </a:extLst>
          </p:cNvPr>
          <p:cNvSpPr/>
          <p:nvPr userDrawn="1"/>
        </p:nvSpPr>
        <p:spPr>
          <a:xfrm>
            <a:off x="0" y="501933"/>
            <a:ext cx="79208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DC9BAE6B-4BEF-472C-8DFA-A9B7788CA52B}"/>
              </a:ext>
            </a:extLst>
          </p:cNvPr>
          <p:cNvSpPr txBox="1"/>
          <p:nvPr userDrawn="1"/>
        </p:nvSpPr>
        <p:spPr>
          <a:xfrm>
            <a:off x="8460432" y="6457890"/>
            <a:ext cx="792088" cy="369332"/>
          </a:xfrm>
          <a:prstGeom prst="rect">
            <a:avLst/>
          </a:prstGeom>
          <a:noFill/>
        </p:spPr>
        <p:txBody>
          <a:bodyPr wrap="square" rtlCol="0">
            <a:spAutoFit/>
          </a:bodyPr>
          <a:lstStyle/>
          <a:p>
            <a:pPr algn="ctr"/>
            <a:fld id="{5EF72394-20AE-4583-8A01-A144B1C77253}" type="slidenum">
              <a:rPr lang="en-US" sz="1800">
                <a:solidFill>
                  <a:schemeClr val="bg2"/>
                </a:solidFill>
                <a:latin typeface="PT Sans" panose="020B0503020203020204" pitchFamily="34" charset="0"/>
              </a:rPr>
              <a:pPr algn="ctr"/>
              <a:t>‹#›</a:t>
            </a:fld>
            <a:endParaRPr lang="en-US" sz="2000" dirty="0">
              <a:solidFill>
                <a:schemeClr val="bg2"/>
              </a:solidFill>
              <a:latin typeface="PT Sans" panose="020B0503020203020204" pitchFamily="34" charset="0"/>
            </a:endParaRPr>
          </a:p>
        </p:txBody>
      </p:sp>
      <p:sp>
        <p:nvSpPr>
          <p:cNvPr id="12" name="Title Placeholder 1">
            <a:extLst>
              <a:ext uri="{FF2B5EF4-FFF2-40B4-BE49-F238E27FC236}">
                <a16:creationId xmlns:a16="http://schemas.microsoft.com/office/drawing/2014/main" id="{54EF32B2-C520-493E-859D-A9D077D086E1}"/>
              </a:ext>
            </a:extLst>
          </p:cNvPr>
          <p:cNvSpPr>
            <a:spLocks noGrp="1"/>
          </p:cNvSpPr>
          <p:nvPr>
            <p:ph type="title" hasCustomPrompt="1"/>
          </p:nvPr>
        </p:nvSpPr>
        <p:spPr>
          <a:xfrm>
            <a:off x="467544" y="1124744"/>
            <a:ext cx="7886700" cy="360040"/>
          </a:xfrm>
          <a:prstGeom prst="rect">
            <a:avLst/>
          </a:prstGeom>
        </p:spPr>
        <p:txBody>
          <a:bodyPr vert="horz" lIns="91440" tIns="45720" rIns="91440" bIns="45720" rtlCol="0" anchor="ctr">
            <a:normAutofit/>
          </a:bodyPr>
          <a:lstStyle>
            <a:lvl1pPr>
              <a:defRPr sz="3400" b="1">
                <a:solidFill>
                  <a:schemeClr val="tx2"/>
                </a:solidFill>
                <a:latin typeface="PT Sans" panose="020B0503020203020204" pitchFamily="34" charset="0"/>
              </a:defRPr>
            </a:lvl1pPr>
          </a:lstStyle>
          <a:p>
            <a:r>
              <a:rPr lang="en-US" dirty="0"/>
              <a:t>Intercity Bis Program </a:t>
            </a:r>
          </a:p>
        </p:txBody>
      </p:sp>
      <p:sp>
        <p:nvSpPr>
          <p:cNvPr id="13" name="Text Placeholder 2">
            <a:extLst>
              <a:ext uri="{FF2B5EF4-FFF2-40B4-BE49-F238E27FC236}">
                <a16:creationId xmlns:a16="http://schemas.microsoft.com/office/drawing/2014/main" id="{BFB340FD-E5C8-40FB-8FFA-E3B74A3978E7}"/>
              </a:ext>
            </a:extLst>
          </p:cNvPr>
          <p:cNvSpPr>
            <a:spLocks noGrp="1"/>
          </p:cNvSpPr>
          <p:nvPr>
            <p:ph idx="1" hasCustomPrompt="1"/>
          </p:nvPr>
        </p:nvSpPr>
        <p:spPr>
          <a:xfrm>
            <a:off x="467544" y="1844824"/>
            <a:ext cx="7886700" cy="4228132"/>
          </a:xfrm>
          <a:prstGeom prst="rect">
            <a:avLst/>
          </a:prstGeom>
        </p:spPr>
        <p:txBody>
          <a:bodyPr vert="horz" lIns="91440" tIns="45720" rIns="91440" bIns="45720" rtlCol="0">
            <a:normAutofit/>
          </a:bodyPr>
          <a:lstStyle>
            <a:lvl1pPr>
              <a:spcAft>
                <a:spcPts val="1200"/>
              </a:spcAft>
              <a:defRPr sz="2600" b="1">
                <a:latin typeface="PT Sans" panose="020B0503020203020204" pitchFamily="34" charset="0"/>
              </a:defRPr>
            </a:lvl1pPr>
            <a:lvl2pPr>
              <a:spcAft>
                <a:spcPts val="1200"/>
              </a:spcAft>
              <a:defRPr sz="2400">
                <a:latin typeface="PT Sans" panose="020B0503020203020204" pitchFamily="34" charset="0"/>
              </a:defRPr>
            </a:lvl2pPr>
            <a:lvl3pPr>
              <a:spcAft>
                <a:spcPts val="1200"/>
              </a:spcAft>
              <a:defRPr sz="2000">
                <a:latin typeface="PT Sans" panose="020B0503020203020204" pitchFamily="34" charset="0"/>
              </a:defRPr>
            </a:lvl3pPr>
            <a:lvl4pPr>
              <a:spcAft>
                <a:spcPts val="1200"/>
              </a:spcAft>
              <a:defRPr sz="1800">
                <a:latin typeface="PT Sans" panose="020B0503020203020204" pitchFamily="34" charset="0"/>
              </a:defRPr>
            </a:lvl4pPr>
            <a:lvl5pPr>
              <a:spcAft>
                <a:spcPts val="1200"/>
              </a:spcAft>
              <a:defRPr sz="1800">
                <a:latin typeface="PT Sans" panose="020B0503020203020204" pitchFamily="34" charset="0"/>
              </a:defRPr>
            </a:lvl5pPr>
          </a:lstStyle>
          <a:p>
            <a:pPr lvl="0"/>
            <a:r>
              <a:rPr lang="en-US" sz="2800" dirty="0"/>
              <a:t> 15% of state’s federal non-urbanized (5311) transit funding must be used for support of intercity bus services (unless the Governor certifies need has been met).  Average yearly funds available is $2 </a:t>
            </a:r>
            <a:r>
              <a:rPr lang="en-US" sz="2800" dirty="0" err="1"/>
              <a:t>million.</a:t>
            </a:r>
            <a:r>
              <a:rPr lang="en-US" dirty="0" err="1"/>
              <a:t>Edit</a:t>
            </a:r>
            <a:r>
              <a:rPr lang="en-US" dirty="0"/>
              <a:t> Master text styles</a:t>
            </a:r>
          </a:p>
          <a:p>
            <a:pPr lvl="1"/>
            <a:r>
              <a:rPr lang="en-US" dirty="0"/>
              <a:t>Second </a:t>
            </a:r>
            <a:r>
              <a:rPr lang="en-US" dirty="0" err="1"/>
              <a:t>level</a:t>
            </a:r>
            <a:r>
              <a:rPr lang="en-US" sz="2400" dirty="0" err="1"/>
              <a:t>Intercity</a:t>
            </a:r>
            <a:r>
              <a:rPr lang="en-US" sz="2400" dirty="0"/>
              <a:t> bus services must include stops at non-urbanized locations and must make meaningful connections to nationwide network.</a:t>
            </a:r>
            <a:endParaRPr lang="en-US" dirty="0"/>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964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able">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E0F805B-ABC8-4A8B-B9D4-5845341EB6C9}"/>
              </a:ext>
            </a:extLst>
          </p:cNvPr>
          <p:cNvSpPr txBox="1"/>
          <p:nvPr userDrawn="1"/>
        </p:nvSpPr>
        <p:spPr>
          <a:xfrm>
            <a:off x="827584" y="260648"/>
            <a:ext cx="3738563" cy="338554"/>
          </a:xfrm>
          <a:prstGeom prst="rect">
            <a:avLst/>
          </a:prstGeom>
          <a:noFill/>
        </p:spPr>
        <p:txBody>
          <a:bodyPr wrap="square" rtlCol="0">
            <a:spAutoFit/>
          </a:bodyPr>
          <a:lstStyle/>
          <a:p>
            <a:r>
              <a:rPr lang="en-US" sz="1600" dirty="0">
                <a:solidFill>
                  <a:schemeClr val="tx1"/>
                </a:solidFill>
                <a:latin typeface="Century Gothic" panose="020B0502020202020204" pitchFamily="34" charset="0"/>
                <a:cs typeface="Arial" panose="020B0604020202020204" pitchFamily="34" charset="0"/>
              </a:rPr>
              <a:t>CY 19 Intercity Bus Program</a:t>
            </a:r>
          </a:p>
        </p:txBody>
      </p:sp>
      <p:sp>
        <p:nvSpPr>
          <p:cNvPr id="8" name="Rectangle 7">
            <a:extLst>
              <a:ext uri="{FF2B5EF4-FFF2-40B4-BE49-F238E27FC236}">
                <a16:creationId xmlns:a16="http://schemas.microsoft.com/office/drawing/2014/main" id="{245A3183-73DB-40B2-B6C8-E0DE1DE1D6DB}"/>
              </a:ext>
            </a:extLst>
          </p:cNvPr>
          <p:cNvSpPr/>
          <p:nvPr userDrawn="1"/>
        </p:nvSpPr>
        <p:spPr>
          <a:xfrm>
            <a:off x="0" y="357917"/>
            <a:ext cx="792088" cy="45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36ABBA2-AA3C-4D81-BF82-C5B05E586B69}"/>
              </a:ext>
            </a:extLst>
          </p:cNvPr>
          <p:cNvSpPr/>
          <p:nvPr userDrawn="1"/>
        </p:nvSpPr>
        <p:spPr>
          <a:xfrm>
            <a:off x="0" y="429925"/>
            <a:ext cx="792088" cy="4571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E2792F5-6345-4BA3-96B5-3BBA9D667573}"/>
              </a:ext>
            </a:extLst>
          </p:cNvPr>
          <p:cNvSpPr/>
          <p:nvPr userDrawn="1"/>
        </p:nvSpPr>
        <p:spPr>
          <a:xfrm>
            <a:off x="0" y="501933"/>
            <a:ext cx="79208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DC9BAE6B-4BEF-472C-8DFA-A9B7788CA52B}"/>
              </a:ext>
            </a:extLst>
          </p:cNvPr>
          <p:cNvSpPr txBox="1"/>
          <p:nvPr userDrawn="1"/>
        </p:nvSpPr>
        <p:spPr>
          <a:xfrm>
            <a:off x="8460432" y="6457890"/>
            <a:ext cx="792088" cy="369332"/>
          </a:xfrm>
          <a:prstGeom prst="rect">
            <a:avLst/>
          </a:prstGeom>
          <a:noFill/>
        </p:spPr>
        <p:txBody>
          <a:bodyPr wrap="square" rtlCol="0">
            <a:spAutoFit/>
          </a:bodyPr>
          <a:lstStyle/>
          <a:p>
            <a:pPr algn="ctr"/>
            <a:fld id="{5EF72394-20AE-4583-8A01-A144B1C77253}" type="slidenum">
              <a:rPr lang="en-US" sz="1800">
                <a:solidFill>
                  <a:schemeClr val="bg2"/>
                </a:solidFill>
                <a:latin typeface="PT Sans" panose="020B0503020203020204" pitchFamily="34" charset="0"/>
              </a:rPr>
              <a:pPr algn="ctr"/>
              <a:t>‹#›</a:t>
            </a:fld>
            <a:endParaRPr lang="en-US" sz="2000" dirty="0">
              <a:solidFill>
                <a:schemeClr val="bg2"/>
              </a:solidFill>
              <a:latin typeface="PT Sans" panose="020B0503020203020204" pitchFamily="34" charset="0"/>
            </a:endParaRPr>
          </a:p>
        </p:txBody>
      </p:sp>
      <p:sp>
        <p:nvSpPr>
          <p:cNvPr id="12" name="Title Placeholder 1">
            <a:extLst>
              <a:ext uri="{FF2B5EF4-FFF2-40B4-BE49-F238E27FC236}">
                <a16:creationId xmlns:a16="http://schemas.microsoft.com/office/drawing/2014/main" id="{54EF32B2-C520-493E-859D-A9D077D086E1}"/>
              </a:ext>
            </a:extLst>
          </p:cNvPr>
          <p:cNvSpPr>
            <a:spLocks noGrp="1"/>
          </p:cNvSpPr>
          <p:nvPr>
            <p:ph type="title" hasCustomPrompt="1"/>
          </p:nvPr>
        </p:nvSpPr>
        <p:spPr>
          <a:xfrm>
            <a:off x="467544" y="1124744"/>
            <a:ext cx="7886700" cy="676916"/>
          </a:xfrm>
          <a:prstGeom prst="rect">
            <a:avLst/>
          </a:prstGeom>
        </p:spPr>
        <p:txBody>
          <a:bodyPr vert="horz" lIns="91440" tIns="45720" rIns="91440" bIns="45720" rtlCol="0" anchor="ctr">
            <a:normAutofit/>
          </a:bodyPr>
          <a:lstStyle>
            <a:lvl1pPr>
              <a:defRPr sz="3400" b="1">
                <a:solidFill>
                  <a:schemeClr val="tx2"/>
                </a:solidFill>
                <a:latin typeface="PT Sans" panose="020B0503020203020204" pitchFamily="34" charset="0"/>
              </a:defRPr>
            </a:lvl1pPr>
          </a:lstStyle>
          <a:p>
            <a:r>
              <a:rPr lang="en-US" dirty="0"/>
              <a:t>Intercity Bus Map</a:t>
            </a:r>
          </a:p>
        </p:txBody>
      </p:sp>
      <p:pic>
        <p:nvPicPr>
          <p:cNvPr id="13" name="Picture 2" descr="C:\Users\rward2\AppData\Local\Microsoft\Windows\Temporary Internet Files\Content.Outlook\HL5F2W64\icb (2).jpg">
            <a:extLst>
              <a:ext uri="{FF2B5EF4-FFF2-40B4-BE49-F238E27FC236}">
                <a16:creationId xmlns:a16="http://schemas.microsoft.com/office/drawing/2014/main" id="{627E7392-CF97-4ACB-8A96-EABE5611FB2C}"/>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03847" y="1946086"/>
            <a:ext cx="63246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3951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253131-A3D1-4BD2-B372-CE94B7CC9DC2}"/>
              </a:ext>
            </a:extLst>
          </p:cNvPr>
          <p:cNvSpPr/>
          <p:nvPr userDrawn="1"/>
        </p:nvSpPr>
        <p:spPr>
          <a:xfrm>
            <a:off x="0" y="0"/>
            <a:ext cx="4716016" cy="6858000"/>
          </a:xfrm>
          <a:prstGeom prst="rect">
            <a:avLst/>
          </a:prstGeom>
          <a:solidFill>
            <a:srgbClr val="871721">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42763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253131-A3D1-4BD2-B372-CE94B7CC9DC2}"/>
              </a:ext>
            </a:extLst>
          </p:cNvPr>
          <p:cNvSpPr/>
          <p:nvPr userDrawn="1"/>
        </p:nvSpPr>
        <p:spPr>
          <a:xfrm>
            <a:off x="0" y="0"/>
            <a:ext cx="4716016" cy="6858000"/>
          </a:xfrm>
          <a:prstGeom prst="rect">
            <a:avLst/>
          </a:prstGeom>
          <a:solidFill>
            <a:schemeClr val="tx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70007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253131-A3D1-4BD2-B372-CE94B7CC9DC2}"/>
              </a:ext>
            </a:extLst>
          </p:cNvPr>
          <p:cNvSpPr/>
          <p:nvPr userDrawn="1"/>
        </p:nvSpPr>
        <p:spPr>
          <a:xfrm>
            <a:off x="0" y="0"/>
            <a:ext cx="4716016" cy="68580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97667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253131-A3D1-4BD2-B372-CE94B7CC9DC2}"/>
              </a:ext>
            </a:extLst>
          </p:cNvPr>
          <p:cNvSpPr/>
          <p:nvPr userDrawn="1"/>
        </p:nvSpPr>
        <p:spPr>
          <a:xfrm>
            <a:off x="0" y="0"/>
            <a:ext cx="4716016"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62221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253131-A3D1-4BD2-B372-CE94B7CC9DC2}"/>
              </a:ext>
            </a:extLst>
          </p:cNvPr>
          <p:cNvSpPr/>
          <p:nvPr userDrawn="1"/>
        </p:nvSpPr>
        <p:spPr>
          <a:xfrm>
            <a:off x="0" y="0"/>
            <a:ext cx="4716016" cy="6858000"/>
          </a:xfrm>
          <a:prstGeom prst="rect">
            <a:avLst/>
          </a:prstGeom>
          <a:solidFill>
            <a:schemeClr val="accent2">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34078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72186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9" r:id="rId4"/>
    <p:sldLayoutId id="2147483651" r:id="rId5"/>
    <p:sldLayoutId id="2147483654" r:id="rId6"/>
    <p:sldLayoutId id="2147483655" r:id="rId7"/>
    <p:sldLayoutId id="2147483652" r:id="rId8"/>
    <p:sldLayoutId id="2147483653" r:id="rId9"/>
    <p:sldLayoutId id="2147483656" r:id="rId10"/>
    <p:sldLayoutId id="2147483658"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www.notawigshop.com/2011/02/megabus-travels-review-in-story-form.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hyperlink" Target="http://www.iowadot.gov/transit" TargetMode="External"/><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a:stretch>
        </a:blipFill>
        <a:effectLst/>
      </p:bgPr>
    </p:bg>
    <p:spTree>
      <p:nvGrpSpPr>
        <p:cNvPr id="1" name=""/>
        <p:cNvGrpSpPr/>
        <p:nvPr/>
      </p:nvGrpSpPr>
      <p:grpSpPr>
        <a:xfrm>
          <a:off x="0" y="0"/>
          <a:ext cx="0" cy="0"/>
          <a:chOff x="0" y="0"/>
          <a:chExt cx="0" cy="0"/>
        </a:xfrm>
      </p:grpSpPr>
      <p:sp>
        <p:nvSpPr>
          <p:cNvPr id="15" name="Rectangle 14"/>
          <p:cNvSpPr/>
          <p:nvPr/>
        </p:nvSpPr>
        <p:spPr>
          <a:xfrm>
            <a:off x="0" y="0"/>
            <a:ext cx="9144000" cy="953344"/>
          </a:xfrm>
          <a:prstGeom prst="rect">
            <a:avLst/>
          </a:prstGeom>
          <a:gradFill flip="none" rotWithShape="1">
            <a:gsLst>
              <a:gs pos="0">
                <a:schemeClr val="bg1">
                  <a:lumMod val="95000"/>
                  <a:shade val="67500"/>
                  <a:satMod val="115000"/>
                </a:schemeClr>
              </a:gs>
              <a:gs pos="52000">
                <a:schemeClr val="bg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75742" y="147581"/>
            <a:ext cx="2488746" cy="689131"/>
          </a:xfrm>
          <a:prstGeom prst="rect">
            <a:avLst/>
          </a:prstGeom>
        </p:spPr>
      </p:pic>
      <p:sp>
        <p:nvSpPr>
          <p:cNvPr id="7" name="TextBox 6">
            <a:extLst>
              <a:ext uri="{FF2B5EF4-FFF2-40B4-BE49-F238E27FC236}">
                <a16:creationId xmlns:a16="http://schemas.microsoft.com/office/drawing/2014/main" id="{9EEEC4D6-EA04-4B21-A205-B47603995269}"/>
              </a:ext>
            </a:extLst>
          </p:cNvPr>
          <p:cNvSpPr txBox="1"/>
          <p:nvPr/>
        </p:nvSpPr>
        <p:spPr>
          <a:xfrm>
            <a:off x="107504" y="4797152"/>
            <a:ext cx="5832648" cy="1354217"/>
          </a:xfrm>
          <a:prstGeom prst="rect">
            <a:avLst/>
          </a:prstGeom>
          <a:noFill/>
        </p:spPr>
        <p:txBody>
          <a:bodyPr wrap="square" rtlCol="0">
            <a:spAutoFit/>
          </a:bodyPr>
          <a:lstStyle/>
          <a:p>
            <a:r>
              <a:rPr lang="en-US" sz="2800" dirty="0">
                <a:solidFill>
                  <a:schemeClr val="bg1"/>
                </a:solidFill>
                <a:latin typeface="PT Sans" panose="020B0503020203020204" pitchFamily="34" charset="0"/>
              </a:rPr>
              <a:t>CY 23 Intercity Bus Program</a:t>
            </a:r>
          </a:p>
          <a:p>
            <a:r>
              <a:rPr lang="en-US" sz="2600" dirty="0">
                <a:solidFill>
                  <a:schemeClr val="bg1"/>
                </a:solidFill>
                <a:latin typeface="PT Sans" panose="020B0503020203020204" pitchFamily="34" charset="0"/>
              </a:rPr>
              <a:t>Transportation Commission Workshop</a:t>
            </a:r>
          </a:p>
          <a:p>
            <a:r>
              <a:rPr lang="en-US" sz="2800" dirty="0">
                <a:solidFill>
                  <a:schemeClr val="bg1"/>
                </a:solidFill>
                <a:latin typeface="PT Sans" panose="020B0503020203020204" pitchFamily="34" charset="0"/>
              </a:rPr>
              <a:t>November 8, 2022</a:t>
            </a:r>
          </a:p>
        </p:txBody>
      </p:sp>
    </p:spTree>
    <p:extLst>
      <p:ext uri="{BB962C8B-B14F-4D97-AF65-F5344CB8AC3E}">
        <p14:creationId xmlns:p14="http://schemas.microsoft.com/office/powerpoint/2010/main" val="2135147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05445" y="235387"/>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CY23 Intercity Bus Program</a:t>
            </a:r>
          </a:p>
        </p:txBody>
      </p:sp>
      <p:grpSp>
        <p:nvGrpSpPr>
          <p:cNvPr id="3" name="Group 2">
            <a:extLst>
              <a:ext uri="{FF2B5EF4-FFF2-40B4-BE49-F238E27FC236}">
                <a16:creationId xmlns:a16="http://schemas.microsoft.com/office/drawing/2014/main" id="{210CB667-403F-448C-975A-D7CB7BC423F6}"/>
              </a:ext>
            </a:extLst>
          </p:cNvPr>
          <p:cNvGrpSpPr/>
          <p:nvPr/>
        </p:nvGrpSpPr>
        <p:grpSpPr>
          <a:xfrm>
            <a:off x="0" y="273792"/>
            <a:ext cx="792088" cy="261743"/>
            <a:chOff x="0" y="764704"/>
            <a:chExt cx="792088" cy="261743"/>
          </a:xfrm>
        </p:grpSpPr>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8091" y="116632"/>
            <a:ext cx="2085044" cy="576064"/>
          </a:xfrm>
          <a:prstGeom prst="rect">
            <a:avLst/>
          </a:prstGeom>
        </p:spPr>
      </p:pic>
      <p:sp>
        <p:nvSpPr>
          <p:cNvPr id="12" name="Title 10">
            <a:extLst>
              <a:ext uri="{FF2B5EF4-FFF2-40B4-BE49-F238E27FC236}">
                <a16:creationId xmlns:a16="http://schemas.microsoft.com/office/drawing/2014/main" id="{E7594D45-8DE3-43D2-86A8-DA82628CEBF3}"/>
              </a:ext>
            </a:extLst>
          </p:cNvPr>
          <p:cNvSpPr>
            <a:spLocks noGrp="1"/>
          </p:cNvSpPr>
          <p:nvPr>
            <p:ph type="title"/>
          </p:nvPr>
        </p:nvSpPr>
        <p:spPr>
          <a:xfrm>
            <a:off x="628650" y="1020597"/>
            <a:ext cx="7886700" cy="545115"/>
          </a:xfrm>
        </p:spPr>
        <p:txBody>
          <a:bodyPr>
            <a:noAutofit/>
          </a:bodyPr>
          <a:lstStyle/>
          <a:p>
            <a:r>
              <a:rPr lang="en-US" sz="3400" b="1" dirty="0">
                <a:solidFill>
                  <a:schemeClr val="tx2"/>
                </a:solidFill>
              </a:rPr>
              <a:t>Intercity Bus Program</a:t>
            </a:r>
          </a:p>
        </p:txBody>
      </p:sp>
      <p:sp>
        <p:nvSpPr>
          <p:cNvPr id="13" name="Text Placeholder 2">
            <a:extLst>
              <a:ext uri="{FF2B5EF4-FFF2-40B4-BE49-F238E27FC236}">
                <a16:creationId xmlns:a16="http://schemas.microsoft.com/office/drawing/2014/main" id="{D3504442-453B-484D-AA7B-38254EB0FC89}"/>
              </a:ext>
            </a:extLst>
          </p:cNvPr>
          <p:cNvSpPr>
            <a:spLocks noGrp="1"/>
          </p:cNvSpPr>
          <p:nvPr>
            <p:ph idx="1"/>
          </p:nvPr>
        </p:nvSpPr>
        <p:spPr>
          <a:xfrm>
            <a:off x="683568" y="1700808"/>
            <a:ext cx="7776864" cy="4063956"/>
          </a:xfrm>
          <a:prstGeom prst="rect">
            <a:avLst/>
          </a:prstGeom>
        </p:spPr>
        <p:txBody>
          <a:bodyPr vert="horz" lIns="91440" tIns="45720" rIns="91440" bIns="45720" rtlCol="0">
            <a:normAutofit/>
          </a:bodyPr>
          <a:lstStyle/>
          <a:p>
            <a:r>
              <a:rPr lang="en-US" sz="2400" b="0" dirty="0"/>
              <a:t>Purpose: Support intercity bus services that includes stops at non-urbanized locations and makes meaningful connections to nationwide network</a:t>
            </a:r>
          </a:p>
          <a:p>
            <a:r>
              <a:rPr lang="en-US" sz="2400" b="0" dirty="0"/>
              <a:t>Available to private intercity bus companies, companies wishing to start bus service, public transit agencies either operating of proposing to operate bus service, and local communities wishing to support intercity connections to their community</a:t>
            </a:r>
          </a:p>
          <a:p>
            <a:endParaRPr lang="en-US" sz="2400" b="0" dirty="0"/>
          </a:p>
        </p:txBody>
      </p:sp>
    </p:spTree>
    <p:extLst>
      <p:ext uri="{BB962C8B-B14F-4D97-AF65-F5344CB8AC3E}">
        <p14:creationId xmlns:p14="http://schemas.microsoft.com/office/powerpoint/2010/main" val="744208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9592" y="235387"/>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CY23 Intercity Bus Program</a:t>
            </a:r>
          </a:p>
        </p:txBody>
      </p:sp>
      <p:grpSp>
        <p:nvGrpSpPr>
          <p:cNvPr id="3" name="Group 2">
            <a:extLst>
              <a:ext uri="{FF2B5EF4-FFF2-40B4-BE49-F238E27FC236}">
                <a16:creationId xmlns:a16="http://schemas.microsoft.com/office/drawing/2014/main" id="{210CB667-403F-448C-975A-D7CB7BC423F6}"/>
              </a:ext>
            </a:extLst>
          </p:cNvPr>
          <p:cNvGrpSpPr/>
          <p:nvPr/>
        </p:nvGrpSpPr>
        <p:grpSpPr>
          <a:xfrm>
            <a:off x="0" y="273792"/>
            <a:ext cx="792088" cy="261743"/>
            <a:chOff x="0" y="764704"/>
            <a:chExt cx="792088" cy="261743"/>
          </a:xfrm>
        </p:grpSpPr>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8091" y="116632"/>
            <a:ext cx="2085044" cy="576064"/>
          </a:xfrm>
          <a:prstGeom prst="rect">
            <a:avLst/>
          </a:prstGeom>
        </p:spPr>
      </p:pic>
      <p:sp>
        <p:nvSpPr>
          <p:cNvPr id="12" name="Title 10">
            <a:extLst>
              <a:ext uri="{FF2B5EF4-FFF2-40B4-BE49-F238E27FC236}">
                <a16:creationId xmlns:a16="http://schemas.microsoft.com/office/drawing/2014/main" id="{E7594D45-8DE3-43D2-86A8-DA82628CEBF3}"/>
              </a:ext>
            </a:extLst>
          </p:cNvPr>
          <p:cNvSpPr>
            <a:spLocks noGrp="1"/>
          </p:cNvSpPr>
          <p:nvPr>
            <p:ph type="title"/>
          </p:nvPr>
        </p:nvSpPr>
        <p:spPr>
          <a:xfrm>
            <a:off x="628650" y="1020597"/>
            <a:ext cx="7886700" cy="545115"/>
          </a:xfrm>
        </p:spPr>
        <p:txBody>
          <a:bodyPr>
            <a:noAutofit/>
          </a:bodyPr>
          <a:lstStyle/>
          <a:p>
            <a:r>
              <a:rPr lang="en-US" sz="3400" b="1" dirty="0">
                <a:solidFill>
                  <a:schemeClr val="tx2"/>
                </a:solidFill>
              </a:rPr>
              <a:t>Funding Priorities</a:t>
            </a:r>
          </a:p>
        </p:txBody>
      </p:sp>
      <p:sp>
        <p:nvSpPr>
          <p:cNvPr id="2" name="Content Placeholder 1">
            <a:extLst>
              <a:ext uri="{FF2B5EF4-FFF2-40B4-BE49-F238E27FC236}">
                <a16:creationId xmlns:a16="http://schemas.microsoft.com/office/drawing/2014/main" id="{E2A3FE76-467E-4AEE-A68E-42A6B6EE314E}"/>
              </a:ext>
            </a:extLst>
          </p:cNvPr>
          <p:cNvSpPr>
            <a:spLocks noGrp="1"/>
          </p:cNvSpPr>
          <p:nvPr>
            <p:ph idx="1"/>
          </p:nvPr>
        </p:nvSpPr>
        <p:spPr/>
        <p:txBody>
          <a:bodyPr/>
          <a:lstStyle/>
          <a:p>
            <a:pPr marL="0" indent="0">
              <a:buNone/>
            </a:pPr>
            <a:endParaRPr lang="en-US" dirty="0"/>
          </a:p>
        </p:txBody>
      </p:sp>
      <p:sp>
        <p:nvSpPr>
          <p:cNvPr id="14" name="Text Placeholder 2">
            <a:extLst>
              <a:ext uri="{FF2B5EF4-FFF2-40B4-BE49-F238E27FC236}">
                <a16:creationId xmlns:a16="http://schemas.microsoft.com/office/drawing/2014/main" id="{D278A22F-339D-4D21-9EC4-097BB35322B9}"/>
              </a:ext>
            </a:extLst>
          </p:cNvPr>
          <p:cNvSpPr txBox="1">
            <a:spLocks/>
          </p:cNvSpPr>
          <p:nvPr/>
        </p:nvSpPr>
        <p:spPr>
          <a:xfrm>
            <a:off x="683568" y="1700808"/>
            <a:ext cx="7776864" cy="503394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Clr>
                <a:schemeClr val="tx1"/>
              </a:buClr>
              <a:buFont typeface="Arial" panose="020B0604020202020204" pitchFamily="34" charset="0"/>
              <a:buNone/>
            </a:pPr>
            <a:r>
              <a:rPr lang="en-US" sz="2000" dirty="0"/>
              <a:t>Iowa’s program has four components in priority order:</a:t>
            </a:r>
          </a:p>
          <a:p>
            <a:pPr marL="457200" indent="-457200">
              <a:buClr>
                <a:schemeClr val="tx1"/>
              </a:buClr>
              <a:buFont typeface="+mj-lt"/>
              <a:buAutoNum type="arabicPeriod"/>
            </a:pPr>
            <a:r>
              <a:rPr lang="en-US" sz="2000" dirty="0"/>
              <a:t>Base level support of existing services ($0.20 per revenue mile)</a:t>
            </a:r>
          </a:p>
          <a:p>
            <a:pPr marL="457200" indent="-457200">
              <a:buClr>
                <a:schemeClr val="tx1"/>
              </a:buClr>
              <a:buFont typeface="+mj-lt"/>
              <a:buAutoNum type="arabicPeriod"/>
            </a:pPr>
            <a:r>
              <a:rPr lang="en-US" sz="2000" dirty="0"/>
              <a:t>Start-up support for new services (three years at $0.50 per revenue mile)</a:t>
            </a:r>
          </a:p>
          <a:p>
            <a:pPr marL="457200" indent="-457200">
              <a:buClr>
                <a:schemeClr val="tx1"/>
              </a:buClr>
              <a:buFont typeface="+mj-lt"/>
              <a:buAutoNum type="arabicPeriod"/>
            </a:pPr>
            <a:r>
              <a:rPr lang="en-US" sz="2000" dirty="0"/>
              <a:t>Support for marketing of intercity bus services and interlined services (maximum $7,500 for existing routes per agency and $12,000 per each new route with 20% local match required)</a:t>
            </a:r>
          </a:p>
          <a:p>
            <a:pPr marL="457200" indent="-457200">
              <a:buClr>
                <a:schemeClr val="tx1"/>
              </a:buClr>
              <a:buFont typeface="+mj-lt"/>
              <a:buAutoNum type="arabicPeriod"/>
            </a:pPr>
            <a:r>
              <a:rPr lang="en-US" sz="2000" dirty="0"/>
              <a:t>Support for intercity bus capital improvements (over the road coaches, vertical infrastructure, vehicle renovations/improvements, ADA improvements to vehicles and facilities). Vehicles require a 15% local match while all other capital projects require 20% local match.</a:t>
            </a:r>
          </a:p>
          <a:p>
            <a:endParaRPr lang="en-US" dirty="0"/>
          </a:p>
        </p:txBody>
      </p:sp>
    </p:spTree>
    <p:extLst>
      <p:ext uri="{BB962C8B-B14F-4D97-AF65-F5344CB8AC3E}">
        <p14:creationId xmlns:p14="http://schemas.microsoft.com/office/powerpoint/2010/main" val="1070939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05445" y="235387"/>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CY23 Intercity Bus Program</a:t>
            </a:r>
          </a:p>
        </p:txBody>
      </p:sp>
      <p:grpSp>
        <p:nvGrpSpPr>
          <p:cNvPr id="3" name="Group 2">
            <a:extLst>
              <a:ext uri="{FF2B5EF4-FFF2-40B4-BE49-F238E27FC236}">
                <a16:creationId xmlns:a16="http://schemas.microsoft.com/office/drawing/2014/main" id="{210CB667-403F-448C-975A-D7CB7BC423F6}"/>
              </a:ext>
            </a:extLst>
          </p:cNvPr>
          <p:cNvGrpSpPr/>
          <p:nvPr/>
        </p:nvGrpSpPr>
        <p:grpSpPr>
          <a:xfrm>
            <a:off x="0" y="273792"/>
            <a:ext cx="792088" cy="261743"/>
            <a:chOff x="0" y="764704"/>
            <a:chExt cx="792088" cy="261743"/>
          </a:xfrm>
        </p:grpSpPr>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8091" y="116632"/>
            <a:ext cx="2085044" cy="576064"/>
          </a:xfrm>
          <a:prstGeom prst="rect">
            <a:avLst/>
          </a:prstGeom>
        </p:spPr>
      </p:pic>
      <p:sp>
        <p:nvSpPr>
          <p:cNvPr id="12" name="Title 10">
            <a:extLst>
              <a:ext uri="{FF2B5EF4-FFF2-40B4-BE49-F238E27FC236}">
                <a16:creationId xmlns:a16="http://schemas.microsoft.com/office/drawing/2014/main" id="{E7594D45-8DE3-43D2-86A8-DA82628CEBF3}"/>
              </a:ext>
            </a:extLst>
          </p:cNvPr>
          <p:cNvSpPr>
            <a:spLocks noGrp="1"/>
          </p:cNvSpPr>
          <p:nvPr>
            <p:ph type="title"/>
          </p:nvPr>
        </p:nvSpPr>
        <p:spPr>
          <a:xfrm>
            <a:off x="628650" y="1020597"/>
            <a:ext cx="7886700" cy="545115"/>
          </a:xfrm>
        </p:spPr>
        <p:txBody>
          <a:bodyPr>
            <a:noAutofit/>
          </a:bodyPr>
          <a:lstStyle/>
          <a:p>
            <a:r>
              <a:rPr lang="en-US" sz="3400" b="1" dirty="0">
                <a:solidFill>
                  <a:schemeClr val="tx2"/>
                </a:solidFill>
              </a:rPr>
              <a:t>Available Funding and Application Summary</a:t>
            </a:r>
          </a:p>
        </p:txBody>
      </p:sp>
      <p:sp>
        <p:nvSpPr>
          <p:cNvPr id="13" name="Text Placeholder 2">
            <a:extLst>
              <a:ext uri="{FF2B5EF4-FFF2-40B4-BE49-F238E27FC236}">
                <a16:creationId xmlns:a16="http://schemas.microsoft.com/office/drawing/2014/main" id="{D3504442-453B-484D-AA7B-38254EB0FC89}"/>
              </a:ext>
            </a:extLst>
          </p:cNvPr>
          <p:cNvSpPr>
            <a:spLocks noGrp="1"/>
          </p:cNvSpPr>
          <p:nvPr>
            <p:ph idx="1"/>
          </p:nvPr>
        </p:nvSpPr>
        <p:spPr>
          <a:xfrm>
            <a:off x="683568" y="2492896"/>
            <a:ext cx="7776864" cy="3875288"/>
          </a:xfrm>
          <a:prstGeom prst="rect">
            <a:avLst/>
          </a:prstGeom>
        </p:spPr>
        <p:txBody>
          <a:bodyPr vert="horz" lIns="91440" tIns="45720" rIns="91440" bIns="45720" rtlCol="0">
            <a:normAutofit/>
          </a:bodyPr>
          <a:lstStyle/>
          <a:p>
            <a:pPr marL="457200" indent="-284163">
              <a:lnSpc>
                <a:spcPct val="90000"/>
              </a:lnSpc>
              <a:buClr>
                <a:schemeClr val="tx1"/>
              </a:buClr>
            </a:pPr>
            <a:r>
              <a:rPr lang="en-US" sz="2400" b="1" dirty="0"/>
              <a:t>Available Funding</a:t>
            </a:r>
          </a:p>
          <a:p>
            <a:pPr marL="893826" lvl="1" indent="-457200">
              <a:lnSpc>
                <a:spcPct val="90000"/>
              </a:lnSpc>
              <a:buClr>
                <a:schemeClr val="tx1"/>
              </a:buClr>
            </a:pPr>
            <a:r>
              <a:rPr lang="en-US" sz="2000" dirty="0"/>
              <a:t>Total Intercity Bus Funds Available: </a:t>
            </a:r>
            <a:r>
              <a:rPr lang="en-US" sz="2000" u="sng" dirty="0"/>
              <a:t>$2,691,994  </a:t>
            </a:r>
          </a:p>
          <a:p>
            <a:pPr marL="1293876" lvl="2" indent="-457200">
              <a:lnSpc>
                <a:spcPct val="90000"/>
              </a:lnSpc>
              <a:buClr>
                <a:schemeClr val="tx1"/>
              </a:buClr>
              <a:buFont typeface="Wingdings" panose="05000000000000000000" pitchFamily="2" charset="2"/>
              <a:buChar char="§"/>
            </a:pPr>
            <a:r>
              <a:rPr lang="en-US" sz="2000" dirty="0"/>
              <a:t>15% of federal non-urbanized (FTA Section 5311) 	transit funding</a:t>
            </a:r>
          </a:p>
          <a:p>
            <a:pPr marL="836676" lvl="2" indent="0">
              <a:lnSpc>
                <a:spcPct val="90000"/>
              </a:lnSpc>
              <a:buClr>
                <a:schemeClr val="tx1"/>
              </a:buClr>
              <a:buNone/>
            </a:pPr>
            <a:endParaRPr lang="en-US" sz="2000" dirty="0"/>
          </a:p>
          <a:p>
            <a:pPr marL="457200" indent="-320675">
              <a:lnSpc>
                <a:spcPct val="90000"/>
              </a:lnSpc>
              <a:buClr>
                <a:schemeClr val="tx1"/>
              </a:buClr>
            </a:pPr>
            <a:r>
              <a:rPr lang="en-US" sz="2400" b="1" dirty="0"/>
              <a:t>Application Summary</a:t>
            </a:r>
          </a:p>
          <a:p>
            <a:pPr marL="893826" lvl="1" indent="-457200">
              <a:lnSpc>
                <a:spcPct val="90000"/>
              </a:lnSpc>
              <a:buClr>
                <a:schemeClr val="tx1"/>
              </a:buClr>
            </a:pPr>
            <a:r>
              <a:rPr lang="en-US" sz="2000" dirty="0"/>
              <a:t>Total number of projects: 8</a:t>
            </a:r>
          </a:p>
          <a:p>
            <a:pPr marL="893826" lvl="1" indent="-457200">
              <a:lnSpc>
                <a:spcPct val="90000"/>
              </a:lnSpc>
              <a:buClr>
                <a:schemeClr val="tx1"/>
              </a:buClr>
            </a:pPr>
            <a:r>
              <a:rPr lang="en-US" sz="2000" dirty="0"/>
              <a:t>Total number of projects funded: 8</a:t>
            </a:r>
          </a:p>
          <a:p>
            <a:pPr marL="893826" lvl="1" indent="-457200">
              <a:lnSpc>
                <a:spcPct val="90000"/>
              </a:lnSpc>
              <a:buClr>
                <a:schemeClr val="tx1"/>
              </a:buClr>
            </a:pPr>
            <a:r>
              <a:rPr lang="en-US" sz="2000" dirty="0"/>
              <a:t>Total project costs: $2,684,220</a:t>
            </a:r>
            <a:endParaRPr lang="en-US" sz="2000" dirty="0">
              <a:highlight>
                <a:srgbClr val="FFFF00"/>
              </a:highlight>
            </a:endParaRPr>
          </a:p>
          <a:p>
            <a:pPr marL="893826" lvl="1" indent="-457200">
              <a:lnSpc>
                <a:spcPct val="90000"/>
              </a:lnSpc>
              <a:buClr>
                <a:schemeClr val="tx1"/>
              </a:buClr>
            </a:pPr>
            <a:r>
              <a:rPr lang="en-US" sz="2000" dirty="0"/>
              <a:t>Total amount requested: </a:t>
            </a:r>
            <a:r>
              <a:rPr lang="en-US" sz="2000" u="sng" dirty="0"/>
              <a:t>$2,267,375</a:t>
            </a:r>
          </a:p>
          <a:p>
            <a:pPr marL="893826" lvl="1" indent="-457200">
              <a:lnSpc>
                <a:spcPct val="90000"/>
              </a:lnSpc>
              <a:buClr>
                <a:schemeClr val="tx1"/>
              </a:buClr>
            </a:pPr>
            <a:r>
              <a:rPr lang="en-US" sz="2000" dirty="0"/>
              <a:t>Contingency: $424,619</a:t>
            </a:r>
          </a:p>
        </p:txBody>
      </p:sp>
    </p:spTree>
    <p:extLst>
      <p:ext uri="{BB962C8B-B14F-4D97-AF65-F5344CB8AC3E}">
        <p14:creationId xmlns:p14="http://schemas.microsoft.com/office/powerpoint/2010/main" val="1617836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42213" y="248531"/>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CY23 Intercity Bus Program</a:t>
            </a:r>
          </a:p>
        </p:txBody>
      </p:sp>
      <p:grpSp>
        <p:nvGrpSpPr>
          <p:cNvPr id="3" name="Group 2">
            <a:extLst>
              <a:ext uri="{FF2B5EF4-FFF2-40B4-BE49-F238E27FC236}">
                <a16:creationId xmlns:a16="http://schemas.microsoft.com/office/drawing/2014/main" id="{210CB667-403F-448C-975A-D7CB7BC423F6}"/>
              </a:ext>
            </a:extLst>
          </p:cNvPr>
          <p:cNvGrpSpPr/>
          <p:nvPr/>
        </p:nvGrpSpPr>
        <p:grpSpPr>
          <a:xfrm>
            <a:off x="0" y="273792"/>
            <a:ext cx="792088" cy="261743"/>
            <a:chOff x="0" y="764704"/>
            <a:chExt cx="792088" cy="261743"/>
          </a:xfrm>
        </p:grpSpPr>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8091" y="116632"/>
            <a:ext cx="2085044" cy="576064"/>
          </a:xfrm>
          <a:prstGeom prst="rect">
            <a:avLst/>
          </a:prstGeom>
        </p:spPr>
      </p:pic>
      <p:sp>
        <p:nvSpPr>
          <p:cNvPr id="5" name="Title 4">
            <a:extLst>
              <a:ext uri="{FF2B5EF4-FFF2-40B4-BE49-F238E27FC236}">
                <a16:creationId xmlns:a16="http://schemas.microsoft.com/office/drawing/2014/main" id="{97DBB37C-53E0-4A25-AECA-7CFC01B314FF}"/>
              </a:ext>
            </a:extLst>
          </p:cNvPr>
          <p:cNvSpPr>
            <a:spLocks noGrp="1"/>
          </p:cNvSpPr>
          <p:nvPr>
            <p:ph type="title"/>
          </p:nvPr>
        </p:nvSpPr>
        <p:spPr/>
        <p:txBody>
          <a:bodyPr/>
          <a:lstStyle/>
          <a:p>
            <a:endParaRPr lang="en-US" u="sng" dirty="0"/>
          </a:p>
        </p:txBody>
      </p:sp>
      <p:sp>
        <p:nvSpPr>
          <p:cNvPr id="6" name="Content Placeholder 5">
            <a:extLst>
              <a:ext uri="{FF2B5EF4-FFF2-40B4-BE49-F238E27FC236}">
                <a16:creationId xmlns:a16="http://schemas.microsoft.com/office/drawing/2014/main" id="{D8AC9CBF-31C7-4B62-B38A-08C175129832}"/>
              </a:ext>
            </a:extLst>
          </p:cNvPr>
          <p:cNvSpPr>
            <a:spLocks noGrp="1"/>
          </p:cNvSpPr>
          <p:nvPr>
            <p:ph idx="1"/>
          </p:nvPr>
        </p:nvSpPr>
        <p:spPr/>
        <p:txBody>
          <a:bodyPr/>
          <a:lstStyle/>
          <a:p>
            <a:endParaRPr lang="en-US" dirty="0"/>
          </a:p>
        </p:txBody>
      </p:sp>
      <p:sp>
        <p:nvSpPr>
          <p:cNvPr id="14" name="Title 10">
            <a:extLst>
              <a:ext uri="{FF2B5EF4-FFF2-40B4-BE49-F238E27FC236}">
                <a16:creationId xmlns:a16="http://schemas.microsoft.com/office/drawing/2014/main" id="{FD3D7F56-7994-41D6-B6EF-15B21DA9159C}"/>
              </a:ext>
            </a:extLst>
          </p:cNvPr>
          <p:cNvSpPr txBox="1">
            <a:spLocks/>
          </p:cNvSpPr>
          <p:nvPr/>
        </p:nvSpPr>
        <p:spPr>
          <a:xfrm>
            <a:off x="628650" y="718985"/>
            <a:ext cx="7886700" cy="7920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PT Sans" panose="020B0503020203020204" pitchFamily="34" charset="0"/>
                <a:ea typeface="+mj-ea"/>
                <a:cs typeface="+mj-cs"/>
              </a:defRPr>
            </a:lvl1pPr>
          </a:lstStyle>
          <a:p>
            <a:r>
              <a:rPr lang="en-US" sz="3400" b="1" dirty="0">
                <a:solidFill>
                  <a:schemeClr val="tx2"/>
                </a:solidFill>
              </a:rPr>
              <a:t>List of Recommended Projects</a:t>
            </a:r>
          </a:p>
        </p:txBody>
      </p:sp>
      <p:graphicFrame>
        <p:nvGraphicFramePr>
          <p:cNvPr id="15" name="Table 14">
            <a:extLst>
              <a:ext uri="{FF2B5EF4-FFF2-40B4-BE49-F238E27FC236}">
                <a16:creationId xmlns:a16="http://schemas.microsoft.com/office/drawing/2014/main" id="{0EB92EE9-AE0F-40FD-9A9D-C64EE313D79F}"/>
              </a:ext>
            </a:extLst>
          </p:cNvPr>
          <p:cNvGraphicFramePr>
            <a:graphicFrameLocks noGrp="1"/>
          </p:cNvGraphicFramePr>
          <p:nvPr>
            <p:extLst>
              <p:ext uri="{D42A27DB-BD31-4B8C-83A1-F6EECF244321}">
                <p14:modId xmlns:p14="http://schemas.microsoft.com/office/powerpoint/2010/main" val="1160140473"/>
              </p:ext>
            </p:extLst>
          </p:nvPr>
        </p:nvGraphicFramePr>
        <p:xfrm>
          <a:off x="359533" y="1628800"/>
          <a:ext cx="8424934" cy="3290959"/>
        </p:xfrm>
        <a:graphic>
          <a:graphicData uri="http://schemas.openxmlformats.org/drawingml/2006/table">
            <a:tbl>
              <a:tblPr firstRow="1" bandRow="1">
                <a:tableStyleId>{5C22544A-7EE6-4342-B048-85BDC9FD1C3A}</a:tableStyleId>
              </a:tblPr>
              <a:tblGrid>
                <a:gridCol w="1685530">
                  <a:extLst>
                    <a:ext uri="{9D8B030D-6E8A-4147-A177-3AD203B41FA5}">
                      <a16:colId xmlns:a16="http://schemas.microsoft.com/office/drawing/2014/main" val="137184165"/>
                    </a:ext>
                  </a:extLst>
                </a:gridCol>
                <a:gridCol w="1684851">
                  <a:extLst>
                    <a:ext uri="{9D8B030D-6E8A-4147-A177-3AD203B41FA5}">
                      <a16:colId xmlns:a16="http://schemas.microsoft.com/office/drawing/2014/main" val="664004690"/>
                    </a:ext>
                  </a:extLst>
                </a:gridCol>
                <a:gridCol w="1684851">
                  <a:extLst>
                    <a:ext uri="{9D8B030D-6E8A-4147-A177-3AD203B41FA5}">
                      <a16:colId xmlns:a16="http://schemas.microsoft.com/office/drawing/2014/main" val="1595393777"/>
                    </a:ext>
                  </a:extLst>
                </a:gridCol>
                <a:gridCol w="1684851">
                  <a:extLst>
                    <a:ext uri="{9D8B030D-6E8A-4147-A177-3AD203B41FA5}">
                      <a16:colId xmlns:a16="http://schemas.microsoft.com/office/drawing/2014/main" val="7088404"/>
                    </a:ext>
                  </a:extLst>
                </a:gridCol>
                <a:gridCol w="1684851">
                  <a:extLst>
                    <a:ext uri="{9D8B030D-6E8A-4147-A177-3AD203B41FA5}">
                      <a16:colId xmlns:a16="http://schemas.microsoft.com/office/drawing/2014/main" val="4226764969"/>
                    </a:ext>
                  </a:extLst>
                </a:gridCol>
              </a:tblGrid>
              <a:tr h="672485">
                <a:tc>
                  <a:txBody>
                    <a:bodyPr/>
                    <a:lstStyle/>
                    <a:p>
                      <a:pPr algn="ctr"/>
                      <a:r>
                        <a:rPr lang="en-US" sz="1400" dirty="0"/>
                        <a:t>PROJECT NAME</a:t>
                      </a:r>
                    </a:p>
                  </a:txBody>
                  <a:tcPr anchor="ctr">
                    <a:solidFill>
                      <a:srgbClr val="871721"/>
                    </a:solidFill>
                  </a:tcPr>
                </a:tc>
                <a:tc>
                  <a:txBody>
                    <a:bodyPr/>
                    <a:lstStyle/>
                    <a:p>
                      <a:pPr algn="ctr"/>
                      <a:r>
                        <a:rPr lang="en-US" sz="1400" dirty="0"/>
                        <a:t>SPONSOR</a:t>
                      </a:r>
                    </a:p>
                  </a:txBody>
                  <a:tcPr anchor="ctr">
                    <a:solidFill>
                      <a:schemeClr val="bg1">
                        <a:lumMod val="50000"/>
                      </a:schemeClr>
                    </a:solidFill>
                  </a:tcPr>
                </a:tc>
                <a:tc>
                  <a:txBody>
                    <a:bodyPr/>
                    <a:lstStyle/>
                    <a:p>
                      <a:pPr algn="ctr"/>
                      <a:r>
                        <a:rPr lang="en-US" sz="1400" dirty="0"/>
                        <a:t>TOTAL PROJECT COST</a:t>
                      </a:r>
                    </a:p>
                  </a:txBody>
                  <a:tcPr anchor="ctr">
                    <a:solidFill>
                      <a:srgbClr val="34495E"/>
                    </a:solidFill>
                  </a:tcPr>
                </a:tc>
                <a:tc>
                  <a:txBody>
                    <a:bodyPr/>
                    <a:lstStyle/>
                    <a:p>
                      <a:pPr algn="ctr"/>
                      <a:r>
                        <a:rPr lang="en-US" sz="1400" dirty="0"/>
                        <a:t>REQUESTED AMOUNT</a:t>
                      </a:r>
                    </a:p>
                    <a:p>
                      <a:pPr algn="ctr"/>
                      <a:r>
                        <a:rPr lang="en-US" sz="1400" dirty="0"/>
                        <a:t>(% of Total Project Cost)</a:t>
                      </a:r>
                    </a:p>
                  </a:txBody>
                  <a:tcPr anchor="ctr">
                    <a:solidFill>
                      <a:schemeClr val="accent2">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RECOMMENDED AMOUNT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 of Total Project Cost)2 - </a:t>
                      </a:r>
                    </a:p>
                  </a:txBody>
                  <a:tcPr anchor="ctr">
                    <a:solidFill>
                      <a:schemeClr val="accent1">
                        <a:lumMod val="75000"/>
                      </a:schemeClr>
                    </a:solidFill>
                  </a:tcPr>
                </a:tc>
                <a:extLst>
                  <a:ext uri="{0D108BD9-81ED-4DB2-BD59-A6C34878D82A}">
                    <a16:rowId xmlns:a16="http://schemas.microsoft.com/office/drawing/2014/main" val="858241684"/>
                  </a:ext>
                </a:extLst>
              </a:tr>
              <a:tr h="480541">
                <a:tc>
                  <a:txBody>
                    <a:bodyPr/>
                    <a:lstStyle/>
                    <a:p>
                      <a:r>
                        <a:rPr lang="en-US" sz="1400" dirty="0">
                          <a:latin typeface="PT Sans" panose="020B0503020203020204"/>
                        </a:rPr>
                        <a:t>2 – Over the Road Motor Coaches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2">
                              <a:lumMod val="50000"/>
                            </a:schemeClr>
                          </a:solidFill>
                          <a:effectLst/>
                          <a:uLnTx/>
                          <a:uFillTx/>
                          <a:latin typeface="PT Sans" panose="020B0503020203020204"/>
                          <a:ea typeface="+mn-ea"/>
                          <a:cs typeface="+mn-cs"/>
                        </a:rPr>
                        <a:t>Burlington Trailways</a:t>
                      </a:r>
                    </a:p>
                  </a:txBody>
                  <a:tcPr anchor="ctr"/>
                </a:tc>
                <a:tc>
                  <a:txBody>
                    <a:bodyPr/>
                    <a:lstStyle/>
                    <a:p>
                      <a:pPr algn="ctr" fontAlgn="b"/>
                      <a:r>
                        <a:rPr lang="en-US" sz="1400" kern="1200" dirty="0">
                          <a:solidFill>
                            <a:schemeClr val="dk1"/>
                          </a:solidFill>
                          <a:latin typeface="PT Sans" panose="020B0503020203020204"/>
                          <a:ea typeface="+mn-ea"/>
                          <a:cs typeface="+mn-cs"/>
                        </a:rPr>
                        <a:t>$1,220,000</a:t>
                      </a:r>
                    </a:p>
                  </a:txBody>
                  <a:tcPr marL="9525" marR="9525" marT="9525" marB="0" anchor="ctr"/>
                </a:tc>
                <a:tc>
                  <a:txBody>
                    <a:bodyPr/>
                    <a:lstStyle/>
                    <a:p>
                      <a:pPr algn="ctr" fontAlgn="b"/>
                      <a:r>
                        <a:rPr lang="en-US" sz="1400" kern="1200" dirty="0">
                          <a:solidFill>
                            <a:schemeClr val="dk1"/>
                          </a:solidFill>
                          <a:latin typeface="PT Sans" panose="020B0503020203020204"/>
                          <a:ea typeface="+mn-ea"/>
                          <a:cs typeface="+mn-cs"/>
                        </a:rPr>
                        <a:t>$1,037,000 (85%)</a:t>
                      </a:r>
                    </a:p>
                  </a:txBody>
                  <a:tcPr marL="9525" marR="9525" marT="9525" marB="0" anchor="ctr"/>
                </a:tc>
                <a:tc>
                  <a:txBody>
                    <a:bodyPr/>
                    <a:lstStyle/>
                    <a:p>
                      <a:pPr algn="ctr" fontAlgn="b"/>
                      <a:r>
                        <a:rPr lang="en-US" sz="1400" kern="1200" dirty="0">
                          <a:solidFill>
                            <a:schemeClr val="dk1"/>
                          </a:solidFill>
                          <a:latin typeface="PT Sans" panose="020B0503020203020204"/>
                          <a:ea typeface="+mn-ea"/>
                          <a:cs typeface="+mn-cs"/>
                        </a:rPr>
                        <a:t>$1,037,000 (85%)</a:t>
                      </a:r>
                    </a:p>
                  </a:txBody>
                  <a:tcPr marL="9525" marR="9525" marT="9525" marB="0" anchor="ctr"/>
                </a:tc>
                <a:extLst>
                  <a:ext uri="{0D108BD9-81ED-4DB2-BD59-A6C34878D82A}">
                    <a16:rowId xmlns:a16="http://schemas.microsoft.com/office/drawing/2014/main" val="3917525548"/>
                  </a:ext>
                </a:extLst>
              </a:tr>
              <a:tr h="883039">
                <a:tc>
                  <a:txBody>
                    <a:bodyPr/>
                    <a:lstStyle/>
                    <a:p>
                      <a:r>
                        <a:rPr lang="en-US" sz="1400" dirty="0">
                          <a:latin typeface="PT Sans" panose="020B0503020203020204"/>
                        </a:rPr>
                        <a:t>Digital Repeater – aid in communication with drivers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2">
                              <a:lumMod val="50000"/>
                            </a:schemeClr>
                          </a:solidFill>
                          <a:effectLst/>
                          <a:uLnTx/>
                          <a:uFillTx/>
                          <a:latin typeface="PT Sans" panose="020B0503020203020204"/>
                          <a:ea typeface="+mn-ea"/>
                          <a:cs typeface="+mn-cs"/>
                        </a:rPr>
                        <a:t>Burlington Trailways</a:t>
                      </a:r>
                    </a:p>
                  </a:txBody>
                  <a:tcPr anchor="ctr"/>
                </a:tc>
                <a:tc>
                  <a:txBody>
                    <a:bodyPr/>
                    <a:lstStyle/>
                    <a:p>
                      <a:pPr algn="ctr" fontAlgn="b"/>
                      <a:r>
                        <a:rPr lang="en-US" sz="1400" kern="1200" dirty="0">
                          <a:solidFill>
                            <a:schemeClr val="dk1"/>
                          </a:solidFill>
                          <a:latin typeface="PT Sans" panose="020B0503020203020204"/>
                          <a:ea typeface="+mn-ea"/>
                          <a:cs typeface="+mn-cs"/>
                        </a:rPr>
                        <a:t>$11,000</a:t>
                      </a:r>
                    </a:p>
                  </a:txBody>
                  <a:tcPr marL="9525" marR="9525" marT="9525" marB="0" anchor="ctr"/>
                </a:tc>
                <a:tc>
                  <a:txBody>
                    <a:bodyPr/>
                    <a:lstStyle/>
                    <a:p>
                      <a:pPr algn="ctr" fontAlgn="b"/>
                      <a:r>
                        <a:rPr lang="en-US" sz="1400" kern="1200" dirty="0">
                          <a:solidFill>
                            <a:schemeClr val="dk1"/>
                          </a:solidFill>
                          <a:latin typeface="PT Sans" panose="020B0503020203020204"/>
                          <a:ea typeface="+mn-ea"/>
                          <a:cs typeface="+mn-cs"/>
                        </a:rPr>
                        <a:t>$9,350 (85%)</a:t>
                      </a:r>
                    </a:p>
                  </a:txBody>
                  <a:tcPr marL="9525" marR="9525" marT="9525" marB="0" anchor="ctr"/>
                </a:tc>
                <a:tc>
                  <a:txBody>
                    <a:bodyPr/>
                    <a:lstStyle/>
                    <a:p>
                      <a:pPr algn="ctr" fontAlgn="b"/>
                      <a:r>
                        <a:rPr lang="en-US" sz="1400" kern="1200" dirty="0">
                          <a:solidFill>
                            <a:schemeClr val="dk1"/>
                          </a:solidFill>
                          <a:latin typeface="PT Sans" panose="020B0503020203020204"/>
                          <a:ea typeface="+mn-ea"/>
                          <a:cs typeface="+mn-cs"/>
                        </a:rPr>
                        <a:t>$ 8,800 (80%)</a:t>
                      </a:r>
                    </a:p>
                  </a:txBody>
                  <a:tcPr marL="9525" marR="9525" marT="9525" marB="0" anchor="ctr"/>
                </a:tc>
                <a:extLst>
                  <a:ext uri="{0D108BD9-81ED-4DB2-BD59-A6C34878D82A}">
                    <a16:rowId xmlns:a16="http://schemas.microsoft.com/office/drawing/2014/main" val="4118556348"/>
                  </a:ext>
                </a:extLst>
              </a:tr>
              <a:tr h="883039">
                <a:tc>
                  <a:txBody>
                    <a:bodyPr/>
                    <a:lstStyle/>
                    <a:p>
                      <a:r>
                        <a:rPr lang="en-US" sz="1400" dirty="0">
                          <a:latin typeface="PT Sans" panose="020B0503020203020204"/>
                        </a:rPr>
                        <a:t>Driving Stimulator</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2">
                              <a:lumMod val="50000"/>
                            </a:schemeClr>
                          </a:solidFill>
                          <a:effectLst/>
                          <a:uLnTx/>
                          <a:uFillTx/>
                          <a:latin typeface="PT Sans" panose="020B0503020203020204"/>
                          <a:ea typeface="+mn-ea"/>
                          <a:cs typeface="+mn-cs"/>
                        </a:rPr>
                        <a:t>Burlington Trailways</a:t>
                      </a:r>
                    </a:p>
                  </a:txBody>
                  <a:tcPr anchor="ctr"/>
                </a:tc>
                <a:tc>
                  <a:txBody>
                    <a:bodyPr/>
                    <a:lstStyle/>
                    <a:p>
                      <a:pPr algn="ctr" fontAlgn="b"/>
                      <a:r>
                        <a:rPr lang="en-US" sz="1400" kern="1200" dirty="0">
                          <a:solidFill>
                            <a:schemeClr val="dk1"/>
                          </a:solidFill>
                          <a:latin typeface="PT Sans" panose="020B0503020203020204"/>
                          <a:ea typeface="+mn-ea"/>
                          <a:cs typeface="+mn-cs"/>
                        </a:rPr>
                        <a:t>$222,781</a:t>
                      </a:r>
                    </a:p>
                  </a:txBody>
                  <a:tcPr marL="9525" marR="9525" marT="9525" marB="0" anchor="ctr"/>
                </a:tc>
                <a:tc>
                  <a:txBody>
                    <a:bodyPr/>
                    <a:lstStyle/>
                    <a:p>
                      <a:pPr algn="ctr" fontAlgn="b"/>
                      <a:r>
                        <a:rPr lang="en-US" sz="1400" kern="1200" dirty="0">
                          <a:solidFill>
                            <a:schemeClr val="dk1"/>
                          </a:solidFill>
                          <a:latin typeface="PT Sans" panose="020B0503020203020204"/>
                          <a:ea typeface="+mn-ea"/>
                          <a:cs typeface="+mn-cs"/>
                        </a:rPr>
                        <a:t>$178,224 (85%)</a:t>
                      </a:r>
                    </a:p>
                  </a:txBody>
                  <a:tcPr marL="9525" marR="9525" marT="9525" marB="0" anchor="ctr"/>
                </a:tc>
                <a:tc>
                  <a:txBody>
                    <a:bodyPr/>
                    <a:lstStyle/>
                    <a:p>
                      <a:pPr algn="ctr" fontAlgn="b"/>
                      <a:r>
                        <a:rPr lang="en-US" sz="1400" kern="1200" dirty="0">
                          <a:solidFill>
                            <a:schemeClr val="dk1"/>
                          </a:solidFill>
                          <a:latin typeface="PT Sans" panose="020B0503020203020204"/>
                          <a:ea typeface="+mn-ea"/>
                          <a:cs typeface="+mn-cs"/>
                        </a:rPr>
                        <a:t>$178,224 (80%)</a:t>
                      </a:r>
                    </a:p>
                  </a:txBody>
                  <a:tcPr marL="9525" marR="9525" marT="9525" marB="0" anchor="ctr"/>
                </a:tc>
                <a:extLst>
                  <a:ext uri="{0D108BD9-81ED-4DB2-BD59-A6C34878D82A}">
                    <a16:rowId xmlns:a16="http://schemas.microsoft.com/office/drawing/2014/main" val="2281685075"/>
                  </a:ext>
                </a:extLst>
              </a:tr>
            </a:tbl>
          </a:graphicData>
        </a:graphic>
      </p:graphicFrame>
    </p:spTree>
    <p:extLst>
      <p:ext uri="{BB962C8B-B14F-4D97-AF65-F5344CB8AC3E}">
        <p14:creationId xmlns:p14="http://schemas.microsoft.com/office/powerpoint/2010/main" val="4143190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05445" y="235387"/>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CY23 Intercity Bus Program</a:t>
            </a:r>
          </a:p>
        </p:txBody>
      </p:sp>
      <p:grpSp>
        <p:nvGrpSpPr>
          <p:cNvPr id="3" name="Group 2">
            <a:extLst>
              <a:ext uri="{FF2B5EF4-FFF2-40B4-BE49-F238E27FC236}">
                <a16:creationId xmlns:a16="http://schemas.microsoft.com/office/drawing/2014/main" id="{210CB667-403F-448C-975A-D7CB7BC423F6}"/>
              </a:ext>
            </a:extLst>
          </p:cNvPr>
          <p:cNvGrpSpPr/>
          <p:nvPr/>
        </p:nvGrpSpPr>
        <p:grpSpPr>
          <a:xfrm>
            <a:off x="0" y="273792"/>
            <a:ext cx="792088" cy="261743"/>
            <a:chOff x="0" y="764704"/>
            <a:chExt cx="792088" cy="261743"/>
          </a:xfrm>
        </p:grpSpPr>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8091" y="116632"/>
            <a:ext cx="2085044" cy="576064"/>
          </a:xfrm>
          <a:prstGeom prst="rect">
            <a:avLst/>
          </a:prstGeom>
        </p:spPr>
      </p:pic>
      <p:sp>
        <p:nvSpPr>
          <p:cNvPr id="6" name="Content Placeholder 5">
            <a:extLst>
              <a:ext uri="{FF2B5EF4-FFF2-40B4-BE49-F238E27FC236}">
                <a16:creationId xmlns:a16="http://schemas.microsoft.com/office/drawing/2014/main" id="{741DC439-5AB1-45FB-B640-E45E222ABCB1}"/>
              </a:ext>
            </a:extLst>
          </p:cNvPr>
          <p:cNvSpPr>
            <a:spLocks noGrp="1"/>
          </p:cNvSpPr>
          <p:nvPr>
            <p:ph idx="1"/>
          </p:nvPr>
        </p:nvSpPr>
        <p:spPr/>
        <p:txBody>
          <a:bodyPr/>
          <a:lstStyle/>
          <a:p>
            <a:endParaRPr lang="en-US" dirty="0"/>
          </a:p>
        </p:txBody>
      </p:sp>
      <p:graphicFrame>
        <p:nvGraphicFramePr>
          <p:cNvPr id="14" name="Table 13">
            <a:extLst>
              <a:ext uri="{FF2B5EF4-FFF2-40B4-BE49-F238E27FC236}">
                <a16:creationId xmlns:a16="http://schemas.microsoft.com/office/drawing/2014/main" id="{3FF981FB-2C37-44FB-BAB7-F35835D6D71F}"/>
              </a:ext>
            </a:extLst>
          </p:cNvPr>
          <p:cNvGraphicFramePr>
            <a:graphicFrameLocks noGrp="1"/>
          </p:cNvGraphicFramePr>
          <p:nvPr>
            <p:extLst>
              <p:ext uri="{D42A27DB-BD31-4B8C-83A1-F6EECF244321}">
                <p14:modId xmlns:p14="http://schemas.microsoft.com/office/powerpoint/2010/main" val="3219713259"/>
              </p:ext>
            </p:extLst>
          </p:nvPr>
        </p:nvGraphicFramePr>
        <p:xfrm>
          <a:off x="359533" y="2165129"/>
          <a:ext cx="8424934" cy="3395580"/>
        </p:xfrm>
        <a:graphic>
          <a:graphicData uri="http://schemas.openxmlformats.org/drawingml/2006/table">
            <a:tbl>
              <a:tblPr firstRow="1" bandRow="1">
                <a:tableStyleId>{5C22544A-7EE6-4342-B048-85BDC9FD1C3A}</a:tableStyleId>
              </a:tblPr>
              <a:tblGrid>
                <a:gridCol w="1685530">
                  <a:extLst>
                    <a:ext uri="{9D8B030D-6E8A-4147-A177-3AD203B41FA5}">
                      <a16:colId xmlns:a16="http://schemas.microsoft.com/office/drawing/2014/main" val="137184165"/>
                    </a:ext>
                  </a:extLst>
                </a:gridCol>
                <a:gridCol w="1684851">
                  <a:extLst>
                    <a:ext uri="{9D8B030D-6E8A-4147-A177-3AD203B41FA5}">
                      <a16:colId xmlns:a16="http://schemas.microsoft.com/office/drawing/2014/main" val="664004690"/>
                    </a:ext>
                  </a:extLst>
                </a:gridCol>
                <a:gridCol w="1684851">
                  <a:extLst>
                    <a:ext uri="{9D8B030D-6E8A-4147-A177-3AD203B41FA5}">
                      <a16:colId xmlns:a16="http://schemas.microsoft.com/office/drawing/2014/main" val="1595393777"/>
                    </a:ext>
                  </a:extLst>
                </a:gridCol>
                <a:gridCol w="1684851">
                  <a:extLst>
                    <a:ext uri="{9D8B030D-6E8A-4147-A177-3AD203B41FA5}">
                      <a16:colId xmlns:a16="http://schemas.microsoft.com/office/drawing/2014/main" val="7088404"/>
                    </a:ext>
                  </a:extLst>
                </a:gridCol>
                <a:gridCol w="1684851">
                  <a:extLst>
                    <a:ext uri="{9D8B030D-6E8A-4147-A177-3AD203B41FA5}">
                      <a16:colId xmlns:a16="http://schemas.microsoft.com/office/drawing/2014/main" val="4226764969"/>
                    </a:ext>
                  </a:extLst>
                </a:gridCol>
              </a:tblGrid>
              <a:tr h="936104">
                <a:tc>
                  <a:txBody>
                    <a:bodyPr/>
                    <a:lstStyle/>
                    <a:p>
                      <a:pPr algn="ctr"/>
                      <a:r>
                        <a:rPr lang="en-US" sz="1400" dirty="0"/>
                        <a:t>PROJECT NAME</a:t>
                      </a:r>
                    </a:p>
                  </a:txBody>
                  <a:tcPr anchor="ctr">
                    <a:solidFill>
                      <a:srgbClr val="871721"/>
                    </a:solidFill>
                  </a:tcPr>
                </a:tc>
                <a:tc>
                  <a:txBody>
                    <a:bodyPr/>
                    <a:lstStyle/>
                    <a:p>
                      <a:pPr algn="ctr"/>
                      <a:r>
                        <a:rPr lang="en-US" sz="1400" dirty="0"/>
                        <a:t>SPONSOR</a:t>
                      </a:r>
                    </a:p>
                  </a:txBody>
                  <a:tcPr anchor="ctr">
                    <a:solidFill>
                      <a:schemeClr val="bg1">
                        <a:lumMod val="50000"/>
                      </a:schemeClr>
                    </a:solidFill>
                  </a:tcPr>
                </a:tc>
                <a:tc>
                  <a:txBody>
                    <a:bodyPr/>
                    <a:lstStyle/>
                    <a:p>
                      <a:pPr algn="ctr"/>
                      <a:r>
                        <a:rPr lang="en-US" sz="1400" dirty="0"/>
                        <a:t>TOTAL PROJECT COST</a:t>
                      </a:r>
                    </a:p>
                  </a:txBody>
                  <a:tcPr anchor="ctr">
                    <a:solidFill>
                      <a:srgbClr val="34495E"/>
                    </a:solidFill>
                  </a:tcPr>
                </a:tc>
                <a:tc>
                  <a:txBody>
                    <a:bodyPr/>
                    <a:lstStyle/>
                    <a:p>
                      <a:pPr algn="ctr"/>
                      <a:r>
                        <a:rPr lang="en-US" sz="1400" dirty="0"/>
                        <a:t>REQUESTED AMOUNT</a:t>
                      </a:r>
                    </a:p>
                    <a:p>
                      <a:pPr algn="ctr"/>
                      <a:r>
                        <a:rPr lang="en-US" sz="1400" dirty="0"/>
                        <a:t>(% of Total Project Cost)</a:t>
                      </a:r>
                    </a:p>
                  </a:txBody>
                  <a:tcPr anchor="ctr">
                    <a:solidFill>
                      <a:schemeClr val="accent2">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RECOMMENDED AMOUNT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 of Total Project Cost)</a:t>
                      </a:r>
                    </a:p>
                  </a:txBody>
                  <a:tcPr anchor="ctr">
                    <a:solidFill>
                      <a:schemeClr val="accent1">
                        <a:lumMod val="75000"/>
                      </a:schemeClr>
                    </a:solidFill>
                  </a:tcPr>
                </a:tc>
                <a:extLst>
                  <a:ext uri="{0D108BD9-81ED-4DB2-BD59-A6C34878D82A}">
                    <a16:rowId xmlns:a16="http://schemas.microsoft.com/office/drawing/2014/main" val="858241684"/>
                  </a:ext>
                </a:extLst>
              </a:tr>
              <a:tr h="612675">
                <a:tc>
                  <a:txBody>
                    <a:bodyPr/>
                    <a:lstStyle/>
                    <a:p>
                      <a:pPr marL="58738" indent="0" algn="l" fontAlgn="b"/>
                      <a:r>
                        <a:rPr lang="en-US" sz="1400" kern="1200" dirty="0">
                          <a:solidFill>
                            <a:schemeClr val="dk1"/>
                          </a:solidFill>
                          <a:latin typeface="PT Sans" panose="020B0503020203020204"/>
                          <a:ea typeface="+mn-ea"/>
                          <a:cs typeface="+mn-cs"/>
                        </a:rPr>
                        <a:t>2 – Over the Road Motor Coaches</a:t>
                      </a:r>
                    </a:p>
                  </a:txBody>
                  <a:tcPr marL="9525" marR="9525" marT="9525"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2">
                              <a:lumMod val="50000"/>
                            </a:schemeClr>
                          </a:solidFill>
                          <a:effectLst/>
                          <a:uLnTx/>
                          <a:uFillTx/>
                          <a:latin typeface="PT Sans" panose="020B0503020203020204"/>
                          <a:ea typeface="+mn-ea"/>
                          <a:cs typeface="+mn-cs"/>
                        </a:rPr>
                        <a:t>Jefferson Lines</a:t>
                      </a:r>
                    </a:p>
                  </a:txBody>
                  <a:tcPr anchor="ctr"/>
                </a:tc>
                <a:tc>
                  <a:txBody>
                    <a:bodyPr/>
                    <a:lstStyle/>
                    <a:p>
                      <a:pPr algn="ctr" fontAlgn="b"/>
                      <a:r>
                        <a:rPr kumimoji="0" lang="en-US" sz="1400" b="0" i="0" u="none" strike="noStrike" kern="1200" cap="none" spc="0" normalizeH="0" baseline="0" dirty="0">
                          <a:ln>
                            <a:noFill/>
                          </a:ln>
                          <a:solidFill>
                            <a:schemeClr val="bg2">
                              <a:lumMod val="50000"/>
                            </a:schemeClr>
                          </a:solidFill>
                          <a:effectLst/>
                          <a:uLnTx/>
                          <a:uFillTx/>
                          <a:latin typeface="PT Sans" panose="020B0503020203020204"/>
                          <a:ea typeface="+mn-ea"/>
                          <a:cs typeface="+mn-cs"/>
                        </a:rPr>
                        <a:t>$1,180,000</a:t>
                      </a:r>
                    </a:p>
                  </a:txBody>
                  <a:tcPr marL="9525" marR="9525" marT="9525" marB="0" anchor="ctr"/>
                </a:tc>
                <a:tc>
                  <a:txBody>
                    <a:bodyPr/>
                    <a:lstStyle/>
                    <a:p>
                      <a:pPr algn="ctr" fontAlgn="b"/>
                      <a:r>
                        <a:rPr kumimoji="0" lang="en-US" sz="1400" b="0" i="0" u="none" strike="noStrike" kern="1200" cap="none" spc="0" normalizeH="0" baseline="0" dirty="0">
                          <a:ln>
                            <a:noFill/>
                          </a:ln>
                          <a:solidFill>
                            <a:schemeClr val="bg2">
                              <a:lumMod val="50000"/>
                            </a:schemeClr>
                          </a:solidFill>
                          <a:effectLst/>
                          <a:uLnTx/>
                          <a:uFillTx/>
                          <a:latin typeface="PT Sans" panose="020B0503020203020204"/>
                          <a:ea typeface="+mn-ea"/>
                          <a:cs typeface="+mn-cs"/>
                        </a:rPr>
                        <a:t>$1,003,000 (85%)</a:t>
                      </a:r>
                    </a:p>
                  </a:txBody>
                  <a:tcPr marL="9525" marR="9525" marT="9525" marB="0" anchor="ctr"/>
                </a:tc>
                <a:tc>
                  <a:txBody>
                    <a:bodyPr/>
                    <a:lstStyle/>
                    <a:p>
                      <a:pPr algn="ctr" fontAlgn="b"/>
                      <a:r>
                        <a:rPr kumimoji="0" lang="en-US" sz="1400" b="0" i="0" u="none" strike="noStrike" kern="1200" cap="none" spc="0" normalizeH="0" baseline="0" dirty="0">
                          <a:ln>
                            <a:noFill/>
                          </a:ln>
                          <a:solidFill>
                            <a:schemeClr val="bg2">
                              <a:lumMod val="50000"/>
                            </a:schemeClr>
                          </a:solidFill>
                          <a:effectLst/>
                          <a:uLnTx/>
                          <a:uFillTx/>
                          <a:latin typeface="PT Sans" panose="020B0503020203020204"/>
                          <a:ea typeface="+mn-ea"/>
                          <a:cs typeface="+mn-cs"/>
                        </a:rPr>
                        <a:t>$1,003,000 (85%)</a:t>
                      </a:r>
                    </a:p>
                  </a:txBody>
                  <a:tcPr marL="9525" marR="9525" marT="9525" marB="0" anchor="ctr"/>
                </a:tc>
                <a:extLst>
                  <a:ext uri="{0D108BD9-81ED-4DB2-BD59-A6C34878D82A}">
                    <a16:rowId xmlns:a16="http://schemas.microsoft.com/office/drawing/2014/main" val="3917525548"/>
                  </a:ext>
                </a:extLst>
              </a:tr>
              <a:tr h="612675">
                <a:tc>
                  <a:txBody>
                    <a:bodyPr/>
                    <a:lstStyle/>
                    <a:p>
                      <a:pPr marL="58738" indent="0" algn="l" fontAlgn="b"/>
                      <a:r>
                        <a:rPr lang="en-US" sz="1400" kern="1200" dirty="0">
                          <a:solidFill>
                            <a:schemeClr val="dk1"/>
                          </a:solidFill>
                          <a:latin typeface="PT Sans" panose="020B0503020203020204"/>
                          <a:ea typeface="+mn-ea"/>
                          <a:cs typeface="+mn-cs"/>
                        </a:rPr>
                        <a:t>Travel Information Center</a:t>
                      </a:r>
                    </a:p>
                  </a:txBody>
                  <a:tcPr marL="9525" marR="9525" marT="9525"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2">
                              <a:lumMod val="50000"/>
                            </a:schemeClr>
                          </a:solidFill>
                          <a:effectLst/>
                          <a:uLnTx/>
                          <a:uFillTx/>
                          <a:latin typeface="PT Sans" panose="020B0503020203020204"/>
                          <a:ea typeface="+mn-ea"/>
                          <a:cs typeface="+mn-cs"/>
                        </a:rPr>
                        <a:t>Jefferson Lines</a:t>
                      </a:r>
                    </a:p>
                  </a:txBody>
                  <a:tcPr anchor="ctr"/>
                </a:tc>
                <a:tc>
                  <a:txBody>
                    <a:bodyPr/>
                    <a:lstStyle/>
                    <a:p>
                      <a:pPr algn="ctr" fontAlgn="b"/>
                      <a:r>
                        <a:rPr kumimoji="0" lang="en-US" sz="1400" b="0" i="0" u="none" strike="noStrike" kern="1200" cap="none" spc="0" normalizeH="0" baseline="0" dirty="0">
                          <a:ln>
                            <a:noFill/>
                          </a:ln>
                          <a:solidFill>
                            <a:schemeClr val="bg2">
                              <a:lumMod val="50000"/>
                            </a:schemeClr>
                          </a:solidFill>
                          <a:effectLst/>
                          <a:uLnTx/>
                          <a:uFillTx/>
                          <a:latin typeface="PT Sans" panose="020B0503020203020204"/>
                          <a:ea typeface="+mn-ea"/>
                          <a:cs typeface="+mn-cs"/>
                        </a:rPr>
                        <a:t>$22,689</a:t>
                      </a:r>
                    </a:p>
                  </a:txBody>
                  <a:tcPr marL="9525" marR="9525" marT="9525" marB="0" anchor="ctr"/>
                </a:tc>
                <a:tc>
                  <a:txBody>
                    <a:bodyPr/>
                    <a:lstStyle/>
                    <a:p>
                      <a:pPr algn="ctr" fontAlgn="b"/>
                      <a:r>
                        <a:rPr kumimoji="0" lang="en-US" sz="1400" b="0" i="0" u="none" strike="noStrike" kern="1200" cap="none" spc="0" normalizeH="0" baseline="0" dirty="0">
                          <a:ln>
                            <a:noFill/>
                          </a:ln>
                          <a:solidFill>
                            <a:schemeClr val="bg2">
                              <a:lumMod val="50000"/>
                            </a:schemeClr>
                          </a:solidFill>
                          <a:effectLst/>
                          <a:uLnTx/>
                          <a:uFillTx/>
                          <a:latin typeface="PT Sans" panose="020B0503020203020204"/>
                          <a:ea typeface="+mn-ea"/>
                          <a:cs typeface="+mn-cs"/>
                        </a:rPr>
                        <a:t>$18,151 (80%)</a:t>
                      </a:r>
                    </a:p>
                  </a:txBody>
                  <a:tcPr marL="9525" marR="9525" marT="9525" marB="0" anchor="ctr"/>
                </a:tc>
                <a:tc>
                  <a:txBody>
                    <a:bodyPr/>
                    <a:lstStyle/>
                    <a:p>
                      <a:pPr algn="ctr" fontAlgn="b"/>
                      <a:r>
                        <a:rPr kumimoji="0" lang="en-US" sz="1400" b="0" i="0" u="none" strike="noStrike" kern="1200" cap="none" spc="0" normalizeH="0" baseline="0" dirty="0">
                          <a:ln>
                            <a:noFill/>
                          </a:ln>
                          <a:solidFill>
                            <a:schemeClr val="bg2">
                              <a:lumMod val="50000"/>
                            </a:schemeClr>
                          </a:solidFill>
                          <a:effectLst/>
                          <a:uLnTx/>
                          <a:uFillTx/>
                          <a:latin typeface="PT Sans" panose="020B0503020203020204"/>
                          <a:ea typeface="+mn-ea"/>
                          <a:cs typeface="+mn-cs"/>
                        </a:rPr>
                        <a:t>$18,151 (80%)</a:t>
                      </a:r>
                    </a:p>
                  </a:txBody>
                  <a:tcPr marL="9525" marR="9525" marT="9525" marB="0" anchor="ctr"/>
                </a:tc>
                <a:extLst>
                  <a:ext uri="{0D108BD9-81ED-4DB2-BD59-A6C34878D82A}">
                    <a16:rowId xmlns:a16="http://schemas.microsoft.com/office/drawing/2014/main" val="2836472614"/>
                  </a:ext>
                </a:extLst>
              </a:tr>
              <a:tr h="612675">
                <a:tc>
                  <a:txBody>
                    <a:bodyPr/>
                    <a:lstStyle/>
                    <a:p>
                      <a:pPr marL="58738" indent="0" algn="l" fontAlgn="b"/>
                      <a:r>
                        <a:rPr lang="en-US" sz="1400" kern="1200" dirty="0">
                          <a:solidFill>
                            <a:schemeClr val="dk1"/>
                          </a:solidFill>
                          <a:latin typeface="PT Sans" panose="020B0503020203020204"/>
                          <a:ea typeface="+mn-ea"/>
                          <a:cs typeface="+mn-cs"/>
                        </a:rPr>
                        <a:t>Lease payments</a:t>
                      </a:r>
                    </a:p>
                  </a:txBody>
                  <a:tcPr marL="9525" marR="9525" marT="9525"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2">
                              <a:lumMod val="50000"/>
                            </a:schemeClr>
                          </a:solidFill>
                          <a:effectLst/>
                          <a:uLnTx/>
                          <a:uFillTx/>
                          <a:latin typeface="PT Sans" panose="020B0503020203020204"/>
                          <a:ea typeface="+mn-ea"/>
                          <a:cs typeface="+mn-cs"/>
                        </a:rPr>
                        <a:t>Jefferson Lines</a:t>
                      </a:r>
                    </a:p>
                  </a:txBody>
                  <a:tcPr anchor="ctr"/>
                </a:tc>
                <a:tc>
                  <a:txBody>
                    <a:bodyPr/>
                    <a:lstStyle/>
                    <a:p>
                      <a:pPr algn="ctr" fontAlgn="b"/>
                      <a:r>
                        <a:rPr kumimoji="0" lang="en-US" sz="1400" b="0" i="0" u="none" strike="noStrike" kern="1200" cap="none" spc="0" normalizeH="0" baseline="0" dirty="0">
                          <a:ln>
                            <a:noFill/>
                          </a:ln>
                          <a:solidFill>
                            <a:schemeClr val="bg2">
                              <a:lumMod val="50000"/>
                            </a:schemeClr>
                          </a:solidFill>
                          <a:effectLst/>
                          <a:uLnTx/>
                          <a:uFillTx/>
                          <a:latin typeface="PT Sans" panose="020B0503020203020204"/>
                          <a:ea typeface="+mn-ea"/>
                          <a:cs typeface="+mn-cs"/>
                        </a:rPr>
                        <a:t>$9,000</a:t>
                      </a:r>
                    </a:p>
                  </a:txBody>
                  <a:tcPr marL="9525" marR="9525" marT="9525" marB="0" anchor="ctr"/>
                </a:tc>
                <a:tc>
                  <a:txBody>
                    <a:bodyPr/>
                    <a:lstStyle/>
                    <a:p>
                      <a:pPr algn="ctr" fontAlgn="b"/>
                      <a:r>
                        <a:rPr kumimoji="0" lang="en-US" sz="1400" b="0" i="0" u="none" strike="noStrike" kern="1200" cap="none" spc="0" normalizeH="0" baseline="0" dirty="0">
                          <a:ln>
                            <a:noFill/>
                          </a:ln>
                          <a:solidFill>
                            <a:schemeClr val="bg2">
                              <a:lumMod val="50000"/>
                            </a:schemeClr>
                          </a:solidFill>
                          <a:effectLst/>
                          <a:uLnTx/>
                          <a:uFillTx/>
                          <a:latin typeface="PT Sans" panose="020B0503020203020204"/>
                          <a:ea typeface="+mn-ea"/>
                          <a:cs typeface="+mn-cs"/>
                        </a:rPr>
                        <a:t>$7,200 (80%)</a:t>
                      </a:r>
                    </a:p>
                  </a:txBody>
                  <a:tcPr marL="9525" marR="9525" marT="9525" marB="0" anchor="ctr"/>
                </a:tc>
                <a:tc>
                  <a:txBody>
                    <a:bodyPr/>
                    <a:lstStyle/>
                    <a:p>
                      <a:pPr algn="ctr" fontAlgn="b"/>
                      <a:r>
                        <a:rPr kumimoji="0" lang="en-US" sz="1400" b="0" i="0" u="none" strike="noStrike" kern="1200" cap="none" spc="0" normalizeH="0" baseline="0" dirty="0">
                          <a:ln>
                            <a:noFill/>
                          </a:ln>
                          <a:solidFill>
                            <a:schemeClr val="bg2">
                              <a:lumMod val="50000"/>
                            </a:schemeClr>
                          </a:solidFill>
                          <a:effectLst/>
                          <a:uLnTx/>
                          <a:uFillTx/>
                          <a:latin typeface="PT Sans" panose="020B0503020203020204"/>
                          <a:ea typeface="+mn-ea"/>
                          <a:cs typeface="+mn-cs"/>
                        </a:rPr>
                        <a:t>$7,200 (80%)</a:t>
                      </a:r>
                    </a:p>
                  </a:txBody>
                  <a:tcPr marL="9525" marR="9525" marT="9525" marB="0" anchor="ctr"/>
                </a:tc>
                <a:extLst>
                  <a:ext uri="{0D108BD9-81ED-4DB2-BD59-A6C34878D82A}">
                    <a16:rowId xmlns:a16="http://schemas.microsoft.com/office/drawing/2014/main" val="2368814636"/>
                  </a:ext>
                </a:extLst>
              </a:tr>
              <a:tr h="612675">
                <a:tc>
                  <a:txBody>
                    <a:bodyPr/>
                    <a:lstStyle/>
                    <a:p>
                      <a:pPr marL="58738" indent="0" algn="l" fontAlgn="b"/>
                      <a:r>
                        <a:rPr lang="en-US" sz="1400" kern="1200" dirty="0">
                          <a:solidFill>
                            <a:schemeClr val="dk1"/>
                          </a:solidFill>
                          <a:latin typeface="PT Sans" panose="020B0503020203020204"/>
                          <a:ea typeface="+mn-ea"/>
                          <a:cs typeface="+mn-cs"/>
                        </a:rPr>
                        <a:t>Marketing</a:t>
                      </a:r>
                    </a:p>
                  </a:txBody>
                  <a:tcPr marL="9525" marR="9525" marT="9525"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2">
                              <a:lumMod val="50000"/>
                            </a:schemeClr>
                          </a:solidFill>
                          <a:effectLst/>
                          <a:uLnTx/>
                          <a:uFillTx/>
                          <a:latin typeface="PT Sans" panose="020B0503020203020204"/>
                          <a:ea typeface="+mn-ea"/>
                          <a:cs typeface="+mn-cs"/>
                        </a:rPr>
                        <a:t>Jefferson Lines</a:t>
                      </a:r>
                    </a:p>
                  </a:txBody>
                  <a:tcPr anchor="ctr"/>
                </a:tc>
                <a:tc>
                  <a:txBody>
                    <a:bodyPr/>
                    <a:lstStyle/>
                    <a:p>
                      <a:pPr algn="ctr" fontAlgn="b"/>
                      <a:r>
                        <a:rPr kumimoji="0" lang="en-US" sz="1400" b="0" i="0" u="none" strike="noStrike" kern="1200" cap="none" spc="0" normalizeH="0" baseline="0" dirty="0">
                          <a:ln>
                            <a:noFill/>
                          </a:ln>
                          <a:solidFill>
                            <a:schemeClr val="bg2">
                              <a:lumMod val="50000"/>
                            </a:schemeClr>
                          </a:solidFill>
                          <a:effectLst/>
                          <a:uLnTx/>
                          <a:uFillTx/>
                          <a:latin typeface="PT Sans" panose="020B0503020203020204"/>
                          <a:ea typeface="+mn-ea"/>
                          <a:cs typeface="+mn-cs"/>
                        </a:rPr>
                        <a:t>$9,375</a:t>
                      </a:r>
                    </a:p>
                  </a:txBody>
                  <a:tcPr marL="9525" marR="9525" marT="9525" marB="0" anchor="ctr"/>
                </a:tc>
                <a:tc>
                  <a:txBody>
                    <a:bodyPr/>
                    <a:lstStyle/>
                    <a:p>
                      <a:pPr algn="ctr" fontAlgn="b"/>
                      <a:r>
                        <a:rPr kumimoji="0" lang="en-US" sz="1400" b="0" i="0" u="none" strike="noStrike" kern="1200" cap="none" spc="0" normalizeH="0" baseline="0" dirty="0">
                          <a:ln>
                            <a:noFill/>
                          </a:ln>
                          <a:solidFill>
                            <a:schemeClr val="bg2">
                              <a:lumMod val="50000"/>
                            </a:schemeClr>
                          </a:solidFill>
                          <a:effectLst/>
                          <a:uLnTx/>
                          <a:uFillTx/>
                          <a:latin typeface="PT Sans" panose="020B0503020203020204"/>
                          <a:ea typeface="+mn-ea"/>
                          <a:cs typeface="+mn-cs"/>
                        </a:rPr>
                        <a:t>$7,500 (80%)</a:t>
                      </a:r>
                    </a:p>
                  </a:txBody>
                  <a:tcPr marL="9525" marR="9525" marT="9525" marB="0" anchor="ctr"/>
                </a:tc>
                <a:tc>
                  <a:txBody>
                    <a:bodyPr/>
                    <a:lstStyle/>
                    <a:p>
                      <a:pPr algn="ctr" fontAlgn="b"/>
                      <a:r>
                        <a:rPr kumimoji="0" lang="en-US" sz="1400" b="0" i="0" u="none" strike="noStrike" kern="1200" cap="none" spc="0" normalizeH="0" baseline="0" dirty="0">
                          <a:ln>
                            <a:noFill/>
                          </a:ln>
                          <a:solidFill>
                            <a:schemeClr val="bg2">
                              <a:lumMod val="50000"/>
                            </a:schemeClr>
                          </a:solidFill>
                          <a:effectLst/>
                          <a:uLnTx/>
                          <a:uFillTx/>
                          <a:latin typeface="PT Sans" panose="020B0503020203020204"/>
                          <a:ea typeface="+mn-ea"/>
                          <a:cs typeface="+mn-cs"/>
                        </a:rPr>
                        <a:t>$7,500 (80%)</a:t>
                      </a:r>
                    </a:p>
                  </a:txBody>
                  <a:tcPr marL="9525" marR="9525" marT="9525" marB="0" anchor="ctr"/>
                </a:tc>
                <a:extLst>
                  <a:ext uri="{0D108BD9-81ED-4DB2-BD59-A6C34878D82A}">
                    <a16:rowId xmlns:a16="http://schemas.microsoft.com/office/drawing/2014/main" val="1540262452"/>
                  </a:ext>
                </a:extLst>
              </a:tr>
            </a:tbl>
          </a:graphicData>
        </a:graphic>
      </p:graphicFrame>
      <p:sp>
        <p:nvSpPr>
          <p:cNvPr id="5" name="Title 4">
            <a:extLst>
              <a:ext uri="{FF2B5EF4-FFF2-40B4-BE49-F238E27FC236}">
                <a16:creationId xmlns:a16="http://schemas.microsoft.com/office/drawing/2014/main" id="{15023242-3DBB-46C0-A19D-FC820155AB4A}"/>
              </a:ext>
            </a:extLst>
          </p:cNvPr>
          <p:cNvSpPr>
            <a:spLocks noGrp="1"/>
          </p:cNvSpPr>
          <p:nvPr>
            <p:ph type="title"/>
          </p:nvPr>
        </p:nvSpPr>
        <p:spPr/>
        <p:txBody>
          <a:bodyPr/>
          <a:lstStyle/>
          <a:p>
            <a:endParaRPr lang="en-US" dirty="0"/>
          </a:p>
        </p:txBody>
      </p:sp>
      <p:sp>
        <p:nvSpPr>
          <p:cNvPr id="15" name="Title 10">
            <a:extLst>
              <a:ext uri="{FF2B5EF4-FFF2-40B4-BE49-F238E27FC236}">
                <a16:creationId xmlns:a16="http://schemas.microsoft.com/office/drawing/2014/main" id="{ADEC01A6-8FC0-42E2-B11F-9C2EE6EAFF7B}"/>
              </a:ext>
            </a:extLst>
          </p:cNvPr>
          <p:cNvSpPr txBox="1">
            <a:spLocks/>
          </p:cNvSpPr>
          <p:nvPr/>
        </p:nvSpPr>
        <p:spPr>
          <a:xfrm>
            <a:off x="628650" y="973491"/>
            <a:ext cx="7886700" cy="7920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PT Sans" panose="020B0503020203020204" pitchFamily="34" charset="0"/>
                <a:ea typeface="+mj-ea"/>
                <a:cs typeface="+mj-cs"/>
              </a:defRPr>
            </a:lvl1pPr>
          </a:lstStyle>
          <a:p>
            <a:r>
              <a:rPr lang="en-US" sz="3400" b="1" dirty="0">
                <a:solidFill>
                  <a:schemeClr val="tx2"/>
                </a:solidFill>
              </a:rPr>
              <a:t>List of Recommended Projects,</a:t>
            </a:r>
          </a:p>
          <a:p>
            <a:r>
              <a:rPr lang="en-US" sz="3400" b="1" dirty="0">
                <a:solidFill>
                  <a:schemeClr val="tx2"/>
                </a:solidFill>
              </a:rPr>
              <a:t>continued</a:t>
            </a:r>
          </a:p>
        </p:txBody>
      </p:sp>
    </p:spTree>
    <p:extLst>
      <p:ext uri="{BB962C8B-B14F-4D97-AF65-F5344CB8AC3E}">
        <p14:creationId xmlns:p14="http://schemas.microsoft.com/office/powerpoint/2010/main" val="1307514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05445" y="235387"/>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CY23 Intercity Bus Program</a:t>
            </a:r>
          </a:p>
        </p:txBody>
      </p:sp>
      <p:grpSp>
        <p:nvGrpSpPr>
          <p:cNvPr id="3" name="Group 2">
            <a:extLst>
              <a:ext uri="{FF2B5EF4-FFF2-40B4-BE49-F238E27FC236}">
                <a16:creationId xmlns:a16="http://schemas.microsoft.com/office/drawing/2014/main" id="{210CB667-403F-448C-975A-D7CB7BC423F6}"/>
              </a:ext>
            </a:extLst>
          </p:cNvPr>
          <p:cNvGrpSpPr/>
          <p:nvPr/>
        </p:nvGrpSpPr>
        <p:grpSpPr>
          <a:xfrm>
            <a:off x="0" y="273792"/>
            <a:ext cx="792088" cy="261743"/>
            <a:chOff x="0" y="764704"/>
            <a:chExt cx="792088" cy="261743"/>
          </a:xfrm>
        </p:grpSpPr>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8091" y="116632"/>
            <a:ext cx="2085044" cy="576064"/>
          </a:xfrm>
          <a:prstGeom prst="rect">
            <a:avLst/>
          </a:prstGeom>
        </p:spPr>
      </p:pic>
      <p:sp>
        <p:nvSpPr>
          <p:cNvPr id="6" name="Content Placeholder 5">
            <a:extLst>
              <a:ext uri="{FF2B5EF4-FFF2-40B4-BE49-F238E27FC236}">
                <a16:creationId xmlns:a16="http://schemas.microsoft.com/office/drawing/2014/main" id="{741DC439-5AB1-45FB-B640-E45E222ABCB1}"/>
              </a:ext>
            </a:extLst>
          </p:cNvPr>
          <p:cNvSpPr>
            <a:spLocks noGrp="1"/>
          </p:cNvSpPr>
          <p:nvPr>
            <p:ph idx="1"/>
          </p:nvPr>
        </p:nvSpPr>
        <p:spPr/>
        <p:txBody>
          <a:bodyPr/>
          <a:lstStyle/>
          <a:p>
            <a:endParaRPr lang="en-US" dirty="0"/>
          </a:p>
        </p:txBody>
      </p:sp>
      <p:graphicFrame>
        <p:nvGraphicFramePr>
          <p:cNvPr id="14" name="Table 13">
            <a:extLst>
              <a:ext uri="{FF2B5EF4-FFF2-40B4-BE49-F238E27FC236}">
                <a16:creationId xmlns:a16="http://schemas.microsoft.com/office/drawing/2014/main" id="{3FF981FB-2C37-44FB-BAB7-F35835D6D71F}"/>
              </a:ext>
            </a:extLst>
          </p:cNvPr>
          <p:cNvGraphicFramePr>
            <a:graphicFrameLocks noGrp="1"/>
          </p:cNvGraphicFramePr>
          <p:nvPr>
            <p:extLst>
              <p:ext uri="{D42A27DB-BD31-4B8C-83A1-F6EECF244321}">
                <p14:modId xmlns:p14="http://schemas.microsoft.com/office/powerpoint/2010/main" val="3996699821"/>
              </p:ext>
            </p:extLst>
          </p:nvPr>
        </p:nvGraphicFramePr>
        <p:xfrm>
          <a:off x="359533" y="2165129"/>
          <a:ext cx="8371672" cy="1557555"/>
        </p:xfrm>
        <a:graphic>
          <a:graphicData uri="http://schemas.openxmlformats.org/drawingml/2006/table">
            <a:tbl>
              <a:tblPr firstRow="1" bandRow="1">
                <a:tableStyleId>{5C22544A-7EE6-4342-B048-85BDC9FD1C3A}</a:tableStyleId>
              </a:tblPr>
              <a:tblGrid>
                <a:gridCol w="1632268">
                  <a:extLst>
                    <a:ext uri="{9D8B030D-6E8A-4147-A177-3AD203B41FA5}">
                      <a16:colId xmlns:a16="http://schemas.microsoft.com/office/drawing/2014/main" val="137184165"/>
                    </a:ext>
                  </a:extLst>
                </a:gridCol>
                <a:gridCol w="1684851">
                  <a:extLst>
                    <a:ext uri="{9D8B030D-6E8A-4147-A177-3AD203B41FA5}">
                      <a16:colId xmlns:a16="http://schemas.microsoft.com/office/drawing/2014/main" val="664004690"/>
                    </a:ext>
                  </a:extLst>
                </a:gridCol>
                <a:gridCol w="1684851">
                  <a:extLst>
                    <a:ext uri="{9D8B030D-6E8A-4147-A177-3AD203B41FA5}">
                      <a16:colId xmlns:a16="http://schemas.microsoft.com/office/drawing/2014/main" val="1595393777"/>
                    </a:ext>
                  </a:extLst>
                </a:gridCol>
                <a:gridCol w="1684851">
                  <a:extLst>
                    <a:ext uri="{9D8B030D-6E8A-4147-A177-3AD203B41FA5}">
                      <a16:colId xmlns:a16="http://schemas.microsoft.com/office/drawing/2014/main" val="7088404"/>
                    </a:ext>
                  </a:extLst>
                </a:gridCol>
                <a:gridCol w="1684851">
                  <a:extLst>
                    <a:ext uri="{9D8B030D-6E8A-4147-A177-3AD203B41FA5}">
                      <a16:colId xmlns:a16="http://schemas.microsoft.com/office/drawing/2014/main" val="4226764969"/>
                    </a:ext>
                  </a:extLst>
                </a:gridCol>
              </a:tblGrid>
              <a:tr h="936104">
                <a:tc>
                  <a:txBody>
                    <a:bodyPr/>
                    <a:lstStyle/>
                    <a:p>
                      <a:pPr algn="ctr"/>
                      <a:r>
                        <a:rPr lang="en-US" sz="1400" dirty="0"/>
                        <a:t>PROJECT NAME</a:t>
                      </a:r>
                    </a:p>
                  </a:txBody>
                  <a:tcPr anchor="ctr">
                    <a:solidFill>
                      <a:srgbClr val="871721"/>
                    </a:solidFill>
                  </a:tcPr>
                </a:tc>
                <a:tc>
                  <a:txBody>
                    <a:bodyPr/>
                    <a:lstStyle/>
                    <a:p>
                      <a:pPr algn="ctr"/>
                      <a:r>
                        <a:rPr lang="en-US" sz="1400" dirty="0"/>
                        <a:t>SPONSOR</a:t>
                      </a:r>
                    </a:p>
                  </a:txBody>
                  <a:tcPr anchor="ctr">
                    <a:solidFill>
                      <a:schemeClr val="bg1">
                        <a:lumMod val="50000"/>
                      </a:schemeClr>
                    </a:solidFill>
                  </a:tcPr>
                </a:tc>
                <a:tc>
                  <a:txBody>
                    <a:bodyPr/>
                    <a:lstStyle/>
                    <a:p>
                      <a:pPr algn="ctr"/>
                      <a:r>
                        <a:rPr lang="en-US" sz="1400" dirty="0"/>
                        <a:t>TOTAL PROJECT COST</a:t>
                      </a:r>
                    </a:p>
                  </a:txBody>
                  <a:tcPr anchor="ctr">
                    <a:solidFill>
                      <a:srgbClr val="34495E"/>
                    </a:solidFill>
                  </a:tcPr>
                </a:tc>
                <a:tc>
                  <a:txBody>
                    <a:bodyPr/>
                    <a:lstStyle/>
                    <a:p>
                      <a:pPr algn="ctr"/>
                      <a:r>
                        <a:rPr lang="en-US" sz="1400" dirty="0"/>
                        <a:t>REQUESTED AMOUNT</a:t>
                      </a:r>
                    </a:p>
                    <a:p>
                      <a:pPr algn="ctr"/>
                      <a:r>
                        <a:rPr lang="en-US" sz="1400" dirty="0"/>
                        <a:t>(% of Total Project Cost)</a:t>
                      </a:r>
                    </a:p>
                  </a:txBody>
                  <a:tcPr anchor="ctr">
                    <a:solidFill>
                      <a:schemeClr val="accent2">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RECOMMENDED AMOUNT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 of Total Project Cost)</a:t>
                      </a:r>
                    </a:p>
                  </a:txBody>
                  <a:tcPr anchor="ctr">
                    <a:solidFill>
                      <a:schemeClr val="accent1">
                        <a:lumMod val="75000"/>
                      </a:schemeClr>
                    </a:solidFill>
                  </a:tcPr>
                </a:tc>
                <a:extLst>
                  <a:ext uri="{0D108BD9-81ED-4DB2-BD59-A6C34878D82A}">
                    <a16:rowId xmlns:a16="http://schemas.microsoft.com/office/drawing/2014/main" val="858241684"/>
                  </a:ext>
                </a:extLst>
              </a:tr>
              <a:tr h="612675">
                <a:tc>
                  <a:txBody>
                    <a:bodyPr/>
                    <a:lstStyle/>
                    <a:p>
                      <a:pPr marL="58738" indent="0" algn="l" fontAlgn="b"/>
                      <a:r>
                        <a:rPr lang="en-US" sz="1400" kern="1200" dirty="0">
                          <a:solidFill>
                            <a:schemeClr val="dk1"/>
                          </a:solidFill>
                          <a:latin typeface="PT Sans" panose="020B0503020203020204"/>
                          <a:ea typeface="+mn-ea"/>
                          <a:cs typeface="+mn-cs"/>
                        </a:rPr>
                        <a:t>Marketing </a:t>
                      </a:r>
                    </a:p>
                  </a:txBody>
                  <a:tcPr marL="9525" marR="9525" marT="9525"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2">
                              <a:lumMod val="50000"/>
                            </a:schemeClr>
                          </a:solidFill>
                          <a:effectLst/>
                          <a:uLnTx/>
                          <a:uFillTx/>
                          <a:latin typeface="PT Sans" panose="020B0503020203020204"/>
                          <a:ea typeface="+mn-ea"/>
                          <a:cs typeface="+mn-cs"/>
                        </a:rPr>
                        <a:t>Fort Dodge</a:t>
                      </a:r>
                    </a:p>
                  </a:txBody>
                  <a:tcPr anchor="ctr"/>
                </a:tc>
                <a:tc>
                  <a:txBody>
                    <a:bodyPr/>
                    <a:lstStyle/>
                    <a:p>
                      <a:pPr algn="ctr" fontAlgn="b"/>
                      <a:r>
                        <a:rPr kumimoji="0" lang="en-US" sz="1400" b="0" i="0" u="none" strike="noStrike" kern="1200" cap="none" spc="0" normalizeH="0" baseline="0" dirty="0">
                          <a:ln>
                            <a:noFill/>
                          </a:ln>
                          <a:solidFill>
                            <a:schemeClr val="bg2">
                              <a:lumMod val="50000"/>
                            </a:schemeClr>
                          </a:solidFill>
                          <a:effectLst/>
                          <a:uLnTx/>
                          <a:uFillTx/>
                          <a:latin typeface="PT Sans" panose="020B0503020203020204"/>
                          <a:ea typeface="+mn-ea"/>
                          <a:cs typeface="+mn-cs"/>
                        </a:rPr>
                        <a:t>$9,375</a:t>
                      </a:r>
                    </a:p>
                  </a:txBody>
                  <a:tcPr marL="9525" marR="9525" marT="9525" marB="0" anchor="ctr"/>
                </a:tc>
                <a:tc>
                  <a:txBody>
                    <a:bodyPr/>
                    <a:lstStyle/>
                    <a:p>
                      <a:pPr algn="ctr" fontAlgn="b"/>
                      <a:r>
                        <a:rPr kumimoji="0" lang="en-US" sz="1400" b="0" i="0" u="none" strike="noStrike" kern="1200" cap="none" spc="0" normalizeH="0" baseline="0" dirty="0">
                          <a:ln>
                            <a:noFill/>
                          </a:ln>
                          <a:solidFill>
                            <a:schemeClr val="bg2">
                              <a:lumMod val="50000"/>
                            </a:schemeClr>
                          </a:solidFill>
                          <a:effectLst/>
                          <a:uLnTx/>
                          <a:uFillTx/>
                          <a:latin typeface="PT Sans" panose="020B0503020203020204"/>
                          <a:ea typeface="+mn-ea"/>
                          <a:cs typeface="+mn-cs"/>
                        </a:rPr>
                        <a:t>$7,500 (80%)</a:t>
                      </a:r>
                    </a:p>
                  </a:txBody>
                  <a:tcPr marL="9525" marR="9525" marT="9525" marB="0" anchor="ctr"/>
                </a:tc>
                <a:tc>
                  <a:txBody>
                    <a:bodyPr/>
                    <a:lstStyle/>
                    <a:p>
                      <a:pPr algn="ctr" fontAlgn="b"/>
                      <a:r>
                        <a:rPr kumimoji="0" lang="en-US" sz="1400" b="0" i="0" u="none" strike="noStrike" kern="1200" cap="none" spc="0" normalizeH="0" baseline="0" dirty="0">
                          <a:ln>
                            <a:noFill/>
                          </a:ln>
                          <a:solidFill>
                            <a:schemeClr val="bg2">
                              <a:lumMod val="50000"/>
                            </a:schemeClr>
                          </a:solidFill>
                          <a:effectLst/>
                          <a:uLnTx/>
                          <a:uFillTx/>
                          <a:latin typeface="PT Sans" panose="020B0503020203020204"/>
                          <a:ea typeface="+mn-ea"/>
                          <a:cs typeface="+mn-cs"/>
                        </a:rPr>
                        <a:t>$7,500 (80%)</a:t>
                      </a:r>
                    </a:p>
                  </a:txBody>
                  <a:tcPr marL="9525" marR="9525" marT="9525" marB="0" anchor="ctr"/>
                </a:tc>
                <a:extLst>
                  <a:ext uri="{0D108BD9-81ED-4DB2-BD59-A6C34878D82A}">
                    <a16:rowId xmlns:a16="http://schemas.microsoft.com/office/drawing/2014/main" val="3917525548"/>
                  </a:ext>
                </a:extLst>
              </a:tr>
            </a:tbl>
          </a:graphicData>
        </a:graphic>
      </p:graphicFrame>
      <p:sp>
        <p:nvSpPr>
          <p:cNvPr id="5" name="Title 4">
            <a:extLst>
              <a:ext uri="{FF2B5EF4-FFF2-40B4-BE49-F238E27FC236}">
                <a16:creationId xmlns:a16="http://schemas.microsoft.com/office/drawing/2014/main" id="{15023242-3DBB-46C0-A19D-FC820155AB4A}"/>
              </a:ext>
            </a:extLst>
          </p:cNvPr>
          <p:cNvSpPr>
            <a:spLocks noGrp="1"/>
          </p:cNvSpPr>
          <p:nvPr>
            <p:ph type="title"/>
          </p:nvPr>
        </p:nvSpPr>
        <p:spPr/>
        <p:txBody>
          <a:bodyPr/>
          <a:lstStyle/>
          <a:p>
            <a:endParaRPr lang="en-US" dirty="0"/>
          </a:p>
        </p:txBody>
      </p:sp>
      <p:sp>
        <p:nvSpPr>
          <p:cNvPr id="15" name="Title 10">
            <a:extLst>
              <a:ext uri="{FF2B5EF4-FFF2-40B4-BE49-F238E27FC236}">
                <a16:creationId xmlns:a16="http://schemas.microsoft.com/office/drawing/2014/main" id="{ADEC01A6-8FC0-42E2-B11F-9C2EE6EAFF7B}"/>
              </a:ext>
            </a:extLst>
          </p:cNvPr>
          <p:cNvSpPr txBox="1">
            <a:spLocks/>
          </p:cNvSpPr>
          <p:nvPr/>
        </p:nvSpPr>
        <p:spPr>
          <a:xfrm>
            <a:off x="628650" y="973491"/>
            <a:ext cx="7886700" cy="7920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PT Sans" panose="020B0503020203020204" pitchFamily="34" charset="0"/>
                <a:ea typeface="+mj-ea"/>
                <a:cs typeface="+mj-cs"/>
              </a:defRPr>
            </a:lvl1pPr>
          </a:lstStyle>
          <a:p>
            <a:r>
              <a:rPr lang="en-US" sz="3400" b="1" dirty="0">
                <a:solidFill>
                  <a:schemeClr val="tx2"/>
                </a:solidFill>
              </a:rPr>
              <a:t>List of Recommended Projects</a:t>
            </a:r>
          </a:p>
          <a:p>
            <a:r>
              <a:rPr lang="en-US" sz="3400" b="1" dirty="0">
                <a:solidFill>
                  <a:schemeClr val="tx2"/>
                </a:solidFill>
              </a:rPr>
              <a:t>continued</a:t>
            </a:r>
          </a:p>
        </p:txBody>
      </p:sp>
    </p:spTree>
    <p:extLst>
      <p:ext uri="{BB962C8B-B14F-4D97-AF65-F5344CB8AC3E}">
        <p14:creationId xmlns:p14="http://schemas.microsoft.com/office/powerpoint/2010/main" val="1117394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05445" y="235387"/>
            <a:ext cx="3738563" cy="338554"/>
          </a:xfrm>
          <a:prstGeom prst="rect">
            <a:avLst/>
          </a:prstGeom>
          <a:noFill/>
        </p:spPr>
        <p:txBody>
          <a:bodyPr wrap="square" rtlCol="0">
            <a:spAutoFit/>
          </a:bodyPr>
          <a:lstStyle/>
          <a:p>
            <a:r>
              <a:rPr lang="en-US" sz="1600" dirty="0">
                <a:solidFill>
                  <a:schemeClr val="bg1">
                    <a:lumMod val="50000"/>
                  </a:schemeClr>
                </a:solidFill>
                <a:latin typeface="Century Gothic" panose="020B0502020202020204" pitchFamily="34" charset="0"/>
                <a:cs typeface="Arial" panose="020B0604020202020204" pitchFamily="34" charset="0"/>
              </a:rPr>
              <a:t>CY23 Intercity Bus Program</a:t>
            </a:r>
          </a:p>
        </p:txBody>
      </p:sp>
      <p:grpSp>
        <p:nvGrpSpPr>
          <p:cNvPr id="3" name="Group 2">
            <a:extLst>
              <a:ext uri="{FF2B5EF4-FFF2-40B4-BE49-F238E27FC236}">
                <a16:creationId xmlns:a16="http://schemas.microsoft.com/office/drawing/2014/main" id="{210CB667-403F-448C-975A-D7CB7BC423F6}"/>
              </a:ext>
            </a:extLst>
          </p:cNvPr>
          <p:cNvGrpSpPr/>
          <p:nvPr/>
        </p:nvGrpSpPr>
        <p:grpSpPr>
          <a:xfrm>
            <a:off x="0" y="273792"/>
            <a:ext cx="792088" cy="261743"/>
            <a:chOff x="0" y="764704"/>
            <a:chExt cx="792088" cy="261743"/>
          </a:xfrm>
        </p:grpSpPr>
        <p:sp>
          <p:nvSpPr>
            <p:cNvPr id="8" name="Rectangle 7"/>
            <p:cNvSpPr/>
            <p:nvPr/>
          </p:nvSpPr>
          <p:spPr>
            <a:xfrm>
              <a:off x="0" y="764704"/>
              <a:ext cx="792088" cy="45719"/>
            </a:xfrm>
            <a:prstGeom prst="rect">
              <a:avLst/>
            </a:prstGeom>
            <a:solidFill>
              <a:srgbClr val="87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836712"/>
              <a:ext cx="792088"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908720"/>
              <a:ext cx="792088" cy="45719"/>
            </a:xfrm>
            <a:prstGeom prst="rect">
              <a:avLst/>
            </a:prstGeom>
            <a:solidFill>
              <a:srgbClr val="3449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980728"/>
              <a:ext cx="792088"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8091" y="116632"/>
            <a:ext cx="2085044" cy="576064"/>
          </a:xfrm>
          <a:prstGeom prst="rect">
            <a:avLst/>
          </a:prstGeom>
        </p:spPr>
      </p:pic>
      <p:sp>
        <p:nvSpPr>
          <p:cNvPr id="12" name="Title 10">
            <a:extLst>
              <a:ext uri="{FF2B5EF4-FFF2-40B4-BE49-F238E27FC236}">
                <a16:creationId xmlns:a16="http://schemas.microsoft.com/office/drawing/2014/main" id="{E7594D45-8DE3-43D2-86A8-DA82628CEBF3}"/>
              </a:ext>
            </a:extLst>
          </p:cNvPr>
          <p:cNvSpPr>
            <a:spLocks noGrp="1"/>
          </p:cNvSpPr>
          <p:nvPr>
            <p:ph type="title"/>
          </p:nvPr>
        </p:nvSpPr>
        <p:spPr>
          <a:xfrm>
            <a:off x="628650" y="1020597"/>
            <a:ext cx="7886700" cy="545115"/>
          </a:xfrm>
        </p:spPr>
        <p:txBody>
          <a:bodyPr>
            <a:noAutofit/>
          </a:bodyPr>
          <a:lstStyle/>
          <a:p>
            <a:r>
              <a:rPr lang="en-US" sz="3400" b="1" dirty="0">
                <a:solidFill>
                  <a:schemeClr val="tx2"/>
                </a:solidFill>
              </a:rPr>
              <a:t>Intercity Bus Map</a:t>
            </a:r>
          </a:p>
        </p:txBody>
      </p:sp>
      <p:sp>
        <p:nvSpPr>
          <p:cNvPr id="5" name="Content Placeholder 4">
            <a:extLst>
              <a:ext uri="{FF2B5EF4-FFF2-40B4-BE49-F238E27FC236}">
                <a16:creationId xmlns:a16="http://schemas.microsoft.com/office/drawing/2014/main" id="{4D663078-B49D-46BA-91D0-8FE30E86A601}"/>
              </a:ext>
            </a:extLst>
          </p:cNvPr>
          <p:cNvSpPr>
            <a:spLocks noGrp="1"/>
          </p:cNvSpPr>
          <p:nvPr>
            <p:ph idx="1"/>
          </p:nvPr>
        </p:nvSpPr>
        <p:spPr/>
        <p:txBody>
          <a:bodyPr/>
          <a:lstStyle/>
          <a:p>
            <a:endParaRPr lang="en-US" dirty="0"/>
          </a:p>
        </p:txBody>
      </p:sp>
      <p:pic>
        <p:nvPicPr>
          <p:cNvPr id="6" name="Picture 5">
            <a:extLst>
              <a:ext uri="{FF2B5EF4-FFF2-40B4-BE49-F238E27FC236}">
                <a16:creationId xmlns:a16="http://schemas.microsoft.com/office/drawing/2014/main" id="{E5D20266-90D0-41C4-A826-98A7161D267B}"/>
              </a:ext>
            </a:extLst>
          </p:cNvPr>
          <p:cNvPicPr>
            <a:picLocks noChangeAspect="1"/>
          </p:cNvPicPr>
          <p:nvPr/>
        </p:nvPicPr>
        <p:blipFill>
          <a:blip r:embed="rId4"/>
          <a:stretch>
            <a:fillRect/>
          </a:stretch>
        </p:blipFill>
        <p:spPr>
          <a:xfrm>
            <a:off x="1307013" y="1713301"/>
            <a:ext cx="6575839" cy="4909312"/>
          </a:xfrm>
          <a:prstGeom prst="rect">
            <a:avLst/>
          </a:prstGeom>
        </p:spPr>
      </p:pic>
    </p:spTree>
    <p:extLst>
      <p:ext uri="{BB962C8B-B14F-4D97-AF65-F5344CB8AC3E}">
        <p14:creationId xmlns:p14="http://schemas.microsoft.com/office/powerpoint/2010/main" val="2615879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61864" y="4066456"/>
            <a:ext cx="2286000" cy="370656"/>
          </a:xfrm>
          <a:prstGeom prst="rect">
            <a:avLst/>
          </a:prstGeom>
          <a:solidFill>
            <a:schemeClr val="tx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3347864" y="4066456"/>
            <a:ext cx="2286000" cy="370656"/>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5633864" y="4066456"/>
            <a:ext cx="2286000" cy="370656"/>
          </a:xfrm>
          <a:prstGeom prst="rect">
            <a:avLst/>
          </a:prstGeom>
          <a:solidFill>
            <a:schemeClr val="tx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p:cNvSpPr txBox="1"/>
          <p:nvPr/>
        </p:nvSpPr>
        <p:spPr>
          <a:xfrm>
            <a:off x="899592" y="5289348"/>
            <a:ext cx="7344816" cy="523220"/>
          </a:xfrm>
          <a:prstGeom prst="rect">
            <a:avLst/>
          </a:prstGeom>
          <a:noFill/>
        </p:spPr>
        <p:txBody>
          <a:bodyPr wrap="square" rtlCol="0">
            <a:spAutoFit/>
          </a:bodyPr>
          <a:lstStyle/>
          <a:p>
            <a:pPr algn="ctr"/>
            <a:r>
              <a:rPr lang="en-US" sz="1400" dirty="0"/>
              <a:t>For more information on Iowa’s public transit and intercity bus programs, visit</a:t>
            </a:r>
          </a:p>
          <a:p>
            <a:pPr algn="ctr">
              <a:buNone/>
            </a:pPr>
            <a:r>
              <a:rPr lang="en-US" sz="1400" dirty="0">
                <a:solidFill>
                  <a:srgbClr val="FF0000"/>
                </a:solidFill>
                <a:hlinkClick r:id="rId3"/>
              </a:rPr>
              <a:t>www.iowadot.gov/transit</a:t>
            </a:r>
            <a:endParaRPr lang="en-US" sz="1400" dirty="0">
              <a:solidFill>
                <a:srgbClr val="FF0000"/>
              </a:solidFill>
            </a:endParaRPr>
          </a:p>
        </p:txBody>
      </p:sp>
      <p:sp>
        <p:nvSpPr>
          <p:cNvPr id="28" name="TextBox 27">
            <a:extLst>
              <a:ext uri="{FF2B5EF4-FFF2-40B4-BE49-F238E27FC236}">
                <a16:creationId xmlns:a16="http://schemas.microsoft.com/office/drawing/2014/main" id="{20B11247-CDAF-4DD5-BE81-B56FBF4D67D9}"/>
              </a:ext>
            </a:extLst>
          </p:cNvPr>
          <p:cNvSpPr txBox="1"/>
          <p:nvPr/>
        </p:nvSpPr>
        <p:spPr>
          <a:xfrm>
            <a:off x="107504" y="3573016"/>
            <a:ext cx="9036496" cy="369332"/>
          </a:xfrm>
          <a:prstGeom prst="rect">
            <a:avLst/>
          </a:prstGeom>
          <a:noFill/>
        </p:spPr>
        <p:txBody>
          <a:bodyPr wrap="square" rtlCol="0">
            <a:spAutoFit/>
          </a:bodyPr>
          <a:lstStyle/>
          <a:p>
            <a:pPr algn="ctr"/>
            <a:r>
              <a:rPr lang="en-US" dirty="0">
                <a:latin typeface="PT Sans" panose="020B0503020203020204" pitchFamily="34" charset="0"/>
                <a:cs typeface="Arial" panose="020B0604020202020204" pitchFamily="34" charset="0"/>
              </a:rPr>
              <a:t>QUESTIONS?</a:t>
            </a:r>
          </a:p>
        </p:txBody>
      </p:sp>
      <p:pic>
        <p:nvPicPr>
          <p:cNvPr id="5" name="Picture 4">
            <a:extLst>
              <a:ext uri="{FF2B5EF4-FFF2-40B4-BE49-F238E27FC236}">
                <a16:creationId xmlns:a16="http://schemas.microsoft.com/office/drawing/2014/main" id="{90A748D6-E5EE-44F0-BED6-59197E46CA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5293" y="983876"/>
            <a:ext cx="2471142" cy="2021844"/>
          </a:xfrm>
          <a:prstGeom prst="rect">
            <a:avLst/>
          </a:prstGeom>
        </p:spPr>
      </p:pic>
    </p:spTree>
    <p:extLst>
      <p:ext uri="{BB962C8B-B14F-4D97-AF65-F5344CB8AC3E}">
        <p14:creationId xmlns:p14="http://schemas.microsoft.com/office/powerpoint/2010/main" val="3398219772"/>
      </p:ext>
    </p:extLst>
  </p:cSld>
  <p:clrMapOvr>
    <a:masterClrMapping/>
  </p:clrMapOvr>
</p:sld>
</file>

<file path=ppt/theme/theme1.xml><?xml version="1.0" encoding="utf-8"?>
<a:theme xmlns:a="http://schemas.openxmlformats.org/drawingml/2006/main" name="Office Theme">
  <a:themeElements>
    <a:clrScheme name="Custom 15">
      <a:dk1>
        <a:srgbClr val="53565A"/>
      </a:dk1>
      <a:lt1>
        <a:sysClr val="window" lastClr="FFFFFF"/>
      </a:lt1>
      <a:dk2>
        <a:srgbClr val="7C2529"/>
      </a:dk2>
      <a:lt2>
        <a:srgbClr val="B1B3B3"/>
      </a:lt2>
      <a:accent1>
        <a:srgbClr val="0097A9"/>
      </a:accent1>
      <a:accent2>
        <a:srgbClr val="E87722"/>
      </a:accent2>
      <a:accent3>
        <a:srgbClr val="FFC72C"/>
      </a:accent3>
      <a:accent4>
        <a:srgbClr val="5E366E"/>
      </a:accent4>
      <a:accent5>
        <a:srgbClr val="719949"/>
      </a:accent5>
      <a:accent6>
        <a:srgbClr val="4698CB"/>
      </a:accent6>
      <a:hlink>
        <a:srgbClr val="2C739F"/>
      </a:hlink>
      <a:folHlink>
        <a:srgbClr val="53565A"/>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95000"/>
            <a:lumOff val="5000"/>
            <a:alpha val="90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11004</TotalTime>
  <Words>1019</Words>
  <Application>Microsoft Office PowerPoint</Application>
  <PresentationFormat>On-screen Show (4:3)</PresentationFormat>
  <Paragraphs>125</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Century Gothic</vt:lpstr>
      <vt:lpstr>PT Sans</vt:lpstr>
      <vt:lpstr>Wingdings</vt:lpstr>
      <vt:lpstr>Office Theme</vt:lpstr>
      <vt:lpstr>PowerPoint Presentation</vt:lpstr>
      <vt:lpstr>Intercity Bus Program</vt:lpstr>
      <vt:lpstr>Funding Priorities</vt:lpstr>
      <vt:lpstr>Available Funding and Application Summary</vt:lpstr>
      <vt:lpstr>PowerPoint Presentation</vt:lpstr>
      <vt:lpstr>PowerPoint Presentation</vt:lpstr>
      <vt:lpstr>PowerPoint Presentation</vt:lpstr>
      <vt:lpstr>Intercity Bus Map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Mihalchev</dc:creator>
  <cp:lastModifiedBy>Nicholson, Tamara</cp:lastModifiedBy>
  <cp:revision>219</cp:revision>
  <cp:lastPrinted>2021-10-26T11:54:40Z</cp:lastPrinted>
  <dcterms:created xsi:type="dcterms:W3CDTF">2014-05-10T08:44:16Z</dcterms:created>
  <dcterms:modified xsi:type="dcterms:W3CDTF">2023-01-25T01:53:23Z</dcterms:modified>
</cp:coreProperties>
</file>