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71"/>
  </p:notesMasterIdLst>
  <p:handoutMasterIdLst>
    <p:handoutMasterId r:id="rId72"/>
  </p:handoutMasterIdLst>
  <p:sldIdLst>
    <p:sldId id="266" r:id="rId2"/>
    <p:sldId id="311" r:id="rId3"/>
    <p:sldId id="412" r:id="rId4"/>
    <p:sldId id="419" r:id="rId5"/>
    <p:sldId id="501" r:id="rId6"/>
    <p:sldId id="470" r:id="rId7"/>
    <p:sldId id="472" r:id="rId8"/>
    <p:sldId id="473" r:id="rId9"/>
    <p:sldId id="479" r:id="rId10"/>
    <p:sldId id="474" r:id="rId11"/>
    <p:sldId id="475" r:id="rId12"/>
    <p:sldId id="411" r:id="rId13"/>
    <p:sldId id="484" r:id="rId14"/>
    <p:sldId id="413" r:id="rId15"/>
    <p:sldId id="414" r:id="rId16"/>
    <p:sldId id="415" r:id="rId17"/>
    <p:sldId id="416" r:id="rId18"/>
    <p:sldId id="418" r:id="rId19"/>
    <p:sldId id="409" r:id="rId20"/>
    <p:sldId id="277" r:id="rId21"/>
    <p:sldId id="421" r:id="rId22"/>
    <p:sldId id="423" r:id="rId23"/>
    <p:sldId id="424" r:id="rId24"/>
    <p:sldId id="453" r:id="rId25"/>
    <p:sldId id="507" r:id="rId26"/>
    <p:sldId id="456" r:id="rId27"/>
    <p:sldId id="459" r:id="rId28"/>
    <p:sldId id="458" r:id="rId29"/>
    <p:sldId id="427" r:id="rId30"/>
    <p:sldId id="425" r:id="rId31"/>
    <p:sldId id="512" r:id="rId32"/>
    <p:sldId id="440" r:id="rId33"/>
    <p:sldId id="441" r:id="rId34"/>
    <p:sldId id="444" r:id="rId35"/>
    <p:sldId id="445" r:id="rId36"/>
    <p:sldId id="446" r:id="rId37"/>
    <p:sldId id="505" r:id="rId38"/>
    <p:sldId id="506" r:id="rId39"/>
    <p:sldId id="539" r:id="rId40"/>
    <p:sldId id="429" r:id="rId41"/>
    <p:sldId id="537" r:id="rId42"/>
    <p:sldId id="433" r:id="rId43"/>
    <p:sldId id="497" r:id="rId44"/>
    <p:sldId id="538" r:id="rId45"/>
    <p:sldId id="540" r:id="rId46"/>
    <p:sldId id="498" r:id="rId47"/>
    <p:sldId id="499" r:id="rId48"/>
    <p:sldId id="437" r:id="rId49"/>
    <p:sldId id="435" r:id="rId50"/>
    <p:sldId id="438" r:id="rId51"/>
    <p:sldId id="450" r:id="rId52"/>
    <p:sldId id="451" r:id="rId53"/>
    <p:sldId id="500" r:id="rId54"/>
    <p:sldId id="504" r:id="rId55"/>
    <p:sldId id="541" r:id="rId56"/>
    <p:sldId id="468" r:id="rId57"/>
    <p:sldId id="516" r:id="rId58"/>
    <p:sldId id="465" r:id="rId59"/>
    <p:sldId id="524" r:id="rId60"/>
    <p:sldId id="525" r:id="rId61"/>
    <p:sldId id="526" r:id="rId62"/>
    <p:sldId id="527" r:id="rId63"/>
    <p:sldId id="528" r:id="rId64"/>
    <p:sldId id="535" r:id="rId65"/>
    <p:sldId id="529" r:id="rId66"/>
    <p:sldId id="469" r:id="rId67"/>
    <p:sldId id="536" r:id="rId68"/>
    <p:sldId id="531" r:id="rId69"/>
    <p:sldId id="388" r:id="rId7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CC"/>
    <a:srgbClr val="98724C"/>
    <a:srgbClr val="A37941"/>
    <a:srgbClr val="990000"/>
    <a:srgbClr val="10DBE0"/>
    <a:srgbClr val="D7DBDB"/>
    <a:srgbClr val="77885C"/>
    <a:srgbClr val="A50021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480" autoAdjust="0"/>
    <p:restoredTop sz="96619" autoAdjust="0"/>
  </p:normalViewPr>
  <p:slideViewPr>
    <p:cSldViewPr>
      <p:cViewPr>
        <p:scale>
          <a:sx n="90" d="100"/>
          <a:sy n="90" d="100"/>
        </p:scale>
        <p:origin x="-324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5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7368"/>
    </p:cViewPr>
  </p:sorterViewPr>
  <p:notesViewPr>
    <p:cSldViewPr>
      <p:cViewPr varScale="1">
        <p:scale>
          <a:sx n="50" d="100"/>
          <a:sy n="50" d="100"/>
        </p:scale>
        <p:origin x="-2802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pPr>
              <a:defRPr/>
            </a:pPr>
            <a:fld id="{F139B0C0-3F38-4BC8-B1AC-D257BC780354}" type="datetimeFigureOut">
              <a:rPr lang="en-US"/>
              <a:pPr>
                <a:defRPr/>
              </a:pPr>
              <a:t>5/13/2014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263"/>
            <a:ext cx="3038475" cy="463550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pPr>
              <a:defRPr/>
            </a:pPr>
            <a:fld id="{5F803E61-C046-4946-A4A5-2EFBEEC81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211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pPr>
              <a:defRPr/>
            </a:pPr>
            <a:fld id="{0D8A7F2F-AB47-43BE-B610-F8B23E6C45F4}" type="datetimeFigureOut">
              <a:rPr lang="en-US"/>
              <a:pPr>
                <a:defRPr/>
              </a:pPr>
              <a:t>5/13/2014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1475"/>
          </a:xfrm>
          <a:prstGeom prst="rect">
            <a:avLst/>
          </a:prstGeom>
        </p:spPr>
        <p:txBody>
          <a:bodyPr vert="horz" lIns="88139" tIns="44070" rIns="88139" bIns="4407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263"/>
            <a:ext cx="3038475" cy="463550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pPr>
              <a:defRPr/>
            </a:pPr>
            <a:fld id="{925D3598-2B69-41B0-AB98-37F757171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36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E97181-3ED5-46D7-B7C0-C1AA01FC4F11}" type="slidenum">
              <a:rPr lang="en-US" altLang="en-US" smtClean="0"/>
              <a:pPr/>
              <a:t>1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D1A35E-E948-40D7-A172-2050F984957D}" type="slidenum">
              <a:rPr lang="en-US" altLang="en-US" smtClean="0"/>
              <a:pPr/>
              <a:t>14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D1A35E-E948-40D7-A172-2050F984957D}" type="slidenum">
              <a:rPr lang="en-US" altLang="en-US" smtClean="0"/>
              <a:pPr/>
              <a:t>15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D1A35E-E948-40D7-A172-2050F984957D}" type="slidenum">
              <a:rPr lang="en-US" altLang="en-US" smtClean="0"/>
              <a:pPr/>
              <a:t>16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D1A35E-E948-40D7-A172-2050F984957D}" type="slidenum">
              <a:rPr lang="en-US" altLang="en-US" smtClean="0"/>
              <a:pPr/>
              <a:t>17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D1A35E-E948-40D7-A172-2050F984957D}" type="slidenum">
              <a:rPr lang="en-US" altLang="en-US" smtClean="0"/>
              <a:pPr/>
              <a:t>18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D1A35E-E948-40D7-A172-2050F984957D}" type="slidenum">
              <a:rPr lang="en-US" altLang="en-US" smtClean="0"/>
              <a:pPr/>
              <a:t>21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D1A35E-E948-40D7-A172-2050F984957D}" type="slidenum">
              <a:rPr lang="en-US" altLang="en-US" smtClean="0"/>
              <a:pPr/>
              <a:t>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D1A35E-E948-40D7-A172-2050F984957D}" type="slidenum">
              <a:rPr lang="en-US" altLang="en-US" smtClean="0"/>
              <a:pPr/>
              <a:t>23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D1A35E-E948-40D7-A172-2050F984957D}" type="slidenum">
              <a:rPr lang="en-US" altLang="en-US" smtClean="0"/>
              <a:pPr/>
              <a:t>24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D1A35E-E948-40D7-A172-2050F984957D}" type="slidenum">
              <a:rPr lang="en-US" altLang="en-US" smtClean="0"/>
              <a:pPr/>
              <a:t>29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D1A35E-E948-40D7-A172-2050F984957D}" type="slidenum">
              <a:rPr lang="en-US" altLang="en-US" smtClean="0"/>
              <a:pPr/>
              <a:t>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D1A35E-E948-40D7-A172-2050F984957D}" type="slidenum">
              <a:rPr lang="en-US" altLang="en-US" smtClean="0"/>
              <a:pPr/>
              <a:t>30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D1A35E-E948-40D7-A172-2050F984957D}" type="slidenum">
              <a:rPr lang="en-US" altLang="en-US" smtClean="0"/>
              <a:pPr/>
              <a:t>31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5D3598-2B69-41B0-AB98-37F7571712B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108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5D3598-2B69-41B0-AB98-37F7571712B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108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5D3598-2B69-41B0-AB98-37F7571712B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108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D1A35E-E948-40D7-A172-2050F984957D}" type="slidenum">
              <a:rPr lang="en-US" altLang="en-US" smtClean="0"/>
              <a:pPr/>
              <a:t>40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D1A35E-E948-40D7-A172-2050F984957D}" type="slidenum">
              <a:rPr lang="en-US" altLang="en-US" smtClean="0"/>
              <a:pPr/>
              <a:t>41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D1A35E-E948-40D7-A172-2050F984957D}" type="slidenum">
              <a:rPr lang="en-US" altLang="en-US" smtClean="0"/>
              <a:pPr/>
              <a:t>42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D1A35E-E948-40D7-A172-2050F984957D}" type="slidenum">
              <a:rPr lang="en-US" altLang="en-US" smtClean="0"/>
              <a:pPr/>
              <a:t>43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D1A35E-E948-40D7-A172-2050F984957D}" type="slidenum">
              <a:rPr lang="en-US" altLang="en-US" smtClean="0"/>
              <a:pPr/>
              <a:t>44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D1A35E-E948-40D7-A172-2050F984957D}" type="slidenum">
              <a:rPr lang="en-US" altLang="en-US" smtClean="0"/>
              <a:pPr/>
              <a:t>3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D1A35E-E948-40D7-A172-2050F984957D}" type="slidenum">
              <a:rPr lang="en-US" altLang="en-US" smtClean="0"/>
              <a:pPr/>
              <a:t>45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D1A35E-E948-40D7-A172-2050F984957D}" type="slidenum">
              <a:rPr lang="en-US" altLang="en-US" smtClean="0"/>
              <a:pPr/>
              <a:t>46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D1A35E-E948-40D7-A172-2050F984957D}" type="slidenum">
              <a:rPr lang="en-US" altLang="en-US" smtClean="0"/>
              <a:pPr/>
              <a:t>47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D1A35E-E948-40D7-A172-2050F984957D}" type="slidenum">
              <a:rPr lang="en-US" altLang="en-US" smtClean="0"/>
              <a:pPr/>
              <a:t>48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D1A35E-E948-40D7-A172-2050F984957D}" type="slidenum">
              <a:rPr lang="en-US" altLang="en-US" smtClean="0"/>
              <a:pPr/>
              <a:t>49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D1A35E-E948-40D7-A172-2050F984957D}" type="slidenum">
              <a:rPr lang="en-US" altLang="en-US" smtClean="0"/>
              <a:pPr/>
              <a:t>50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D1A35E-E948-40D7-A172-2050F984957D}" type="slidenum">
              <a:rPr lang="en-US" altLang="en-US" smtClean="0"/>
              <a:pPr/>
              <a:t>51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D1A35E-E948-40D7-A172-2050F984957D}" type="slidenum">
              <a:rPr lang="en-US" altLang="en-US" smtClean="0"/>
              <a:pPr/>
              <a:t>52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D1A35E-E948-40D7-A172-2050F984957D}" type="slidenum">
              <a:rPr lang="en-US" altLang="en-US" smtClean="0"/>
              <a:pPr/>
              <a:t>66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D1A35E-E948-40D7-A172-2050F984957D}" type="slidenum">
              <a:rPr lang="en-US" altLang="en-US" smtClean="0"/>
              <a:pPr/>
              <a:t>4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D1A35E-E948-40D7-A172-2050F984957D}" type="slidenum">
              <a:rPr lang="en-US" altLang="en-US" smtClean="0"/>
              <a:pPr/>
              <a:t>5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D1A35E-E948-40D7-A172-2050F984957D}" type="slidenum">
              <a:rPr lang="en-US" altLang="en-US" smtClean="0"/>
              <a:pPr/>
              <a:t>6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D1A35E-E948-40D7-A172-2050F984957D}" type="slidenum">
              <a:rPr lang="en-US" altLang="en-US" smtClean="0"/>
              <a:pPr/>
              <a:t>9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5D3598-2B69-41B0-AB98-37F7571712B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D1A35E-E948-40D7-A172-2050F984957D}" type="slidenum">
              <a:rPr lang="en-US" altLang="en-US" smtClean="0"/>
              <a:pPr/>
              <a:t>12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3" name="Picture 5" descr="indot-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1430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 noChangeArrowheads="1"/>
          </p:cNvSpPr>
          <p:nvPr>
            <p:ph type="ftr" sz="quarter" idx="10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40B40C9C-9716-456D-82C8-F52AA62DC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3333CC"/>
              </a:buClr>
              <a:buSzPct val="60000"/>
              <a:defRPr/>
            </a:lvl1pPr>
            <a:lvl2pPr>
              <a:buClr>
                <a:srgbClr val="3333CC"/>
              </a:buClr>
              <a:buSzPct val="60000"/>
              <a:defRPr/>
            </a:lvl2pPr>
            <a:lvl3pPr>
              <a:buClr>
                <a:srgbClr val="3333CC"/>
              </a:buClr>
              <a:buSzPct val="60000"/>
              <a:defRPr/>
            </a:lvl3pPr>
            <a:lvl4pPr>
              <a:buClr>
                <a:srgbClr val="3333CC"/>
              </a:buClr>
              <a:buSzPct val="60000"/>
              <a:defRPr/>
            </a:lvl4pPr>
            <a:lvl5pPr>
              <a:buClr>
                <a:srgbClr val="3333CC"/>
              </a:buClr>
              <a:buSzPct val="6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8382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 userDrawn="1"/>
        </p:nvPicPr>
        <p:blipFill>
          <a:blip r:embed="rId14" cstate="print"/>
          <a:srcRect l="2391" r="2757"/>
          <a:stretch>
            <a:fillRect/>
          </a:stretch>
        </p:blipFill>
        <p:spPr bwMode="auto">
          <a:xfrm>
            <a:off x="0" y="5756275"/>
            <a:ext cx="91440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1"/>
          <p:cNvPicPr>
            <a:picLocks noChangeAspect="1" noChangeArrowheads="1"/>
          </p:cNvPicPr>
          <p:nvPr userDrawn="1"/>
        </p:nvPicPr>
        <p:blipFill>
          <a:blip r:embed="rId15" cstate="print"/>
          <a:srcRect l="3943" t="22694" r="2365"/>
          <a:stretch>
            <a:fillRect/>
          </a:stretch>
        </p:blipFill>
        <p:spPr bwMode="auto">
          <a:xfrm>
            <a:off x="0" y="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80" r:id="rId1"/>
    <p:sldLayoutId id="2147484781" r:id="rId2"/>
    <p:sldLayoutId id="2147484782" r:id="rId3"/>
    <p:sldLayoutId id="2147484783" r:id="rId4"/>
    <p:sldLayoutId id="2147484784" r:id="rId5"/>
    <p:sldLayoutId id="2147484785" r:id="rId6"/>
    <p:sldLayoutId id="2147484786" r:id="rId7"/>
    <p:sldLayoutId id="2147484787" r:id="rId8"/>
    <p:sldLayoutId id="2147484788" r:id="rId9"/>
    <p:sldLayoutId id="2147484789" r:id="rId10"/>
    <p:sldLayoutId id="2147484790" r:id="rId11"/>
    <p:sldLayoutId id="2147484791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7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microsoft.com/office/2007/relationships/hdphoto" Target="../media/hdphoto1.wdp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7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46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.gov/indot/design_manual/files/Ch409_2013.pdf" TargetMode="External"/><Relationship Id="rId2" Type="http://schemas.openxmlformats.org/officeDocument/2006/relationships/hyperlink" Target="http://www.in.gov/indot/design_manual/files/Ch408_2013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.gov/indot/files/GTS_2010GTSManual_2012.pdf" TargetMode="External"/><Relationship Id="rId5" Type="http://schemas.openxmlformats.org/officeDocument/2006/relationships/hyperlink" Target="http://www.in.gov/dot/div/contracts/standards/drawings/index.html" TargetMode="External"/><Relationship Id="rId4" Type="http://schemas.openxmlformats.org/officeDocument/2006/relationships/hyperlink" Target="http://www.in.gov/dot/div/contracts/standards/book/index.html" TargetMode="Externa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mailto:mhailat@indot.in.gov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/>
          <p:cNvPicPr>
            <a:picLocks noChangeAspect="1" noChangeArrowheads="1"/>
          </p:cNvPicPr>
          <p:nvPr/>
        </p:nvPicPr>
        <p:blipFill>
          <a:blip r:embed="rId3" cstate="print"/>
          <a:srcRect l="5345" t="3175" r="4108" b="3174"/>
          <a:stretch>
            <a:fillRect/>
          </a:stretch>
        </p:blipFill>
        <p:spPr bwMode="auto">
          <a:xfrm>
            <a:off x="0" y="16764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133350" y="1981200"/>
            <a:ext cx="8686800" cy="36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27000"/>
          </a:effectLst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 dirty="0" smtClean="0">
                <a:ln w="50800"/>
                <a:solidFill>
                  <a:schemeClr val="bg1"/>
                </a:solidFill>
                <a:cs typeface="+mn-cs"/>
              </a:rPr>
              <a:t>Integral Abutments</a:t>
            </a:r>
            <a:br>
              <a:rPr lang="en-US" sz="3600" b="1" dirty="0" smtClean="0">
                <a:ln w="50800"/>
                <a:solidFill>
                  <a:schemeClr val="bg1"/>
                </a:solidFill>
                <a:cs typeface="+mn-cs"/>
              </a:rPr>
            </a:br>
            <a:r>
              <a:rPr lang="en-US" sz="3600" b="1" dirty="0" smtClean="0">
                <a:ln w="50800"/>
                <a:solidFill>
                  <a:schemeClr val="bg1"/>
                </a:solidFill>
                <a:cs typeface="+mn-cs"/>
              </a:rPr>
              <a:t>Design and Construction Considerations </a:t>
            </a:r>
            <a:endParaRPr lang="en-US" sz="3600" b="1" dirty="0">
              <a:ln w="50800"/>
              <a:solidFill>
                <a:schemeClr val="bg1"/>
              </a:solidFill>
              <a:cs typeface="+mn-cs"/>
            </a:endParaRPr>
          </a:p>
          <a:p>
            <a:pPr algn="ctr" eaLnBrk="0" hangingPunct="0">
              <a:spcBef>
                <a:spcPts val="600"/>
              </a:spcBef>
              <a:defRPr/>
            </a:pPr>
            <a:endParaRPr lang="en-US" b="1" dirty="0">
              <a:ln w="50800"/>
              <a:solidFill>
                <a:srgbClr val="FF0000"/>
              </a:solidFill>
              <a:cs typeface="+mn-cs"/>
            </a:endParaRPr>
          </a:p>
          <a:p>
            <a:pPr algn="ctr" eaLnBrk="0" hangingPunct="0">
              <a:spcBef>
                <a:spcPts val="600"/>
              </a:spcBef>
              <a:defRPr/>
            </a:pPr>
            <a:r>
              <a:rPr lang="en-US" sz="2000" b="1" dirty="0">
                <a:ln w="50800"/>
                <a:solidFill>
                  <a:schemeClr val="bg1"/>
                </a:solidFill>
                <a:cs typeface="+mn-cs"/>
              </a:rPr>
              <a:t>Mahmoud </a:t>
            </a:r>
            <a:r>
              <a:rPr lang="en-US" sz="2000" b="1" dirty="0" smtClean="0">
                <a:ln w="50800"/>
                <a:solidFill>
                  <a:schemeClr val="bg1"/>
                </a:solidFill>
                <a:cs typeface="+mn-cs"/>
              </a:rPr>
              <a:t>Hailat, PE</a:t>
            </a:r>
          </a:p>
          <a:p>
            <a:pPr algn="ctr" eaLnBrk="0" hangingPunct="0">
              <a:spcBef>
                <a:spcPts val="600"/>
              </a:spcBef>
              <a:defRPr/>
            </a:pPr>
            <a:r>
              <a:rPr lang="en-US" sz="2000" b="1" dirty="0" smtClean="0">
                <a:ln w="50800"/>
                <a:solidFill>
                  <a:schemeClr val="bg1"/>
                </a:solidFill>
                <a:cs typeface="+mn-cs"/>
              </a:rPr>
              <a:t>  </a:t>
            </a:r>
            <a:r>
              <a:rPr lang="en-US" sz="2000" b="1" dirty="0">
                <a:ln w="50800"/>
                <a:solidFill>
                  <a:schemeClr val="bg1"/>
                </a:solidFill>
                <a:cs typeface="+mn-cs"/>
              </a:rPr>
              <a:t>INDOT-Bridge </a:t>
            </a:r>
            <a:r>
              <a:rPr lang="en-US" sz="2000" b="1" dirty="0" smtClean="0">
                <a:ln w="50800"/>
                <a:solidFill>
                  <a:schemeClr val="bg1"/>
                </a:solidFill>
                <a:cs typeface="+mn-cs"/>
              </a:rPr>
              <a:t>Division</a:t>
            </a:r>
          </a:p>
          <a:p>
            <a:pPr algn="ctr" eaLnBrk="0" hangingPunct="0">
              <a:spcBef>
                <a:spcPts val="600"/>
              </a:spcBef>
              <a:defRPr/>
            </a:pPr>
            <a:endParaRPr lang="en-US" b="1" dirty="0" smtClean="0">
              <a:ln w="50800"/>
              <a:solidFill>
                <a:schemeClr val="bg1"/>
              </a:solidFill>
              <a:cs typeface="+mn-cs"/>
            </a:endParaRPr>
          </a:p>
          <a:p>
            <a:pPr algn="ctr" eaLnBrk="0" hangingPunct="0">
              <a:spcBef>
                <a:spcPts val="600"/>
              </a:spcBef>
              <a:defRPr/>
            </a:pPr>
            <a:r>
              <a:rPr lang="en-US" dirty="0" smtClean="0">
                <a:ln w="50800"/>
                <a:solidFill>
                  <a:schemeClr val="bg1"/>
                </a:solidFill>
                <a:cs typeface="+mn-cs"/>
              </a:rPr>
              <a:t>May 1, 2014</a:t>
            </a:r>
            <a:endParaRPr lang="en-US" dirty="0">
              <a:ln w="50800"/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1" y="999698"/>
            <a:ext cx="5867400" cy="4943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8382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Semi Int. Abutment – Method 1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2514600" y="2818854"/>
            <a:ext cx="1371600" cy="93079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0"/>
            <a:ext cx="2686050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2819400"/>
            <a:ext cx="2133600" cy="203132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3 Layers of Medium Weight Roofing Felt with Grease between Layers over 1/8” High Density plastic Strip 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 bwMode="auto">
          <a:xfrm flipV="1">
            <a:off x="2286000" y="3352800"/>
            <a:ext cx="609600" cy="48226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153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914400"/>
            <a:ext cx="5943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8382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Semi Int. Abutment – Method </a:t>
            </a:r>
            <a:r>
              <a:rPr lang="en-US" dirty="0"/>
              <a:t>2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2590800" y="2903798"/>
            <a:ext cx="1371599" cy="93079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656" y="2057400"/>
            <a:ext cx="3098319" cy="4067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2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7467600" cy="792162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Research</a:t>
            </a:r>
            <a:endParaRPr lang="en-US" sz="4000" dirty="0">
              <a:solidFill>
                <a:srgbClr val="0000CC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914400"/>
            <a:ext cx="8229600" cy="50292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317500"/>
          </a:effectLst>
        </p:spPr>
        <p:txBody>
          <a:bodyPr/>
          <a:lstStyle/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>
                <a:latin typeface="+mj-lt"/>
                <a:ea typeface="+mj-ea"/>
                <a:cs typeface="+mj-cs"/>
              </a:rPr>
              <a:t>Research on Integral Abutment:</a:t>
            </a:r>
          </a:p>
          <a:p>
            <a:pPr marL="804672" lvl="1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>
                <a:latin typeface="+mj-lt"/>
                <a:ea typeface="+mj-ea"/>
                <a:cs typeface="+mj-cs"/>
              </a:rPr>
              <a:t>FHWA/IN/JTRP</a:t>
            </a:r>
            <a:r>
              <a:rPr lang="en-US" sz="2400" kern="0" dirty="0" smtClean="0"/>
              <a:t> – </a:t>
            </a:r>
            <a:r>
              <a:rPr lang="en-US" sz="2400" kern="0" dirty="0" smtClean="0">
                <a:latin typeface="+mj-lt"/>
                <a:ea typeface="+mj-ea"/>
                <a:cs typeface="+mj-cs"/>
              </a:rPr>
              <a:t>2004/24</a:t>
            </a:r>
            <a:r>
              <a:rPr lang="en-US" sz="2400" kern="0" dirty="0" smtClean="0"/>
              <a:t> – </a:t>
            </a:r>
            <a:r>
              <a:rPr lang="en-US" sz="2400" kern="0" dirty="0" smtClean="0">
                <a:latin typeface="+mj-lt"/>
                <a:ea typeface="+mj-ea"/>
                <a:cs typeface="+mj-cs"/>
              </a:rPr>
              <a:t>INDOT &amp; Purdue </a:t>
            </a:r>
            <a:r>
              <a:rPr lang="en-US" sz="2400" i="1" kern="0" dirty="0" err="1" smtClean="0">
                <a:latin typeface="+mj-lt"/>
                <a:ea typeface="+mj-ea"/>
                <a:cs typeface="+mj-cs"/>
              </a:rPr>
              <a:t>Jointless</a:t>
            </a:r>
            <a:r>
              <a:rPr lang="en-US" sz="2400" i="1" kern="0" dirty="0" smtClean="0">
                <a:latin typeface="+mj-lt"/>
                <a:ea typeface="+mj-ea"/>
                <a:cs typeface="+mj-cs"/>
              </a:rPr>
              <a:t> and Smoother Bridges: Behavior and Design of Piles</a:t>
            </a:r>
          </a:p>
          <a:p>
            <a:pPr marL="804672" lvl="1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>
                <a:latin typeface="+mj-lt"/>
                <a:ea typeface="+mj-ea"/>
                <a:cs typeface="+mj-cs"/>
              </a:rPr>
              <a:t>FHWA/IN/JTRP – 2008/11 – INDOT &amp; Purdue </a:t>
            </a:r>
            <a:r>
              <a:rPr lang="en-US" sz="2400" i="1" kern="0" dirty="0" smtClean="0">
                <a:latin typeface="+mj-lt"/>
                <a:ea typeface="+mj-ea"/>
                <a:cs typeface="+mj-cs"/>
              </a:rPr>
              <a:t>Earthquake Resistance of Integral 	Abutment Bridges</a:t>
            </a:r>
          </a:p>
          <a:p>
            <a:pPr marL="804672" lvl="1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>
                <a:latin typeface="+mj-lt"/>
                <a:ea typeface="+mj-ea"/>
                <a:cs typeface="+mj-cs"/>
              </a:rPr>
              <a:t>JTRP – INDOT &amp; Purdue</a:t>
            </a:r>
          </a:p>
          <a:p>
            <a:pPr marL="403225" indent="-117475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400" kern="0" dirty="0" smtClean="0">
                <a:latin typeface="+mj-lt"/>
                <a:ea typeface="+mj-ea"/>
                <a:cs typeface="+mj-cs"/>
              </a:rPr>
              <a:t> 	    </a:t>
            </a:r>
            <a:r>
              <a:rPr lang="en-US" sz="2400" i="1" kern="0" dirty="0" smtClean="0">
                <a:latin typeface="+mj-lt"/>
                <a:ea typeface="+mj-ea"/>
                <a:cs typeface="+mj-cs"/>
              </a:rPr>
              <a:t>Long-Term Behavior of Integral Abutment Bridges</a:t>
            </a:r>
          </a:p>
          <a:p>
            <a:pPr marL="403225" indent="-117475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800" b="1" i="1" kern="0" dirty="0">
                <a:latin typeface="+mj-lt"/>
                <a:ea typeface="+mj-ea"/>
                <a:cs typeface="+mj-cs"/>
              </a:rPr>
              <a:t>	</a:t>
            </a:r>
            <a:endParaRPr lang="en-US" sz="2800" b="1" i="1" kern="0" dirty="0" smtClean="0">
              <a:latin typeface="+mj-lt"/>
              <a:ea typeface="+mj-ea"/>
              <a:cs typeface="+mj-cs"/>
            </a:endParaRPr>
          </a:p>
          <a:p>
            <a:pPr marL="403225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b="1" i="1" kern="0" dirty="0" smtClean="0">
              <a:latin typeface="+mj-lt"/>
              <a:ea typeface="+mj-ea"/>
              <a:cs typeface="+mj-cs"/>
            </a:endParaRPr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endParaRPr lang="en-US" sz="2800" b="1" kern="0" dirty="0" smtClean="0">
              <a:latin typeface="+mj-lt"/>
              <a:ea typeface="+mj-ea"/>
              <a:cs typeface="+mj-cs"/>
            </a:endParaRPr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endParaRPr lang="en-US" sz="2800" b="1" kern="0" dirty="0">
              <a:latin typeface="+mj-lt"/>
              <a:ea typeface="+mj-ea"/>
              <a:cs typeface="+mj-cs"/>
            </a:endParaRPr>
          </a:p>
          <a:p>
            <a:pPr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b="1" kern="0" dirty="0"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8796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887185"/>
            <a:ext cx="4152901" cy="375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7467600" cy="792162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Research</a:t>
            </a:r>
            <a:endParaRPr lang="en-US" sz="4000" dirty="0">
              <a:solidFill>
                <a:srgbClr val="0000CC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908460"/>
            <a:ext cx="8305800" cy="97872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317500"/>
          </a:effectLst>
        </p:spPr>
        <p:txBody>
          <a:bodyPr/>
          <a:lstStyle/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>
                <a:latin typeface="+mj-lt"/>
                <a:ea typeface="+mj-ea"/>
                <a:cs typeface="+mj-cs"/>
              </a:rPr>
              <a:t> INDOT &amp; Purdue: </a:t>
            </a:r>
            <a:r>
              <a:rPr lang="en-US" sz="2800" b="1" i="1" kern="0" dirty="0" err="1" smtClean="0">
                <a:latin typeface="+mj-lt"/>
                <a:ea typeface="+mj-ea"/>
                <a:cs typeface="+mj-cs"/>
              </a:rPr>
              <a:t>Jointless</a:t>
            </a:r>
            <a:r>
              <a:rPr lang="en-US" sz="2800" b="1" i="1" kern="0" dirty="0" smtClean="0">
                <a:latin typeface="+mj-lt"/>
                <a:ea typeface="+mj-ea"/>
                <a:cs typeface="+mj-cs"/>
              </a:rPr>
              <a:t> and Smoother      Bridges: Behavior and Design of Piles</a:t>
            </a:r>
          </a:p>
          <a:p>
            <a:pPr marL="1033463" indent="-463550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800" b="1" i="1" kern="0" dirty="0">
                <a:latin typeface="+mj-lt"/>
                <a:ea typeface="+mj-ea"/>
                <a:cs typeface="+mj-cs"/>
              </a:rPr>
              <a:t>	</a:t>
            </a:r>
            <a:endParaRPr lang="en-US" sz="2800" b="1" i="1" kern="0" dirty="0" smtClean="0">
              <a:latin typeface="+mj-lt"/>
              <a:ea typeface="+mj-ea"/>
              <a:cs typeface="+mj-cs"/>
            </a:endParaRPr>
          </a:p>
          <a:p>
            <a:pPr marL="403225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b="1" i="1" kern="0" dirty="0" smtClean="0">
              <a:latin typeface="+mj-lt"/>
              <a:ea typeface="+mj-ea"/>
              <a:cs typeface="+mj-cs"/>
            </a:endParaRPr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endParaRPr lang="en-US" sz="2800" b="1" kern="0" dirty="0" smtClean="0">
              <a:latin typeface="+mj-lt"/>
              <a:ea typeface="+mj-ea"/>
              <a:cs typeface="+mj-cs"/>
            </a:endParaRPr>
          </a:p>
          <a:p>
            <a:pPr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b="1" kern="0" dirty="0">
              <a:latin typeface="+mj-lt"/>
              <a:ea typeface="+mj-ea"/>
              <a:cs typeface="+mj-cs"/>
            </a:endParaRPr>
          </a:p>
          <a:p>
            <a:pPr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b="1" kern="0" dirty="0"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en-US" sz="3200" kern="0" dirty="0" smtClean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`</a:t>
            </a: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87185"/>
            <a:ext cx="4038600" cy="375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5091" y="6465720"/>
            <a:ext cx="5959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Pictures Taken From </a:t>
            </a:r>
            <a:r>
              <a:rPr lang="en-US" sz="1400" kern="0" dirty="0"/>
              <a:t>FHWA/IN/JTRP-2004/24 - INDOT &amp; Purdue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3800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7924800" cy="792162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Research</a:t>
            </a:r>
            <a:endParaRPr lang="en-US" sz="4000" dirty="0">
              <a:solidFill>
                <a:srgbClr val="0000CC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914400"/>
            <a:ext cx="8229600" cy="5334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317500"/>
          </a:effectLst>
        </p:spPr>
        <p:txBody>
          <a:bodyPr/>
          <a:lstStyle/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i="1" kern="0" dirty="0" err="1" smtClean="0">
                <a:latin typeface="+mj-lt"/>
                <a:ea typeface="+mj-ea"/>
                <a:cs typeface="+mj-cs"/>
              </a:rPr>
              <a:t>Jointless</a:t>
            </a:r>
            <a:r>
              <a:rPr lang="en-US" sz="2800" b="1" i="1" kern="0" dirty="0" smtClean="0">
                <a:latin typeface="+mj-lt"/>
                <a:ea typeface="+mj-ea"/>
                <a:cs typeface="+mj-cs"/>
              </a:rPr>
              <a:t> and Smoother Bridges: Behavior and Design of Piles.</a:t>
            </a:r>
          </a:p>
          <a:p>
            <a:pPr marL="1084263" indent="-514350">
              <a:buAutoNum type="arabicPeriod"/>
            </a:pP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Piles </a:t>
            </a:r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sizes should be selected to provide </a:t>
            </a:r>
            <a:endParaRPr lang="en-US" sz="24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1088"/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adequate </a:t>
            </a:r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axial capacity while </a:t>
            </a:r>
            <a:r>
              <a:rPr lang="en-US" sz="2400" u="sng" dirty="0" smtClean="0">
                <a:ea typeface="Tahoma" panose="020B0604030504040204" pitchFamily="34" charset="0"/>
                <a:cs typeface="Tahoma" panose="020B0604030504040204" pitchFamily="34" charset="0"/>
              </a:rPr>
              <a:t>minimizing their </a:t>
            </a:r>
            <a:r>
              <a:rPr lang="en-US" sz="2400" u="sng" dirty="0">
                <a:ea typeface="Tahoma" panose="020B0604030504040204" pitchFamily="34" charset="0"/>
                <a:cs typeface="Tahoma" panose="020B0604030504040204" pitchFamily="34" charset="0"/>
              </a:rPr>
              <a:t>bending resistance </a:t>
            </a:r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along the longitudinal axis of the 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bridge.</a:t>
            </a:r>
          </a:p>
          <a:p>
            <a:pPr marL="1084263" indent="-514350">
              <a:buAutoNum type="arabicPeriod" startAt="2"/>
            </a:pP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Piles </a:t>
            </a:r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should be oriented about their 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weak axis perpendicular to the beam.</a:t>
            </a:r>
          </a:p>
          <a:p>
            <a:pPr marL="1084263" indent="-514350">
              <a:buAutoNum type="arabicPeriod" startAt="2"/>
            </a:pPr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Axial load 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should </a:t>
            </a:r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be limited 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to:</a:t>
            </a:r>
          </a:p>
          <a:p>
            <a:pPr marL="569913"/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    0.25fyAs for </a:t>
            </a:r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H piles 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(ASD).</a:t>
            </a:r>
          </a:p>
          <a:p>
            <a:pPr marL="569913"/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    0.25fyAs </a:t>
            </a:r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+ 0.4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f’c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Ac for CFT piles (ASD).</a:t>
            </a:r>
            <a:endParaRPr lang="en-US" sz="2400" i="1" kern="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33463" indent="-463550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800" b="1" i="1" kern="0" dirty="0">
                <a:latin typeface="+mj-lt"/>
                <a:ea typeface="+mj-ea"/>
                <a:cs typeface="+mj-cs"/>
              </a:rPr>
              <a:t>	</a:t>
            </a:r>
            <a:endParaRPr lang="en-US" sz="2800" b="1" i="1" kern="0" dirty="0" smtClean="0">
              <a:latin typeface="+mj-lt"/>
              <a:ea typeface="+mj-ea"/>
              <a:cs typeface="+mj-cs"/>
            </a:endParaRPr>
          </a:p>
          <a:p>
            <a:pPr marL="403225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b="1" i="1" kern="0" dirty="0" smtClean="0">
              <a:latin typeface="+mj-lt"/>
              <a:ea typeface="+mj-ea"/>
              <a:cs typeface="+mj-cs"/>
            </a:endParaRPr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endParaRPr lang="en-US" sz="2800" b="1" kern="0" dirty="0" smtClean="0">
              <a:latin typeface="+mj-lt"/>
              <a:ea typeface="+mj-ea"/>
              <a:cs typeface="+mj-cs"/>
            </a:endParaRPr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endParaRPr lang="en-US" sz="2800" b="1" kern="0" dirty="0">
              <a:latin typeface="+mj-lt"/>
              <a:ea typeface="+mj-ea"/>
              <a:cs typeface="+mj-cs"/>
            </a:endParaRPr>
          </a:p>
          <a:p>
            <a:pPr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b="1" kern="0" dirty="0"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28800"/>
            <a:ext cx="45027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925" y="3315195"/>
            <a:ext cx="45027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3121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153400" cy="792162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Research</a:t>
            </a:r>
            <a:endParaRPr lang="en-US" sz="4000" dirty="0">
              <a:solidFill>
                <a:srgbClr val="0000CC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914400"/>
            <a:ext cx="8229600" cy="50292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317500"/>
          </a:effectLst>
        </p:spPr>
        <p:txBody>
          <a:bodyPr/>
          <a:lstStyle/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>
                <a:latin typeface="+mj-lt"/>
                <a:ea typeface="+mj-ea"/>
                <a:cs typeface="+mj-cs"/>
              </a:rPr>
              <a:t>Recommendations (cont.):</a:t>
            </a:r>
          </a:p>
          <a:p>
            <a:pPr marL="1085850" lvl="1" indent="-571500" defTabSz="247650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400" dirty="0" smtClean="0"/>
              <a:t>4.   The pile </a:t>
            </a:r>
            <a:r>
              <a:rPr lang="en-US" sz="2400" dirty="0"/>
              <a:t>minimum embedment </a:t>
            </a:r>
            <a:r>
              <a:rPr lang="en-US" sz="2400" dirty="0" smtClean="0"/>
              <a:t>length should </a:t>
            </a:r>
            <a:r>
              <a:rPr lang="en-US" sz="2400" dirty="0"/>
              <a:t>be </a:t>
            </a:r>
            <a:r>
              <a:rPr lang="en-US" sz="2400" dirty="0" smtClean="0"/>
              <a:t>increased </a:t>
            </a:r>
            <a:r>
              <a:rPr lang="en-US" sz="2400" dirty="0"/>
              <a:t>to 24 </a:t>
            </a:r>
            <a:r>
              <a:rPr lang="en-US" sz="2400" dirty="0" smtClean="0"/>
              <a:t>in. (was </a:t>
            </a:r>
            <a:r>
              <a:rPr lang="en-US" sz="2400" dirty="0"/>
              <a:t>15 </a:t>
            </a:r>
            <a:r>
              <a:rPr lang="en-US" sz="2400" dirty="0" smtClean="0"/>
              <a:t>in.) and/or </a:t>
            </a:r>
            <a:r>
              <a:rPr lang="en-US" sz="2400" dirty="0"/>
              <a:t>confinement </a:t>
            </a:r>
            <a:r>
              <a:rPr lang="en-US" sz="2400" dirty="0" smtClean="0"/>
              <a:t> steel </a:t>
            </a:r>
            <a:r>
              <a:rPr lang="en-US" sz="2400" dirty="0"/>
              <a:t>should be provided. </a:t>
            </a:r>
            <a:endParaRPr lang="en-US" sz="2400" dirty="0" smtClean="0"/>
          </a:p>
          <a:p>
            <a:pPr marL="1085850" indent="-515938" defTabSz="247650"/>
            <a:r>
              <a:rPr lang="en-US" sz="2400" dirty="0" smtClean="0"/>
              <a:t>5.   A </a:t>
            </a:r>
            <a:r>
              <a:rPr lang="en-US" sz="2400" dirty="0"/>
              <a:t>minimum pile length </a:t>
            </a:r>
            <a:r>
              <a:rPr lang="en-US" sz="2400" dirty="0" smtClean="0"/>
              <a:t>below </a:t>
            </a:r>
            <a:r>
              <a:rPr lang="en-US" sz="2400" dirty="0"/>
              <a:t>ground </a:t>
            </a:r>
            <a:r>
              <a:rPr lang="en-US" sz="2400" dirty="0" smtClean="0"/>
              <a:t>is required to prevent </a:t>
            </a:r>
            <a:r>
              <a:rPr lang="en-US" sz="2400" dirty="0"/>
              <a:t>displacement </a:t>
            </a:r>
            <a:r>
              <a:rPr lang="en-US" sz="2400" dirty="0" smtClean="0"/>
              <a:t>at </a:t>
            </a:r>
            <a:r>
              <a:rPr lang="en-US" sz="2400" dirty="0"/>
              <a:t>the </a:t>
            </a:r>
            <a:r>
              <a:rPr lang="en-US" sz="2400" dirty="0" smtClean="0"/>
              <a:t>pile base</a:t>
            </a:r>
            <a:r>
              <a:rPr lang="en-US" sz="2400" dirty="0"/>
              <a:t>. </a:t>
            </a:r>
            <a:endParaRPr lang="en-US" sz="2400" dirty="0" smtClean="0"/>
          </a:p>
          <a:p>
            <a:pPr marL="1033463" indent="-463550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800" b="1" i="1" kern="0" dirty="0">
                <a:latin typeface="+mj-lt"/>
                <a:ea typeface="+mj-ea"/>
                <a:cs typeface="+mj-cs"/>
              </a:rPr>
              <a:t>	</a:t>
            </a:r>
            <a:r>
              <a:rPr lang="en-US" sz="2800" b="1" i="1" kern="0" dirty="0" smtClean="0">
                <a:latin typeface="+mj-lt"/>
                <a:ea typeface="+mj-ea"/>
                <a:cs typeface="+mj-cs"/>
              </a:rPr>
              <a:t>                                               </a:t>
            </a:r>
            <a:endParaRPr lang="en-US" sz="2400" kern="0" dirty="0" smtClean="0">
              <a:latin typeface="+mj-lt"/>
              <a:ea typeface="+mj-ea"/>
              <a:cs typeface="+mj-cs"/>
            </a:endParaRPr>
          </a:p>
          <a:p>
            <a:pPr marL="403225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b="1" i="1" kern="0" dirty="0" smtClean="0">
              <a:latin typeface="+mj-lt"/>
              <a:ea typeface="+mj-ea"/>
              <a:cs typeface="+mj-cs"/>
            </a:endParaRPr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endParaRPr lang="en-US" sz="2800" b="1" kern="0" dirty="0" smtClean="0">
              <a:latin typeface="+mj-lt"/>
              <a:ea typeface="+mj-ea"/>
              <a:cs typeface="+mj-cs"/>
            </a:endParaRPr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endParaRPr lang="en-US" sz="2800" b="1" kern="0" dirty="0">
              <a:latin typeface="+mj-lt"/>
              <a:ea typeface="+mj-ea"/>
              <a:cs typeface="+mj-cs"/>
            </a:endParaRPr>
          </a:p>
          <a:p>
            <a:pPr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b="1" kern="0" dirty="0"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81400"/>
            <a:ext cx="361526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62600" y="48006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kern="0" dirty="0" smtClean="0"/>
              <a:t> </a:t>
            </a:r>
            <a:r>
              <a:rPr lang="en-US" kern="0" dirty="0" smtClean="0"/>
              <a:t>Fig 408-3B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524000"/>
            <a:ext cx="45027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514600"/>
            <a:ext cx="45027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154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077200" cy="792162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Research</a:t>
            </a:r>
            <a:endParaRPr lang="en-US" sz="4000" dirty="0">
              <a:solidFill>
                <a:srgbClr val="0000CC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914400"/>
            <a:ext cx="8229600" cy="50292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317500"/>
          </a:effectLst>
        </p:spPr>
        <p:txBody>
          <a:bodyPr/>
          <a:lstStyle/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/>
              <a:t>Recommendations  (cont.):</a:t>
            </a:r>
          </a:p>
          <a:p>
            <a:pPr marL="1085850" indent="-515938">
              <a:buNone/>
            </a:pPr>
            <a:r>
              <a:rPr lang="en-US" sz="2400" dirty="0" smtClean="0"/>
              <a:t>6.   Bridges </a:t>
            </a:r>
            <a:r>
              <a:rPr lang="en-US" sz="2400" dirty="0"/>
              <a:t>designed considering the above </a:t>
            </a:r>
            <a:r>
              <a:rPr lang="en-US" sz="2400" dirty="0" smtClean="0"/>
              <a:t>recommendations </a:t>
            </a:r>
            <a:r>
              <a:rPr lang="en-US" sz="2400" dirty="0"/>
              <a:t>can be constructed up to a</a:t>
            </a:r>
          </a:p>
          <a:p>
            <a:pPr marL="1085850" indent="-515938">
              <a:buNone/>
            </a:pPr>
            <a:r>
              <a:rPr lang="en-US" sz="2400" dirty="0"/>
              <a:t>	maximum total length of 500 ft for both </a:t>
            </a:r>
            <a:r>
              <a:rPr lang="en-US" sz="2400" dirty="0" smtClean="0"/>
              <a:t>steel and concrete </a:t>
            </a:r>
            <a:r>
              <a:rPr lang="en-US" sz="2400" dirty="0"/>
              <a:t>superstructures </a:t>
            </a:r>
            <a:r>
              <a:rPr lang="en-US" sz="2400" dirty="0" smtClean="0"/>
              <a:t>with less </a:t>
            </a:r>
            <a:r>
              <a:rPr lang="en-US" sz="2400" dirty="0"/>
              <a:t>than 30 </a:t>
            </a:r>
            <a:r>
              <a:rPr lang="en-US" sz="2400" dirty="0" smtClean="0"/>
              <a:t>degrees skew. </a:t>
            </a:r>
          </a:p>
          <a:p>
            <a:pPr marL="1085850" indent="-515938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800" b="1" i="1" kern="0" dirty="0">
                <a:latin typeface="+mj-lt"/>
                <a:ea typeface="+mj-ea"/>
                <a:cs typeface="+mj-cs"/>
              </a:rPr>
              <a:t>	</a:t>
            </a:r>
            <a:endParaRPr lang="en-US" sz="2800" b="1" i="1" kern="0" dirty="0" smtClean="0">
              <a:latin typeface="+mj-lt"/>
              <a:ea typeface="+mj-ea"/>
              <a:cs typeface="+mj-cs"/>
            </a:endParaRPr>
          </a:p>
          <a:p>
            <a:pPr marL="403225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b="1" i="1" kern="0" dirty="0" smtClean="0">
              <a:latin typeface="+mj-lt"/>
              <a:ea typeface="+mj-ea"/>
              <a:cs typeface="+mj-cs"/>
            </a:endParaRPr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endParaRPr lang="en-US" sz="2800" b="1" kern="0" dirty="0" smtClean="0">
              <a:latin typeface="+mj-lt"/>
              <a:ea typeface="+mj-ea"/>
              <a:cs typeface="+mj-cs"/>
            </a:endParaRPr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endParaRPr lang="en-US" sz="2800" b="1" kern="0" dirty="0">
              <a:latin typeface="+mj-lt"/>
              <a:ea typeface="+mj-ea"/>
              <a:cs typeface="+mj-cs"/>
            </a:endParaRPr>
          </a:p>
          <a:p>
            <a:pPr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b="1" kern="0" dirty="0"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47800"/>
            <a:ext cx="45027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5636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7620000" cy="792162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Research</a:t>
            </a:r>
            <a:endParaRPr lang="en-US" sz="4000" dirty="0">
              <a:solidFill>
                <a:srgbClr val="0000CC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199" y="926275"/>
            <a:ext cx="8534401" cy="5334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317500"/>
          </a:effectLst>
        </p:spPr>
        <p:txBody>
          <a:bodyPr/>
          <a:lstStyle/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i="1" kern="0" dirty="0" smtClean="0">
                <a:latin typeface="+mj-lt"/>
                <a:ea typeface="+mj-ea"/>
                <a:cs typeface="+mj-cs"/>
              </a:rPr>
              <a:t>Earthquake Resistance of Integral Abutment Bridges</a:t>
            </a:r>
          </a:p>
          <a:p>
            <a:pPr marL="973138" indent="-403225">
              <a:buAutoNum type="arabicPeriod"/>
            </a:pPr>
            <a:r>
              <a:rPr lang="en-US" sz="2400" dirty="0" smtClean="0"/>
              <a:t>A </a:t>
            </a:r>
            <a:r>
              <a:rPr lang="en-US" sz="2400" dirty="0"/>
              <a:t>pile embedment length of 24 </a:t>
            </a:r>
            <a:r>
              <a:rPr lang="en-US" sz="2400" dirty="0" smtClean="0"/>
              <a:t>in. (was </a:t>
            </a:r>
            <a:r>
              <a:rPr lang="en-US" sz="2400" dirty="0"/>
              <a:t>15 in</a:t>
            </a:r>
            <a:r>
              <a:rPr lang="en-US" sz="2400" dirty="0" smtClean="0"/>
              <a:t>.) Piles </a:t>
            </a:r>
            <a:r>
              <a:rPr lang="en-US" sz="2400" dirty="0"/>
              <a:t>should be oriented about their </a:t>
            </a:r>
            <a:r>
              <a:rPr lang="en-US" sz="2400" dirty="0" smtClean="0"/>
              <a:t>weak axis.</a:t>
            </a:r>
          </a:p>
          <a:p>
            <a:pPr marL="973138" indent="-403225"/>
            <a:r>
              <a:rPr lang="en-US" sz="2400" dirty="0" smtClean="0"/>
              <a:t>2.  Integral Abutment bridges </a:t>
            </a:r>
            <a:r>
              <a:rPr lang="en-US" sz="2400" dirty="0"/>
              <a:t>can be used for </a:t>
            </a:r>
            <a:r>
              <a:rPr lang="en-US" sz="2400" dirty="0" smtClean="0"/>
              <a:t>lengths up </a:t>
            </a:r>
            <a:r>
              <a:rPr lang="en-US" sz="2400" dirty="0"/>
              <a:t>to </a:t>
            </a:r>
            <a:r>
              <a:rPr lang="en-US" sz="2400" dirty="0" smtClean="0"/>
              <a:t>1,000 ft for bridge lengths </a:t>
            </a:r>
            <a:r>
              <a:rPr lang="en-US" sz="2400" dirty="0"/>
              <a:t>greater than 500 </a:t>
            </a:r>
            <a:r>
              <a:rPr lang="en-US" sz="2400" dirty="0" smtClean="0"/>
              <a:t>ft, </a:t>
            </a:r>
            <a:r>
              <a:rPr lang="en-US" sz="2400" dirty="0"/>
              <a:t>confining reinforcement must be </a:t>
            </a:r>
            <a:r>
              <a:rPr lang="en-US" sz="2400" dirty="0" smtClean="0"/>
              <a:t>provided </a:t>
            </a:r>
            <a:r>
              <a:rPr lang="en-US" sz="2400" dirty="0"/>
              <a:t>around </a:t>
            </a:r>
            <a:r>
              <a:rPr lang="en-US" sz="2400" dirty="0" smtClean="0"/>
              <a:t>the pile </a:t>
            </a:r>
            <a:r>
              <a:rPr lang="en-US" sz="2400" dirty="0"/>
              <a:t>head. As a </a:t>
            </a:r>
            <a:r>
              <a:rPr lang="en-US" sz="2400" dirty="0" smtClean="0"/>
              <a:t>minimum, it </a:t>
            </a:r>
            <a:r>
              <a:rPr lang="en-US" sz="2400" dirty="0"/>
              <a:t>is recommended that a #4 spiral with a 2.5 in. </a:t>
            </a:r>
            <a:r>
              <a:rPr lang="en-US" sz="2400" dirty="0" smtClean="0"/>
              <a:t>pitch be </a:t>
            </a:r>
            <a:r>
              <a:rPr lang="en-US" sz="2400" dirty="0"/>
              <a:t>specified</a:t>
            </a:r>
            <a:r>
              <a:rPr lang="en-US" sz="2400" dirty="0" smtClean="0"/>
              <a:t>.</a:t>
            </a:r>
          </a:p>
          <a:p>
            <a:pPr marL="973138" indent="-403225"/>
            <a:r>
              <a:rPr lang="en-US" sz="2400" dirty="0" smtClean="0"/>
              <a:t>3. The use of a “pin” detail is not recommended for seismic applications. Although this detail performed adequately in laboratory tests, its performance under dynamic loading is uncertain. </a:t>
            </a:r>
          </a:p>
          <a:p>
            <a:pPr marL="1317625" indent="-461963"/>
            <a:endParaRPr lang="en-US" sz="2800" dirty="0" smtClean="0"/>
          </a:p>
          <a:p>
            <a:pPr marL="1258888" indent="-463550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b="1" i="1" kern="0" dirty="0" smtClean="0">
              <a:latin typeface="+mj-lt"/>
              <a:ea typeface="+mj-ea"/>
              <a:cs typeface="+mj-cs"/>
            </a:endParaRPr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endParaRPr lang="en-US" sz="2800" b="1" kern="0" dirty="0" smtClean="0">
              <a:latin typeface="+mj-lt"/>
              <a:ea typeface="+mj-ea"/>
              <a:cs typeface="+mj-cs"/>
            </a:endParaRPr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endParaRPr lang="en-US" sz="2800" b="1" kern="0" dirty="0">
              <a:latin typeface="+mj-lt"/>
              <a:ea typeface="+mj-ea"/>
              <a:cs typeface="+mj-cs"/>
            </a:endParaRPr>
          </a:p>
          <a:p>
            <a:pPr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b="1" kern="0" dirty="0"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28800"/>
            <a:ext cx="45027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174" y="2560122"/>
            <a:ext cx="45027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724400"/>
            <a:ext cx="45027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4993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534400" cy="792162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Research</a:t>
            </a:r>
            <a:endParaRPr lang="en-US" sz="4000" dirty="0">
              <a:solidFill>
                <a:srgbClr val="0000CC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914400"/>
            <a:ext cx="8229600" cy="5334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317500"/>
          </a:effectLst>
        </p:spPr>
        <p:txBody>
          <a:bodyPr/>
          <a:lstStyle/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i="1" kern="0" dirty="0" smtClean="0">
                <a:latin typeface="+mj-lt"/>
                <a:ea typeface="+mj-ea"/>
                <a:cs typeface="+mj-cs"/>
              </a:rPr>
              <a:t>Long Term Behavior of Integral Abutment Bridges</a:t>
            </a:r>
          </a:p>
          <a:p>
            <a:pPr marL="858838" indent="-514350" eaLnBrk="0" hangingPunct="0">
              <a:spcBef>
                <a:spcPts val="768"/>
              </a:spcBef>
              <a:buClr>
                <a:schemeClr val="tx1"/>
              </a:buClr>
              <a:buSzPct val="100000"/>
              <a:buFont typeface="+mj-lt"/>
              <a:buAutoNum type="arabicPeriod"/>
              <a:tabLst>
                <a:tab pos="747713" algn="l"/>
              </a:tabLst>
              <a:defRPr/>
            </a:pPr>
            <a:r>
              <a:rPr lang="en-US" sz="2400" kern="0" dirty="0" smtClean="0">
                <a:latin typeface="+mj-lt"/>
                <a:ea typeface="+mj-ea"/>
                <a:cs typeface="+mj-cs"/>
              </a:rPr>
              <a:t>For Standard Integral Abutment Details, provide designers with geometric limitations (length and  skew), Section 6.4 of the study, Fig 6.8.</a:t>
            </a:r>
          </a:p>
          <a:p>
            <a:pPr marL="858838" indent="-514350" eaLnBrk="0" hangingPunct="0">
              <a:spcBef>
                <a:spcPts val="768"/>
              </a:spcBef>
              <a:buClr>
                <a:schemeClr val="tx1"/>
              </a:buClr>
              <a:buSzPct val="100000"/>
              <a:buFont typeface="+mj-lt"/>
              <a:buAutoNum type="arabicPeriod"/>
              <a:tabLst>
                <a:tab pos="747713" algn="l"/>
              </a:tabLst>
              <a:defRPr/>
            </a:pPr>
            <a:r>
              <a:rPr lang="en-US" sz="2400" kern="0" dirty="0" smtClean="0">
                <a:latin typeface="+mj-lt"/>
                <a:ea typeface="+mj-ea"/>
                <a:cs typeface="+mj-cs"/>
              </a:rPr>
              <a:t>For Integral Abutment outside these limitations, provide designers with recommended geometric limitations and modeling guidelines, Section 6.4 &amp; 6.5 of the Study (Piles, Loading, Structural Model, and Soil)</a:t>
            </a:r>
          </a:p>
          <a:p>
            <a:pPr marL="1258888" indent="-463550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b="1" i="1" kern="0" dirty="0" smtClean="0">
              <a:latin typeface="+mj-lt"/>
              <a:ea typeface="+mj-ea"/>
              <a:cs typeface="+mj-cs"/>
            </a:endParaRPr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endParaRPr lang="en-US" sz="2800" b="1" kern="0" dirty="0" smtClean="0">
              <a:latin typeface="+mj-lt"/>
              <a:ea typeface="+mj-ea"/>
              <a:cs typeface="+mj-cs"/>
            </a:endParaRPr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endParaRPr lang="en-US" sz="2800" b="1" kern="0" dirty="0">
              <a:latin typeface="+mj-lt"/>
              <a:ea typeface="+mj-ea"/>
              <a:cs typeface="+mj-cs"/>
            </a:endParaRPr>
          </a:p>
          <a:p>
            <a:pPr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b="1" kern="0" dirty="0"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05000"/>
            <a:ext cx="45027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124200"/>
            <a:ext cx="45027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6701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Research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1981200"/>
            <a:ext cx="6477000" cy="407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838200"/>
            <a:ext cx="8229600" cy="9144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317500"/>
          </a:effectLst>
        </p:spPr>
        <p:txBody>
          <a:bodyPr/>
          <a:lstStyle/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i="1" kern="0" dirty="0" smtClean="0">
                <a:latin typeface="+mj-lt"/>
                <a:ea typeface="+mj-ea"/>
                <a:cs typeface="+mj-cs"/>
              </a:rPr>
              <a:t>Long Term Behavior of Integral Abutment Bridges</a:t>
            </a:r>
          </a:p>
          <a:p>
            <a:pPr marL="1258888" indent="-463550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b="1" i="1" kern="0" dirty="0" smtClean="0">
              <a:latin typeface="+mj-lt"/>
              <a:ea typeface="+mj-ea"/>
              <a:cs typeface="+mj-cs"/>
            </a:endParaRPr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endParaRPr lang="en-US" sz="2800" b="1" kern="0" dirty="0" smtClean="0">
              <a:latin typeface="+mj-lt"/>
              <a:ea typeface="+mj-ea"/>
              <a:cs typeface="+mj-cs"/>
            </a:endParaRPr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endParaRPr lang="en-US" sz="2800" b="1" kern="0" dirty="0">
              <a:latin typeface="+mj-lt"/>
              <a:ea typeface="+mj-ea"/>
              <a:cs typeface="+mj-cs"/>
            </a:endParaRPr>
          </a:p>
          <a:p>
            <a:pPr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b="1" kern="0" dirty="0"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5638800"/>
            <a:ext cx="45027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6839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153400" cy="792162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Integral Abutments – Outline</a:t>
            </a:r>
            <a:endParaRPr lang="en-US" sz="4000" dirty="0">
              <a:solidFill>
                <a:srgbClr val="0000CC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914400"/>
            <a:ext cx="8229600" cy="51054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317500"/>
          </a:effectLst>
        </p:spPr>
        <p:txBody>
          <a:bodyPr/>
          <a:lstStyle/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/>
              <a:t>History &amp; Updates </a:t>
            </a:r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/>
              <a:t>Advantages and Disadvantages </a:t>
            </a:r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/>
              <a:t>Types</a:t>
            </a:r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>
                <a:latin typeface="+mj-lt"/>
                <a:ea typeface="+mj-ea"/>
                <a:cs typeface="+mj-cs"/>
              </a:rPr>
              <a:t>Research Update – Purdue University </a:t>
            </a:r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>
                <a:latin typeface="+mj-lt"/>
                <a:ea typeface="+mj-ea"/>
                <a:cs typeface="+mj-cs"/>
              </a:rPr>
              <a:t>Design Criteria/ Considerations </a:t>
            </a:r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>
                <a:latin typeface="+mj-lt"/>
                <a:ea typeface="+mj-ea"/>
                <a:cs typeface="+mj-cs"/>
              </a:rPr>
              <a:t>Details </a:t>
            </a:r>
            <a:r>
              <a:rPr lang="en-US" sz="2800" b="1" kern="0" dirty="0" smtClean="0"/>
              <a:t>–</a:t>
            </a:r>
            <a:r>
              <a:rPr lang="en-US" sz="2800" b="1" kern="0" dirty="0" smtClean="0">
                <a:latin typeface="+mj-lt"/>
                <a:ea typeface="+mj-ea"/>
                <a:cs typeface="+mj-cs"/>
              </a:rPr>
              <a:t> INDOT Method A </a:t>
            </a:r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>
                <a:latin typeface="+mj-lt"/>
                <a:ea typeface="+mj-ea"/>
                <a:cs typeface="+mj-cs"/>
              </a:rPr>
              <a:t>Construction Considerations – INDOT Method A</a:t>
            </a:r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>
                <a:latin typeface="+mj-lt"/>
                <a:ea typeface="+mj-ea"/>
                <a:cs typeface="+mj-cs"/>
              </a:rPr>
              <a:t>ABC Considerations – INDOT Method A</a:t>
            </a:r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endParaRPr lang="en-US" sz="2800" b="1" kern="0" dirty="0">
              <a:latin typeface="+mj-lt"/>
              <a:ea typeface="+mj-ea"/>
              <a:cs typeface="+mj-cs"/>
            </a:endParaRPr>
          </a:p>
          <a:p>
            <a:pPr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b="1" kern="0" dirty="0"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/>
              <a:t>Design </a:t>
            </a:r>
            <a:r>
              <a:rPr lang="en-US" sz="3600" dirty="0" smtClean="0"/>
              <a:t>Criteria/Requirements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5" t="9352" r="23851" b="7212"/>
          <a:stretch/>
        </p:blipFill>
        <p:spPr>
          <a:xfrm>
            <a:off x="1166751" y="932213"/>
            <a:ext cx="6858000" cy="525285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590800" y="830780"/>
            <a:ext cx="3962400" cy="381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317500"/>
          </a:effectLst>
        </p:spPr>
        <p:txBody>
          <a:bodyPr/>
          <a:lstStyle/>
          <a:p>
            <a:pPr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800" b="1" kern="0" dirty="0" smtClean="0">
                <a:latin typeface="+mj-lt"/>
                <a:ea typeface="+mj-ea"/>
                <a:cs typeface="+mj-cs"/>
              </a:rPr>
              <a:t>2013 Selection Table</a:t>
            </a:r>
            <a:endParaRPr lang="en-US" sz="2800" b="1" i="1" kern="0" dirty="0" smtClean="0">
              <a:latin typeface="+mj-lt"/>
              <a:ea typeface="+mj-ea"/>
              <a:cs typeface="+mj-cs"/>
            </a:endParaRPr>
          </a:p>
          <a:p>
            <a:pPr marL="403225" indent="-117475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800" b="1" i="1" kern="0" dirty="0">
                <a:latin typeface="+mj-lt"/>
                <a:ea typeface="+mj-ea"/>
                <a:cs typeface="+mj-cs"/>
              </a:rPr>
              <a:t>	</a:t>
            </a:r>
            <a:endParaRPr lang="en-US" sz="2800" b="1" i="1" kern="0" dirty="0" smtClean="0">
              <a:latin typeface="+mj-lt"/>
              <a:ea typeface="+mj-ea"/>
              <a:cs typeface="+mj-cs"/>
            </a:endParaRPr>
          </a:p>
          <a:p>
            <a:pPr marL="403225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b="1" i="1" kern="0" dirty="0" smtClean="0">
              <a:latin typeface="+mj-lt"/>
              <a:ea typeface="+mj-ea"/>
              <a:cs typeface="+mj-cs"/>
            </a:endParaRPr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endParaRPr lang="en-US" sz="2800" b="1" kern="0" dirty="0" smtClean="0">
              <a:latin typeface="+mj-lt"/>
              <a:ea typeface="+mj-ea"/>
              <a:cs typeface="+mj-cs"/>
            </a:endParaRPr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endParaRPr lang="en-US" sz="2800" b="1" kern="0" dirty="0">
              <a:latin typeface="+mj-lt"/>
              <a:ea typeface="+mj-ea"/>
              <a:cs typeface="+mj-cs"/>
            </a:endParaRPr>
          </a:p>
          <a:p>
            <a:pPr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b="1" kern="0" dirty="0"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8382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Design Criteria/Requirements</a:t>
            </a:r>
            <a:endParaRPr lang="en-US" sz="4000" dirty="0">
              <a:solidFill>
                <a:srgbClr val="0000CC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914400"/>
            <a:ext cx="8271164" cy="4953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317500"/>
          </a:effectLst>
        </p:spPr>
        <p:txBody>
          <a:bodyPr/>
          <a:lstStyle/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/>
              <a:t>Material: </a:t>
            </a:r>
          </a:p>
          <a:p>
            <a:pPr marL="800100" lvl="1" indent="-342900" eaLnBrk="0" hangingPunct="0">
              <a:spcBef>
                <a:spcPts val="768"/>
              </a:spcBef>
              <a:buClr>
                <a:srgbClr val="3333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kern="0" dirty="0" smtClean="0"/>
              <a:t>Class C (4 </a:t>
            </a:r>
            <a:r>
              <a:rPr lang="en-US" sz="2400" kern="0" dirty="0" err="1" smtClean="0"/>
              <a:t>Ksi</a:t>
            </a:r>
            <a:r>
              <a:rPr lang="en-US" sz="2400" kern="0" dirty="0" smtClean="0"/>
              <a:t>) concrete and epoxy-coated reinforcing bars (60 </a:t>
            </a:r>
            <a:r>
              <a:rPr lang="en-US" sz="2400" kern="0" dirty="0" err="1" smtClean="0"/>
              <a:t>Ksi</a:t>
            </a:r>
            <a:r>
              <a:rPr lang="en-US" sz="2400" kern="0" dirty="0" smtClean="0"/>
              <a:t>) (including </a:t>
            </a:r>
            <a:r>
              <a:rPr lang="en-US" sz="2400" kern="0" dirty="0" err="1" smtClean="0"/>
              <a:t>Wingwalls</a:t>
            </a:r>
            <a:r>
              <a:rPr lang="en-US" sz="2400" kern="0" dirty="0" smtClean="0"/>
              <a:t>)</a:t>
            </a:r>
            <a:endParaRPr lang="en-US" sz="2800" kern="0" dirty="0" smtClean="0"/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/>
              <a:t>End Condition: </a:t>
            </a:r>
          </a:p>
          <a:p>
            <a:pPr marL="800100" lvl="1" indent="-342900" eaLnBrk="0" hangingPunct="0">
              <a:spcBef>
                <a:spcPts val="768"/>
              </a:spcBef>
              <a:buClr>
                <a:srgbClr val="3333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kern="0" dirty="0" smtClean="0"/>
              <a:t>Pinned-end condition is assumed, ends are free </a:t>
            </a:r>
            <a:r>
              <a:rPr lang="en-US" sz="2400" kern="0" dirty="0"/>
              <a:t>t</a:t>
            </a:r>
            <a:r>
              <a:rPr lang="en-US" sz="2400" kern="0" dirty="0" smtClean="0"/>
              <a:t>o rotate and translate longitudinally</a:t>
            </a:r>
            <a:endParaRPr lang="en-US" sz="2800" kern="0" dirty="0" smtClean="0"/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/>
              <a:t>Longitudinal Force Distribution: </a:t>
            </a:r>
          </a:p>
          <a:p>
            <a:pPr marL="800100" lvl="1" indent="-342900" eaLnBrk="0" hangingPunct="0">
              <a:spcBef>
                <a:spcPts val="768"/>
              </a:spcBef>
              <a:buClr>
                <a:srgbClr val="3333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kern="0" dirty="0"/>
              <a:t>Restraining effect of passive earth pressure is neglected when distributing superstructure longitudinal force to the interior </a:t>
            </a:r>
            <a:r>
              <a:rPr lang="en-US" sz="2400" kern="0" dirty="0" smtClean="0"/>
              <a:t>supports</a:t>
            </a:r>
            <a:endParaRPr lang="en-US" sz="2800" kern="0" dirty="0"/>
          </a:p>
          <a:p>
            <a:pPr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b="1" kern="0" dirty="0"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1324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458200" cy="792162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Design Criteria/Requirements</a:t>
            </a:r>
            <a:endParaRPr lang="en-US" sz="4000" dirty="0">
              <a:solidFill>
                <a:srgbClr val="0000CC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1" y="914400"/>
            <a:ext cx="8229600" cy="52578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317500"/>
          </a:effectLst>
        </p:spPr>
        <p:txBody>
          <a:bodyPr/>
          <a:lstStyle/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/>
              <a:t>Passive Earth Pressure: </a:t>
            </a:r>
          </a:p>
          <a:p>
            <a:pPr marL="804672" lvl="1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/>
              <a:t>May be considered by distributing to </a:t>
            </a:r>
            <a:r>
              <a:rPr lang="en-US" sz="2400" kern="0" dirty="0" smtClean="0"/>
              <a:t>the interior  </a:t>
            </a:r>
            <a:r>
              <a:rPr lang="en-US" sz="2400" kern="0" dirty="0"/>
              <a:t>supports, abutments, and soil behind the </a:t>
            </a:r>
            <a:r>
              <a:rPr lang="en-US" sz="2400" kern="0" dirty="0" smtClean="0"/>
              <a:t>abutments</a:t>
            </a:r>
            <a:endParaRPr lang="en-US" sz="2800" b="1" kern="0" dirty="0" smtClean="0"/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/>
              <a:t>Interior Pile Bent or Thin Wall Pier: </a:t>
            </a:r>
          </a:p>
          <a:p>
            <a:pPr marL="804672" lvl="1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/>
              <a:t>All longitudinal forces to </a:t>
            </a:r>
            <a:r>
              <a:rPr lang="en-US" sz="2400" kern="0" dirty="0"/>
              <a:t>b</a:t>
            </a:r>
            <a:r>
              <a:rPr lang="en-US" sz="2400" kern="0" dirty="0" smtClean="0"/>
              <a:t>e distributed among interior supports (pile bent or thin wall pier on single row of piles), end bents, and soil behind the end bents based on relative </a:t>
            </a:r>
            <a:r>
              <a:rPr lang="en-US" sz="2400" kern="0" dirty="0" err="1" smtClean="0"/>
              <a:t>stiffnes</a:t>
            </a:r>
            <a:endParaRPr lang="en-US" sz="2400" kern="0" dirty="0" smtClean="0"/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>
                <a:latin typeface="+mj-lt"/>
                <a:ea typeface="+mj-ea"/>
                <a:cs typeface="+mj-cs"/>
              </a:rPr>
              <a:t>Structural Model: </a:t>
            </a:r>
          </a:p>
          <a:p>
            <a:pPr marL="804672" lvl="1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>
                <a:latin typeface="+mj-lt"/>
                <a:ea typeface="+mj-ea"/>
                <a:cs typeface="+mj-cs"/>
              </a:rPr>
              <a:t>The cap shall be treated as </a:t>
            </a:r>
            <a:r>
              <a:rPr lang="en-US" sz="2400" kern="0" dirty="0">
                <a:latin typeface="+mj-lt"/>
                <a:ea typeface="+mj-ea"/>
                <a:cs typeface="+mj-cs"/>
              </a:rPr>
              <a:t>a</a:t>
            </a:r>
            <a:r>
              <a:rPr lang="en-US" sz="2400" kern="0" dirty="0" smtClean="0">
                <a:latin typeface="+mj-lt"/>
                <a:ea typeface="+mj-ea"/>
                <a:cs typeface="+mj-cs"/>
              </a:rPr>
              <a:t> continuous structural beam</a:t>
            </a:r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endParaRPr lang="en-US" sz="2800" b="1" kern="0" dirty="0"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4118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914400"/>
            <a:ext cx="8193095" cy="4953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317500"/>
          </a:effectLst>
        </p:spPr>
        <p:txBody>
          <a:bodyPr/>
          <a:lstStyle/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/>
              <a:t>Backfill: </a:t>
            </a:r>
          </a:p>
          <a:p>
            <a:pPr marL="804672" lvl="1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>
                <a:latin typeface="+mj-lt"/>
              </a:rPr>
              <a:t>Aggregate for end bent backfill</a:t>
            </a:r>
            <a:r>
              <a:rPr lang="en-US" sz="2400" kern="0" dirty="0" smtClean="0">
                <a:latin typeface="+mj-lt"/>
                <a:ea typeface="+mj-ea"/>
                <a:cs typeface="+mj-cs"/>
              </a:rPr>
              <a:t> for girder type superstructures</a:t>
            </a:r>
          </a:p>
          <a:p>
            <a:pPr marL="804672" lvl="1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>
                <a:latin typeface="+mj-lt"/>
                <a:ea typeface="+mj-ea"/>
                <a:cs typeface="+mj-cs"/>
              </a:rPr>
              <a:t>Flowable backfill for slab bridges</a:t>
            </a:r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>
                <a:latin typeface="+mj-lt"/>
                <a:ea typeface="+mj-ea"/>
                <a:cs typeface="+mj-cs"/>
              </a:rPr>
              <a:t>Bridge Approach Slab: </a:t>
            </a:r>
          </a:p>
          <a:p>
            <a:pPr marL="804672" lvl="1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>
                <a:latin typeface="+mj-lt"/>
                <a:ea typeface="+mj-ea"/>
                <a:cs typeface="+mj-cs"/>
              </a:rPr>
              <a:t>10” or 12” Thick, 20’-6” long Approach Slab</a:t>
            </a:r>
          </a:p>
          <a:p>
            <a:pPr marL="804672" lvl="1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>
                <a:latin typeface="+mj-lt"/>
                <a:ea typeface="+mj-ea"/>
                <a:cs typeface="+mj-cs"/>
              </a:rPr>
              <a:t>RCBA is anchored to the superstructure with #5 threaded epoxy coated bars </a:t>
            </a:r>
            <a:r>
              <a:rPr lang="en-US" sz="2400" kern="0" dirty="0" smtClean="0"/>
              <a:t>@ 2’-0” C-C</a:t>
            </a:r>
          </a:p>
          <a:p>
            <a:pPr marL="804672" lvl="1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>
                <a:latin typeface="+mj-lt"/>
                <a:ea typeface="+mj-ea"/>
                <a:cs typeface="+mj-cs"/>
              </a:rPr>
              <a:t>Type 1-A Joint between approach slab and bridge deck </a:t>
            </a:r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b="1" kern="0" dirty="0" smtClean="0">
              <a:latin typeface="+mj-lt"/>
              <a:ea typeface="+mj-ea"/>
              <a:cs typeface="+mj-cs"/>
            </a:endParaRPr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endParaRPr lang="en-US" sz="2800" b="1" kern="0" dirty="0"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124968" cy="854846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kern="0" dirty="0" smtClean="0"/>
              <a:t>Design Criteria/Requirements</a:t>
            </a:r>
            <a:endParaRPr lang="en-US" kern="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6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6284" y="854846"/>
            <a:ext cx="8686800" cy="105015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317500"/>
          </a:effectLst>
        </p:spPr>
        <p:txBody>
          <a:bodyPr/>
          <a:lstStyle/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>
                <a:latin typeface="+mj-lt"/>
                <a:ea typeface="+mj-ea"/>
                <a:cs typeface="+mj-cs"/>
              </a:rPr>
              <a:t>Bridge Approach Joint: </a:t>
            </a:r>
          </a:p>
          <a:p>
            <a:pPr defTabSz="804863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400" kern="0" dirty="0">
                <a:latin typeface="+mj-lt"/>
                <a:ea typeface="+mj-ea"/>
                <a:cs typeface="+mj-cs"/>
              </a:rPr>
              <a:t> </a:t>
            </a:r>
            <a:r>
              <a:rPr lang="en-US" sz="2400" kern="0" dirty="0" smtClean="0">
                <a:latin typeface="+mj-lt"/>
                <a:ea typeface="+mj-ea"/>
                <a:cs typeface="+mj-cs"/>
              </a:rPr>
              <a:t>  1-a) Str. Length&lt; 300 ft </a:t>
            </a:r>
            <a:r>
              <a:rPr lang="en-US" sz="2400" kern="0" dirty="0" smtClean="0">
                <a:latin typeface="+mj-lt"/>
                <a:ea typeface="+mj-ea"/>
                <a:cs typeface="+mj-cs"/>
                <a:sym typeface="Wingdings" panose="05000000000000000000" pitchFamily="2" charset="2"/>
              </a:rPr>
              <a:t> use 2 ft terminal Joint for PCCP  </a:t>
            </a:r>
          </a:p>
          <a:p>
            <a:pPr marL="971550" lvl="1" indent="-514350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b="1" kern="0" dirty="0" smtClean="0">
              <a:latin typeface="+mj-lt"/>
              <a:ea typeface="+mj-ea"/>
              <a:cs typeface="+mj-cs"/>
            </a:endParaRPr>
          </a:p>
          <a:p>
            <a:pPr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800" b="1" kern="0" dirty="0" smtClean="0">
                <a:latin typeface="+mj-lt"/>
                <a:ea typeface="+mj-ea"/>
                <a:cs typeface="+mj-cs"/>
              </a:rPr>
              <a:t>   </a:t>
            </a:r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endParaRPr lang="en-US" sz="2800" b="1" kern="0" dirty="0" smtClean="0">
              <a:latin typeface="+mj-lt"/>
              <a:ea typeface="+mj-ea"/>
              <a:cs typeface="+mj-cs"/>
            </a:endParaRPr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endParaRPr lang="en-US" sz="2800" b="1" kern="0" dirty="0"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0"/>
            <a:ext cx="8124968" cy="854846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kern="0" dirty="0" smtClean="0"/>
              <a:t>Design Criteria/Requirements</a:t>
            </a:r>
            <a:endParaRPr lang="en-US" kern="0" dirty="0">
              <a:solidFill>
                <a:srgbClr val="0000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55" y="1905000"/>
            <a:ext cx="764764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6" r="17916"/>
          <a:stretch/>
        </p:blipFill>
        <p:spPr bwMode="auto">
          <a:xfrm>
            <a:off x="5257800" y="3810000"/>
            <a:ext cx="932632" cy="145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3000" y="1918915"/>
            <a:ext cx="13716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Terminal Joint</a:t>
            </a:r>
            <a:endParaRPr lang="en-US" sz="1400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4724400" y="2211205"/>
            <a:ext cx="228600" cy="531995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0165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82140" y="2466833"/>
            <a:ext cx="5715000" cy="1600200"/>
            <a:chOff x="1295400" y="2438400"/>
            <a:chExt cx="6942138" cy="281940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95400" y="2438400"/>
              <a:ext cx="6942138" cy="271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 bwMode="auto">
            <a:xfrm>
              <a:off x="2743200" y="4724400"/>
              <a:ext cx="304800" cy="533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124968" cy="854846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kern="0" dirty="0" smtClean="0"/>
              <a:t>Design Criteria/Requirements</a:t>
            </a:r>
            <a:endParaRPr lang="en-US" kern="0" dirty="0">
              <a:solidFill>
                <a:srgbClr val="0000CC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914400"/>
            <a:ext cx="8564880" cy="54864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317500"/>
          </a:effectLst>
        </p:spPr>
        <p:txBody>
          <a:bodyPr/>
          <a:lstStyle/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>
                <a:latin typeface="+mj-lt"/>
                <a:ea typeface="+mj-ea"/>
                <a:cs typeface="+mj-cs"/>
              </a:rPr>
              <a:t>Bridge Approach Joint: </a:t>
            </a:r>
          </a:p>
          <a:p>
            <a:pPr marL="971550" indent="-971550" defTabSz="804863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800" b="1" kern="0" dirty="0">
                <a:latin typeface="+mj-lt"/>
                <a:ea typeface="+mj-ea"/>
                <a:cs typeface="+mj-cs"/>
              </a:rPr>
              <a:t> </a:t>
            </a:r>
            <a:r>
              <a:rPr lang="en-US" sz="2800" b="1" kern="0" dirty="0" smtClean="0">
                <a:latin typeface="+mj-lt"/>
                <a:ea typeface="+mj-ea"/>
                <a:cs typeface="+mj-cs"/>
              </a:rPr>
              <a:t>  </a:t>
            </a:r>
            <a:r>
              <a:rPr lang="en-US" sz="2400" kern="0" dirty="0" smtClean="0">
                <a:latin typeface="+mj-lt"/>
                <a:ea typeface="+mj-ea"/>
                <a:cs typeface="+mj-cs"/>
              </a:rPr>
              <a:t>1-b) Str. Length&lt; 300 ft </a:t>
            </a:r>
            <a:r>
              <a:rPr lang="en-US" sz="2400" kern="0" dirty="0" smtClean="0">
                <a:latin typeface="+mj-lt"/>
                <a:ea typeface="+mj-ea"/>
                <a:cs typeface="+mj-cs"/>
                <a:sym typeface="Wingdings" pitchFamily="2" charset="2"/>
              </a:rPr>
              <a:t> No Need for a Joint</a:t>
            </a:r>
            <a:r>
              <a:rPr lang="en-US" sz="2400" kern="0" dirty="0" smtClean="0">
                <a:latin typeface="+mj-lt"/>
                <a:ea typeface="+mj-ea"/>
                <a:cs typeface="+mj-cs"/>
              </a:rPr>
              <a:t> for HMA Pavement</a:t>
            </a:r>
            <a:endParaRPr lang="en-US" sz="2800" kern="0" dirty="0" smtClean="0">
              <a:latin typeface="+mj-lt"/>
              <a:ea typeface="+mj-ea"/>
              <a:cs typeface="+mj-cs"/>
              <a:sym typeface="Wingdings" panose="05000000000000000000" pitchFamily="2" charset="2"/>
            </a:endParaRPr>
          </a:p>
          <a:p>
            <a:pPr marL="971550" lvl="1" indent="-514350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b="1" kern="0" dirty="0" smtClean="0">
              <a:latin typeface="+mj-lt"/>
              <a:ea typeface="+mj-ea"/>
              <a:cs typeface="+mj-cs"/>
            </a:endParaRPr>
          </a:p>
          <a:p>
            <a:pPr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800" b="1" kern="0" dirty="0" smtClean="0">
                <a:latin typeface="+mj-lt"/>
                <a:ea typeface="+mj-ea"/>
                <a:cs typeface="+mj-cs"/>
              </a:rPr>
              <a:t>   </a:t>
            </a:r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endParaRPr lang="en-US" sz="2800" b="1" kern="0" dirty="0" smtClean="0">
              <a:latin typeface="+mj-lt"/>
              <a:ea typeface="+mj-ea"/>
              <a:cs typeface="+mj-cs"/>
            </a:endParaRPr>
          </a:p>
          <a:p>
            <a:pPr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b="1" kern="0" dirty="0" smtClean="0">
              <a:latin typeface="+mj-lt"/>
              <a:ea typeface="+mj-ea"/>
              <a:cs typeface="+mj-cs"/>
            </a:endParaRPr>
          </a:p>
          <a:p>
            <a:pPr lvl="1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400" kern="0" dirty="0">
                <a:sym typeface="Wingdings" panose="05000000000000000000" pitchFamily="2" charset="2"/>
              </a:rPr>
              <a:t>2- </a:t>
            </a:r>
            <a:r>
              <a:rPr lang="en-US" sz="2400" kern="0" dirty="0" smtClean="0">
                <a:sym typeface="Wingdings" panose="05000000000000000000" pitchFamily="2" charset="2"/>
              </a:rPr>
              <a:t>300 ft </a:t>
            </a:r>
            <a:r>
              <a:rPr lang="en-US" sz="2400" kern="0" dirty="0">
                <a:sym typeface="Wingdings" panose="05000000000000000000" pitchFamily="2" charset="2"/>
              </a:rPr>
              <a:t>&lt; Str. Length&lt; 500 </a:t>
            </a:r>
            <a:r>
              <a:rPr lang="en-US" sz="2400" kern="0" dirty="0" err="1">
                <a:sym typeface="Wingdings" panose="05000000000000000000" pitchFamily="2" charset="2"/>
              </a:rPr>
              <a:t>ft</a:t>
            </a:r>
            <a:r>
              <a:rPr lang="en-US" sz="2400" kern="0" dirty="0">
                <a:sym typeface="Wingdings" panose="05000000000000000000" pitchFamily="2" charset="2"/>
              </a:rPr>
              <a:t>  Exp. Joint should be </a:t>
            </a:r>
            <a:r>
              <a:rPr lang="en-US" sz="2400" kern="0" dirty="0" smtClean="0">
                <a:sym typeface="Wingdings" panose="05000000000000000000" pitchFamily="2" charset="2"/>
              </a:rPr>
              <a:t>	considered </a:t>
            </a:r>
            <a:endParaRPr lang="en-US" sz="2400" kern="0" dirty="0">
              <a:sym typeface="Wingdings" panose="05000000000000000000" pitchFamily="2" charset="2"/>
            </a:endParaRPr>
          </a:p>
          <a:p>
            <a:pPr lvl="1" eaLnBrk="0" hangingPunct="0">
              <a:spcBef>
                <a:spcPts val="768"/>
              </a:spcBef>
              <a:buClr>
                <a:srgbClr val="3333CC"/>
              </a:buClr>
              <a:buSzPct val="60000"/>
              <a:tabLst>
                <a:tab pos="858838" algn="l"/>
              </a:tabLst>
              <a:defRPr/>
            </a:pPr>
            <a:r>
              <a:rPr lang="en-US" sz="2400" kern="0" dirty="0">
                <a:sym typeface="Wingdings" panose="05000000000000000000" pitchFamily="2" charset="2"/>
              </a:rPr>
              <a:t>3- Str. Length </a:t>
            </a:r>
            <a:r>
              <a:rPr lang="en-US" sz="2400" kern="0" dirty="0" smtClean="0">
                <a:sym typeface="Wingdings" panose="05000000000000000000" pitchFamily="2" charset="2"/>
              </a:rPr>
              <a:t>≥ </a:t>
            </a:r>
            <a:r>
              <a:rPr lang="en-US" sz="2400" kern="0" dirty="0">
                <a:sym typeface="Wingdings" panose="05000000000000000000" pitchFamily="2" charset="2"/>
              </a:rPr>
              <a:t>500 Ft Exp. Joint is required (Tooth </a:t>
            </a:r>
            <a:r>
              <a:rPr lang="en-US" sz="2400" kern="0" dirty="0" smtClean="0">
                <a:sym typeface="Wingdings" panose="05000000000000000000" pitchFamily="2" charset="2"/>
              </a:rPr>
              <a:t>     	Expansion </a:t>
            </a:r>
            <a:r>
              <a:rPr lang="en-US" sz="2400" kern="0" dirty="0">
                <a:sym typeface="Wingdings" panose="05000000000000000000" pitchFamily="2" charset="2"/>
              </a:rPr>
              <a:t>Joint)  </a:t>
            </a:r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endParaRPr lang="en-US" sz="2800" b="1" kern="0" dirty="0" smtClean="0">
              <a:latin typeface="+mj-lt"/>
              <a:ea typeface="+mj-ea"/>
              <a:cs typeface="+mj-cs"/>
            </a:endParaRPr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endParaRPr lang="en-US" sz="2800" b="1" kern="0" dirty="0"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04339"/>
            <a:ext cx="7504113" cy="505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276600" y="914400"/>
            <a:ext cx="3066738" cy="381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317500"/>
          </a:effectLst>
        </p:spPr>
        <p:txBody>
          <a:bodyPr/>
          <a:lstStyle/>
          <a:p>
            <a:pPr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000" b="1" kern="0" dirty="0" smtClean="0">
                <a:latin typeface="+mj-lt"/>
                <a:ea typeface="+mj-ea"/>
                <a:cs typeface="+mj-cs"/>
              </a:rPr>
              <a:t>Tooth Expansion Joint  </a:t>
            </a: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0"/>
            <a:ext cx="8124968" cy="854846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kern="0" dirty="0" smtClean="0"/>
              <a:t>Design Criteria/Requirements</a:t>
            </a:r>
            <a:endParaRPr lang="en-US" kern="0" dirty="0">
              <a:solidFill>
                <a:srgbClr val="0000CC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7696200" y="1971675"/>
            <a:ext cx="381000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 flipH="1">
            <a:off x="7391400" y="1971675"/>
            <a:ext cx="304800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9859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11" y="1156741"/>
            <a:ext cx="7165299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838763" y="917244"/>
            <a:ext cx="4400237" cy="381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317500"/>
          </a:effectLst>
        </p:spPr>
        <p:txBody>
          <a:bodyPr/>
          <a:lstStyle/>
          <a:p>
            <a:pPr algn="ctr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000" b="1" kern="0" dirty="0" smtClean="0">
                <a:latin typeface="+mj-lt"/>
                <a:ea typeface="+mj-ea"/>
                <a:cs typeface="+mj-cs"/>
              </a:rPr>
              <a:t>Tooth Expansion Joint (Cont.) </a:t>
            </a: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124968" cy="854846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kern="0" dirty="0" smtClean="0"/>
              <a:t>Design Criteria/Requirements</a:t>
            </a:r>
            <a:endParaRPr lang="en-US" kern="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0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4352356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590800" y="914400"/>
            <a:ext cx="4247837" cy="381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317500"/>
          </a:effectLst>
        </p:spPr>
        <p:txBody>
          <a:bodyPr/>
          <a:lstStyle/>
          <a:p>
            <a:pPr algn="ctr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000" b="1" kern="0" dirty="0" smtClean="0">
                <a:latin typeface="+mj-lt"/>
                <a:ea typeface="+mj-ea"/>
                <a:cs typeface="+mj-cs"/>
              </a:rPr>
              <a:t>Tooth Expansion Joint (Cont.) </a:t>
            </a: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124968" cy="854846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kern="0" dirty="0" smtClean="0"/>
              <a:t>Design Criteria/Requirements</a:t>
            </a:r>
            <a:endParaRPr lang="en-US" kern="0" dirty="0">
              <a:solidFill>
                <a:srgbClr val="0000CC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3" t="34244" r="3653"/>
          <a:stretch/>
        </p:blipFill>
        <p:spPr bwMode="auto">
          <a:xfrm>
            <a:off x="4831889" y="1981200"/>
            <a:ext cx="4312111" cy="319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30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914400"/>
            <a:ext cx="8229600" cy="518159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317500"/>
          </a:effectLst>
        </p:spPr>
        <p:txBody>
          <a:bodyPr/>
          <a:lstStyle/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>
                <a:ea typeface="Tahoma" pitchFamily="34" charset="0"/>
                <a:cs typeface="Tahoma" pitchFamily="34" charset="0"/>
              </a:rPr>
              <a:t>Min. Cap Width ≥ 2.5 ft.</a:t>
            </a:r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>
                <a:ea typeface="Tahoma" pitchFamily="34" charset="0"/>
                <a:cs typeface="Tahoma" pitchFamily="34" charset="0"/>
              </a:rPr>
              <a:t>Pile to cap embedment = 2 ft.</a:t>
            </a:r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>
                <a:ea typeface="Tahoma" pitchFamily="34" charset="0"/>
                <a:cs typeface="Tahoma" pitchFamily="34" charset="0"/>
              </a:rPr>
              <a:t>Spiral reinforcement  (Figure 409-2D)</a:t>
            </a:r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>
                <a:ea typeface="Tahoma" pitchFamily="34" charset="0"/>
                <a:cs typeface="Tahoma" pitchFamily="34" charset="0"/>
              </a:rPr>
              <a:t>Beam extension into the end bent ≥ 1.75 ft.</a:t>
            </a:r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>
                <a:ea typeface="Tahoma" pitchFamily="34" charset="0"/>
                <a:cs typeface="Tahoma" pitchFamily="34" charset="0"/>
              </a:rPr>
              <a:t>4” Cover beyond </a:t>
            </a:r>
            <a:r>
              <a:rPr lang="en-US" sz="2800" b="1" kern="0" dirty="0">
                <a:ea typeface="Tahoma" pitchFamily="34" charset="0"/>
                <a:cs typeface="Tahoma" pitchFamily="34" charset="0"/>
              </a:rPr>
              <a:t>f</a:t>
            </a:r>
            <a:r>
              <a:rPr lang="en-US" sz="2800" b="1" kern="0" dirty="0" smtClean="0">
                <a:ea typeface="Tahoma" pitchFamily="34" charset="0"/>
                <a:cs typeface="Tahoma" pitchFamily="34" charset="0"/>
              </a:rPr>
              <a:t>arther –most edge of the beam</a:t>
            </a:r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>
                <a:ea typeface="Tahoma" pitchFamily="34" charset="0"/>
                <a:cs typeface="Tahoma" pitchFamily="34" charset="0"/>
              </a:rPr>
              <a:t>Provide </a:t>
            </a:r>
            <a:r>
              <a:rPr lang="en-US" sz="2800" b="1" kern="0" dirty="0">
                <a:ea typeface="Tahoma" pitchFamily="34" charset="0"/>
                <a:cs typeface="Tahoma" pitchFamily="34" charset="0"/>
              </a:rPr>
              <a:t>s</a:t>
            </a:r>
            <a:r>
              <a:rPr lang="en-US" sz="2800" b="1" kern="0" dirty="0" smtClean="0">
                <a:ea typeface="Tahoma" pitchFamily="34" charset="0"/>
                <a:cs typeface="Tahoma" pitchFamily="34" charset="0"/>
              </a:rPr>
              <a:t>tiffener plate for steel beam</a:t>
            </a:r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>
                <a:ea typeface="Tahoma" pitchFamily="34" charset="0"/>
                <a:cs typeface="Tahoma" pitchFamily="34" charset="0"/>
              </a:rPr>
              <a:t>#6 Bars through the web near the front face of the bent </a:t>
            </a:r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endParaRPr lang="en-US" sz="2800" b="1" kern="0" dirty="0" smtClean="0">
              <a:ea typeface="Tahoma" pitchFamily="34" charset="0"/>
              <a:cs typeface="Tahoma" pitchFamily="34" charset="0"/>
            </a:endParaRPr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endParaRPr lang="en-US" sz="2800" b="1" kern="0" dirty="0"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en-US" sz="3200" kern="0" dirty="0" smtClean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: </a:t>
            </a: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199" y="0"/>
            <a:ext cx="8096003" cy="825809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kern="0" dirty="0" smtClean="0"/>
              <a:t>Design Criteria/Requirements</a:t>
            </a:r>
            <a:endParaRPr lang="en-US" kern="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25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792162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History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914400"/>
            <a:ext cx="8229600" cy="528670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317500"/>
          </a:effectLst>
        </p:spPr>
        <p:txBody>
          <a:bodyPr/>
          <a:lstStyle/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>
                <a:latin typeface="+mj-lt"/>
                <a:ea typeface="+mj-ea"/>
                <a:cs typeface="+mj-cs"/>
              </a:rPr>
              <a:t>Started by a memo dated March 1989</a:t>
            </a:r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>
                <a:latin typeface="+mj-lt"/>
                <a:ea typeface="+mj-ea"/>
                <a:cs typeface="+mj-cs"/>
              </a:rPr>
              <a:t>The memo revised in November 1992</a:t>
            </a:r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>
                <a:latin typeface="+mj-lt"/>
                <a:ea typeface="+mj-ea"/>
                <a:cs typeface="+mj-cs"/>
              </a:rPr>
              <a:t>Details included in Indiana Design Manual in 2005 – Metric Version</a:t>
            </a:r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>
                <a:latin typeface="+mj-lt"/>
                <a:ea typeface="+mj-ea"/>
                <a:cs typeface="+mj-cs"/>
              </a:rPr>
              <a:t>Updated in 2008 </a:t>
            </a:r>
            <a:r>
              <a:rPr lang="en-US" sz="2800" b="1" kern="0" dirty="0" smtClean="0"/>
              <a:t>– </a:t>
            </a:r>
            <a:r>
              <a:rPr lang="en-US" sz="2800" b="1" kern="0" dirty="0" smtClean="0">
                <a:latin typeface="+mj-lt"/>
                <a:ea typeface="+mj-ea"/>
                <a:cs typeface="+mj-cs"/>
              </a:rPr>
              <a:t>English Version</a:t>
            </a:r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>
                <a:latin typeface="+mj-lt"/>
                <a:ea typeface="+mj-ea"/>
                <a:cs typeface="+mj-cs"/>
              </a:rPr>
              <a:t>Updated then published in 2013 (LRFD and Research updates included)</a:t>
            </a:r>
          </a:p>
          <a:p>
            <a:pPr marL="804672" lvl="1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/>
              <a:t>Chapter </a:t>
            </a:r>
            <a:r>
              <a:rPr lang="en-US" sz="2400" kern="0" dirty="0"/>
              <a:t>409 “Abutments, Piers, </a:t>
            </a:r>
            <a:r>
              <a:rPr lang="en-US" sz="2400" kern="0" dirty="0" smtClean="0"/>
              <a:t>and 	  	   Bearings”</a:t>
            </a:r>
          </a:p>
          <a:p>
            <a:pPr marL="804672" lvl="1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/>
              <a:t>Chapter </a:t>
            </a:r>
            <a:r>
              <a:rPr lang="en-US" sz="2400" kern="0" dirty="0"/>
              <a:t>408 “Foundations</a:t>
            </a:r>
            <a:r>
              <a:rPr lang="en-US" sz="2400" kern="0" dirty="0" smtClean="0"/>
              <a:t>”</a:t>
            </a:r>
            <a:endParaRPr lang="en-US" sz="2400" kern="0" dirty="0"/>
          </a:p>
          <a:p>
            <a:pPr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600" b="1" kern="0" dirty="0"/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6845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1262" y="914400"/>
            <a:ext cx="8520545" cy="5334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317500"/>
          </a:effectLst>
        </p:spPr>
        <p:txBody>
          <a:bodyPr/>
          <a:lstStyle/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/>
              <a:t>End bent reinforcement: </a:t>
            </a:r>
          </a:p>
          <a:p>
            <a:pPr marL="804672" lvl="1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/>
              <a:t>Min. #6 @ 1’-0” Max. stirrups   </a:t>
            </a:r>
          </a:p>
          <a:p>
            <a:pPr marL="804672" lvl="1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/>
              <a:t>Min. #7 @ 1’-0” Max. vertical spacing longitudinal bars</a:t>
            </a:r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/>
              <a:t>Corner Bars:</a:t>
            </a:r>
          </a:p>
          <a:p>
            <a:pPr marL="804672" lvl="1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/>
              <a:t>#6 extended from the rear face into the top of the deck.</a:t>
            </a:r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err="1" smtClean="0"/>
              <a:t>Wingwalls</a:t>
            </a:r>
            <a:r>
              <a:rPr lang="en-US" sz="2800" b="1" kern="0" dirty="0" smtClean="0"/>
              <a:t> Configurations: </a:t>
            </a:r>
          </a:p>
          <a:p>
            <a:pPr marL="804672" lvl="1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/>
              <a:t>Min. 1’-0” thick wall parallel to centerline of roadway. Greater than 10 </a:t>
            </a:r>
            <a:r>
              <a:rPr lang="en-US" sz="2400" kern="0" dirty="0" err="1" smtClean="0"/>
              <a:t>ft</a:t>
            </a:r>
            <a:r>
              <a:rPr lang="en-US" sz="2400" kern="0" dirty="0" smtClean="0"/>
              <a:t> wall requires additional analysis (may be supported by piles).</a:t>
            </a:r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b="1" kern="0" dirty="0"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62684"/>
            <a:ext cx="8124968" cy="792162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kern="0" dirty="0" smtClean="0"/>
              <a:t>Design Criteria/Requirements</a:t>
            </a:r>
            <a:endParaRPr lang="en-US" kern="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39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1" y="914400"/>
            <a:ext cx="8229600" cy="39624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317500"/>
          </a:effectLst>
        </p:spPr>
        <p:txBody>
          <a:bodyPr/>
          <a:lstStyle/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err="1" smtClean="0"/>
              <a:t>Wingwall</a:t>
            </a:r>
            <a:r>
              <a:rPr lang="en-US" sz="2800" b="1" kern="0" dirty="0" smtClean="0"/>
              <a:t> Connection: </a:t>
            </a:r>
          </a:p>
          <a:p>
            <a:pPr marL="804672" lvl="1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/>
              <a:t>1’ x 1’ Chamfer at interior connection angle </a:t>
            </a:r>
          </a:p>
          <a:p>
            <a:pPr marL="804672" lvl="1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/>
              <a:t>U-shape bars &amp; hooked corners bars </a:t>
            </a:r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/>
              <a:t>Interior Diaphragms for Steel Structure:</a:t>
            </a:r>
          </a:p>
          <a:p>
            <a:pPr marL="804672" lvl="1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/>
              <a:t>Where steel Beam is used, an interior diaphragm shall be placed within 10 ft. of the end bent to provide stability during construction.  </a:t>
            </a:r>
            <a:endParaRPr lang="en-US" sz="2400" kern="0" dirty="0" smtClean="0">
              <a:latin typeface="+mj-lt"/>
              <a:ea typeface="+mj-ea"/>
              <a:cs typeface="+mj-cs"/>
            </a:endParaRPr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endParaRPr lang="en-US" sz="2800" b="1" kern="0" dirty="0"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124968" cy="854846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kern="0" dirty="0" smtClean="0"/>
              <a:t>Design Criteria/Requirements</a:t>
            </a:r>
            <a:endParaRPr lang="en-US" kern="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39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409-2C revised_Page_1.jpg"/>
          <p:cNvPicPr>
            <a:picLocks noChangeAspect="1"/>
          </p:cNvPicPr>
          <p:nvPr/>
        </p:nvPicPr>
        <p:blipFill>
          <a:blip r:embed="rId2" cstate="print"/>
          <a:srcRect l="14358" t="13433" r="10023" b="5970"/>
          <a:stretch>
            <a:fillRect/>
          </a:stretch>
        </p:blipFill>
        <p:spPr>
          <a:xfrm>
            <a:off x="1451814" y="1211239"/>
            <a:ext cx="6834018" cy="4572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8382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Details – Method A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90532" y="1812878"/>
            <a:ext cx="990600" cy="369332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Loads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93577" y="4312356"/>
            <a:ext cx="1066800" cy="92333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Loads Carrying</a:t>
            </a:r>
          </a:p>
          <a:p>
            <a:r>
              <a:rPr lang="en-US" dirty="0" smtClean="0"/>
              <a:t>Element </a:t>
            </a:r>
            <a:endParaRPr lang="en-US" dirty="0"/>
          </a:p>
        </p:txBody>
      </p:sp>
      <p:cxnSp>
        <p:nvCxnSpPr>
          <p:cNvPr id="8" name="Straight Arrow Connector 7"/>
          <p:cNvCxnSpPr>
            <a:stCxn id="2" idx="1"/>
          </p:cNvCxnSpPr>
          <p:nvPr/>
        </p:nvCxnSpPr>
        <p:spPr bwMode="auto">
          <a:xfrm flipH="1">
            <a:off x="6598125" y="1997544"/>
            <a:ext cx="1192407" cy="58529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 flipV="1">
            <a:off x="6239886" y="1873288"/>
            <a:ext cx="1550647" cy="1242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2" idx="1"/>
          </p:cNvCxnSpPr>
          <p:nvPr/>
        </p:nvCxnSpPr>
        <p:spPr bwMode="auto">
          <a:xfrm flipH="1">
            <a:off x="4007325" y="1997544"/>
            <a:ext cx="378320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3" idx="3"/>
          </p:cNvCxnSpPr>
          <p:nvPr/>
        </p:nvCxnSpPr>
        <p:spPr bwMode="auto">
          <a:xfrm flipV="1">
            <a:off x="2260377" y="3954439"/>
            <a:ext cx="2438400" cy="81958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495836" y="2399444"/>
            <a:ext cx="1758252" cy="1754326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Load Path Through Deck, Beams, to End Bent Concrete Cap.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Down Arrow 19"/>
          <p:cNvSpPr/>
          <p:nvPr/>
        </p:nvSpPr>
        <p:spPr bwMode="auto">
          <a:xfrm>
            <a:off x="4614700" y="2469739"/>
            <a:ext cx="254123" cy="600164"/>
          </a:xfrm>
          <a:prstGeom prst="downArrow">
            <a:avLst/>
          </a:prstGeom>
          <a:solidFill>
            <a:srgbClr val="008000">
              <a:alpha val="8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5" name="Down Arrow 24"/>
          <p:cNvSpPr/>
          <p:nvPr/>
        </p:nvSpPr>
        <p:spPr bwMode="auto">
          <a:xfrm>
            <a:off x="5188282" y="1211239"/>
            <a:ext cx="228600" cy="601639"/>
          </a:xfrm>
          <a:prstGeom prst="downArrow">
            <a:avLst/>
          </a:prstGeom>
          <a:solidFill>
            <a:srgbClr val="008000">
              <a:alpha val="4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2" name="Down Arrow 31"/>
          <p:cNvSpPr/>
          <p:nvPr/>
        </p:nvSpPr>
        <p:spPr bwMode="auto">
          <a:xfrm>
            <a:off x="5731207" y="1211238"/>
            <a:ext cx="228600" cy="601639"/>
          </a:xfrm>
          <a:prstGeom prst="downArrow">
            <a:avLst/>
          </a:prstGeom>
          <a:solidFill>
            <a:srgbClr val="008000">
              <a:alpha val="4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6694195" y="1211239"/>
            <a:ext cx="228600" cy="601639"/>
          </a:xfrm>
          <a:prstGeom prst="downArrow">
            <a:avLst/>
          </a:prstGeom>
          <a:solidFill>
            <a:srgbClr val="008000">
              <a:alpha val="4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07525" y="841907"/>
            <a:ext cx="990600" cy="369332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HL-93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 bwMode="auto">
          <a:xfrm flipH="1" flipV="1">
            <a:off x="6521925" y="1211238"/>
            <a:ext cx="1268607" cy="78630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Left Arrow 36"/>
          <p:cNvSpPr/>
          <p:nvPr/>
        </p:nvSpPr>
        <p:spPr bwMode="auto">
          <a:xfrm>
            <a:off x="5318435" y="3024272"/>
            <a:ext cx="733282" cy="198736"/>
          </a:xfrm>
          <a:prstGeom prst="leftArrow">
            <a:avLst/>
          </a:prstGeom>
          <a:solidFill>
            <a:srgbClr val="FF0000">
              <a:alpha val="6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 rot="2354343">
            <a:off x="5698031" y="2720376"/>
            <a:ext cx="53159" cy="824688"/>
          </a:xfrm>
          <a:prstGeom prst="rect">
            <a:avLst/>
          </a:prstGeom>
          <a:solidFill>
            <a:srgbClr val="FF0000">
              <a:alpha val="6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 rot="19286428">
            <a:off x="5718915" y="2729478"/>
            <a:ext cx="45719" cy="799804"/>
          </a:xfrm>
          <a:prstGeom prst="rect">
            <a:avLst/>
          </a:prstGeom>
          <a:solidFill>
            <a:srgbClr val="FF0000">
              <a:alpha val="6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82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199" y="0"/>
            <a:ext cx="8135587" cy="838200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kern="0" dirty="0" smtClean="0"/>
              <a:t>Details – Method A</a:t>
            </a:r>
            <a:endParaRPr lang="en-US" kern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55023"/>
            <a:ext cx="6546903" cy="485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62400"/>
            <a:ext cx="2380285" cy="210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03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199" y="0"/>
            <a:ext cx="8135587" cy="838200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kern="0" dirty="0" smtClean="0"/>
              <a:t>Details – Method A</a:t>
            </a:r>
            <a:endParaRPr lang="en-US" kern="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6192" y="4873831"/>
            <a:ext cx="5238551" cy="53933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1313" indent="-341313" eaLnBrk="0" hangingPunct="0">
              <a:defRPr/>
            </a:pPr>
            <a:r>
              <a:rPr lang="en-US" sz="2800" kern="0" dirty="0" smtClean="0">
                <a:latin typeface="+mj-lt"/>
                <a:ea typeface="+mj-ea"/>
                <a:cs typeface="+mj-cs"/>
              </a:rPr>
              <a:t>Concrete Box Beam Connection </a:t>
            </a:r>
          </a:p>
          <a:p>
            <a:pPr eaLnBrk="0" hangingPunct="0">
              <a:defRPr/>
            </a:pPr>
            <a:endParaRPr lang="en-US" sz="24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lvl="1" eaLnBrk="0" hangingPunct="0">
              <a:defRPr/>
            </a:pPr>
            <a:endParaRPr lang="en-US" sz="24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506636" y="5638800"/>
            <a:ext cx="2517664" cy="53933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1313" indent="-341313" eaLnBrk="0" hangingPunct="0">
              <a:defRPr/>
            </a:pPr>
            <a:r>
              <a:rPr lang="en-US" sz="2800" kern="0" dirty="0" smtClean="0">
                <a:latin typeface="+mj-lt"/>
                <a:ea typeface="+mj-ea"/>
                <a:cs typeface="+mj-cs"/>
              </a:rPr>
              <a:t>Figure 409-2C</a:t>
            </a:r>
          </a:p>
          <a:p>
            <a:pPr eaLnBrk="0" hangingPunct="0">
              <a:defRPr/>
            </a:pPr>
            <a:endParaRPr lang="en-US" sz="24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lvl="1" eaLnBrk="0" hangingPunct="0">
              <a:defRPr/>
            </a:pPr>
            <a:endParaRPr lang="en-US" sz="24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Fig409-2C revised_Page_4.jpg"/>
          <p:cNvPicPr>
            <a:picLocks noChangeAspect="1"/>
          </p:cNvPicPr>
          <p:nvPr/>
        </p:nvPicPr>
        <p:blipFill>
          <a:blip r:embed="rId3" cstate="print"/>
          <a:srcRect l="66850" t="8889" r="7178" b="6667"/>
          <a:stretch>
            <a:fillRect/>
          </a:stretch>
        </p:blipFill>
        <p:spPr>
          <a:xfrm rot="16200000">
            <a:off x="2718700" y="-815989"/>
            <a:ext cx="4093533" cy="739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6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199" y="0"/>
            <a:ext cx="8135587" cy="838200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kern="0" dirty="0" smtClean="0"/>
              <a:t>Details – Method A</a:t>
            </a:r>
            <a:endParaRPr lang="en-US" kern="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6192" y="4953000"/>
            <a:ext cx="5238551" cy="53933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1313" indent="-341313" eaLnBrk="0" hangingPunct="0">
              <a:defRPr/>
            </a:pPr>
            <a:r>
              <a:rPr lang="en-US" sz="2800" kern="0" dirty="0" smtClean="0">
                <a:latin typeface="+mj-lt"/>
                <a:ea typeface="+mj-ea"/>
                <a:cs typeface="+mj-cs"/>
              </a:rPr>
              <a:t>Concrete I-Beam Connection </a:t>
            </a:r>
          </a:p>
          <a:p>
            <a:pPr eaLnBrk="0" hangingPunct="0">
              <a:defRPr/>
            </a:pPr>
            <a:endParaRPr lang="en-US" sz="24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lvl="1" eaLnBrk="0" hangingPunct="0">
              <a:defRPr/>
            </a:pPr>
            <a:endParaRPr lang="en-US" sz="24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506636" y="5638800"/>
            <a:ext cx="2517664" cy="53933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1313" indent="-341313" eaLnBrk="0" hangingPunct="0">
              <a:defRPr/>
            </a:pPr>
            <a:r>
              <a:rPr lang="en-US" sz="2800" kern="0" dirty="0" smtClean="0">
                <a:latin typeface="+mj-lt"/>
                <a:ea typeface="+mj-ea"/>
                <a:cs typeface="+mj-cs"/>
              </a:rPr>
              <a:t>Figure 409-2C</a:t>
            </a:r>
          </a:p>
          <a:p>
            <a:pPr eaLnBrk="0" hangingPunct="0">
              <a:defRPr/>
            </a:pPr>
            <a:endParaRPr lang="en-US" sz="24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lvl="1" eaLnBrk="0" hangingPunct="0">
              <a:defRPr/>
            </a:pPr>
            <a:endParaRPr lang="en-US" sz="24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Fig409-2C revised_Page_4.jpg"/>
          <p:cNvPicPr>
            <a:picLocks noChangeAspect="1"/>
          </p:cNvPicPr>
          <p:nvPr/>
        </p:nvPicPr>
        <p:blipFill>
          <a:blip r:embed="rId3" cstate="print"/>
          <a:srcRect l="42632" t="12222" r="32828" b="6667"/>
          <a:stretch>
            <a:fillRect/>
          </a:stretch>
        </p:blipFill>
        <p:spPr>
          <a:xfrm rot="16200000">
            <a:off x="2780415" y="-646814"/>
            <a:ext cx="3887973" cy="70104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4572000" y="4724400"/>
            <a:ext cx="4572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39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199" y="0"/>
            <a:ext cx="8135587" cy="838200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kern="0" dirty="0" smtClean="0"/>
              <a:t>Details – Method A</a:t>
            </a:r>
            <a:endParaRPr lang="en-US" kern="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14364" y="5099462"/>
            <a:ext cx="4102208" cy="53933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1313" indent="-341313" eaLnBrk="0" hangingPunct="0">
              <a:defRPr/>
            </a:pPr>
            <a:r>
              <a:rPr lang="en-US" sz="2800" kern="0" dirty="0" smtClean="0">
                <a:latin typeface="+mj-lt"/>
                <a:ea typeface="+mj-ea"/>
                <a:cs typeface="+mj-cs"/>
              </a:rPr>
              <a:t>Steel Beam Connection </a:t>
            </a:r>
          </a:p>
          <a:p>
            <a:pPr eaLnBrk="0" hangingPunct="0">
              <a:defRPr/>
            </a:pPr>
            <a:endParaRPr lang="en-US" sz="24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lvl="1" eaLnBrk="0" hangingPunct="0">
              <a:defRPr/>
            </a:pPr>
            <a:endParaRPr lang="en-US" sz="24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506636" y="5638800"/>
            <a:ext cx="2517664" cy="53933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1313" indent="-341313" eaLnBrk="0" hangingPunct="0">
              <a:defRPr/>
            </a:pPr>
            <a:r>
              <a:rPr lang="en-US" sz="2800" kern="0" dirty="0" smtClean="0">
                <a:latin typeface="+mj-lt"/>
                <a:ea typeface="+mj-ea"/>
                <a:cs typeface="+mj-cs"/>
              </a:rPr>
              <a:t>Figure 409-2C</a:t>
            </a:r>
          </a:p>
          <a:p>
            <a:pPr eaLnBrk="0" hangingPunct="0">
              <a:defRPr/>
            </a:pPr>
            <a:endParaRPr lang="en-US" sz="24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lvl="1" eaLnBrk="0" hangingPunct="0">
              <a:defRPr/>
            </a:pPr>
            <a:endParaRPr lang="en-US" sz="24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14400" y="914400"/>
            <a:ext cx="14478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696200" y="914400"/>
            <a:ext cx="14478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324600" cy="380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638300" y="1104900"/>
            <a:ext cx="1257300" cy="4191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847250" y="1134836"/>
            <a:ext cx="1257300" cy="4191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50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914400"/>
            <a:ext cx="5410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7924800" cy="838200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kern="0" dirty="0" smtClean="0"/>
              <a:t>Details – Method A</a:t>
            </a:r>
            <a:endParaRPr lang="en-US" kern="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3231802"/>
            <a:ext cx="1423917" cy="92333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Prestressed</a:t>
            </a:r>
            <a:r>
              <a:rPr lang="en-US" dirty="0" smtClean="0"/>
              <a:t> Concrete Box Beam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 bwMode="auto">
          <a:xfrm>
            <a:off x="1576317" y="3693467"/>
            <a:ext cx="1447800" cy="98613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934200" y="3217291"/>
            <a:ext cx="1714500" cy="92333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Horizontal Supporting Steel Beam </a:t>
            </a:r>
            <a:endParaRPr lang="en-US" dirty="0"/>
          </a:p>
        </p:txBody>
      </p:sp>
      <p:cxnSp>
        <p:nvCxnSpPr>
          <p:cNvPr id="5" name="Straight Arrow Connector 4"/>
          <p:cNvCxnSpPr>
            <a:stCxn id="7" idx="1"/>
          </p:cNvCxnSpPr>
          <p:nvPr/>
        </p:nvCxnSpPr>
        <p:spPr bwMode="auto">
          <a:xfrm flipH="1">
            <a:off x="3352800" y="3678956"/>
            <a:ext cx="3581400" cy="127404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876300" y="5105400"/>
            <a:ext cx="838200" cy="369332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Pile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 bwMode="auto">
          <a:xfrm flipV="1">
            <a:off x="1714500" y="5259359"/>
            <a:ext cx="1267536" cy="3070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52400" y="1143000"/>
            <a:ext cx="1600200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Pile Oriented about weak Axis 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4" idx="3"/>
          </p:cNvCxnSpPr>
          <p:nvPr/>
        </p:nvCxnSpPr>
        <p:spPr bwMode="auto">
          <a:xfrm>
            <a:off x="1752600" y="1604665"/>
            <a:ext cx="2667000" cy="833735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1894" y="1026543"/>
            <a:ext cx="5867400" cy="511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5410200" cy="838200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kern="0" dirty="0" smtClean="0"/>
              <a:t>Details – Method A</a:t>
            </a:r>
            <a:endParaRPr lang="en-US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531" y="0"/>
            <a:ext cx="8686800" cy="838200"/>
          </a:xfrm>
        </p:spPr>
        <p:txBody>
          <a:bodyPr/>
          <a:lstStyle/>
          <a:p>
            <a:r>
              <a:rPr lang="en-US" sz="3800" dirty="0" smtClean="0"/>
              <a:t>Design – </a:t>
            </a:r>
            <a:r>
              <a:rPr lang="en-US" sz="3800" dirty="0" err="1" smtClean="0"/>
              <a:t>Wingwall</a:t>
            </a:r>
            <a:r>
              <a:rPr lang="en-US" sz="3800" dirty="0" smtClean="0"/>
              <a:t> Connection</a:t>
            </a:r>
            <a:endParaRPr lang="en-US" sz="3800" dirty="0"/>
          </a:p>
        </p:txBody>
      </p:sp>
      <p:grpSp>
        <p:nvGrpSpPr>
          <p:cNvPr id="5" name="Group 4"/>
          <p:cNvGrpSpPr/>
          <p:nvPr/>
        </p:nvGrpSpPr>
        <p:grpSpPr>
          <a:xfrm>
            <a:off x="304800" y="1295400"/>
            <a:ext cx="8305800" cy="4305300"/>
            <a:chOff x="304800" y="876300"/>
            <a:chExt cx="8305800" cy="43053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" y="1219200"/>
              <a:ext cx="4267200" cy="3551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60632" y="876300"/>
              <a:ext cx="3949968" cy="430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5181600"/>
            <a:ext cx="1148715" cy="9144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1219200" y="4953000"/>
            <a:ext cx="1143000" cy="1147414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 bwMode="auto">
          <a:xfrm>
            <a:off x="2971800" y="2514600"/>
            <a:ext cx="1072515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74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Advantages </a:t>
            </a:r>
            <a:endParaRPr lang="en-US" sz="4000" dirty="0">
              <a:solidFill>
                <a:srgbClr val="0000CC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914400"/>
            <a:ext cx="8229600" cy="52578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317500"/>
          </a:effectLst>
        </p:spPr>
        <p:txBody>
          <a:bodyPr/>
          <a:lstStyle/>
          <a:p>
            <a:pPr marL="347472" lvl="1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600" b="1" kern="0" dirty="0"/>
              <a:t>Lower construction &amp; Maintenance cost due elimination of expansion joints</a:t>
            </a:r>
          </a:p>
          <a:p>
            <a:pPr marL="347472" lvl="1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600" b="1" kern="0" dirty="0"/>
              <a:t>No bearings to maintain </a:t>
            </a:r>
          </a:p>
          <a:p>
            <a:pPr marL="347472" lvl="1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600" b="1" kern="0" dirty="0"/>
              <a:t>Beam ends are </a:t>
            </a:r>
            <a:r>
              <a:rPr lang="en-US" sz="2600" b="1" kern="0" dirty="0" smtClean="0"/>
              <a:t>protected</a:t>
            </a:r>
            <a:endParaRPr lang="en-US" sz="2600" b="1" kern="0" dirty="0"/>
          </a:p>
          <a:p>
            <a:pPr marL="347472" lvl="1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600" b="1" kern="0" dirty="0"/>
              <a:t>Design </a:t>
            </a:r>
            <a:r>
              <a:rPr lang="en-US" sz="2600" b="1" kern="0" dirty="0" smtClean="0"/>
              <a:t>efficiency, increased </a:t>
            </a:r>
            <a:r>
              <a:rPr lang="en-US" sz="2600" b="1" kern="0" dirty="0"/>
              <a:t>structural redundancy, </a:t>
            </a:r>
            <a:r>
              <a:rPr lang="en-US" sz="2600" b="1" kern="0" dirty="0" smtClean="0"/>
              <a:t>&amp; enhanced </a:t>
            </a:r>
            <a:r>
              <a:rPr lang="en-US" sz="2600" b="1" kern="0" dirty="0"/>
              <a:t>load distribution</a:t>
            </a:r>
          </a:p>
          <a:p>
            <a:pPr marL="347472" lvl="1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600" b="1" kern="0" dirty="0"/>
              <a:t>Greater end span </a:t>
            </a:r>
            <a:r>
              <a:rPr lang="en-US" sz="2600" b="1" kern="0" dirty="0" smtClean="0"/>
              <a:t>ratio</a:t>
            </a:r>
          </a:p>
          <a:p>
            <a:pPr marL="347472" lvl="1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600" b="1" kern="0" dirty="0" smtClean="0"/>
              <a:t>Construction is simple and rapid</a:t>
            </a:r>
          </a:p>
          <a:p>
            <a:pPr marL="347472" lvl="1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600" b="1" kern="0" dirty="0" smtClean="0"/>
              <a:t>Seismic performance</a:t>
            </a:r>
          </a:p>
          <a:p>
            <a:pPr marL="347472" lvl="1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600" b="1" kern="0" dirty="0" smtClean="0"/>
              <a:t>Fewer piles and no battered piles required</a:t>
            </a:r>
          </a:p>
          <a:p>
            <a:pPr marL="347472" lvl="1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600" b="1" kern="0" dirty="0" smtClean="0"/>
              <a:t>Improves vehicular ridding quality</a:t>
            </a:r>
          </a:p>
          <a:p>
            <a:pPr marL="347472" lvl="1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endParaRPr lang="en-US" sz="2600" b="1" kern="0" dirty="0"/>
          </a:p>
          <a:p>
            <a:pPr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200" b="1" kern="0" dirty="0" smtClean="0"/>
          </a:p>
          <a:p>
            <a:pPr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600" b="1" kern="0" dirty="0" smtClean="0">
              <a:latin typeface="+mj-lt"/>
              <a:ea typeface="+mj-ea"/>
              <a:cs typeface="+mj-cs"/>
            </a:endParaRPr>
          </a:p>
          <a:p>
            <a:pPr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1698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800" dirty="0" smtClean="0"/>
              <a:t>Details – MSE Walls Requirements</a:t>
            </a:r>
            <a:endParaRPr lang="en-US" sz="3800" dirty="0">
              <a:solidFill>
                <a:srgbClr val="0000CC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914400"/>
            <a:ext cx="8520545" cy="54864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317500"/>
          </a:effectLst>
        </p:spPr>
        <p:txBody>
          <a:bodyPr/>
          <a:lstStyle/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/>
              <a:t>When placed behind MSE wall:</a:t>
            </a:r>
            <a:endParaRPr lang="en-US" sz="2800" b="1" kern="0" dirty="0"/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20130926_114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2895600"/>
            <a:ext cx="5029200" cy="3200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4401507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85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8382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900" dirty="0" smtClean="0"/>
              <a:t>Design Considerations – Loading</a:t>
            </a:r>
            <a:endParaRPr lang="en-US" sz="3900" dirty="0">
              <a:solidFill>
                <a:srgbClr val="0000CC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914400"/>
            <a:ext cx="8506689" cy="346264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317500"/>
          </a:effectLst>
        </p:spPr>
        <p:txBody>
          <a:bodyPr/>
          <a:lstStyle/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/>
              <a:t>Loads and forces for end bent piling satisfies requirements in Fig 409-2A:</a:t>
            </a:r>
          </a:p>
          <a:p>
            <a:pPr lvl="1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400" kern="0" dirty="0" smtClean="0"/>
              <a:t>1- Only vertical forces to be considered (except for pile 	bent and thin wall pier on single row of piles) </a:t>
            </a:r>
          </a:p>
          <a:p>
            <a:pPr lvl="1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400" kern="0" dirty="0" smtClean="0"/>
          </a:p>
          <a:p>
            <a:pPr lvl="1" eaLnBrk="0" hangingPunct="0">
              <a:spcBef>
                <a:spcPts val="768"/>
              </a:spcBef>
              <a:buClr>
                <a:srgbClr val="3333CC"/>
              </a:buClr>
              <a:buSzPct val="60000"/>
              <a:tabLst>
                <a:tab pos="803275" algn="l"/>
              </a:tabLst>
              <a:defRPr/>
            </a:pPr>
            <a:r>
              <a:rPr lang="en-US" sz="2400" kern="0" dirty="0" smtClean="0"/>
              <a:t>2- Forces due to temperature, </a:t>
            </a:r>
            <a:r>
              <a:rPr lang="en-US" sz="2400" kern="0" dirty="0"/>
              <a:t>s</a:t>
            </a:r>
            <a:r>
              <a:rPr lang="en-US" sz="2400" kern="0" dirty="0" smtClean="0"/>
              <a:t>hrinkage, and creep may </a:t>
            </a:r>
            <a:r>
              <a:rPr lang="en-US" sz="2400" kern="0" dirty="0"/>
              <a:t> </a:t>
            </a:r>
            <a:r>
              <a:rPr lang="en-US" sz="2400" kern="0" dirty="0" smtClean="0"/>
              <a:t>   	be neglected (Integral Abutment should absorb these 	forces)    </a:t>
            </a:r>
            <a:endParaRPr lang="en-US" sz="2400" kern="0" dirty="0"/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70034" y="1841938"/>
            <a:ext cx="7940566" cy="1042060"/>
          </a:xfrm>
          <a:prstGeom prst="rect">
            <a:avLst/>
          </a:prstGeom>
          <a:noFill/>
          <a:ln w="2857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297099" y="4098332"/>
            <a:ext cx="6761373" cy="1984969"/>
            <a:chOff x="795337" y="3063485"/>
            <a:chExt cx="6139233" cy="3008764"/>
          </a:xfrm>
        </p:grpSpPr>
        <p:grpSp>
          <p:nvGrpSpPr>
            <p:cNvPr id="18" name="Group 17"/>
            <p:cNvGrpSpPr/>
            <p:nvPr/>
          </p:nvGrpSpPr>
          <p:grpSpPr>
            <a:xfrm>
              <a:off x="3318784" y="3563413"/>
              <a:ext cx="3615786" cy="2508836"/>
              <a:chOff x="2667000" y="3429000"/>
              <a:chExt cx="3615786" cy="259080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2971800" y="4596824"/>
                <a:ext cx="304800" cy="1422976"/>
                <a:chOff x="2971800" y="4596824"/>
                <a:chExt cx="304800" cy="1422976"/>
              </a:xfrm>
            </p:grpSpPr>
            <p:sp>
              <p:nvSpPr>
                <p:cNvPr id="3" name="Rectangle 2"/>
                <p:cNvSpPr/>
                <p:nvPr/>
              </p:nvSpPr>
              <p:spPr bwMode="auto">
                <a:xfrm>
                  <a:off x="2971800" y="4648200"/>
                  <a:ext cx="304800" cy="1371600"/>
                </a:xfrm>
                <a:prstGeom prst="rect">
                  <a:avLst/>
                </a:prstGeom>
                <a:solidFill>
                  <a:schemeClr val="accent2">
                    <a:lumMod val="75000"/>
                    <a:alpha val="43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10" name="Rectangle 9"/>
                <p:cNvSpPr/>
                <p:nvPr/>
              </p:nvSpPr>
              <p:spPr bwMode="auto">
                <a:xfrm>
                  <a:off x="3014662" y="4596824"/>
                  <a:ext cx="228600" cy="51375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  <a:alpha val="43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2932955" y="3695711"/>
                <a:ext cx="3349831" cy="899753"/>
                <a:chOff x="2905496" y="3276600"/>
                <a:chExt cx="3349831" cy="899753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2905496" y="3276600"/>
                  <a:ext cx="3349831" cy="854034"/>
                  <a:chOff x="2955966" y="3565566"/>
                  <a:chExt cx="3349831" cy="854034"/>
                </a:xfrm>
              </p:grpSpPr>
              <p:sp>
                <p:nvSpPr>
                  <p:cNvPr id="6" name="Rectangle 5"/>
                  <p:cNvSpPr/>
                  <p:nvPr/>
                </p:nvSpPr>
                <p:spPr bwMode="auto">
                  <a:xfrm>
                    <a:off x="2955966" y="3565566"/>
                    <a:ext cx="3349831" cy="854034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</a:endParaRPr>
                  </a:p>
                </p:txBody>
              </p:sp>
              <p:sp>
                <p:nvSpPr>
                  <p:cNvPr id="7" name="Rectangle 6"/>
                  <p:cNvSpPr/>
                  <p:nvPr/>
                </p:nvSpPr>
                <p:spPr bwMode="auto">
                  <a:xfrm>
                    <a:off x="2955966" y="3610099"/>
                    <a:ext cx="3349831" cy="76439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</a:endParaRPr>
                  </a:p>
                </p:txBody>
              </p:sp>
            </p:grpSp>
            <p:sp>
              <p:nvSpPr>
                <p:cNvPr id="11" name="Rectangle 10"/>
                <p:cNvSpPr/>
                <p:nvPr/>
              </p:nvSpPr>
              <p:spPr bwMode="auto">
                <a:xfrm>
                  <a:off x="2905496" y="4130634"/>
                  <a:ext cx="371104" cy="45719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  <a:alpha val="46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</p:grpSp>
          <p:sp>
            <p:nvSpPr>
              <p:cNvPr id="15" name="Rectangle 14"/>
              <p:cNvSpPr/>
              <p:nvPr/>
            </p:nvSpPr>
            <p:spPr bwMode="auto">
              <a:xfrm>
                <a:off x="3083243" y="3740244"/>
                <a:ext cx="45719" cy="76439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  <a:alpha val="5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2667000" y="3429000"/>
                <a:ext cx="3615786" cy="1676400"/>
                <a:chOff x="2667000" y="3429000"/>
                <a:chExt cx="3615786" cy="1676400"/>
              </a:xfrm>
              <a:solidFill>
                <a:schemeClr val="bg1">
                  <a:lumMod val="65000"/>
                  <a:alpha val="68000"/>
                </a:schemeClr>
              </a:solidFill>
            </p:grpSpPr>
            <p:sp>
              <p:nvSpPr>
                <p:cNvPr id="9" name="Rectangle 8"/>
                <p:cNvSpPr/>
                <p:nvPr/>
              </p:nvSpPr>
              <p:spPr bwMode="auto">
                <a:xfrm>
                  <a:off x="2667000" y="3429000"/>
                  <a:ext cx="914400" cy="1676400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 bwMode="auto">
                <a:xfrm>
                  <a:off x="3581400" y="3429000"/>
                  <a:ext cx="2701386" cy="266711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</p:grpSp>
        </p:grpSp>
        <p:sp>
          <p:nvSpPr>
            <p:cNvPr id="19" name="Down Arrow 18"/>
            <p:cNvSpPr/>
            <p:nvPr/>
          </p:nvSpPr>
          <p:spPr bwMode="auto">
            <a:xfrm>
              <a:off x="3673906" y="3566385"/>
              <a:ext cx="137940" cy="1027410"/>
            </a:xfrm>
            <a:prstGeom prst="downArrow">
              <a:avLst/>
            </a:prstGeom>
            <a:solidFill>
              <a:srgbClr val="0000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29300" y="3063485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DL+FWS+LL</a:t>
              </a:r>
              <a:endParaRPr lang="en-US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95337" y="3562351"/>
              <a:ext cx="2651787" cy="405568"/>
              <a:chOff x="762000" y="3575289"/>
              <a:chExt cx="2651787" cy="373579"/>
            </a:xfrm>
            <a:solidFill>
              <a:schemeClr val="bg1">
                <a:lumMod val="50000"/>
              </a:schemeClr>
            </a:solidFill>
          </p:grpSpPr>
          <p:sp>
            <p:nvSpPr>
              <p:cNvPr id="21" name="Rectangle 20"/>
              <p:cNvSpPr/>
              <p:nvPr/>
            </p:nvSpPr>
            <p:spPr bwMode="auto">
              <a:xfrm>
                <a:off x="2762003" y="3575289"/>
                <a:ext cx="651784" cy="372022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2" name="Right Triangle 21"/>
              <p:cNvSpPr/>
              <p:nvPr/>
            </p:nvSpPr>
            <p:spPr bwMode="auto">
              <a:xfrm rot="10800000">
                <a:off x="2362197" y="3821686"/>
                <a:ext cx="399801" cy="127182"/>
              </a:xfrm>
              <a:prstGeom prst="rt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762000" y="3575289"/>
                <a:ext cx="1999998" cy="246397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107828" y="4961138"/>
            <a:ext cx="2750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Hand Calculations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Computer Program (Ex. RC-PIER)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2325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914400"/>
            <a:ext cx="8229600" cy="37338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317500"/>
          </a:effectLst>
        </p:spPr>
        <p:txBody>
          <a:bodyPr/>
          <a:lstStyle/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/>
              <a:t>Alternative analysis for end bent piling that does not satisfy requirements in </a:t>
            </a:r>
          </a:p>
          <a:p>
            <a:pPr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800" b="1" kern="0" dirty="0" smtClean="0"/>
              <a:t>    Fig. 409-2A:</a:t>
            </a:r>
          </a:p>
          <a:p>
            <a:pPr marL="914400" lvl="1" indent="-457200" eaLnBrk="0" hangingPunct="0">
              <a:spcBef>
                <a:spcPts val="768"/>
              </a:spcBef>
              <a:buSzPct val="100000"/>
              <a:buFont typeface="+mj-lt"/>
              <a:buAutoNum type="arabicPeriod"/>
              <a:defRPr/>
            </a:pPr>
            <a:r>
              <a:rPr lang="en-US" sz="2400" kern="0" dirty="0" smtClean="0"/>
              <a:t>Point of Zero Movement shall be established. </a:t>
            </a:r>
          </a:p>
          <a:p>
            <a:pPr marL="914400" lvl="1" indent="-457200" eaLnBrk="0" hangingPunct="0">
              <a:spcBef>
                <a:spcPts val="768"/>
              </a:spcBef>
              <a:buSzPct val="100000"/>
              <a:buFont typeface="+mj-lt"/>
              <a:buAutoNum type="arabicPeriod"/>
              <a:defRPr/>
            </a:pPr>
            <a:r>
              <a:rPr lang="en-US" sz="2400" kern="0" dirty="0" smtClean="0"/>
              <a:t>Forces due to temperature, shrinkage, and creep  shall be considered.</a:t>
            </a:r>
          </a:p>
          <a:p>
            <a:pPr marL="914400" lvl="1" indent="-457200" eaLnBrk="0" hangingPunct="0">
              <a:spcBef>
                <a:spcPts val="768"/>
              </a:spcBef>
              <a:buSzPct val="100000"/>
              <a:buFont typeface="+mj-lt"/>
              <a:buAutoNum type="arabicPeriod"/>
              <a:defRPr/>
            </a:pPr>
            <a:r>
              <a:rPr lang="en-US" sz="2400" kern="0" dirty="0" smtClean="0">
                <a:latin typeface="+mj-lt"/>
                <a:ea typeface="+mj-ea"/>
                <a:cs typeface="+mj-cs"/>
              </a:rPr>
              <a:t>Movement at a point on </a:t>
            </a:r>
            <a:r>
              <a:rPr lang="en-US" sz="2400" kern="0" dirty="0">
                <a:latin typeface="+mj-lt"/>
                <a:ea typeface="+mj-ea"/>
                <a:cs typeface="+mj-cs"/>
              </a:rPr>
              <a:t>t</a:t>
            </a:r>
            <a:r>
              <a:rPr lang="en-US" sz="2400" kern="0" dirty="0" smtClean="0">
                <a:latin typeface="+mj-lt"/>
                <a:ea typeface="+mj-ea"/>
                <a:cs typeface="+mj-cs"/>
              </a:rPr>
              <a:t>he superstructure shall be proportioned to </a:t>
            </a:r>
            <a:r>
              <a:rPr lang="en-US" sz="2400" kern="0" dirty="0">
                <a:latin typeface="+mj-lt"/>
                <a:ea typeface="+mj-ea"/>
                <a:cs typeface="+mj-cs"/>
              </a:rPr>
              <a:t>t</a:t>
            </a:r>
            <a:r>
              <a:rPr lang="en-US" sz="2400" kern="0" dirty="0" smtClean="0">
                <a:latin typeface="+mj-lt"/>
                <a:ea typeface="+mj-ea"/>
                <a:cs typeface="+mj-cs"/>
              </a:rPr>
              <a:t>he Point of Zero Movement</a:t>
            </a:r>
          </a:p>
          <a:p>
            <a:pPr lvl="1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400" b="1" kern="0" dirty="0" smtClean="0">
                <a:latin typeface="+mj-lt"/>
                <a:ea typeface="+mj-ea"/>
                <a:cs typeface="+mj-cs"/>
              </a:rPr>
              <a:t> </a:t>
            </a:r>
            <a:endParaRPr lang="en-US" sz="2400" b="1" kern="0" dirty="0"/>
          </a:p>
          <a:p>
            <a:pPr lvl="1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400" b="1" kern="0" dirty="0" smtClean="0">
                <a:latin typeface="+mj-lt"/>
                <a:ea typeface="+mj-ea"/>
                <a:cs typeface="+mj-cs"/>
              </a:rPr>
              <a:t> </a:t>
            </a: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23260" y="4639754"/>
            <a:ext cx="7924800" cy="2038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23260" y="4639754"/>
            <a:ext cx="381000" cy="380676"/>
          </a:xfrm>
          <a:prstGeom prst="rect">
            <a:avLst/>
          </a:prstGeom>
          <a:solidFill>
            <a:schemeClr val="bg1">
              <a:lumMod val="85000"/>
              <a:alpha val="5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467060" y="4639754"/>
            <a:ext cx="381000" cy="380676"/>
          </a:xfrm>
          <a:prstGeom prst="rect">
            <a:avLst/>
          </a:prstGeom>
          <a:solidFill>
            <a:schemeClr val="bg1">
              <a:lumMod val="85000"/>
              <a:alpha val="5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56760" y="4843604"/>
            <a:ext cx="152400" cy="1149614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315200" y="4846232"/>
            <a:ext cx="152400" cy="1149614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13761" y="4837915"/>
            <a:ext cx="45719" cy="1155303"/>
          </a:xfrm>
          <a:prstGeom prst="rect">
            <a:avLst/>
          </a:prstGeom>
          <a:solidFill>
            <a:srgbClr val="98724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657560" y="4843604"/>
            <a:ext cx="45719" cy="1149614"/>
          </a:xfrm>
          <a:prstGeom prst="rect">
            <a:avLst/>
          </a:prstGeom>
          <a:solidFill>
            <a:srgbClr val="A37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H="1">
            <a:off x="8314660" y="4938891"/>
            <a:ext cx="15240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6943060" y="4938891"/>
            <a:ext cx="1371600" cy="652317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1304260" y="4938891"/>
            <a:ext cx="22860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1532860" y="4938891"/>
            <a:ext cx="1447800" cy="652317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Freeform 16"/>
          <p:cNvSpPr/>
          <p:nvPr/>
        </p:nvSpPr>
        <p:spPr bwMode="auto">
          <a:xfrm>
            <a:off x="2985335" y="5591708"/>
            <a:ext cx="3960530" cy="244119"/>
          </a:xfrm>
          <a:custGeom>
            <a:avLst/>
            <a:gdLst>
              <a:gd name="connsiteX0" fmla="*/ 0 w 3960530"/>
              <a:gd name="connsiteY0" fmla="*/ 0 h 330979"/>
              <a:gd name="connsiteX1" fmla="*/ 56098 w 3960530"/>
              <a:gd name="connsiteY1" fmla="*/ 39269 h 330979"/>
              <a:gd name="connsiteX2" fmla="*/ 112196 w 3960530"/>
              <a:gd name="connsiteY2" fmla="*/ 72928 h 330979"/>
              <a:gd name="connsiteX3" fmla="*/ 145855 w 3960530"/>
              <a:gd name="connsiteY3" fmla="*/ 84147 h 330979"/>
              <a:gd name="connsiteX4" fmla="*/ 201953 w 3960530"/>
              <a:gd name="connsiteY4" fmla="*/ 100977 h 330979"/>
              <a:gd name="connsiteX5" fmla="*/ 274881 w 3960530"/>
              <a:gd name="connsiteY5" fmla="*/ 112196 h 330979"/>
              <a:gd name="connsiteX6" fmla="*/ 291710 w 3960530"/>
              <a:gd name="connsiteY6" fmla="*/ 117806 h 330979"/>
              <a:gd name="connsiteX7" fmla="*/ 364638 w 3960530"/>
              <a:gd name="connsiteY7" fmla="*/ 129026 h 330979"/>
              <a:gd name="connsiteX8" fmla="*/ 381467 w 3960530"/>
              <a:gd name="connsiteY8" fmla="*/ 134636 h 330979"/>
              <a:gd name="connsiteX9" fmla="*/ 403907 w 3960530"/>
              <a:gd name="connsiteY9" fmla="*/ 145855 h 330979"/>
              <a:gd name="connsiteX10" fmla="*/ 426346 w 3960530"/>
              <a:gd name="connsiteY10" fmla="*/ 151465 h 330979"/>
              <a:gd name="connsiteX11" fmla="*/ 448785 w 3960530"/>
              <a:gd name="connsiteY11" fmla="*/ 168294 h 330979"/>
              <a:gd name="connsiteX12" fmla="*/ 499273 w 3960530"/>
              <a:gd name="connsiteY12" fmla="*/ 179514 h 330979"/>
              <a:gd name="connsiteX13" fmla="*/ 566591 w 3960530"/>
              <a:gd name="connsiteY13" fmla="*/ 190734 h 330979"/>
              <a:gd name="connsiteX14" fmla="*/ 605860 w 3960530"/>
              <a:gd name="connsiteY14" fmla="*/ 201953 h 330979"/>
              <a:gd name="connsiteX15" fmla="*/ 622689 w 3960530"/>
              <a:gd name="connsiteY15" fmla="*/ 207563 h 330979"/>
              <a:gd name="connsiteX16" fmla="*/ 695617 w 3960530"/>
              <a:gd name="connsiteY16" fmla="*/ 224393 h 330979"/>
              <a:gd name="connsiteX17" fmla="*/ 762935 w 3960530"/>
              <a:gd name="connsiteY17" fmla="*/ 235612 h 330979"/>
              <a:gd name="connsiteX18" fmla="*/ 813423 w 3960530"/>
              <a:gd name="connsiteY18" fmla="*/ 241222 h 330979"/>
              <a:gd name="connsiteX19" fmla="*/ 869521 w 3960530"/>
              <a:gd name="connsiteY19" fmla="*/ 252442 h 330979"/>
              <a:gd name="connsiteX20" fmla="*/ 886351 w 3960530"/>
              <a:gd name="connsiteY20" fmla="*/ 263661 h 330979"/>
              <a:gd name="connsiteX21" fmla="*/ 914400 w 3960530"/>
              <a:gd name="connsiteY21" fmla="*/ 269271 h 330979"/>
              <a:gd name="connsiteX22" fmla="*/ 936839 w 3960530"/>
              <a:gd name="connsiteY22" fmla="*/ 274881 h 330979"/>
              <a:gd name="connsiteX23" fmla="*/ 964888 w 3960530"/>
              <a:gd name="connsiteY23" fmla="*/ 286101 h 330979"/>
              <a:gd name="connsiteX24" fmla="*/ 1037816 w 3960530"/>
              <a:gd name="connsiteY24" fmla="*/ 297320 h 330979"/>
              <a:gd name="connsiteX25" fmla="*/ 1082694 w 3960530"/>
              <a:gd name="connsiteY25" fmla="*/ 302930 h 330979"/>
              <a:gd name="connsiteX26" fmla="*/ 1110743 w 3960530"/>
              <a:gd name="connsiteY26" fmla="*/ 308540 h 330979"/>
              <a:gd name="connsiteX27" fmla="*/ 1329526 w 3960530"/>
              <a:gd name="connsiteY27" fmla="*/ 314150 h 330979"/>
              <a:gd name="connsiteX28" fmla="*/ 1845629 w 3960530"/>
              <a:gd name="connsiteY28" fmla="*/ 319759 h 330979"/>
              <a:gd name="connsiteX29" fmla="*/ 2170999 w 3960530"/>
              <a:gd name="connsiteY29" fmla="*/ 330979 h 330979"/>
              <a:gd name="connsiteX30" fmla="*/ 3197595 w 3960530"/>
              <a:gd name="connsiteY30" fmla="*/ 325369 h 330979"/>
              <a:gd name="connsiteX31" fmla="*/ 3292962 w 3960530"/>
              <a:gd name="connsiteY31" fmla="*/ 302930 h 330979"/>
              <a:gd name="connsiteX32" fmla="*/ 3343450 w 3960530"/>
              <a:gd name="connsiteY32" fmla="*/ 280491 h 330979"/>
              <a:gd name="connsiteX33" fmla="*/ 3388329 w 3960530"/>
              <a:gd name="connsiteY33" fmla="*/ 269271 h 330979"/>
              <a:gd name="connsiteX34" fmla="*/ 3405158 w 3960530"/>
              <a:gd name="connsiteY34" fmla="*/ 263661 h 330979"/>
              <a:gd name="connsiteX35" fmla="*/ 3427597 w 3960530"/>
              <a:gd name="connsiteY35" fmla="*/ 258052 h 330979"/>
              <a:gd name="connsiteX36" fmla="*/ 3444427 w 3960530"/>
              <a:gd name="connsiteY36" fmla="*/ 252442 h 330979"/>
              <a:gd name="connsiteX37" fmla="*/ 3472476 w 3960530"/>
              <a:gd name="connsiteY37" fmla="*/ 246832 h 330979"/>
              <a:gd name="connsiteX38" fmla="*/ 3494915 w 3960530"/>
              <a:gd name="connsiteY38" fmla="*/ 235612 h 330979"/>
              <a:gd name="connsiteX39" fmla="*/ 3528574 w 3960530"/>
              <a:gd name="connsiteY39" fmla="*/ 230002 h 330979"/>
              <a:gd name="connsiteX40" fmla="*/ 3567843 w 3960530"/>
              <a:gd name="connsiteY40" fmla="*/ 218783 h 330979"/>
              <a:gd name="connsiteX41" fmla="*/ 3584672 w 3960530"/>
              <a:gd name="connsiteY41" fmla="*/ 207563 h 330979"/>
              <a:gd name="connsiteX42" fmla="*/ 3607112 w 3960530"/>
              <a:gd name="connsiteY42" fmla="*/ 201953 h 330979"/>
              <a:gd name="connsiteX43" fmla="*/ 3623941 w 3960530"/>
              <a:gd name="connsiteY43" fmla="*/ 196344 h 330979"/>
              <a:gd name="connsiteX44" fmla="*/ 3674429 w 3960530"/>
              <a:gd name="connsiteY44" fmla="*/ 185124 h 330979"/>
              <a:gd name="connsiteX45" fmla="*/ 3724918 w 3960530"/>
              <a:gd name="connsiteY45" fmla="*/ 157075 h 330979"/>
              <a:gd name="connsiteX46" fmla="*/ 3741747 w 3960530"/>
              <a:gd name="connsiteY46" fmla="*/ 145855 h 330979"/>
              <a:gd name="connsiteX47" fmla="*/ 3758577 w 3960530"/>
              <a:gd name="connsiteY47" fmla="*/ 129026 h 330979"/>
              <a:gd name="connsiteX48" fmla="*/ 3781016 w 3960530"/>
              <a:gd name="connsiteY48" fmla="*/ 117806 h 330979"/>
              <a:gd name="connsiteX49" fmla="*/ 3814675 w 3960530"/>
              <a:gd name="connsiteY49" fmla="*/ 106586 h 330979"/>
              <a:gd name="connsiteX50" fmla="*/ 3848334 w 3960530"/>
              <a:gd name="connsiteY50" fmla="*/ 89757 h 330979"/>
              <a:gd name="connsiteX51" fmla="*/ 3865163 w 3960530"/>
              <a:gd name="connsiteY51" fmla="*/ 72928 h 330979"/>
              <a:gd name="connsiteX52" fmla="*/ 3881992 w 3960530"/>
              <a:gd name="connsiteY52" fmla="*/ 67318 h 330979"/>
              <a:gd name="connsiteX53" fmla="*/ 3898822 w 3960530"/>
              <a:gd name="connsiteY53" fmla="*/ 56098 h 330979"/>
              <a:gd name="connsiteX54" fmla="*/ 3932481 w 3960530"/>
              <a:gd name="connsiteY54" fmla="*/ 39269 h 330979"/>
              <a:gd name="connsiteX55" fmla="*/ 3960530 w 3960530"/>
              <a:gd name="connsiteY55" fmla="*/ 5610 h 33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960530" h="330979">
                <a:moveTo>
                  <a:pt x="0" y="0"/>
                </a:moveTo>
                <a:cubicBezTo>
                  <a:pt x="45910" y="36727"/>
                  <a:pt x="9271" y="9470"/>
                  <a:pt x="56098" y="39269"/>
                </a:cubicBezTo>
                <a:cubicBezTo>
                  <a:pt x="78379" y="53448"/>
                  <a:pt x="89068" y="63677"/>
                  <a:pt x="112196" y="72928"/>
                </a:cubicBezTo>
                <a:cubicBezTo>
                  <a:pt x="123177" y="77320"/>
                  <a:pt x="134635" y="80407"/>
                  <a:pt x="145855" y="84147"/>
                </a:cubicBezTo>
                <a:cubicBezTo>
                  <a:pt x="167318" y="91301"/>
                  <a:pt x="180760" y="96739"/>
                  <a:pt x="201953" y="100977"/>
                </a:cubicBezTo>
                <a:cubicBezTo>
                  <a:pt x="221394" y="104865"/>
                  <a:pt x="256042" y="109505"/>
                  <a:pt x="274881" y="112196"/>
                </a:cubicBezTo>
                <a:cubicBezTo>
                  <a:pt x="280491" y="114066"/>
                  <a:pt x="285938" y="116523"/>
                  <a:pt x="291710" y="117806"/>
                </a:cubicBezTo>
                <a:cubicBezTo>
                  <a:pt x="305720" y="120920"/>
                  <a:pt x="352112" y="127237"/>
                  <a:pt x="364638" y="129026"/>
                </a:cubicBezTo>
                <a:cubicBezTo>
                  <a:pt x="370248" y="130896"/>
                  <a:pt x="376032" y="132307"/>
                  <a:pt x="381467" y="134636"/>
                </a:cubicBezTo>
                <a:cubicBezTo>
                  <a:pt x="389154" y="137930"/>
                  <a:pt x="396077" y="142919"/>
                  <a:pt x="403907" y="145855"/>
                </a:cubicBezTo>
                <a:cubicBezTo>
                  <a:pt x="411126" y="148562"/>
                  <a:pt x="418866" y="149595"/>
                  <a:pt x="426346" y="151465"/>
                </a:cubicBezTo>
                <a:cubicBezTo>
                  <a:pt x="433826" y="157075"/>
                  <a:pt x="440059" y="164938"/>
                  <a:pt x="448785" y="168294"/>
                </a:cubicBezTo>
                <a:cubicBezTo>
                  <a:pt x="464876" y="174483"/>
                  <a:pt x="482475" y="175637"/>
                  <a:pt x="499273" y="179514"/>
                </a:cubicBezTo>
                <a:cubicBezTo>
                  <a:pt x="543076" y="189623"/>
                  <a:pt x="500890" y="182521"/>
                  <a:pt x="566591" y="190734"/>
                </a:cubicBezTo>
                <a:cubicBezTo>
                  <a:pt x="606950" y="204187"/>
                  <a:pt x="556544" y="187863"/>
                  <a:pt x="605860" y="201953"/>
                </a:cubicBezTo>
                <a:cubicBezTo>
                  <a:pt x="611546" y="203577"/>
                  <a:pt x="616984" y="206007"/>
                  <a:pt x="622689" y="207563"/>
                </a:cubicBezTo>
                <a:cubicBezTo>
                  <a:pt x="646965" y="214184"/>
                  <a:pt x="670907" y="220032"/>
                  <a:pt x="695617" y="224393"/>
                </a:cubicBezTo>
                <a:cubicBezTo>
                  <a:pt x="718020" y="228346"/>
                  <a:pt x="740325" y="233100"/>
                  <a:pt x="762935" y="235612"/>
                </a:cubicBezTo>
                <a:cubicBezTo>
                  <a:pt x="779764" y="237482"/>
                  <a:pt x="796697" y="238581"/>
                  <a:pt x="813423" y="241222"/>
                </a:cubicBezTo>
                <a:cubicBezTo>
                  <a:pt x="832259" y="244196"/>
                  <a:pt x="869521" y="252442"/>
                  <a:pt x="869521" y="252442"/>
                </a:cubicBezTo>
                <a:cubicBezTo>
                  <a:pt x="875131" y="256182"/>
                  <a:pt x="880038" y="261294"/>
                  <a:pt x="886351" y="263661"/>
                </a:cubicBezTo>
                <a:cubicBezTo>
                  <a:pt x="895279" y="267009"/>
                  <a:pt x="905092" y="267203"/>
                  <a:pt x="914400" y="269271"/>
                </a:cubicBezTo>
                <a:cubicBezTo>
                  <a:pt x="921926" y="270944"/>
                  <a:pt x="929525" y="272443"/>
                  <a:pt x="936839" y="274881"/>
                </a:cubicBezTo>
                <a:cubicBezTo>
                  <a:pt x="946392" y="278066"/>
                  <a:pt x="955173" y="283451"/>
                  <a:pt x="964888" y="286101"/>
                </a:cubicBezTo>
                <a:cubicBezTo>
                  <a:pt x="973077" y="288334"/>
                  <a:pt x="1032057" y="296552"/>
                  <a:pt x="1037816" y="297320"/>
                </a:cubicBezTo>
                <a:cubicBezTo>
                  <a:pt x="1052760" y="299313"/>
                  <a:pt x="1067794" y="300638"/>
                  <a:pt x="1082694" y="302930"/>
                </a:cubicBezTo>
                <a:cubicBezTo>
                  <a:pt x="1092118" y="304380"/>
                  <a:pt x="1101218" y="308107"/>
                  <a:pt x="1110743" y="308540"/>
                </a:cubicBezTo>
                <a:cubicBezTo>
                  <a:pt x="1183619" y="311853"/>
                  <a:pt x="1256583" y="313036"/>
                  <a:pt x="1329526" y="314150"/>
                </a:cubicBezTo>
                <a:lnTo>
                  <a:pt x="1845629" y="319759"/>
                </a:lnTo>
                <a:cubicBezTo>
                  <a:pt x="1936641" y="323716"/>
                  <a:pt x="2088927" y="330979"/>
                  <a:pt x="2170999" y="330979"/>
                </a:cubicBezTo>
                <a:lnTo>
                  <a:pt x="3197595" y="325369"/>
                </a:lnTo>
                <a:cubicBezTo>
                  <a:pt x="3228594" y="319169"/>
                  <a:pt x="3264258" y="312498"/>
                  <a:pt x="3292962" y="302930"/>
                </a:cubicBezTo>
                <a:cubicBezTo>
                  <a:pt x="3379806" y="273981"/>
                  <a:pt x="3290108" y="307161"/>
                  <a:pt x="3343450" y="280491"/>
                </a:cubicBezTo>
                <a:cubicBezTo>
                  <a:pt x="3356274" y="274079"/>
                  <a:pt x="3375525" y="272472"/>
                  <a:pt x="3388329" y="269271"/>
                </a:cubicBezTo>
                <a:cubicBezTo>
                  <a:pt x="3394066" y="267837"/>
                  <a:pt x="3399472" y="265285"/>
                  <a:pt x="3405158" y="263661"/>
                </a:cubicBezTo>
                <a:cubicBezTo>
                  <a:pt x="3412571" y="261543"/>
                  <a:pt x="3420184" y="260170"/>
                  <a:pt x="3427597" y="258052"/>
                </a:cubicBezTo>
                <a:cubicBezTo>
                  <a:pt x="3433283" y="256428"/>
                  <a:pt x="3438690" y="253876"/>
                  <a:pt x="3444427" y="252442"/>
                </a:cubicBezTo>
                <a:cubicBezTo>
                  <a:pt x="3453677" y="250129"/>
                  <a:pt x="3463126" y="248702"/>
                  <a:pt x="3472476" y="246832"/>
                </a:cubicBezTo>
                <a:cubicBezTo>
                  <a:pt x="3479956" y="243092"/>
                  <a:pt x="3486905" y="238015"/>
                  <a:pt x="3494915" y="235612"/>
                </a:cubicBezTo>
                <a:cubicBezTo>
                  <a:pt x="3505810" y="232343"/>
                  <a:pt x="3517420" y="232233"/>
                  <a:pt x="3528574" y="230002"/>
                </a:cubicBezTo>
                <a:cubicBezTo>
                  <a:pt x="3546190" y="226479"/>
                  <a:pt x="3551799" y="224131"/>
                  <a:pt x="3567843" y="218783"/>
                </a:cubicBezTo>
                <a:cubicBezTo>
                  <a:pt x="3573453" y="215043"/>
                  <a:pt x="3578475" y="210219"/>
                  <a:pt x="3584672" y="207563"/>
                </a:cubicBezTo>
                <a:cubicBezTo>
                  <a:pt x="3591759" y="204526"/>
                  <a:pt x="3599698" y="204071"/>
                  <a:pt x="3607112" y="201953"/>
                </a:cubicBezTo>
                <a:cubicBezTo>
                  <a:pt x="3612798" y="200329"/>
                  <a:pt x="3618255" y="197968"/>
                  <a:pt x="3623941" y="196344"/>
                </a:cubicBezTo>
                <a:cubicBezTo>
                  <a:pt x="3642432" y="191061"/>
                  <a:pt x="3655142" y="188981"/>
                  <a:pt x="3674429" y="185124"/>
                </a:cubicBezTo>
                <a:cubicBezTo>
                  <a:pt x="3713008" y="159405"/>
                  <a:pt x="3695296" y="166949"/>
                  <a:pt x="3724918" y="157075"/>
                </a:cubicBezTo>
                <a:cubicBezTo>
                  <a:pt x="3730528" y="153335"/>
                  <a:pt x="3736568" y="150171"/>
                  <a:pt x="3741747" y="145855"/>
                </a:cubicBezTo>
                <a:cubicBezTo>
                  <a:pt x="3747842" y="140776"/>
                  <a:pt x="3752121" y="133637"/>
                  <a:pt x="3758577" y="129026"/>
                </a:cubicBezTo>
                <a:cubicBezTo>
                  <a:pt x="3765382" y="124165"/>
                  <a:pt x="3773252" y="120912"/>
                  <a:pt x="3781016" y="117806"/>
                </a:cubicBezTo>
                <a:cubicBezTo>
                  <a:pt x="3791997" y="113414"/>
                  <a:pt x="3804835" y="113146"/>
                  <a:pt x="3814675" y="106586"/>
                </a:cubicBezTo>
                <a:cubicBezTo>
                  <a:pt x="3836424" y="92087"/>
                  <a:pt x="3825108" y="97499"/>
                  <a:pt x="3848334" y="89757"/>
                </a:cubicBezTo>
                <a:cubicBezTo>
                  <a:pt x="3853944" y="84147"/>
                  <a:pt x="3858562" y="77329"/>
                  <a:pt x="3865163" y="72928"/>
                </a:cubicBezTo>
                <a:cubicBezTo>
                  <a:pt x="3870083" y="69648"/>
                  <a:pt x="3876703" y="69963"/>
                  <a:pt x="3881992" y="67318"/>
                </a:cubicBezTo>
                <a:cubicBezTo>
                  <a:pt x="3888023" y="64303"/>
                  <a:pt x="3892791" y="59113"/>
                  <a:pt x="3898822" y="56098"/>
                </a:cubicBezTo>
                <a:cubicBezTo>
                  <a:pt x="3945282" y="32867"/>
                  <a:pt x="3884238" y="71428"/>
                  <a:pt x="3932481" y="39269"/>
                </a:cubicBezTo>
                <a:cubicBezTo>
                  <a:pt x="3955957" y="4054"/>
                  <a:pt x="3941436" y="5610"/>
                  <a:pt x="3960530" y="5610"/>
                </a:cubicBezTo>
              </a:path>
            </a:pathLst>
          </a:custGeom>
          <a:noFill/>
          <a:ln w="190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 bwMode="auto">
          <a:xfrm>
            <a:off x="4827376" y="4449653"/>
            <a:ext cx="838200" cy="12230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Left Arrow 18"/>
          <p:cNvSpPr/>
          <p:nvPr/>
        </p:nvSpPr>
        <p:spPr bwMode="auto">
          <a:xfrm>
            <a:off x="3833036" y="4449653"/>
            <a:ext cx="914400" cy="122309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4736803" y="4656618"/>
            <a:ext cx="79746" cy="10676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919685" y="4582571"/>
            <a:ext cx="7928324" cy="50787"/>
          </a:xfrm>
          <a:prstGeom prst="rect">
            <a:avLst/>
          </a:prstGeom>
          <a:solidFill>
            <a:schemeClr val="bg1">
              <a:lumMod val="65000"/>
              <a:alpha val="5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810000" y="4854184"/>
            <a:ext cx="152400" cy="1149614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589376" y="4851598"/>
            <a:ext cx="152400" cy="1149614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8382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900" dirty="0" smtClean="0"/>
              <a:t>Design Considerations – Loading</a:t>
            </a:r>
            <a:endParaRPr lang="en-US" sz="39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3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914400"/>
            <a:ext cx="8229600" cy="54864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317500"/>
          </a:effectLst>
        </p:spPr>
        <p:txBody>
          <a:bodyPr/>
          <a:lstStyle/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/>
              <a:t>Alternative analysis for end bent piling that does not satisfy requirements in Fig. 409-2A:</a:t>
            </a:r>
            <a:r>
              <a:rPr lang="en-US" sz="2400" b="1" kern="0" dirty="0" smtClean="0"/>
              <a:t> </a:t>
            </a:r>
            <a:endParaRPr lang="en-US" sz="2400" b="1" kern="0" dirty="0" smtClean="0">
              <a:latin typeface="+mj-lt"/>
              <a:ea typeface="+mj-ea"/>
              <a:cs typeface="+mj-cs"/>
            </a:endParaRPr>
          </a:p>
          <a:p>
            <a:pPr marL="914400" lvl="1" indent="-457200" eaLnBrk="0" hangingPunct="0">
              <a:spcBef>
                <a:spcPts val="768"/>
              </a:spcBef>
              <a:buSzPct val="100000"/>
              <a:buFont typeface="+mj-lt"/>
              <a:buAutoNum type="arabicPeriod" startAt="4"/>
              <a:defRPr/>
            </a:pPr>
            <a:r>
              <a:rPr lang="en-US" sz="2400" kern="0" dirty="0" smtClean="0">
                <a:latin typeface="+mj-lt"/>
                <a:ea typeface="+mj-ea"/>
                <a:cs typeface="+mj-cs"/>
              </a:rPr>
              <a:t>Lateral curvature may be neglected if it satisfies LRFD 4.6.1.2 “Structures Curved in Plan”</a:t>
            </a:r>
          </a:p>
          <a:p>
            <a:pPr marL="914400" lvl="1" indent="-457200" eaLnBrk="0" hangingPunct="0">
              <a:spcBef>
                <a:spcPts val="768"/>
              </a:spcBef>
              <a:buSzPct val="100000"/>
              <a:buFont typeface="+mj-lt"/>
              <a:buAutoNum type="arabicPeriod" startAt="4"/>
              <a:defRPr/>
            </a:pPr>
            <a:r>
              <a:rPr lang="en-US" sz="2400" kern="0" dirty="0" smtClean="0"/>
              <a:t>Lateral soil resistance shall be considered in establishing force effects and buckling resistance of piles</a:t>
            </a:r>
          </a:p>
          <a:p>
            <a:pPr lvl="1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400" b="1" kern="0" dirty="0" smtClean="0">
                <a:latin typeface="+mj-lt"/>
                <a:ea typeface="+mj-ea"/>
                <a:cs typeface="+mj-cs"/>
              </a:rPr>
              <a:t> </a:t>
            </a: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8382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900" dirty="0" smtClean="0"/>
              <a:t>Design Considerations – Loading</a:t>
            </a:r>
            <a:endParaRPr lang="en-US" sz="39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7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8382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900" dirty="0" smtClean="0"/>
              <a:t>Design Considerations – Loading</a:t>
            </a:r>
            <a:endParaRPr lang="en-US" sz="3900" dirty="0">
              <a:solidFill>
                <a:srgbClr val="0000CC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199" y="762000"/>
            <a:ext cx="8506689" cy="61722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317500"/>
          </a:effectLst>
        </p:spPr>
        <p:txBody>
          <a:bodyPr/>
          <a:lstStyle/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/>
              <a:t>Lateral Analysis </a:t>
            </a:r>
            <a:r>
              <a:rPr lang="en-US" sz="2000" kern="0" dirty="0" smtClean="0"/>
              <a:t>(Investigate Geotechnical &amp; Str. Capacity)</a:t>
            </a:r>
          </a:p>
          <a:p>
            <a:pPr marL="457200" indent="-112713" eaLnBrk="0" hangingPunct="0">
              <a:spcBef>
                <a:spcPts val="768"/>
              </a:spcBef>
              <a:buClr>
                <a:srgbClr val="3333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b="1" kern="0" dirty="0" smtClean="0"/>
              <a:t>  Parameters Affecting Lateral Analysis:</a:t>
            </a:r>
          </a:p>
          <a:p>
            <a:pPr marL="1139825" lvl="1" indent="-344488" defTabSz="225425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000" kern="0" dirty="0" smtClean="0"/>
              <a:t>1- </a:t>
            </a:r>
            <a:r>
              <a:rPr lang="en-US" sz="2200" kern="0" dirty="0" smtClean="0"/>
              <a:t>Soil Parameters: </a:t>
            </a:r>
          </a:p>
          <a:p>
            <a:pPr marL="1425575" lvl="1" indent="-344488" defTabSz="225425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200" kern="0" dirty="0"/>
              <a:t>	</a:t>
            </a:r>
            <a:r>
              <a:rPr lang="en-US" sz="2200" kern="0" dirty="0" smtClean="0"/>
              <a:t>Type and physical properties, coefficient of subgrade  reaction  </a:t>
            </a:r>
          </a:p>
          <a:p>
            <a:pPr marL="747713" lvl="1" indent="47625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200" kern="0" dirty="0" smtClean="0"/>
              <a:t>2- Pile Parameters: </a:t>
            </a:r>
          </a:p>
          <a:p>
            <a:pPr marL="747713" lvl="1" indent="47625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200" kern="0" dirty="0"/>
              <a:t>	 </a:t>
            </a:r>
            <a:r>
              <a:rPr lang="en-US" sz="2200" kern="0" dirty="0" smtClean="0"/>
              <a:t>     Physical properties, head condition (free or fixed),  		      method of placement, group </a:t>
            </a:r>
            <a:r>
              <a:rPr lang="en-US" sz="2200" kern="0" dirty="0"/>
              <a:t>a</a:t>
            </a:r>
            <a:r>
              <a:rPr lang="en-US" sz="2200" kern="0" dirty="0" smtClean="0"/>
              <a:t>ction</a:t>
            </a:r>
          </a:p>
          <a:p>
            <a:pPr marL="747713" lvl="1" indent="47625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200" kern="0" dirty="0" smtClean="0"/>
              <a:t>3- Load Parameters: </a:t>
            </a:r>
          </a:p>
          <a:p>
            <a:pPr marL="1543050" lvl="1" indent="-58738" eaLnBrk="0" hangingPunct="0">
              <a:spcBef>
                <a:spcPts val="768"/>
              </a:spcBef>
              <a:buClr>
                <a:srgbClr val="3333CC"/>
              </a:buClr>
              <a:buSzPct val="60000"/>
              <a:tabLst>
                <a:tab pos="1484313" algn="l"/>
              </a:tabLst>
              <a:defRPr/>
            </a:pPr>
            <a:r>
              <a:rPr lang="en-US" sz="2200" kern="0" dirty="0" smtClean="0"/>
              <a:t>Type of loading (static or dynamic), load magnitude, </a:t>
            </a:r>
            <a:r>
              <a:rPr lang="en-US" sz="2200" kern="0" dirty="0"/>
              <a:t> </a:t>
            </a:r>
            <a:r>
              <a:rPr lang="en-US" sz="2200" kern="0" dirty="0" smtClean="0"/>
              <a:t> eccentricity </a:t>
            </a:r>
          </a:p>
          <a:p>
            <a:pPr marL="403225" lvl="1" eaLnBrk="0" hangingPunct="0">
              <a:spcBef>
                <a:spcPts val="768"/>
              </a:spcBef>
              <a:buClr>
                <a:srgbClr val="3333CC"/>
              </a:buClr>
              <a:buSzPct val="100000"/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11825" y="5619607"/>
            <a:ext cx="6197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(More details available in INDOT Geotechnical Manual)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28600" y="1981198"/>
            <a:ext cx="834158" cy="3640837"/>
            <a:chOff x="228600" y="1680356"/>
            <a:chExt cx="834158" cy="3941680"/>
          </a:xfrm>
        </p:grpSpPr>
        <p:sp>
          <p:nvSpPr>
            <p:cNvPr id="5" name="Parallelogram 4"/>
            <p:cNvSpPr/>
            <p:nvPr/>
          </p:nvSpPr>
          <p:spPr bwMode="auto">
            <a:xfrm rot="172816">
              <a:off x="742370" y="2415697"/>
              <a:ext cx="239981" cy="3206339"/>
            </a:xfrm>
            <a:prstGeom prst="parallelogram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" name="Down Arrow 5"/>
            <p:cNvSpPr/>
            <p:nvPr/>
          </p:nvSpPr>
          <p:spPr bwMode="auto">
            <a:xfrm>
              <a:off x="882398" y="1680356"/>
              <a:ext cx="180360" cy="751713"/>
            </a:xfrm>
            <a:prstGeom prst="downArrow">
              <a:avLst/>
            </a:prstGeom>
            <a:solidFill>
              <a:srgbClr val="0000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" name="Right Arrow 6"/>
            <p:cNvSpPr/>
            <p:nvPr/>
          </p:nvSpPr>
          <p:spPr bwMode="auto">
            <a:xfrm>
              <a:off x="298777" y="2432069"/>
              <a:ext cx="563583" cy="142113"/>
            </a:xfrm>
            <a:prstGeom prst="rightArrow">
              <a:avLst/>
            </a:prstGeom>
            <a:solidFill>
              <a:srgbClr val="0000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 flipV="1">
              <a:off x="645226" y="2052255"/>
              <a:ext cx="0" cy="3567352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Isosceles Triangle 9"/>
            <p:cNvSpPr/>
            <p:nvPr/>
          </p:nvSpPr>
          <p:spPr bwMode="auto">
            <a:xfrm>
              <a:off x="298777" y="1904823"/>
              <a:ext cx="200397" cy="229788"/>
            </a:xfrm>
            <a:prstGeom prst="triangl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 flipV="1">
              <a:off x="882398" y="1981199"/>
              <a:ext cx="0" cy="450869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H="1">
              <a:off x="661963" y="2206633"/>
              <a:ext cx="200397" cy="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682001" y="2206633"/>
              <a:ext cx="200397" cy="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>
              <a:off x="228600" y="2206633"/>
              <a:ext cx="453401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6226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8382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900" dirty="0" smtClean="0"/>
              <a:t>Design Considerations – Loading</a:t>
            </a:r>
            <a:endParaRPr lang="en-US" sz="3900" dirty="0">
              <a:solidFill>
                <a:srgbClr val="0000CC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399" y="838200"/>
            <a:ext cx="8915401" cy="61722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317500"/>
          </a:effectLst>
        </p:spPr>
        <p:txBody>
          <a:bodyPr/>
          <a:lstStyle/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/>
              <a:t>Lateral Analysis</a:t>
            </a:r>
          </a:p>
          <a:p>
            <a:pPr marL="457200" indent="-171450" eaLnBrk="0" hangingPunct="0">
              <a:spcBef>
                <a:spcPts val="768"/>
              </a:spcBef>
              <a:buClr>
                <a:srgbClr val="3333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200" b="1" kern="0" dirty="0" smtClean="0"/>
              <a:t>  </a:t>
            </a:r>
            <a:r>
              <a:rPr lang="en-US" sz="2400" b="1" kern="0" dirty="0" smtClean="0"/>
              <a:t>Design for Laterally Loaded Piles:</a:t>
            </a:r>
          </a:p>
          <a:p>
            <a:pPr marL="1081088" lvl="1" indent="-452438" defTabSz="225425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200" kern="0" dirty="0"/>
              <a:t>1- </a:t>
            </a:r>
            <a:r>
              <a:rPr lang="en-US" sz="2200" kern="0" dirty="0" smtClean="0"/>
              <a:t>Lateral load test ( </a:t>
            </a:r>
            <a:r>
              <a:rPr lang="en-US" sz="2200" kern="0" dirty="0"/>
              <a:t>f</a:t>
            </a:r>
            <a:r>
              <a:rPr lang="en-US" sz="2200" kern="0" dirty="0" smtClean="0"/>
              <a:t>ull </a:t>
            </a:r>
            <a:r>
              <a:rPr lang="en-US" sz="2200" kern="0" dirty="0"/>
              <a:t>s</a:t>
            </a:r>
            <a:r>
              <a:rPr lang="en-US" sz="2200" kern="0" dirty="0" smtClean="0"/>
              <a:t>cale test, time consuming and costly)   </a:t>
            </a:r>
          </a:p>
          <a:p>
            <a:pPr marL="1081088" lvl="1" indent="-452438" defTabSz="225425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200" kern="0" dirty="0" smtClean="0"/>
              <a:t>2- Arbitrary value for lateral capacity (assume </a:t>
            </a:r>
            <a:r>
              <a:rPr lang="en-US" sz="2200" kern="0" dirty="0" err="1" smtClean="0"/>
              <a:t>Fh</a:t>
            </a:r>
            <a:r>
              <a:rPr lang="en-US" sz="2200" kern="0" dirty="0" smtClean="0"/>
              <a:t> ~ 10% of </a:t>
            </a:r>
            <a:r>
              <a:rPr lang="en-US" sz="2200" kern="0" dirty="0" err="1" smtClean="0"/>
              <a:t>Fv</a:t>
            </a:r>
            <a:r>
              <a:rPr lang="en-US" sz="2200" kern="0" dirty="0" smtClean="0"/>
              <a:t>)</a:t>
            </a:r>
            <a:endParaRPr lang="en-US" sz="2200" kern="0" dirty="0"/>
          </a:p>
          <a:p>
            <a:pPr marL="1081088" lvl="1" indent="-452438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200" kern="0" dirty="0"/>
              <a:t>3- </a:t>
            </a:r>
            <a:r>
              <a:rPr lang="en-US" sz="2200" kern="0" dirty="0" smtClean="0"/>
              <a:t>Analytical method (based on theory and empirical data)</a:t>
            </a:r>
          </a:p>
          <a:p>
            <a:pPr marL="1081088" lvl="1" indent="-452438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200" kern="0" dirty="0" smtClean="0"/>
              <a:t>4- Structural analysis (</a:t>
            </a:r>
            <a:r>
              <a:rPr lang="en-US" sz="2200" kern="0" dirty="0"/>
              <a:t>w</a:t>
            </a:r>
            <a:r>
              <a:rPr lang="en-US" sz="2200" kern="0" dirty="0" smtClean="0"/>
              <a:t>hen required):</a:t>
            </a:r>
          </a:p>
          <a:p>
            <a:pPr marL="1081088" lvl="1" indent="-60325" defTabSz="688975" eaLnBrk="0" hangingPunct="0">
              <a:spcBef>
                <a:spcPts val="768"/>
              </a:spcBef>
              <a:buClr>
                <a:srgbClr val="3333CC"/>
              </a:buClr>
              <a:buSzPct val="100000"/>
              <a:buFont typeface="Wingdings" panose="05000000000000000000" pitchFamily="2" charset="2"/>
              <a:buChar char="§"/>
              <a:tabLst>
                <a:tab pos="1662113" algn="l"/>
              </a:tabLst>
              <a:defRPr/>
            </a:pPr>
            <a:r>
              <a:rPr lang="en-US" sz="2200" kern="0" dirty="0"/>
              <a:t> </a:t>
            </a:r>
            <a:r>
              <a:rPr lang="en-US" sz="2200" kern="0" dirty="0" smtClean="0"/>
              <a:t> Lateral load analysis (breaking, </a:t>
            </a:r>
            <a:r>
              <a:rPr lang="en-US" sz="2200" kern="0" dirty="0"/>
              <a:t>s</a:t>
            </a:r>
            <a:r>
              <a:rPr lang="en-US" sz="2200" kern="0" dirty="0" smtClean="0"/>
              <a:t>eismic, wind, water….)</a:t>
            </a:r>
          </a:p>
          <a:p>
            <a:pPr marL="1317625" lvl="1" indent="-284163" eaLnBrk="0" hangingPunct="0">
              <a:spcBef>
                <a:spcPts val="768"/>
              </a:spcBef>
              <a:buClr>
                <a:srgbClr val="3333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200" kern="0" dirty="0" smtClean="0"/>
              <a:t>Load distribution based on relative stiffens of substructure </a:t>
            </a:r>
            <a:r>
              <a:rPr lang="en-US" sz="2200" kern="0" dirty="0"/>
              <a:t> </a:t>
            </a:r>
            <a:r>
              <a:rPr lang="en-US" sz="2200" kern="0" dirty="0" smtClean="0"/>
              <a:t>  elements (optimize end span ratio)</a:t>
            </a:r>
          </a:p>
          <a:p>
            <a:pPr marL="1081088" lvl="1" indent="-60325" eaLnBrk="0" hangingPunct="0">
              <a:spcBef>
                <a:spcPts val="768"/>
              </a:spcBef>
              <a:buClr>
                <a:srgbClr val="3333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200" kern="0" dirty="0" smtClean="0"/>
              <a:t>  Establish fixity point (LRFD Section 10)</a:t>
            </a:r>
          </a:p>
          <a:p>
            <a:pPr marL="1081088" lvl="1" indent="-60325" eaLnBrk="0" hangingPunct="0">
              <a:spcBef>
                <a:spcPts val="768"/>
              </a:spcBef>
              <a:buClr>
                <a:srgbClr val="3333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200" kern="0" dirty="0" smtClean="0"/>
              <a:t>  Design as </a:t>
            </a:r>
            <a:r>
              <a:rPr lang="en-US" sz="2200" kern="0" dirty="0"/>
              <a:t>a column </a:t>
            </a:r>
            <a:r>
              <a:rPr lang="en-US" sz="2200" kern="0" dirty="0" smtClean="0"/>
              <a:t>above fixity point </a:t>
            </a:r>
            <a:r>
              <a:rPr lang="en-US" sz="2200" kern="0" dirty="0"/>
              <a:t>(LRFD Section 6)  </a:t>
            </a:r>
            <a:endParaRPr lang="en-US" sz="2200" kern="0" dirty="0" smtClean="0"/>
          </a:p>
          <a:p>
            <a:pPr marL="1081088" lvl="1" indent="-60325" eaLnBrk="0" hangingPunct="0">
              <a:spcBef>
                <a:spcPts val="768"/>
              </a:spcBef>
              <a:buClr>
                <a:srgbClr val="3333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200" kern="0" dirty="0" smtClean="0"/>
              <a:t>  L-Pile analysis</a:t>
            </a:r>
            <a:r>
              <a:rPr lang="en-US" sz="2200" kern="0" dirty="0"/>
              <a:t> </a:t>
            </a:r>
            <a:r>
              <a:rPr lang="en-US" sz="2200" kern="0" dirty="0" smtClean="0"/>
              <a:t>(can be performed by geotechnical Eng.)</a:t>
            </a:r>
            <a:endParaRPr lang="en-US" sz="2200" kern="0" dirty="0"/>
          </a:p>
          <a:p>
            <a:pPr marL="688975" lvl="1" indent="-285750" eaLnBrk="0" hangingPunct="0">
              <a:spcBef>
                <a:spcPts val="768"/>
              </a:spcBef>
              <a:buClr>
                <a:srgbClr val="3333CC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2400" b="1" kern="0" dirty="0"/>
          </a:p>
          <a:p>
            <a:pPr lvl="1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400" kern="0" dirty="0" smtClean="0"/>
          </a:p>
          <a:p>
            <a:pPr lvl="1" eaLnBrk="0" hangingPunct="0">
              <a:spcBef>
                <a:spcPts val="768"/>
              </a:spcBef>
              <a:buClr>
                <a:srgbClr val="3333CC"/>
              </a:buClr>
              <a:buSzPct val="60000"/>
              <a:tabLst>
                <a:tab pos="803275" algn="l"/>
              </a:tabLst>
              <a:defRPr/>
            </a:pPr>
            <a:endParaRPr lang="en-US" sz="32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3892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Design Considerations – Seismic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914400"/>
            <a:ext cx="8229600" cy="461752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317500"/>
          </a:effectLst>
        </p:spPr>
        <p:txBody>
          <a:bodyPr/>
          <a:lstStyle/>
          <a:p>
            <a:pPr marL="346075" indent="-346075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>
                <a:latin typeface="+mj-lt"/>
                <a:ea typeface="+mj-ea"/>
                <a:cs typeface="+mj-cs"/>
              </a:rPr>
              <a:t>Min. support length need not to </a:t>
            </a:r>
            <a:r>
              <a:rPr lang="en-US" sz="2800" b="1" kern="0" dirty="0">
                <a:latin typeface="+mj-lt"/>
                <a:ea typeface="+mj-ea"/>
                <a:cs typeface="+mj-cs"/>
              </a:rPr>
              <a:t>b</a:t>
            </a:r>
            <a:r>
              <a:rPr lang="en-US" sz="2800" b="1" kern="0" dirty="0" smtClean="0">
                <a:latin typeface="+mj-lt"/>
                <a:ea typeface="+mj-ea"/>
                <a:cs typeface="+mj-cs"/>
              </a:rPr>
              <a:t>e     investigated </a:t>
            </a:r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>
                <a:latin typeface="+mj-lt"/>
                <a:ea typeface="+mj-ea"/>
                <a:cs typeface="+mj-cs"/>
              </a:rPr>
              <a:t>Integral structure ≤ 500 ft. does not require seismic analysis (damping effect)</a:t>
            </a:r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/>
              <a:t>Integral Structure  &gt; 500 ft. in area of seismic category greater than A, will be analyzed using elastic dynamic analysis.</a:t>
            </a:r>
          </a:p>
          <a:p>
            <a:pPr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8695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914400"/>
            <a:ext cx="8520545" cy="54864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317500"/>
          </a:effectLst>
        </p:spPr>
        <p:txBody>
          <a:bodyPr/>
          <a:lstStyle/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/>
              <a:t>Intermediate pier details in seismic design category </a:t>
            </a:r>
            <a:r>
              <a:rPr lang="en-US" sz="2800" b="1" kern="0" dirty="0">
                <a:latin typeface="+mj-lt"/>
                <a:ea typeface="+mj-ea"/>
                <a:cs typeface="+mj-cs"/>
              </a:rPr>
              <a:t>g</a:t>
            </a:r>
            <a:r>
              <a:rPr lang="en-US" sz="2800" b="1" kern="0" dirty="0" smtClean="0">
                <a:latin typeface="+mj-lt"/>
                <a:ea typeface="+mj-ea"/>
                <a:cs typeface="+mj-cs"/>
              </a:rPr>
              <a:t>reater than A: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12502" r="8171" b="2365"/>
          <a:stretch/>
        </p:blipFill>
        <p:spPr>
          <a:xfrm>
            <a:off x="1517072" y="1874520"/>
            <a:ext cx="6400799" cy="42672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Design Considerations – Seismic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5171536" y="5029200"/>
            <a:ext cx="1828800" cy="20703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1295400" y="2419350"/>
            <a:ext cx="762000" cy="1143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57387" y="1553170"/>
            <a:ext cx="2720358" cy="92333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To prevent Lateral Movement due to Lateral Seismic Forces</a:t>
            </a:r>
            <a:endParaRPr lang="en-US" dirty="0"/>
          </a:p>
        </p:txBody>
      </p:sp>
      <p:cxnSp>
        <p:nvCxnSpPr>
          <p:cNvPr id="9" name="Straight Arrow Connector 8"/>
          <p:cNvCxnSpPr>
            <a:stCxn id="6" idx="2"/>
          </p:cNvCxnSpPr>
          <p:nvPr/>
        </p:nvCxnSpPr>
        <p:spPr bwMode="auto">
          <a:xfrm flipH="1">
            <a:off x="7000338" y="2476500"/>
            <a:ext cx="617228" cy="14097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6" idx="2"/>
          </p:cNvCxnSpPr>
          <p:nvPr/>
        </p:nvCxnSpPr>
        <p:spPr bwMode="auto">
          <a:xfrm flipH="1">
            <a:off x="5943602" y="2476500"/>
            <a:ext cx="1673964" cy="15316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710821" y="253365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Seismic Force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04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458200" cy="792162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Design Considerations – Piling</a:t>
            </a:r>
            <a:endParaRPr lang="en-US" sz="4000" dirty="0">
              <a:solidFill>
                <a:srgbClr val="0000CC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199" y="914400"/>
            <a:ext cx="8686801" cy="54864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317500"/>
          </a:effectLst>
        </p:spPr>
        <p:txBody>
          <a:bodyPr/>
          <a:lstStyle/>
          <a:p>
            <a:pPr marL="347472" lvl="1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/>
              <a:t> Type and configuration: </a:t>
            </a:r>
          </a:p>
          <a:p>
            <a:pPr marL="804672" lvl="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/>
              <a:t>H-piles or Pipe Piles</a:t>
            </a:r>
          </a:p>
          <a:p>
            <a:pPr marL="804672" lvl="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/>
              <a:t>Piles driven vertically (no battered piles)</a:t>
            </a:r>
          </a:p>
          <a:p>
            <a:pPr marL="804672" lvl="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/>
              <a:t>One row of piling is permitted</a:t>
            </a:r>
          </a:p>
          <a:p>
            <a:pPr marL="804672" lvl="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/>
              <a:t>Pile tip or Pile Show as recommended by Geotechnical Report</a:t>
            </a:r>
          </a:p>
          <a:p>
            <a:pPr marL="347472" lvl="1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/>
              <a:t>Pile spacing</a:t>
            </a:r>
            <a:r>
              <a:rPr lang="en-US" sz="2800" b="1" kern="0" dirty="0"/>
              <a:t>:</a:t>
            </a:r>
          </a:p>
          <a:p>
            <a:pPr marL="804672" lvl="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/>
              <a:t>Max. pile spacing is 10 ft. </a:t>
            </a:r>
          </a:p>
          <a:p>
            <a:pPr marL="804672" lvl="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/>
              <a:t>Min. pile spacing 3 </a:t>
            </a:r>
            <a:r>
              <a:rPr lang="en-US" sz="2400" kern="0" dirty="0" err="1" smtClean="0"/>
              <a:t>ft</a:t>
            </a:r>
            <a:r>
              <a:rPr lang="en-US" sz="2400" kern="0" dirty="0" smtClean="0"/>
              <a:t> </a:t>
            </a:r>
            <a:r>
              <a:rPr lang="en-US" sz="2400" kern="0" dirty="0"/>
              <a:t>or 3 x pile width </a:t>
            </a:r>
            <a:r>
              <a:rPr lang="en-US" sz="2400" kern="0" dirty="0" smtClean="0"/>
              <a:t>for </a:t>
            </a:r>
            <a:r>
              <a:rPr lang="en-US" sz="2400" kern="0" dirty="0"/>
              <a:t>H-piles</a:t>
            </a:r>
          </a:p>
          <a:p>
            <a:pPr marL="804672" lvl="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/>
              <a:t>Min. pile spacing 3.5 </a:t>
            </a:r>
            <a:r>
              <a:rPr lang="en-US" sz="2400" kern="0" dirty="0" err="1"/>
              <a:t>ft</a:t>
            </a:r>
            <a:r>
              <a:rPr lang="en-US" sz="2400" kern="0" dirty="0"/>
              <a:t> or 3 x pile width for pipe piles</a:t>
            </a:r>
          </a:p>
          <a:p>
            <a:pPr marL="804672" lvl="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/>
              <a:t>Min. </a:t>
            </a:r>
            <a:r>
              <a:rPr lang="en-US" sz="2400" kern="0" dirty="0" smtClean="0"/>
              <a:t>pile </a:t>
            </a:r>
            <a:r>
              <a:rPr lang="en-US" sz="2400" kern="0" dirty="0"/>
              <a:t>spacing in </a:t>
            </a:r>
            <a:r>
              <a:rPr lang="en-US" sz="2400" kern="0" dirty="0" smtClean="0"/>
              <a:t>Shale </a:t>
            </a:r>
            <a:r>
              <a:rPr lang="en-US" sz="2400" kern="0" dirty="0"/>
              <a:t>is 6 ft.</a:t>
            </a:r>
          </a:p>
          <a:p>
            <a:pPr marL="804863" lvl="1" indent="-463550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500" b="1" kern="0" dirty="0"/>
          </a:p>
          <a:p>
            <a:pPr marL="457200" lvl="2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400" kern="0" dirty="0" smtClean="0"/>
          </a:p>
          <a:p>
            <a:pPr marL="804863" lvl="1" indent="-463550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500" b="1" kern="0" dirty="0"/>
          </a:p>
          <a:p>
            <a:pPr marL="804863" lvl="1" indent="-463550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b="1" kern="0" dirty="0"/>
          </a:p>
          <a:p>
            <a:pPr lvl="1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b="1" kern="0" dirty="0"/>
          </a:p>
          <a:p>
            <a:pPr lvl="1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800" b="1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146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458200" cy="792162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Design Considerations – Piling</a:t>
            </a:r>
            <a:endParaRPr lang="en-US" sz="4000" dirty="0">
              <a:solidFill>
                <a:srgbClr val="0000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869" y="1780746"/>
            <a:ext cx="4887794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963047" y="1439853"/>
            <a:ext cx="2819400" cy="390586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317500"/>
          </a:effectLst>
        </p:spPr>
        <p:txBody>
          <a:bodyPr/>
          <a:lstStyle/>
          <a:p>
            <a:pPr marL="0" lvl="1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200" b="1" kern="0" dirty="0" smtClean="0"/>
              <a:t>Figure 408-3A  </a:t>
            </a:r>
          </a:p>
          <a:p>
            <a:pPr marL="0" lvl="1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800" b="1" kern="0" dirty="0" smtClean="0"/>
              <a:t>   </a:t>
            </a:r>
            <a:endParaRPr lang="en-US" sz="2800" b="1" kern="0" dirty="0"/>
          </a:p>
          <a:p>
            <a:pPr lvl="1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800" b="1" kern="0" dirty="0"/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0923" y="4679993"/>
            <a:ext cx="8229600" cy="160640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317500"/>
          </a:effectLst>
        </p:spPr>
        <p:txBody>
          <a:bodyPr/>
          <a:lstStyle/>
          <a:p>
            <a:pPr marL="0" lvl="1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200" b="1" kern="0" dirty="0"/>
              <a:t> </a:t>
            </a:r>
            <a:r>
              <a:rPr lang="en-US" sz="2200" b="1" kern="0" dirty="0" smtClean="0"/>
              <a:t>  B- For Piles in Hard Rock (Limestone) </a:t>
            </a:r>
          </a:p>
          <a:p>
            <a:pPr marL="0" lvl="1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200" b="1" kern="0" dirty="0" smtClean="0"/>
              <a:t>        Max. Nominal Geotechnical Resistance = 0.65 As </a:t>
            </a:r>
            <a:r>
              <a:rPr lang="en-US" sz="2200" b="1" kern="0" dirty="0" err="1" smtClean="0"/>
              <a:t>Fy</a:t>
            </a:r>
            <a:endParaRPr lang="en-US" sz="2200" b="1" kern="0" dirty="0" smtClean="0"/>
          </a:p>
          <a:p>
            <a:pPr marL="0" lvl="1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200" b="1" kern="0" dirty="0"/>
              <a:t> </a:t>
            </a:r>
            <a:r>
              <a:rPr lang="en-US" sz="2200" b="1" kern="0" dirty="0" smtClean="0"/>
              <a:t>       Max. Factored Geotechnical Resistance = 0.46 As </a:t>
            </a:r>
            <a:r>
              <a:rPr lang="en-US" sz="2200" b="1" kern="0" dirty="0" err="1" smtClean="0"/>
              <a:t>Fy</a:t>
            </a:r>
            <a:endParaRPr lang="en-US" sz="2800" b="1" kern="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199" y="914400"/>
            <a:ext cx="8686801" cy="12192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317500"/>
          </a:effectLst>
        </p:spPr>
        <p:txBody>
          <a:bodyPr/>
          <a:lstStyle/>
          <a:p>
            <a:pPr marL="347472" lvl="1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/>
              <a:t>Maximum Nominal Geotechnical Resistance</a:t>
            </a:r>
          </a:p>
          <a:p>
            <a:pPr marL="0" lvl="1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800" b="1" kern="0" dirty="0" smtClean="0"/>
              <a:t> </a:t>
            </a:r>
          </a:p>
          <a:p>
            <a:pPr marL="347472" lvl="1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endParaRPr lang="en-US" sz="2800" b="1" kern="0" dirty="0"/>
          </a:p>
          <a:p>
            <a:pPr marL="0" lvl="1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kern="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8232" y="2270232"/>
            <a:ext cx="3415540" cy="159280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317500"/>
          </a:effectLst>
        </p:spPr>
        <p:txBody>
          <a:bodyPr/>
          <a:lstStyle/>
          <a:p>
            <a:pPr marL="682625" lvl="1" indent="-682625" defTabSz="177800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200" b="1" kern="0" dirty="0" smtClean="0"/>
              <a:t> A- For Piles in Soil, </a:t>
            </a:r>
          </a:p>
          <a:p>
            <a:pPr marL="682625" lvl="1" indent="-682625" defTabSz="177800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200" b="1" kern="0" dirty="0"/>
              <a:t> </a:t>
            </a:r>
            <a:r>
              <a:rPr lang="en-US" sz="2200" b="1" kern="0" dirty="0" smtClean="0"/>
              <a:t>     Soft Rock, or Shale </a:t>
            </a:r>
          </a:p>
          <a:p>
            <a:pPr marL="682625" lvl="1" indent="-682625" defTabSz="177800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200" b="1" kern="0" dirty="0"/>
              <a:t>  </a:t>
            </a:r>
            <a:r>
              <a:rPr lang="en-US" sz="2200" b="1" kern="0" dirty="0" smtClean="0"/>
              <a:t>     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353223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686800" cy="792162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Disadvantages </a:t>
            </a:r>
            <a:endParaRPr lang="en-US" sz="4000" dirty="0">
              <a:solidFill>
                <a:srgbClr val="0000CC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914400"/>
            <a:ext cx="8229600" cy="4191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317500"/>
          </a:effectLst>
        </p:spPr>
        <p:txBody>
          <a:bodyPr/>
          <a:lstStyle/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/>
              <a:t>Settlement of the approach roadway</a:t>
            </a:r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/>
              <a:t>Deterioration of the terminal joint (pavement relief joint) between approach slab and roadway pavement</a:t>
            </a:r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/>
              <a:t>Insufficient thermal movement if backfill is over compacted (INDOT is using aggregate for backfill)</a:t>
            </a:r>
          </a:p>
          <a:p>
            <a:pPr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b="1" kern="0" dirty="0" smtClean="0">
              <a:latin typeface="+mj-lt"/>
              <a:ea typeface="+mj-ea"/>
              <a:cs typeface="+mj-cs"/>
            </a:endParaRPr>
          </a:p>
          <a:p>
            <a:pPr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1698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458200" cy="792162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Design Considerations – Piling</a:t>
            </a:r>
            <a:endParaRPr lang="en-US" sz="4000" dirty="0">
              <a:solidFill>
                <a:srgbClr val="0000CC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199" y="903890"/>
            <a:ext cx="8686801" cy="511591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317500"/>
          </a:effectLst>
        </p:spPr>
        <p:txBody>
          <a:bodyPr/>
          <a:lstStyle/>
          <a:p>
            <a:pPr marL="347472" lvl="1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/>
              <a:t>H-Pile: </a:t>
            </a:r>
          </a:p>
          <a:p>
            <a:pPr marL="804672" lvl="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/>
              <a:t>HP10, HP12, or HP14, Web perpendicular to the centerline of the structure</a:t>
            </a:r>
          </a:p>
          <a:p>
            <a:pPr marL="804672" lvl="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/>
              <a:t>B</a:t>
            </a:r>
            <a:r>
              <a:rPr lang="en-US" sz="2400" kern="0" dirty="0" smtClean="0"/>
              <a:t>est for end bearing</a:t>
            </a:r>
          </a:p>
          <a:p>
            <a:pPr marL="804672" lvl="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/>
              <a:t>Min. yield strength 50 </a:t>
            </a:r>
            <a:r>
              <a:rPr lang="en-US" sz="2400" kern="0" dirty="0" err="1" smtClean="0"/>
              <a:t>Ksi</a:t>
            </a:r>
            <a:endParaRPr lang="en-US" sz="2400" kern="0" dirty="0" smtClean="0"/>
          </a:p>
          <a:p>
            <a:pPr marL="347472" lvl="1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/>
              <a:t>Steel Pipe Pile: </a:t>
            </a:r>
          </a:p>
          <a:p>
            <a:pPr marL="804672" lvl="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/>
              <a:t>14” or 16” dia. with 0.25 in </a:t>
            </a:r>
            <a:r>
              <a:rPr lang="en-US" sz="2400" kern="0" dirty="0" smtClean="0"/>
              <a:t>&amp; 0.312 </a:t>
            </a:r>
            <a:r>
              <a:rPr lang="en-US" sz="2400" kern="0" dirty="0"/>
              <a:t>in min. wall thickness respectively </a:t>
            </a:r>
          </a:p>
          <a:p>
            <a:pPr marL="804672" lvl="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/>
              <a:t>Best </a:t>
            </a:r>
            <a:r>
              <a:rPr lang="en-US" sz="2400" kern="0" dirty="0"/>
              <a:t>for skin </a:t>
            </a:r>
            <a:r>
              <a:rPr lang="en-US" sz="2400" kern="0" dirty="0" smtClean="0"/>
              <a:t>friction</a:t>
            </a:r>
            <a:endParaRPr lang="en-US" sz="2400" kern="0" dirty="0"/>
          </a:p>
          <a:p>
            <a:pPr marL="804672" lvl="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/>
              <a:t>Filled with Class A Concrete (3500 Psi) </a:t>
            </a:r>
          </a:p>
          <a:p>
            <a:pPr marL="804672" lvl="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/>
              <a:t>Min. yield strength 45 </a:t>
            </a:r>
            <a:r>
              <a:rPr lang="en-US" sz="2400" kern="0" dirty="0" err="1"/>
              <a:t>Ksi</a:t>
            </a:r>
            <a:endParaRPr lang="en-US" sz="2400" kern="0" dirty="0"/>
          </a:p>
          <a:p>
            <a:pPr marL="457200" lvl="2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kern="0" dirty="0" smtClean="0"/>
          </a:p>
          <a:p>
            <a:pPr lvl="1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b="1" kern="0" dirty="0"/>
          </a:p>
          <a:p>
            <a:pPr lvl="1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800" b="1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352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799" cy="8382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 smtClean="0"/>
              <a:t>Design Considerations – Piling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914400"/>
            <a:ext cx="8229600" cy="54864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317500"/>
          </a:effectLst>
        </p:spPr>
        <p:txBody>
          <a:bodyPr/>
          <a:lstStyle/>
          <a:p>
            <a:pPr marL="347472" lvl="1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/>
              <a:t>Pile Pilot Holes:</a:t>
            </a:r>
          </a:p>
          <a:p>
            <a:pPr marL="804672" lvl="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200" kern="0" dirty="0" err="1" smtClean="0"/>
              <a:t>Preboring</a:t>
            </a:r>
            <a:r>
              <a:rPr lang="en-US" sz="2200" kern="0" dirty="0" smtClean="0"/>
              <a:t>: </a:t>
            </a:r>
          </a:p>
          <a:p>
            <a:pPr marL="1261872" lvl="3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200" kern="0" dirty="0" smtClean="0"/>
              <a:t>Hole is 2” smaller than the diameter or diagonal of the pile cross section </a:t>
            </a:r>
          </a:p>
          <a:p>
            <a:pPr marL="800100" lvl="3" indent="-342900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200" kern="0" dirty="0" err="1" smtClean="0"/>
              <a:t>Predrilling</a:t>
            </a:r>
            <a:r>
              <a:rPr lang="en-US" sz="2200" kern="0" dirty="0" smtClean="0"/>
              <a:t>: </a:t>
            </a:r>
          </a:p>
          <a:p>
            <a:pPr marL="1261872" lvl="3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200" kern="0" dirty="0" smtClean="0"/>
              <a:t>Hole minimum diameter is not less than the greatest dimension plus 4”.</a:t>
            </a:r>
          </a:p>
          <a:p>
            <a:pPr marL="800100" lvl="3" indent="-342900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200" kern="0" dirty="0" smtClean="0"/>
              <a:t>Cored in Rock: </a:t>
            </a:r>
          </a:p>
          <a:p>
            <a:pPr marL="1257300" lvl="4" indent="-342900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200" kern="0" dirty="0" smtClean="0"/>
              <a:t>Diameter as shown on the plans, piles driven to practical refusal, then holes filled with concrete</a:t>
            </a:r>
            <a:r>
              <a:rPr lang="en-US" sz="2400" kern="0" dirty="0" smtClean="0"/>
              <a:t>.</a:t>
            </a:r>
          </a:p>
          <a:p>
            <a:pPr marL="347472" lvl="1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/>
              <a:t>Pile </a:t>
            </a:r>
            <a:r>
              <a:rPr lang="en-US" sz="2800" b="1" kern="0" dirty="0" smtClean="0"/>
              <a:t>Testing:</a:t>
            </a:r>
            <a:endParaRPr lang="en-US" sz="2800" b="1" kern="0" dirty="0"/>
          </a:p>
          <a:p>
            <a:pPr marL="1257300" lvl="4" indent="-342900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/>
              <a:t> </a:t>
            </a:r>
            <a:r>
              <a:rPr lang="en-US" sz="2200" kern="0" dirty="0" smtClean="0"/>
              <a:t>Pile </a:t>
            </a:r>
            <a:r>
              <a:rPr lang="en-US" sz="2200" kern="0" dirty="0"/>
              <a:t>t</a:t>
            </a:r>
            <a:r>
              <a:rPr lang="en-US" sz="2200" kern="0" dirty="0" smtClean="0"/>
              <a:t>esting per INDOT Std. Specs (Dynamic or static)  </a:t>
            </a:r>
          </a:p>
          <a:p>
            <a:pPr marL="0" lvl="1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800" b="1" kern="0" dirty="0" smtClean="0"/>
              <a:t>   </a:t>
            </a:r>
            <a:endParaRPr lang="en-US" sz="2800" b="1" kern="0" dirty="0"/>
          </a:p>
          <a:p>
            <a:pPr lvl="1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800" b="1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013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8" y="0"/>
            <a:ext cx="9038112" cy="792162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800" dirty="0" smtClean="0"/>
              <a:t>Design Considerations - Piling</a:t>
            </a:r>
            <a:endParaRPr lang="en-US" sz="3800" dirty="0">
              <a:solidFill>
                <a:srgbClr val="0000CC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914400"/>
            <a:ext cx="8229600" cy="54864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317500"/>
          </a:effectLst>
        </p:spPr>
        <p:txBody>
          <a:bodyPr/>
          <a:lstStyle/>
          <a:p>
            <a:pPr marL="347472" lvl="1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/>
              <a:t>Alignment Tolerances (Std. Specs):</a:t>
            </a:r>
          </a:p>
          <a:p>
            <a:pPr marL="804672" lvl="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/>
              <a:t>2% of </a:t>
            </a:r>
            <a:r>
              <a:rPr lang="en-US" sz="2400" kern="0" dirty="0"/>
              <a:t>t</a:t>
            </a:r>
            <a:r>
              <a:rPr lang="en-US" sz="2400" kern="0" dirty="0" smtClean="0"/>
              <a:t>he axial alignment of the top 10 ft (2.4”)</a:t>
            </a:r>
          </a:p>
          <a:p>
            <a:pPr marL="804672" lvl="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/>
              <a:t>Pile shall not be less than 4” from the edge of </a:t>
            </a:r>
            <a:r>
              <a:rPr lang="en-US" sz="2400" kern="0" dirty="0"/>
              <a:t>t</a:t>
            </a:r>
            <a:r>
              <a:rPr lang="en-US" sz="2400" kern="0" dirty="0" smtClean="0"/>
              <a:t>he cap</a:t>
            </a:r>
          </a:p>
          <a:p>
            <a:pPr marL="804672" lvl="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/>
              <a:t>If alignment tolerances are exceeded, the extent of overloading shall be investigated. Corrective measures to </a:t>
            </a:r>
            <a:r>
              <a:rPr lang="en-US" sz="2400" kern="0" dirty="0"/>
              <a:t>b</a:t>
            </a:r>
            <a:r>
              <a:rPr lang="en-US" sz="2400" kern="0" dirty="0" smtClean="0"/>
              <a:t>e designed and constructed </a:t>
            </a:r>
            <a:r>
              <a:rPr lang="en-US" sz="2400" kern="0" dirty="0"/>
              <a:t>b</a:t>
            </a:r>
            <a:r>
              <a:rPr lang="en-US" sz="2400" kern="0" dirty="0" smtClean="0"/>
              <a:t>y </a:t>
            </a:r>
            <a:r>
              <a:rPr lang="en-US" sz="2400" kern="0" dirty="0"/>
              <a:t>t</a:t>
            </a:r>
            <a:r>
              <a:rPr lang="en-US" sz="2400" kern="0" dirty="0" smtClean="0"/>
              <a:t>he contractor.</a:t>
            </a:r>
          </a:p>
          <a:p>
            <a:pPr marL="0" lvl="1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800" b="1" kern="0" dirty="0" smtClean="0"/>
              <a:t>   </a:t>
            </a:r>
            <a:endParaRPr lang="en-US" sz="2800" b="1" kern="0" dirty="0"/>
          </a:p>
          <a:p>
            <a:pPr lvl="1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800" b="1" kern="0" dirty="0"/>
              <a:t> </a:t>
            </a:r>
            <a:r>
              <a:rPr lang="en-US" sz="2800" b="1" kern="0" dirty="0" smtClean="0"/>
              <a:t>              </a:t>
            </a:r>
            <a:endParaRPr lang="en-US" sz="2800" b="1" kern="0" dirty="0"/>
          </a:p>
        </p:txBody>
      </p:sp>
    </p:spTree>
    <p:extLst>
      <p:ext uri="{BB962C8B-B14F-4D97-AF65-F5344CB8AC3E}">
        <p14:creationId xmlns:p14="http://schemas.microsoft.com/office/powerpoint/2010/main" val="422500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Sequence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472153" y="3176750"/>
            <a:ext cx="480058" cy="284304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167352" y="3388122"/>
            <a:ext cx="1066800" cy="838200"/>
          </a:xfrm>
          <a:prstGeom prst="rect">
            <a:avLst/>
          </a:prstGeom>
          <a:blipFill dpi="0" rotWithShape="1">
            <a:blip r:embed="rId2" cstate="print">
              <a:alphaModFix amt="75000"/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472152" y="2109951"/>
            <a:ext cx="3429000" cy="1015609"/>
          </a:xfrm>
          <a:prstGeom prst="rect">
            <a:avLst/>
          </a:prstGeom>
          <a:solidFill>
            <a:schemeClr val="accent2">
              <a:lumMod val="60000"/>
              <a:lumOff val="40000"/>
              <a:alpha val="6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167352" y="2211159"/>
            <a:ext cx="1066800" cy="1194191"/>
          </a:xfrm>
          <a:prstGeom prst="rect">
            <a:avLst/>
          </a:prstGeom>
          <a:blipFill dpi="0" rotWithShape="1">
            <a:blip r:embed="rId2" cstate="print">
              <a:alphaModFix amt="44000"/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472152" y="3079840"/>
            <a:ext cx="609600" cy="45719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700751" y="2851241"/>
            <a:ext cx="76200" cy="228599"/>
            <a:chOff x="3733799" y="3535681"/>
            <a:chExt cx="76200" cy="228599"/>
          </a:xfrm>
          <a:solidFill>
            <a:schemeClr val="accent2">
              <a:alpha val="50000"/>
            </a:schemeClr>
          </a:solidFill>
        </p:grpSpPr>
        <p:sp>
          <p:nvSpPr>
            <p:cNvPr id="10" name="Rectangle 9"/>
            <p:cNvSpPr/>
            <p:nvPr/>
          </p:nvSpPr>
          <p:spPr bwMode="auto">
            <a:xfrm>
              <a:off x="3749040" y="3581400"/>
              <a:ext cx="45719" cy="18288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733799" y="3535681"/>
              <a:ext cx="76200" cy="45719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76011" y="2851241"/>
            <a:ext cx="76200" cy="228599"/>
            <a:chOff x="3733799" y="3535681"/>
            <a:chExt cx="76200" cy="228599"/>
          </a:xfrm>
          <a:solidFill>
            <a:schemeClr val="accent2">
              <a:alpha val="50000"/>
            </a:schemeClr>
          </a:solidFill>
        </p:grpSpPr>
        <p:sp>
          <p:nvSpPr>
            <p:cNvPr id="14" name="Rectangle 13"/>
            <p:cNvSpPr/>
            <p:nvPr/>
          </p:nvSpPr>
          <p:spPr bwMode="auto">
            <a:xfrm>
              <a:off x="3749040" y="3581400"/>
              <a:ext cx="45719" cy="18288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733799" y="3535681"/>
              <a:ext cx="76200" cy="45719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48352" y="2851241"/>
            <a:ext cx="76200" cy="228599"/>
            <a:chOff x="3733799" y="3535681"/>
            <a:chExt cx="76200" cy="228599"/>
          </a:xfrm>
          <a:solidFill>
            <a:schemeClr val="accent2">
              <a:alpha val="50000"/>
            </a:schemeClr>
          </a:solidFill>
        </p:grpSpPr>
        <p:sp>
          <p:nvSpPr>
            <p:cNvPr id="17" name="Rectangle 16"/>
            <p:cNvSpPr/>
            <p:nvPr/>
          </p:nvSpPr>
          <p:spPr bwMode="auto">
            <a:xfrm>
              <a:off x="3749040" y="3581400"/>
              <a:ext cx="45719" cy="18288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733799" y="3535681"/>
              <a:ext cx="76200" cy="45719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 bwMode="auto">
          <a:xfrm>
            <a:off x="4563593" y="3124839"/>
            <a:ext cx="289559" cy="45719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09752" y="1753960"/>
            <a:ext cx="3886200" cy="457199"/>
            <a:chOff x="914400" y="2463409"/>
            <a:chExt cx="2514600" cy="457199"/>
          </a:xfrm>
          <a:blipFill dpi="0" rotWithShape="1">
            <a:blip r:embed="rId2">
              <a:alphaModFix amt="66000"/>
            </a:blip>
            <a:srcRect/>
            <a:tile tx="0" ty="0" sx="100000" sy="100000" flip="none" algn="tl"/>
          </a:blipFill>
        </p:grpSpPr>
        <p:sp>
          <p:nvSpPr>
            <p:cNvPr id="20" name="Rectangle 19"/>
            <p:cNvSpPr/>
            <p:nvPr/>
          </p:nvSpPr>
          <p:spPr bwMode="auto">
            <a:xfrm>
              <a:off x="2514600" y="2463409"/>
              <a:ext cx="914400" cy="4571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" name="Right Triangle 21"/>
            <p:cNvSpPr/>
            <p:nvPr/>
          </p:nvSpPr>
          <p:spPr bwMode="auto">
            <a:xfrm rot="10800000">
              <a:off x="2209799" y="2819400"/>
              <a:ext cx="304798" cy="101208"/>
            </a:xfrm>
            <a:prstGeom prst="rt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914400" y="2463409"/>
              <a:ext cx="1600197" cy="355991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234152" y="3675478"/>
            <a:ext cx="3475366" cy="568073"/>
            <a:chOff x="4901103" y="4240826"/>
            <a:chExt cx="3456316" cy="713076"/>
          </a:xfrm>
          <a:blipFill dpi="0" rotWithShape="1">
            <a:blip r:embed="rId3">
              <a:alphaModFix amt="96000"/>
            </a:blip>
            <a:srcRect/>
            <a:tile tx="0" ty="0" sx="100000" sy="100000" flip="none" algn="tl"/>
          </a:blipFill>
        </p:grpSpPr>
        <p:sp>
          <p:nvSpPr>
            <p:cNvPr id="27" name="Right Triangle 26"/>
            <p:cNvSpPr/>
            <p:nvPr/>
          </p:nvSpPr>
          <p:spPr bwMode="auto">
            <a:xfrm>
              <a:off x="6749724" y="4240826"/>
              <a:ext cx="1607695" cy="700705"/>
            </a:xfrm>
            <a:prstGeom prst="rt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4901103" y="4240826"/>
              <a:ext cx="1848621" cy="71307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516643" y="2338552"/>
            <a:ext cx="1650709" cy="1868720"/>
            <a:chOff x="1828800" y="2684562"/>
            <a:chExt cx="1625010" cy="2507667"/>
          </a:xfrm>
          <a:blipFill dpi="0" rotWithShape="1">
            <a:blip r:embed="rId4">
              <a:alphaModFix amt="97000"/>
            </a:blip>
            <a:srcRect/>
            <a:tile tx="0" ty="0" sx="100000" sy="100000" flip="none" algn="tl"/>
          </a:blipFill>
        </p:grpSpPr>
        <p:sp>
          <p:nvSpPr>
            <p:cNvPr id="32" name="Rectangle 31"/>
            <p:cNvSpPr/>
            <p:nvPr/>
          </p:nvSpPr>
          <p:spPr bwMode="auto">
            <a:xfrm>
              <a:off x="2590800" y="2707795"/>
              <a:ext cx="863010" cy="2472031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3" name="Right Triangle 32"/>
            <p:cNvSpPr/>
            <p:nvPr/>
          </p:nvSpPr>
          <p:spPr bwMode="auto">
            <a:xfrm rot="10800000">
              <a:off x="1828800" y="2684562"/>
              <a:ext cx="762000" cy="2507667"/>
            </a:xfrm>
            <a:prstGeom prst="rt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09752" y="2109951"/>
            <a:ext cx="3651662" cy="245914"/>
            <a:chOff x="1671504" y="2362199"/>
            <a:chExt cx="2284958" cy="245914"/>
          </a:xfrm>
          <a:blipFill>
            <a:blip r:embed="rId5"/>
            <a:tile tx="0" ty="0" sx="100000" sy="100000" flip="none" algn="tl"/>
          </a:blipFill>
        </p:grpSpPr>
        <p:grpSp>
          <p:nvGrpSpPr>
            <p:cNvPr id="34" name="Group 33"/>
            <p:cNvGrpSpPr/>
            <p:nvPr/>
          </p:nvGrpSpPr>
          <p:grpSpPr>
            <a:xfrm>
              <a:off x="1671504" y="2365385"/>
              <a:ext cx="2284958" cy="242728"/>
              <a:chOff x="1168852" y="2476684"/>
              <a:chExt cx="2284958" cy="202375"/>
            </a:xfrm>
            <a:grpFill/>
          </p:grpSpPr>
          <p:sp>
            <p:nvSpPr>
              <p:cNvPr id="35" name="Rectangle 34"/>
              <p:cNvSpPr/>
              <p:nvPr/>
            </p:nvSpPr>
            <p:spPr bwMode="auto">
              <a:xfrm>
                <a:off x="2440403" y="2550243"/>
                <a:ext cx="1013407" cy="128816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1168852" y="2476684"/>
                <a:ext cx="1271551" cy="202374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37" name="Right Triangle 36"/>
            <p:cNvSpPr/>
            <p:nvPr/>
          </p:nvSpPr>
          <p:spPr bwMode="auto">
            <a:xfrm>
              <a:off x="2943055" y="2362199"/>
              <a:ext cx="333545" cy="101208"/>
            </a:xfrm>
            <a:prstGeom prst="rt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29" name="Flowchart: Connector 28"/>
          <p:cNvSpPr/>
          <p:nvPr/>
        </p:nvSpPr>
        <p:spPr bwMode="auto">
          <a:xfrm>
            <a:off x="3627305" y="3784839"/>
            <a:ext cx="330495" cy="317485"/>
          </a:xfrm>
          <a:prstGeom prst="flowChartConnecto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4395952" y="1753960"/>
            <a:ext cx="3505200" cy="458982"/>
            <a:chOff x="4395952" y="1753960"/>
            <a:chExt cx="3505200" cy="458982"/>
          </a:xfrm>
          <a:blipFill dpi="0" rotWithShape="1">
            <a:blip r:embed="rId2">
              <a:alphaModFix amt="75000"/>
            </a:blip>
            <a:srcRect/>
            <a:tile tx="0" ty="0" sx="100000" sy="100000" flip="none" algn="tl"/>
          </a:blipFill>
        </p:grpSpPr>
        <p:grpSp>
          <p:nvGrpSpPr>
            <p:cNvPr id="25" name="Group 24"/>
            <p:cNvGrpSpPr/>
            <p:nvPr/>
          </p:nvGrpSpPr>
          <p:grpSpPr>
            <a:xfrm>
              <a:off x="4395952" y="1753960"/>
              <a:ext cx="3505200" cy="457199"/>
              <a:chOff x="4191000" y="2006208"/>
              <a:chExt cx="3505200" cy="457199"/>
            </a:xfrm>
            <a:grpFill/>
          </p:grpSpPr>
          <p:sp>
            <p:nvSpPr>
              <p:cNvPr id="8" name="Rectangle 7"/>
              <p:cNvSpPr/>
              <p:nvPr/>
            </p:nvSpPr>
            <p:spPr bwMode="auto">
              <a:xfrm>
                <a:off x="4191000" y="2006208"/>
                <a:ext cx="3505200" cy="355991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4191000" y="2362199"/>
                <a:ext cx="76201" cy="101208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39" name="Rectangle 38"/>
            <p:cNvSpPr/>
            <p:nvPr/>
          </p:nvSpPr>
          <p:spPr bwMode="auto">
            <a:xfrm>
              <a:off x="4472152" y="2084355"/>
              <a:ext cx="761999" cy="128587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876801" y="2209799"/>
            <a:ext cx="3024440" cy="1331283"/>
            <a:chOff x="4747259" y="2362199"/>
            <a:chExt cx="2949029" cy="1431132"/>
          </a:xfrm>
        </p:grpSpPr>
        <p:sp>
          <p:nvSpPr>
            <p:cNvPr id="2" name="TextBox 1"/>
            <p:cNvSpPr txBox="1"/>
            <p:nvPr/>
          </p:nvSpPr>
          <p:spPr>
            <a:xfrm>
              <a:off x="6248400" y="2870001"/>
              <a:ext cx="1447888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Optional Construction Joints </a:t>
              </a:r>
              <a:endParaRPr lang="en-US" dirty="0"/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H="1">
              <a:off x="4876800" y="3332088"/>
              <a:ext cx="1371600" cy="32551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 flipH="1" flipV="1">
              <a:off x="4747259" y="2362199"/>
              <a:ext cx="1501141" cy="969467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3" name="Group 42"/>
          <p:cNvGrpSpPr/>
          <p:nvPr/>
        </p:nvGrpSpPr>
        <p:grpSpPr>
          <a:xfrm>
            <a:off x="509752" y="2278615"/>
            <a:ext cx="8199766" cy="3300911"/>
            <a:chOff x="304800" y="2530863"/>
            <a:chExt cx="8199766" cy="3300911"/>
          </a:xfrm>
        </p:grpSpPr>
        <p:sp>
          <p:nvSpPr>
            <p:cNvPr id="30" name="Rectangle 29"/>
            <p:cNvSpPr/>
            <p:nvPr/>
          </p:nvSpPr>
          <p:spPr bwMode="auto">
            <a:xfrm>
              <a:off x="304800" y="4450318"/>
              <a:ext cx="8199766" cy="1381456"/>
            </a:xfrm>
            <a:prstGeom prst="rect">
              <a:avLst/>
            </a:prstGeom>
            <a:blipFill dpi="0" rotWithShape="1">
              <a:blip r:embed="rId3" cstate="print">
                <a:alphaModFix amt="62000"/>
              </a:blip>
              <a:srcRect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1" name="Right Triangle 40"/>
            <p:cNvSpPr/>
            <p:nvPr/>
          </p:nvSpPr>
          <p:spPr bwMode="auto">
            <a:xfrm>
              <a:off x="2306779" y="2530863"/>
              <a:ext cx="778963" cy="1911484"/>
            </a:xfrm>
            <a:prstGeom prst="rtTriangle">
              <a:avLst/>
            </a:prstGeom>
            <a:blipFill dpi="0" rotWithShape="1">
              <a:blip r:embed="rId3" cstate="print">
                <a:alphaModFix amt="57000"/>
              </a:blip>
              <a:srcRect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304800" y="2608112"/>
              <a:ext cx="2006890" cy="1842165"/>
            </a:xfrm>
            <a:prstGeom prst="rect">
              <a:avLst/>
            </a:prstGeom>
            <a:blipFill dpi="0" rotWithShape="1">
              <a:blip r:embed="rId3" cstate="print">
                <a:alphaModFix amt="61000"/>
              </a:blip>
              <a:srcRect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206675" y="2851242"/>
            <a:ext cx="926399" cy="1290800"/>
            <a:chOff x="3505200" y="3085590"/>
            <a:chExt cx="1304249" cy="2055081"/>
          </a:xfrm>
        </p:grpSpPr>
        <p:grpSp>
          <p:nvGrpSpPr>
            <p:cNvPr id="48" name="Group 47"/>
            <p:cNvGrpSpPr/>
            <p:nvPr/>
          </p:nvGrpSpPr>
          <p:grpSpPr>
            <a:xfrm>
              <a:off x="3558691" y="3085590"/>
              <a:ext cx="1202140" cy="2055081"/>
              <a:chOff x="3581400" y="3050319"/>
              <a:chExt cx="1202140" cy="2055081"/>
            </a:xfrm>
          </p:grpSpPr>
          <p:cxnSp>
            <p:nvCxnSpPr>
              <p:cNvPr id="71" name="Straight Connector 70"/>
              <p:cNvCxnSpPr/>
              <p:nvPr/>
            </p:nvCxnSpPr>
            <p:spPr bwMode="auto">
              <a:xfrm>
                <a:off x="4783540" y="3108919"/>
                <a:ext cx="0" cy="1996481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 flipH="1">
                <a:off x="3581400" y="3050319"/>
                <a:ext cx="97" cy="2034632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3" name="Straight Connector 72"/>
              <p:cNvCxnSpPr/>
              <p:nvPr/>
            </p:nvCxnSpPr>
            <p:spPr bwMode="auto">
              <a:xfrm>
                <a:off x="3581400" y="5084951"/>
                <a:ext cx="1202140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9" name="Oval 48"/>
            <p:cNvSpPr/>
            <p:nvPr/>
          </p:nvSpPr>
          <p:spPr bwMode="auto">
            <a:xfrm>
              <a:off x="3569710" y="4994226"/>
              <a:ext cx="108611" cy="101767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4635953" y="5006139"/>
              <a:ext cx="114364" cy="101767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4636787" y="4455643"/>
              <a:ext cx="110245" cy="120625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3570838" y="4465072"/>
              <a:ext cx="114364" cy="101767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3574881" y="4040663"/>
              <a:ext cx="114364" cy="101767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4629921" y="4036716"/>
              <a:ext cx="114364" cy="101767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3505200" y="4030988"/>
              <a:ext cx="1295400" cy="277211"/>
              <a:chOff x="3527909" y="3995717"/>
              <a:chExt cx="1295400" cy="277211"/>
            </a:xfrm>
          </p:grpSpPr>
          <p:cxnSp>
            <p:nvCxnSpPr>
              <p:cNvPr id="68" name="Straight Connector 67"/>
              <p:cNvCxnSpPr/>
              <p:nvPr/>
            </p:nvCxnSpPr>
            <p:spPr bwMode="auto">
              <a:xfrm>
                <a:off x="3527909" y="3998886"/>
                <a:ext cx="1295400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>
                <a:off x="3528005" y="3995717"/>
                <a:ext cx="0" cy="27148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>
                <a:off x="4823309" y="4001445"/>
                <a:ext cx="0" cy="27148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6" name="Group 55"/>
            <p:cNvGrpSpPr/>
            <p:nvPr/>
          </p:nvGrpSpPr>
          <p:grpSpPr>
            <a:xfrm>
              <a:off x="3514049" y="4451612"/>
              <a:ext cx="1295400" cy="277211"/>
              <a:chOff x="3536758" y="4416341"/>
              <a:chExt cx="1295400" cy="277211"/>
            </a:xfrm>
          </p:grpSpPr>
          <p:cxnSp>
            <p:nvCxnSpPr>
              <p:cNvPr id="65" name="Straight Connector 64"/>
              <p:cNvCxnSpPr/>
              <p:nvPr/>
            </p:nvCxnSpPr>
            <p:spPr bwMode="auto">
              <a:xfrm>
                <a:off x="3536758" y="4419510"/>
                <a:ext cx="1295400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" name="Straight Connector 65"/>
              <p:cNvCxnSpPr/>
              <p:nvPr/>
            </p:nvCxnSpPr>
            <p:spPr bwMode="auto">
              <a:xfrm>
                <a:off x="3536854" y="4416341"/>
                <a:ext cx="0" cy="27148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7" name="Straight Connector 66"/>
              <p:cNvCxnSpPr/>
              <p:nvPr/>
            </p:nvCxnSpPr>
            <p:spPr bwMode="auto">
              <a:xfrm>
                <a:off x="4832158" y="4422069"/>
                <a:ext cx="0" cy="27148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57" name="Straight Connector 56"/>
            <p:cNvCxnSpPr/>
            <p:nvPr/>
          </p:nvCxnSpPr>
          <p:spPr bwMode="auto">
            <a:xfrm flipV="1">
              <a:off x="3624015" y="4883180"/>
              <a:ext cx="1096273" cy="762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 flipV="1">
              <a:off x="3613612" y="5013144"/>
              <a:ext cx="1096273" cy="762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flipV="1">
              <a:off x="3596862" y="4131785"/>
              <a:ext cx="1096273" cy="762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 flipV="1">
              <a:off x="3645145" y="4262386"/>
              <a:ext cx="1096273" cy="762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flipV="1">
              <a:off x="3588936" y="4616661"/>
              <a:ext cx="1096273" cy="762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 flipV="1">
              <a:off x="3624014" y="4747241"/>
              <a:ext cx="1096273" cy="762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 flipV="1">
              <a:off x="3595636" y="4388872"/>
              <a:ext cx="1096273" cy="762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flipV="1">
              <a:off x="3595636" y="4511153"/>
              <a:ext cx="1096273" cy="762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4" name="Group 73"/>
          <p:cNvGrpSpPr/>
          <p:nvPr/>
        </p:nvGrpSpPr>
        <p:grpSpPr>
          <a:xfrm>
            <a:off x="4206675" y="1873533"/>
            <a:ext cx="1560875" cy="1531817"/>
            <a:chOff x="3505200" y="2169181"/>
            <a:chExt cx="2222434" cy="1724076"/>
          </a:xfrm>
        </p:grpSpPr>
        <p:grpSp>
          <p:nvGrpSpPr>
            <p:cNvPr id="75" name="Group 74"/>
            <p:cNvGrpSpPr/>
            <p:nvPr/>
          </p:nvGrpSpPr>
          <p:grpSpPr>
            <a:xfrm>
              <a:off x="3505200" y="2169181"/>
              <a:ext cx="2222434" cy="1564619"/>
              <a:chOff x="3505200" y="2169181"/>
              <a:chExt cx="2222434" cy="1564619"/>
            </a:xfrm>
          </p:grpSpPr>
          <p:grpSp>
            <p:nvGrpSpPr>
              <p:cNvPr id="91" name="Group 90"/>
              <p:cNvGrpSpPr/>
              <p:nvPr/>
            </p:nvGrpSpPr>
            <p:grpSpPr>
              <a:xfrm>
                <a:off x="3505200" y="2169181"/>
                <a:ext cx="2222434" cy="1564619"/>
                <a:chOff x="3505200" y="2169181"/>
                <a:chExt cx="2222434" cy="1564619"/>
              </a:xfrm>
            </p:grpSpPr>
            <p:cxnSp>
              <p:nvCxnSpPr>
                <p:cNvPr id="94" name="Straight Connector 93"/>
                <p:cNvCxnSpPr/>
                <p:nvPr/>
              </p:nvCxnSpPr>
              <p:spPr bwMode="auto">
                <a:xfrm flipH="1">
                  <a:off x="4193281" y="2169181"/>
                  <a:ext cx="1534353" cy="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5" name="Straight Connector 94"/>
                <p:cNvCxnSpPr/>
                <p:nvPr/>
              </p:nvCxnSpPr>
              <p:spPr bwMode="auto">
                <a:xfrm flipH="1">
                  <a:off x="3505200" y="2169181"/>
                  <a:ext cx="688082" cy="926623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6" name="Straight Connector 95"/>
                <p:cNvCxnSpPr/>
                <p:nvPr/>
              </p:nvCxnSpPr>
              <p:spPr bwMode="auto">
                <a:xfrm>
                  <a:off x="3505200" y="3095804"/>
                  <a:ext cx="0" cy="637996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92" name="Straight Connector 91"/>
              <p:cNvCxnSpPr/>
              <p:nvPr/>
            </p:nvCxnSpPr>
            <p:spPr bwMode="auto">
              <a:xfrm flipH="1">
                <a:off x="3840850" y="2245366"/>
                <a:ext cx="1797951" cy="4717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3" name="Rectangle 92"/>
              <p:cNvSpPr/>
              <p:nvPr/>
            </p:nvSpPr>
            <p:spPr bwMode="auto">
              <a:xfrm>
                <a:off x="3808371" y="2204597"/>
                <a:ext cx="202515" cy="102860"/>
              </a:xfrm>
              <a:prstGeom prst="rect">
                <a:avLst/>
              </a:prstGeom>
              <a:noFill/>
              <a:ln w="1905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3510525" y="2654541"/>
              <a:ext cx="250795" cy="1238716"/>
              <a:chOff x="3558788" y="2648431"/>
              <a:chExt cx="250795" cy="1613955"/>
            </a:xfrm>
          </p:grpSpPr>
          <p:cxnSp>
            <p:nvCxnSpPr>
              <p:cNvPr id="89" name="Straight Connector 88"/>
              <p:cNvCxnSpPr/>
              <p:nvPr/>
            </p:nvCxnSpPr>
            <p:spPr bwMode="auto">
              <a:xfrm flipV="1">
                <a:off x="3574539" y="2666663"/>
                <a:ext cx="235044" cy="327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0" name="Straight Connector 89"/>
              <p:cNvCxnSpPr/>
              <p:nvPr/>
            </p:nvCxnSpPr>
            <p:spPr bwMode="auto">
              <a:xfrm flipH="1">
                <a:off x="3558788" y="2648431"/>
                <a:ext cx="10922" cy="161395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7" name="Oval 76"/>
            <p:cNvSpPr/>
            <p:nvPr/>
          </p:nvSpPr>
          <p:spPr bwMode="auto">
            <a:xfrm>
              <a:off x="3576486" y="3081655"/>
              <a:ext cx="130457" cy="103465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3547864" y="2689838"/>
              <a:ext cx="130457" cy="103465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3554745" y="3738839"/>
              <a:ext cx="130457" cy="103465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3570838" y="3414802"/>
              <a:ext cx="130457" cy="103465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4655178" y="2565483"/>
              <a:ext cx="130457" cy="103465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4635281" y="3185120"/>
              <a:ext cx="130456" cy="103465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4638560" y="3710180"/>
              <a:ext cx="130456" cy="103465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4404931" y="2202240"/>
              <a:ext cx="404518" cy="1652320"/>
              <a:chOff x="4404931" y="2361161"/>
              <a:chExt cx="404518" cy="1560568"/>
            </a:xfrm>
          </p:grpSpPr>
          <p:cxnSp>
            <p:nvCxnSpPr>
              <p:cNvPr id="87" name="Straight Connector 86"/>
              <p:cNvCxnSpPr/>
              <p:nvPr/>
            </p:nvCxnSpPr>
            <p:spPr bwMode="auto">
              <a:xfrm flipV="1">
                <a:off x="4404931" y="2361161"/>
                <a:ext cx="385883" cy="202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8" name="Straight Connector 87"/>
              <p:cNvCxnSpPr/>
              <p:nvPr/>
            </p:nvCxnSpPr>
            <p:spPr bwMode="auto">
              <a:xfrm>
                <a:off x="4790814" y="2362175"/>
                <a:ext cx="18635" cy="1559554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85" name="Oval 84"/>
            <p:cNvSpPr/>
            <p:nvPr/>
          </p:nvSpPr>
          <p:spPr bwMode="auto">
            <a:xfrm>
              <a:off x="4392133" y="2663826"/>
              <a:ext cx="130456" cy="103465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4399823" y="2968963"/>
              <a:ext cx="130456" cy="103465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cxnSp>
        <p:nvCxnSpPr>
          <p:cNvPr id="98" name="Straight Connector 97"/>
          <p:cNvCxnSpPr>
            <a:stCxn id="93" idx="1"/>
          </p:cNvCxnSpPr>
          <p:nvPr/>
        </p:nvCxnSpPr>
        <p:spPr bwMode="auto">
          <a:xfrm flipH="1" flipV="1">
            <a:off x="3125573" y="1941195"/>
            <a:ext cx="1294027" cy="95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Rectangle 96"/>
          <p:cNvSpPr/>
          <p:nvPr/>
        </p:nvSpPr>
        <p:spPr bwMode="auto">
          <a:xfrm>
            <a:off x="4373092" y="1753960"/>
            <a:ext cx="62075" cy="11107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4121633" y="3382338"/>
            <a:ext cx="1152827" cy="824934"/>
            <a:chOff x="4121633" y="3382338"/>
            <a:chExt cx="1152827" cy="824934"/>
          </a:xfrm>
        </p:grpSpPr>
        <p:sp>
          <p:nvSpPr>
            <p:cNvPr id="100" name="Rectangle 99"/>
            <p:cNvSpPr/>
            <p:nvPr/>
          </p:nvSpPr>
          <p:spPr bwMode="auto">
            <a:xfrm>
              <a:off x="5228741" y="3388122"/>
              <a:ext cx="45719" cy="81915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4121633" y="3382338"/>
              <a:ext cx="45719" cy="81915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4124339" y="3385230"/>
            <a:ext cx="1150122" cy="824934"/>
            <a:chOff x="4121633" y="3382338"/>
            <a:chExt cx="1152827" cy="824934"/>
          </a:xfrm>
          <a:solidFill>
            <a:schemeClr val="bg1"/>
          </a:solidFill>
        </p:grpSpPr>
        <p:sp>
          <p:nvSpPr>
            <p:cNvPr id="104" name="Rectangle 103"/>
            <p:cNvSpPr/>
            <p:nvPr/>
          </p:nvSpPr>
          <p:spPr bwMode="auto">
            <a:xfrm>
              <a:off x="5228741" y="3388122"/>
              <a:ext cx="45719" cy="81915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4121633" y="3382338"/>
              <a:ext cx="45719" cy="81915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107" name="Rectangle 106"/>
          <p:cNvSpPr/>
          <p:nvPr/>
        </p:nvSpPr>
        <p:spPr bwMode="auto">
          <a:xfrm>
            <a:off x="5226611" y="2109951"/>
            <a:ext cx="45719" cy="134259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4114800" y="2209800"/>
            <a:ext cx="54256" cy="1229281"/>
          </a:xfrm>
          <a:prstGeom prst="rect">
            <a:avLst/>
          </a:prstGeom>
          <a:blipFill dpi="0" rotWithShape="1">
            <a:blip r:embed="rId6" cstate="print">
              <a:alphaModFix amt="92000"/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4114800" y="2209800"/>
            <a:ext cx="54256" cy="122928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5226610" y="2114064"/>
            <a:ext cx="45719" cy="13425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1" name="Title 1"/>
          <p:cNvSpPr txBox="1">
            <a:spLocks/>
          </p:cNvSpPr>
          <p:nvPr/>
        </p:nvSpPr>
        <p:spPr>
          <a:xfrm>
            <a:off x="304800" y="838200"/>
            <a:ext cx="8229600" cy="7112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317500"/>
          </a:effectLst>
        </p:spPr>
        <p:txBody>
          <a:bodyPr/>
          <a:lstStyle/>
          <a:p>
            <a:pPr marL="347472" lvl="1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/>
              <a:t>Optional Construction Joints</a:t>
            </a:r>
          </a:p>
          <a:p>
            <a:pPr marL="0" lvl="1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800" b="1" kern="0" dirty="0" smtClean="0"/>
              <a:t> </a:t>
            </a:r>
          </a:p>
          <a:p>
            <a:pPr marL="347472" lvl="1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endParaRPr lang="en-US" sz="2800" b="1" kern="0" dirty="0"/>
          </a:p>
          <a:p>
            <a:pPr marL="0" lvl="1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315108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9" grpId="0" animBg="1"/>
      <p:bldP spid="29" grpId="0" animBg="1"/>
      <p:bldP spid="97" grpId="0" animBg="1"/>
      <p:bldP spid="107" grpId="0" animBg="1"/>
      <p:bldP spid="108" grpId="0" animBg="1"/>
      <p:bldP spid="109" grpId="0" animBg="1"/>
      <p:bldP spid="1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Sequence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472152" y="3113688"/>
            <a:ext cx="480058" cy="282991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472151" y="3016778"/>
            <a:ext cx="609600" cy="45719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700750" y="2788179"/>
            <a:ext cx="76200" cy="228599"/>
            <a:chOff x="3733799" y="3535681"/>
            <a:chExt cx="76200" cy="228599"/>
          </a:xfrm>
          <a:solidFill>
            <a:schemeClr val="accent2">
              <a:alpha val="50000"/>
            </a:schemeClr>
          </a:solidFill>
        </p:grpSpPr>
        <p:sp>
          <p:nvSpPr>
            <p:cNvPr id="10" name="Rectangle 9"/>
            <p:cNvSpPr/>
            <p:nvPr/>
          </p:nvSpPr>
          <p:spPr bwMode="auto">
            <a:xfrm>
              <a:off x="3749040" y="3581400"/>
              <a:ext cx="45719" cy="18288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733799" y="3535681"/>
              <a:ext cx="76200" cy="45719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76010" y="2788179"/>
            <a:ext cx="76200" cy="228599"/>
            <a:chOff x="3733799" y="3535681"/>
            <a:chExt cx="76200" cy="228599"/>
          </a:xfrm>
          <a:solidFill>
            <a:schemeClr val="accent2">
              <a:alpha val="50000"/>
            </a:schemeClr>
          </a:solidFill>
        </p:grpSpPr>
        <p:sp>
          <p:nvSpPr>
            <p:cNvPr id="14" name="Rectangle 13"/>
            <p:cNvSpPr/>
            <p:nvPr/>
          </p:nvSpPr>
          <p:spPr bwMode="auto">
            <a:xfrm>
              <a:off x="3749040" y="3581400"/>
              <a:ext cx="45719" cy="18288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733799" y="3535681"/>
              <a:ext cx="76200" cy="45719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48351" y="2788179"/>
            <a:ext cx="76200" cy="228599"/>
            <a:chOff x="3733799" y="3535681"/>
            <a:chExt cx="76200" cy="228599"/>
          </a:xfrm>
          <a:solidFill>
            <a:schemeClr val="accent2">
              <a:alpha val="50000"/>
            </a:schemeClr>
          </a:solidFill>
        </p:grpSpPr>
        <p:sp>
          <p:nvSpPr>
            <p:cNvPr id="17" name="Rectangle 16"/>
            <p:cNvSpPr/>
            <p:nvPr/>
          </p:nvSpPr>
          <p:spPr bwMode="auto">
            <a:xfrm>
              <a:off x="3749040" y="3581400"/>
              <a:ext cx="45719" cy="18288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733799" y="3535681"/>
              <a:ext cx="76200" cy="45719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 bwMode="auto">
          <a:xfrm>
            <a:off x="4563592" y="3061777"/>
            <a:ext cx="289559" cy="45719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54201" y="1690898"/>
            <a:ext cx="3841750" cy="457199"/>
            <a:chOff x="914400" y="2463409"/>
            <a:chExt cx="2514600" cy="457199"/>
          </a:xfrm>
          <a:blipFill dpi="0" rotWithShape="1">
            <a:blip r:embed="rId2">
              <a:alphaModFix amt="90000"/>
            </a:blip>
            <a:srcRect/>
            <a:tile tx="0" ty="0" sx="100000" sy="100000" flip="none" algn="tl"/>
          </a:blipFill>
        </p:grpSpPr>
        <p:sp>
          <p:nvSpPr>
            <p:cNvPr id="20" name="Rectangle 19"/>
            <p:cNvSpPr/>
            <p:nvPr/>
          </p:nvSpPr>
          <p:spPr bwMode="auto">
            <a:xfrm>
              <a:off x="2514600" y="2463409"/>
              <a:ext cx="914400" cy="4571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" name="Right Triangle 21"/>
            <p:cNvSpPr/>
            <p:nvPr/>
          </p:nvSpPr>
          <p:spPr bwMode="auto">
            <a:xfrm rot="10800000">
              <a:off x="2209799" y="2819400"/>
              <a:ext cx="304798" cy="101208"/>
            </a:xfrm>
            <a:prstGeom prst="rt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914400" y="2463409"/>
              <a:ext cx="1600197" cy="355991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234151" y="3360248"/>
            <a:ext cx="3475366" cy="777172"/>
            <a:chOff x="4901103" y="4240826"/>
            <a:chExt cx="3456316" cy="713076"/>
          </a:xfrm>
          <a:blipFill dpi="0" rotWithShape="1">
            <a:blip r:embed="rId3"/>
            <a:srcRect/>
            <a:tile tx="0" ty="0" sx="100000" sy="100000" flip="none" algn="tl"/>
          </a:blipFill>
        </p:grpSpPr>
        <p:sp>
          <p:nvSpPr>
            <p:cNvPr id="27" name="Right Triangle 26"/>
            <p:cNvSpPr/>
            <p:nvPr/>
          </p:nvSpPr>
          <p:spPr bwMode="auto">
            <a:xfrm>
              <a:off x="6749724" y="4240826"/>
              <a:ext cx="1607695" cy="700705"/>
            </a:xfrm>
            <a:prstGeom prst="rt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4901103" y="4240826"/>
              <a:ext cx="1848621" cy="71307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516642" y="2275490"/>
            <a:ext cx="1650709" cy="1868720"/>
            <a:chOff x="1828800" y="2684562"/>
            <a:chExt cx="1625010" cy="2507667"/>
          </a:xfrm>
          <a:blipFill dpi="0" rotWithShape="1">
            <a:blip r:embed="rId4">
              <a:alphaModFix amt="92000"/>
            </a:blip>
            <a:srcRect/>
            <a:tile tx="0" ty="0" sx="100000" sy="100000" flip="none" algn="tl"/>
          </a:blipFill>
        </p:grpSpPr>
        <p:sp>
          <p:nvSpPr>
            <p:cNvPr id="32" name="Rectangle 31"/>
            <p:cNvSpPr/>
            <p:nvPr/>
          </p:nvSpPr>
          <p:spPr bwMode="auto">
            <a:xfrm>
              <a:off x="2590800" y="2707795"/>
              <a:ext cx="863010" cy="2472031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3" name="Right Triangle 32"/>
            <p:cNvSpPr/>
            <p:nvPr/>
          </p:nvSpPr>
          <p:spPr bwMode="auto">
            <a:xfrm rot="10800000">
              <a:off x="1828800" y="2684562"/>
              <a:ext cx="762000" cy="2507667"/>
            </a:xfrm>
            <a:prstGeom prst="rt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03402" y="2034190"/>
            <a:ext cx="3658012" cy="258613"/>
            <a:chOff x="1671504" y="2362199"/>
            <a:chExt cx="2284958" cy="245914"/>
          </a:xfrm>
          <a:blipFill>
            <a:blip r:embed="rId5"/>
            <a:tile tx="0" ty="0" sx="100000" sy="100000" flip="none" algn="tl"/>
          </a:blipFill>
        </p:grpSpPr>
        <p:grpSp>
          <p:nvGrpSpPr>
            <p:cNvPr id="34" name="Group 33"/>
            <p:cNvGrpSpPr/>
            <p:nvPr/>
          </p:nvGrpSpPr>
          <p:grpSpPr>
            <a:xfrm>
              <a:off x="1671504" y="2365385"/>
              <a:ext cx="2284958" cy="242728"/>
              <a:chOff x="1168852" y="2476684"/>
              <a:chExt cx="2284958" cy="202375"/>
            </a:xfrm>
            <a:grpFill/>
          </p:grpSpPr>
          <p:sp>
            <p:nvSpPr>
              <p:cNvPr id="35" name="Rectangle 34"/>
              <p:cNvSpPr/>
              <p:nvPr/>
            </p:nvSpPr>
            <p:spPr bwMode="auto">
              <a:xfrm>
                <a:off x="2440403" y="2550243"/>
                <a:ext cx="1013407" cy="128816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1168852" y="2476684"/>
                <a:ext cx="1271551" cy="202374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37" name="Right Triangle 36"/>
            <p:cNvSpPr/>
            <p:nvPr/>
          </p:nvSpPr>
          <p:spPr bwMode="auto">
            <a:xfrm>
              <a:off x="2943055" y="2362199"/>
              <a:ext cx="333545" cy="101208"/>
            </a:xfrm>
            <a:prstGeom prst="rt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29" name="Flowchart: Connector 28"/>
          <p:cNvSpPr/>
          <p:nvPr/>
        </p:nvSpPr>
        <p:spPr bwMode="auto">
          <a:xfrm>
            <a:off x="3627304" y="3721777"/>
            <a:ext cx="330495" cy="317485"/>
          </a:xfrm>
          <a:prstGeom prst="flowChartConnecto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167351" y="1676400"/>
            <a:ext cx="3681249" cy="2486860"/>
            <a:chOff x="3962400" y="1991710"/>
            <a:chExt cx="3681249" cy="2486860"/>
          </a:xfrm>
          <a:blipFill dpi="0" rotWithShape="1">
            <a:blip r:embed="rId2">
              <a:alphaModFix amt="60000"/>
            </a:blip>
            <a:srcRect/>
            <a:tile tx="0" ty="0" sx="100000" sy="100000" flip="none" algn="tl"/>
          </a:blipFill>
        </p:grpSpPr>
        <p:grpSp>
          <p:nvGrpSpPr>
            <p:cNvPr id="25" name="Group 24"/>
            <p:cNvGrpSpPr/>
            <p:nvPr/>
          </p:nvGrpSpPr>
          <p:grpSpPr>
            <a:xfrm>
              <a:off x="4191000" y="1991710"/>
              <a:ext cx="3452649" cy="471697"/>
              <a:chOff x="4191000" y="1991710"/>
              <a:chExt cx="3452649" cy="471697"/>
            </a:xfrm>
            <a:grpFill/>
          </p:grpSpPr>
          <p:sp>
            <p:nvSpPr>
              <p:cNvPr id="8" name="Rectangle 7"/>
              <p:cNvSpPr/>
              <p:nvPr/>
            </p:nvSpPr>
            <p:spPr bwMode="auto">
              <a:xfrm>
                <a:off x="4191000" y="1991710"/>
                <a:ext cx="3452649" cy="37048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4191000" y="2362199"/>
                <a:ext cx="76201" cy="101208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3962400" y="2336603"/>
              <a:ext cx="1066800" cy="2141967"/>
              <a:chOff x="3962400" y="2336603"/>
              <a:chExt cx="1066800" cy="2141967"/>
            </a:xfrm>
            <a:grpFill/>
          </p:grpSpPr>
          <p:sp>
            <p:nvSpPr>
              <p:cNvPr id="5" name="Rectangle 4"/>
              <p:cNvSpPr/>
              <p:nvPr/>
            </p:nvSpPr>
            <p:spPr bwMode="auto">
              <a:xfrm>
                <a:off x="3962400" y="2453611"/>
                <a:ext cx="1066800" cy="202495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4267200" y="2336603"/>
                <a:ext cx="761999" cy="128587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516785" y="2205467"/>
            <a:ext cx="8199766" cy="3300911"/>
            <a:chOff x="304800" y="2530863"/>
            <a:chExt cx="8199766" cy="3300911"/>
          </a:xfrm>
        </p:grpSpPr>
        <p:sp>
          <p:nvSpPr>
            <p:cNvPr id="42" name="Rectangle 41"/>
            <p:cNvSpPr/>
            <p:nvPr/>
          </p:nvSpPr>
          <p:spPr bwMode="auto">
            <a:xfrm>
              <a:off x="304800" y="4450318"/>
              <a:ext cx="8199766" cy="1381456"/>
            </a:xfrm>
            <a:prstGeom prst="rect">
              <a:avLst/>
            </a:prstGeom>
            <a:blipFill dpi="0" rotWithShape="1">
              <a:blip r:embed="rId3" cstate="print">
                <a:alphaModFix amt="62000"/>
              </a:blip>
              <a:srcRect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3" name="Right Triangle 42"/>
            <p:cNvSpPr/>
            <p:nvPr/>
          </p:nvSpPr>
          <p:spPr bwMode="auto">
            <a:xfrm>
              <a:off x="2306779" y="2530863"/>
              <a:ext cx="778963" cy="1911484"/>
            </a:xfrm>
            <a:prstGeom prst="rtTriangle">
              <a:avLst/>
            </a:prstGeom>
            <a:blipFill dpi="0" rotWithShape="1">
              <a:blip r:embed="rId3" cstate="print">
                <a:alphaModFix amt="57000"/>
              </a:blip>
              <a:srcRect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04800" y="2608112"/>
              <a:ext cx="2006890" cy="1842165"/>
            </a:xfrm>
            <a:prstGeom prst="rect">
              <a:avLst/>
            </a:prstGeom>
            <a:blipFill dpi="0" rotWithShape="1">
              <a:blip r:embed="rId3" cstate="print">
                <a:alphaModFix amt="61000"/>
              </a:blip>
              <a:srcRect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45" name="Title 1"/>
          <p:cNvSpPr txBox="1">
            <a:spLocks/>
          </p:cNvSpPr>
          <p:nvPr/>
        </p:nvSpPr>
        <p:spPr>
          <a:xfrm>
            <a:off x="228600" y="838200"/>
            <a:ext cx="8229600" cy="7112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317500"/>
          </a:effectLst>
        </p:spPr>
        <p:txBody>
          <a:bodyPr/>
          <a:lstStyle/>
          <a:p>
            <a:pPr marL="347472" lvl="1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/>
              <a:t>Without Optional Construction Joint</a:t>
            </a:r>
          </a:p>
          <a:p>
            <a:pPr marL="0" lvl="1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800" b="1" kern="0" dirty="0" smtClean="0"/>
              <a:t> </a:t>
            </a:r>
          </a:p>
          <a:p>
            <a:pPr marL="347472" lvl="1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endParaRPr lang="en-US" sz="2800" b="1" kern="0" dirty="0"/>
          </a:p>
          <a:p>
            <a:pPr marL="0" lvl="1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kern="0" dirty="0"/>
          </a:p>
        </p:txBody>
      </p:sp>
      <p:grpSp>
        <p:nvGrpSpPr>
          <p:cNvPr id="46" name="Group 45"/>
          <p:cNvGrpSpPr/>
          <p:nvPr/>
        </p:nvGrpSpPr>
        <p:grpSpPr>
          <a:xfrm>
            <a:off x="4206674" y="2788180"/>
            <a:ext cx="926399" cy="1290800"/>
            <a:chOff x="3505200" y="3085590"/>
            <a:chExt cx="1304249" cy="2055081"/>
          </a:xfrm>
        </p:grpSpPr>
        <p:grpSp>
          <p:nvGrpSpPr>
            <p:cNvPr id="47" name="Group 46"/>
            <p:cNvGrpSpPr/>
            <p:nvPr/>
          </p:nvGrpSpPr>
          <p:grpSpPr>
            <a:xfrm>
              <a:off x="3558691" y="3085590"/>
              <a:ext cx="1202140" cy="2055081"/>
              <a:chOff x="3581400" y="3050319"/>
              <a:chExt cx="1202140" cy="2055081"/>
            </a:xfrm>
          </p:grpSpPr>
          <p:cxnSp>
            <p:nvCxnSpPr>
              <p:cNvPr id="70" name="Straight Connector 69"/>
              <p:cNvCxnSpPr/>
              <p:nvPr/>
            </p:nvCxnSpPr>
            <p:spPr bwMode="auto">
              <a:xfrm>
                <a:off x="4783540" y="3108919"/>
                <a:ext cx="0" cy="1996481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/>
              <p:cNvCxnSpPr/>
              <p:nvPr/>
            </p:nvCxnSpPr>
            <p:spPr bwMode="auto">
              <a:xfrm flipH="1">
                <a:off x="3581400" y="3050319"/>
                <a:ext cx="97" cy="2034632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>
                <a:off x="3581400" y="5084951"/>
                <a:ext cx="1202140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8" name="Oval 47"/>
            <p:cNvSpPr/>
            <p:nvPr/>
          </p:nvSpPr>
          <p:spPr bwMode="auto">
            <a:xfrm>
              <a:off x="3569710" y="4994226"/>
              <a:ext cx="108611" cy="101767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4635953" y="5006139"/>
              <a:ext cx="114364" cy="101767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4636787" y="4455643"/>
              <a:ext cx="110245" cy="120625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3570838" y="4465072"/>
              <a:ext cx="114364" cy="101767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3574881" y="4040663"/>
              <a:ext cx="114364" cy="101767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4629921" y="4036716"/>
              <a:ext cx="114364" cy="101767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3505200" y="4030988"/>
              <a:ext cx="1295400" cy="277211"/>
              <a:chOff x="3527909" y="3995717"/>
              <a:chExt cx="1295400" cy="277211"/>
            </a:xfrm>
          </p:grpSpPr>
          <p:cxnSp>
            <p:nvCxnSpPr>
              <p:cNvPr id="67" name="Straight Connector 66"/>
              <p:cNvCxnSpPr/>
              <p:nvPr/>
            </p:nvCxnSpPr>
            <p:spPr bwMode="auto">
              <a:xfrm>
                <a:off x="3527909" y="3998886"/>
                <a:ext cx="1295400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Straight Connector 67"/>
              <p:cNvCxnSpPr/>
              <p:nvPr/>
            </p:nvCxnSpPr>
            <p:spPr bwMode="auto">
              <a:xfrm>
                <a:off x="3528005" y="3995717"/>
                <a:ext cx="0" cy="27148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>
                <a:off x="4823309" y="4001445"/>
                <a:ext cx="0" cy="27148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5" name="Group 54"/>
            <p:cNvGrpSpPr/>
            <p:nvPr/>
          </p:nvGrpSpPr>
          <p:grpSpPr>
            <a:xfrm>
              <a:off x="3514049" y="4451612"/>
              <a:ext cx="1295400" cy="277211"/>
              <a:chOff x="3536758" y="4416341"/>
              <a:chExt cx="1295400" cy="277211"/>
            </a:xfrm>
          </p:grpSpPr>
          <p:cxnSp>
            <p:nvCxnSpPr>
              <p:cNvPr id="64" name="Straight Connector 63"/>
              <p:cNvCxnSpPr/>
              <p:nvPr/>
            </p:nvCxnSpPr>
            <p:spPr bwMode="auto">
              <a:xfrm>
                <a:off x="3536758" y="4419510"/>
                <a:ext cx="1295400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" name="Straight Connector 64"/>
              <p:cNvCxnSpPr/>
              <p:nvPr/>
            </p:nvCxnSpPr>
            <p:spPr bwMode="auto">
              <a:xfrm>
                <a:off x="3536854" y="4416341"/>
                <a:ext cx="0" cy="27148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" name="Straight Connector 65"/>
              <p:cNvCxnSpPr/>
              <p:nvPr/>
            </p:nvCxnSpPr>
            <p:spPr bwMode="auto">
              <a:xfrm>
                <a:off x="4832158" y="4422069"/>
                <a:ext cx="0" cy="27148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56" name="Straight Connector 55"/>
            <p:cNvCxnSpPr/>
            <p:nvPr/>
          </p:nvCxnSpPr>
          <p:spPr bwMode="auto">
            <a:xfrm flipV="1">
              <a:off x="3624015" y="4883180"/>
              <a:ext cx="1096273" cy="762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 flipV="1">
              <a:off x="3613612" y="5013144"/>
              <a:ext cx="1096273" cy="762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 flipV="1">
              <a:off x="3596862" y="4131785"/>
              <a:ext cx="1096273" cy="762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flipV="1">
              <a:off x="3645145" y="4262386"/>
              <a:ext cx="1096273" cy="762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 flipV="1">
              <a:off x="3588936" y="4616661"/>
              <a:ext cx="1096273" cy="762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flipV="1">
              <a:off x="3624014" y="4747241"/>
              <a:ext cx="1096273" cy="762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 flipV="1">
              <a:off x="3595636" y="4388872"/>
              <a:ext cx="1096273" cy="762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 flipV="1">
              <a:off x="3595636" y="4511153"/>
              <a:ext cx="1096273" cy="762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3" name="Group 72"/>
          <p:cNvGrpSpPr/>
          <p:nvPr/>
        </p:nvGrpSpPr>
        <p:grpSpPr>
          <a:xfrm>
            <a:off x="4206674" y="1779533"/>
            <a:ext cx="1560875" cy="1562756"/>
            <a:chOff x="3505200" y="2169181"/>
            <a:chExt cx="2222434" cy="1724076"/>
          </a:xfrm>
        </p:grpSpPr>
        <p:grpSp>
          <p:nvGrpSpPr>
            <p:cNvPr id="74" name="Group 73"/>
            <p:cNvGrpSpPr/>
            <p:nvPr/>
          </p:nvGrpSpPr>
          <p:grpSpPr>
            <a:xfrm>
              <a:off x="3505200" y="2169181"/>
              <a:ext cx="2222434" cy="1564619"/>
              <a:chOff x="3505200" y="2169181"/>
              <a:chExt cx="2222434" cy="1564619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3505200" y="2169181"/>
                <a:ext cx="2222434" cy="1564619"/>
                <a:chOff x="3505200" y="2169181"/>
                <a:chExt cx="2222434" cy="1564619"/>
              </a:xfrm>
            </p:grpSpPr>
            <p:cxnSp>
              <p:nvCxnSpPr>
                <p:cNvPr id="93" name="Straight Connector 92"/>
                <p:cNvCxnSpPr/>
                <p:nvPr/>
              </p:nvCxnSpPr>
              <p:spPr bwMode="auto">
                <a:xfrm flipH="1">
                  <a:off x="4193281" y="2169181"/>
                  <a:ext cx="1534353" cy="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4" name="Straight Connector 93"/>
                <p:cNvCxnSpPr/>
                <p:nvPr/>
              </p:nvCxnSpPr>
              <p:spPr bwMode="auto">
                <a:xfrm flipH="1">
                  <a:off x="3505200" y="2169181"/>
                  <a:ext cx="688082" cy="926623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5" name="Straight Connector 94"/>
                <p:cNvCxnSpPr/>
                <p:nvPr/>
              </p:nvCxnSpPr>
              <p:spPr bwMode="auto">
                <a:xfrm>
                  <a:off x="3505200" y="3095804"/>
                  <a:ext cx="0" cy="637996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91" name="Straight Connector 90"/>
              <p:cNvCxnSpPr/>
              <p:nvPr/>
            </p:nvCxnSpPr>
            <p:spPr bwMode="auto">
              <a:xfrm flipH="1">
                <a:off x="3840850" y="2245366"/>
                <a:ext cx="1797951" cy="4717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2" name="Rectangle 91"/>
              <p:cNvSpPr/>
              <p:nvPr/>
            </p:nvSpPr>
            <p:spPr bwMode="auto">
              <a:xfrm>
                <a:off x="3628020" y="2193936"/>
                <a:ext cx="202516" cy="102860"/>
              </a:xfrm>
              <a:prstGeom prst="rect">
                <a:avLst/>
              </a:prstGeom>
              <a:noFill/>
              <a:ln w="1905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3510525" y="2654541"/>
              <a:ext cx="250795" cy="1238716"/>
              <a:chOff x="3558788" y="2648431"/>
              <a:chExt cx="250795" cy="1613955"/>
            </a:xfrm>
          </p:grpSpPr>
          <p:cxnSp>
            <p:nvCxnSpPr>
              <p:cNvPr id="88" name="Straight Connector 87"/>
              <p:cNvCxnSpPr/>
              <p:nvPr/>
            </p:nvCxnSpPr>
            <p:spPr bwMode="auto">
              <a:xfrm flipV="1">
                <a:off x="3574539" y="2666663"/>
                <a:ext cx="235044" cy="327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" name="Straight Connector 88"/>
              <p:cNvCxnSpPr/>
              <p:nvPr/>
            </p:nvCxnSpPr>
            <p:spPr bwMode="auto">
              <a:xfrm flipH="1">
                <a:off x="3558788" y="2648431"/>
                <a:ext cx="10922" cy="161395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6" name="Oval 75"/>
            <p:cNvSpPr/>
            <p:nvPr/>
          </p:nvSpPr>
          <p:spPr bwMode="auto">
            <a:xfrm>
              <a:off x="3576486" y="3081655"/>
              <a:ext cx="130457" cy="103465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3547864" y="2689838"/>
              <a:ext cx="130457" cy="103465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3554745" y="3738839"/>
              <a:ext cx="130457" cy="103465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3570838" y="3414802"/>
              <a:ext cx="130457" cy="103465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4655178" y="2565483"/>
              <a:ext cx="130457" cy="103465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4635281" y="3185120"/>
              <a:ext cx="130456" cy="103465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4638560" y="3710180"/>
              <a:ext cx="130456" cy="103465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4404931" y="2202240"/>
              <a:ext cx="404518" cy="1652320"/>
              <a:chOff x="4404931" y="2361161"/>
              <a:chExt cx="404518" cy="1560568"/>
            </a:xfrm>
          </p:grpSpPr>
          <p:cxnSp>
            <p:nvCxnSpPr>
              <p:cNvPr id="86" name="Straight Connector 85"/>
              <p:cNvCxnSpPr/>
              <p:nvPr/>
            </p:nvCxnSpPr>
            <p:spPr bwMode="auto">
              <a:xfrm flipV="1">
                <a:off x="4404931" y="2361161"/>
                <a:ext cx="385883" cy="202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7" name="Straight Connector 86"/>
              <p:cNvCxnSpPr/>
              <p:nvPr/>
            </p:nvCxnSpPr>
            <p:spPr bwMode="auto">
              <a:xfrm>
                <a:off x="4790814" y="2362175"/>
                <a:ext cx="18635" cy="1559554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84" name="Oval 83"/>
            <p:cNvSpPr/>
            <p:nvPr/>
          </p:nvSpPr>
          <p:spPr bwMode="auto">
            <a:xfrm>
              <a:off x="4392133" y="2663826"/>
              <a:ext cx="130456" cy="103465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4399823" y="2968963"/>
              <a:ext cx="130456" cy="103465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cxnSp>
        <p:nvCxnSpPr>
          <p:cNvPr id="96" name="Straight Connector 95"/>
          <p:cNvCxnSpPr/>
          <p:nvPr/>
        </p:nvCxnSpPr>
        <p:spPr bwMode="auto">
          <a:xfrm flipH="1">
            <a:off x="3125572" y="1844337"/>
            <a:ext cx="1198436" cy="352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Rectangle 96"/>
          <p:cNvSpPr/>
          <p:nvPr/>
        </p:nvSpPr>
        <p:spPr bwMode="auto">
          <a:xfrm flipV="1">
            <a:off x="4377651" y="1696227"/>
            <a:ext cx="45719" cy="5553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5228740" y="2038350"/>
            <a:ext cx="45719" cy="207060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5227319" y="2024344"/>
            <a:ext cx="45719" cy="208308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4133365" y="2124075"/>
            <a:ext cx="45719" cy="202297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4131944" y="2091019"/>
            <a:ext cx="45719" cy="208308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4440072" y="2057400"/>
            <a:ext cx="3429000" cy="990600"/>
          </a:xfrm>
          <a:prstGeom prst="rect">
            <a:avLst/>
          </a:prstGeom>
          <a:solidFill>
            <a:schemeClr val="accent2">
              <a:lumMod val="60000"/>
              <a:lumOff val="40000"/>
              <a:alpha val="6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55328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9" grpId="0" animBg="1"/>
      <p:bldP spid="29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199" y="914400"/>
            <a:ext cx="8686801" cy="54864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317500"/>
          </a:effectLst>
        </p:spPr>
        <p:txBody>
          <a:bodyPr/>
          <a:lstStyle/>
          <a:p>
            <a:pPr marL="347472" lvl="1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/>
              <a:t> Two options were considered: </a:t>
            </a:r>
          </a:p>
          <a:p>
            <a:pPr marL="804672" lvl="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/>
              <a:t>Option A: </a:t>
            </a:r>
          </a:p>
          <a:p>
            <a:pPr marL="800100" lvl="2" indent="223838" eaLnBrk="0" hangingPunct="0">
              <a:spcBef>
                <a:spcPts val="768"/>
              </a:spcBef>
              <a:buClr>
                <a:srgbClr val="3333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kern="0" dirty="0"/>
              <a:t> </a:t>
            </a:r>
            <a:r>
              <a:rPr lang="en-US" sz="2400" kern="0" dirty="0" smtClean="0"/>
              <a:t>Total Cast-in-place concrete End Bent  </a:t>
            </a:r>
          </a:p>
          <a:p>
            <a:pPr marL="800100" lvl="2" indent="223838" eaLnBrk="0" hangingPunct="0">
              <a:spcBef>
                <a:spcPts val="768"/>
              </a:spcBef>
              <a:buClr>
                <a:srgbClr val="3333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kern="0" dirty="0" smtClean="0"/>
              <a:t> Cast-in-place concrete </a:t>
            </a:r>
            <a:r>
              <a:rPr lang="en-US" sz="2400" kern="0" dirty="0" err="1" smtClean="0"/>
              <a:t>wingwalls</a:t>
            </a:r>
            <a:r>
              <a:rPr lang="en-US" sz="2400" kern="0" dirty="0" smtClean="0"/>
              <a:t> </a:t>
            </a:r>
          </a:p>
          <a:p>
            <a:pPr marL="804672" lvl="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/>
              <a:t>Option B: </a:t>
            </a:r>
          </a:p>
          <a:p>
            <a:pPr marL="1309688" lvl="2" indent="-504825" eaLnBrk="0" hangingPunct="0">
              <a:spcBef>
                <a:spcPts val="768"/>
              </a:spcBef>
              <a:buClr>
                <a:srgbClr val="3333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kern="0" dirty="0" smtClean="0"/>
              <a:t>Precast concrete Cap </a:t>
            </a:r>
          </a:p>
          <a:p>
            <a:pPr marL="1309688" lvl="2" indent="-504825" eaLnBrk="0" hangingPunct="0">
              <a:spcBef>
                <a:spcPts val="768"/>
              </a:spcBef>
              <a:buClr>
                <a:srgbClr val="3333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kern="0" dirty="0" smtClean="0"/>
              <a:t>Cast-in-place concrete above precast concrete cap and between beams</a:t>
            </a:r>
          </a:p>
          <a:p>
            <a:pPr marL="1309688" lvl="2" indent="-504825" eaLnBrk="0" hangingPunct="0">
              <a:spcBef>
                <a:spcPts val="768"/>
              </a:spcBef>
              <a:buClr>
                <a:srgbClr val="3333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kern="0" dirty="0" smtClean="0"/>
              <a:t>Precast concrete </a:t>
            </a:r>
            <a:r>
              <a:rPr lang="en-US" sz="2400" kern="0" dirty="0" err="1" smtClean="0"/>
              <a:t>wingwall</a:t>
            </a:r>
            <a:r>
              <a:rPr lang="en-US" sz="2400" kern="0" dirty="0" smtClean="0"/>
              <a:t> with a closure pour </a:t>
            </a:r>
          </a:p>
          <a:p>
            <a:pPr marL="457200" lvl="2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400" kern="0" dirty="0" smtClean="0"/>
          </a:p>
          <a:p>
            <a:pPr marL="804863" lvl="1" indent="-463550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500" b="1" kern="0" dirty="0"/>
          </a:p>
          <a:p>
            <a:pPr marL="804863" lvl="1" indent="-463550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b="1" kern="0" dirty="0"/>
          </a:p>
          <a:p>
            <a:pPr lvl="1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b="1" kern="0" dirty="0"/>
          </a:p>
          <a:p>
            <a:pPr lvl="1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800" b="1" kern="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2221" y="0"/>
            <a:ext cx="8315697" cy="827788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kern="0" dirty="0" smtClean="0"/>
              <a:t>ABC Considerations</a:t>
            </a:r>
            <a:endParaRPr lang="en-US" kern="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409-2C revised_Page_1.jpg"/>
          <p:cNvPicPr>
            <a:picLocks noChangeAspect="1"/>
          </p:cNvPicPr>
          <p:nvPr/>
        </p:nvPicPr>
        <p:blipFill>
          <a:blip r:embed="rId2" cstate="print"/>
          <a:srcRect l="27922" t="13433" r="18903" b="34597"/>
          <a:stretch>
            <a:fillRect/>
          </a:stretch>
        </p:blipFill>
        <p:spPr>
          <a:xfrm>
            <a:off x="1143000" y="1021045"/>
            <a:ext cx="7019260" cy="461540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7531" y="0"/>
            <a:ext cx="8305800" cy="8382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ABC Considerations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914400"/>
            <a:ext cx="1524000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Cast-in-Place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3468210" y="2002375"/>
            <a:ext cx="2287548" cy="3163122"/>
            <a:chOff x="3468210" y="2002375"/>
            <a:chExt cx="2287548" cy="3163122"/>
          </a:xfrm>
        </p:grpSpPr>
        <p:sp>
          <p:nvSpPr>
            <p:cNvPr id="14" name="Rectangle 13"/>
            <p:cNvSpPr/>
            <p:nvPr/>
          </p:nvSpPr>
          <p:spPr bwMode="auto">
            <a:xfrm>
              <a:off x="3468210" y="2554369"/>
              <a:ext cx="1414797" cy="2611128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3737525" y="2002375"/>
              <a:ext cx="1129346" cy="551994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4883007" y="2006931"/>
              <a:ext cx="872751" cy="343642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361315" y="2942976"/>
            <a:ext cx="130457" cy="517728"/>
            <a:chOff x="4361315" y="2942976"/>
            <a:chExt cx="130457" cy="517728"/>
          </a:xfrm>
        </p:grpSpPr>
        <p:sp>
          <p:nvSpPr>
            <p:cNvPr id="64" name="Oval 63"/>
            <p:cNvSpPr/>
            <p:nvPr/>
          </p:nvSpPr>
          <p:spPr bwMode="auto">
            <a:xfrm>
              <a:off x="4361315" y="2942976"/>
              <a:ext cx="130457" cy="10734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4361315" y="3353361"/>
              <a:ext cx="130457" cy="10734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68852" y="2002375"/>
            <a:ext cx="2543102" cy="505390"/>
            <a:chOff x="1168852" y="2002375"/>
            <a:chExt cx="2543102" cy="50539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2440403" y="2002375"/>
              <a:ext cx="1271551" cy="50539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1168852" y="2011882"/>
              <a:ext cx="1271551" cy="398068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cxnSp>
        <p:nvCxnSpPr>
          <p:cNvPr id="139" name="Straight Connector 138"/>
          <p:cNvCxnSpPr/>
          <p:nvPr/>
        </p:nvCxnSpPr>
        <p:spPr bwMode="auto">
          <a:xfrm flipH="1" flipV="1">
            <a:off x="4899837" y="2381692"/>
            <a:ext cx="1266" cy="151514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9" name="Group 8"/>
          <p:cNvGrpSpPr/>
          <p:nvPr/>
        </p:nvGrpSpPr>
        <p:grpSpPr>
          <a:xfrm>
            <a:off x="4004818" y="2006931"/>
            <a:ext cx="3278484" cy="1872089"/>
            <a:chOff x="4004818" y="2006931"/>
            <a:chExt cx="3278484" cy="1872089"/>
          </a:xfrm>
        </p:grpSpPr>
        <p:grpSp>
          <p:nvGrpSpPr>
            <p:cNvPr id="5" name="Group 4"/>
            <p:cNvGrpSpPr/>
            <p:nvPr/>
          </p:nvGrpSpPr>
          <p:grpSpPr>
            <a:xfrm>
              <a:off x="4004818" y="2006931"/>
              <a:ext cx="3278484" cy="1872089"/>
              <a:chOff x="4004818" y="2006931"/>
              <a:chExt cx="3278484" cy="1872089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4004818" y="2006931"/>
                <a:ext cx="3278484" cy="1872089"/>
                <a:chOff x="4004818" y="2024743"/>
                <a:chExt cx="3278484" cy="1872089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4004818" y="2024743"/>
                  <a:ext cx="3278484" cy="1872089"/>
                  <a:chOff x="4004818" y="2024743"/>
                  <a:chExt cx="3278484" cy="1872089"/>
                </a:xfrm>
              </p:grpSpPr>
              <p:sp>
                <p:nvSpPr>
                  <p:cNvPr id="3" name="Rectangle 2"/>
                  <p:cNvSpPr/>
                  <p:nvPr/>
                </p:nvSpPr>
                <p:spPr bwMode="auto">
                  <a:xfrm>
                    <a:off x="4340431" y="2381692"/>
                    <a:ext cx="2942871" cy="151514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</a:endParaRPr>
                  </a:p>
                </p:txBody>
              </p:sp>
              <p:sp>
                <p:nvSpPr>
                  <p:cNvPr id="8" name="Rectangle 7"/>
                  <p:cNvSpPr/>
                  <p:nvPr/>
                </p:nvSpPr>
                <p:spPr bwMode="auto">
                  <a:xfrm>
                    <a:off x="5755758" y="2024743"/>
                    <a:ext cx="1527544" cy="346317"/>
                  </a:xfrm>
                  <a:prstGeom prst="rect">
                    <a:avLst/>
                  </a:prstGeom>
                  <a:blipFill>
                    <a:blip r:embed="rId4" cstate="print"/>
                    <a:tile tx="0" ty="0" sx="100000" sy="100000" flip="none" algn="tl"/>
                  </a:blip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</a:endParaRPr>
                  </a:p>
                </p:txBody>
              </p:sp>
              <p:sp>
                <p:nvSpPr>
                  <p:cNvPr id="11" name="Rectangle 10"/>
                  <p:cNvSpPr/>
                  <p:nvPr/>
                </p:nvSpPr>
                <p:spPr bwMode="auto">
                  <a:xfrm>
                    <a:off x="4004818" y="2770919"/>
                    <a:ext cx="484400" cy="1115659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</a:endParaRPr>
                  </a:p>
                </p:txBody>
              </p:sp>
            </p:grpSp>
            <p:sp>
              <p:nvSpPr>
                <p:cNvPr id="48" name="Rectangle 47"/>
                <p:cNvSpPr/>
                <p:nvPr/>
              </p:nvSpPr>
              <p:spPr bwMode="auto">
                <a:xfrm>
                  <a:off x="4114801" y="2363189"/>
                  <a:ext cx="304799" cy="417984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6511735" y="2576945"/>
                <a:ext cx="422465" cy="1156855"/>
                <a:chOff x="6511735" y="2576945"/>
                <a:chExt cx="422465" cy="1156855"/>
              </a:xfrm>
            </p:grpSpPr>
            <p:sp>
              <p:nvSpPr>
                <p:cNvPr id="89" name="Rectangle 88"/>
                <p:cNvSpPr/>
                <p:nvPr/>
              </p:nvSpPr>
              <p:spPr bwMode="auto">
                <a:xfrm>
                  <a:off x="6511735" y="2576945"/>
                  <a:ext cx="45719" cy="1156855"/>
                </a:xfrm>
                <a:prstGeom prst="rect">
                  <a:avLst/>
                </a:prstGeom>
                <a:solidFill>
                  <a:srgbClr val="00B0F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 bwMode="auto">
                <a:xfrm>
                  <a:off x="6565248" y="2654541"/>
                  <a:ext cx="368952" cy="1001662"/>
                </a:xfrm>
                <a:prstGeom prst="rect">
                  <a:avLst/>
                </a:prstGeom>
                <a:solidFill>
                  <a:srgbClr val="10DBE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</p:grpSp>
          <p:sp>
            <p:nvSpPr>
              <p:cNvPr id="98" name="Rectangle 97"/>
              <p:cNvSpPr/>
              <p:nvPr/>
            </p:nvSpPr>
            <p:spPr bwMode="auto">
              <a:xfrm>
                <a:off x="4159761" y="2427117"/>
                <a:ext cx="45719" cy="1347016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96" name="Rectangle 95"/>
            <p:cNvSpPr/>
            <p:nvPr/>
          </p:nvSpPr>
          <p:spPr bwMode="auto">
            <a:xfrm>
              <a:off x="6629400" y="2737940"/>
              <a:ext cx="304800" cy="87109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7" name="Rectangle 36"/>
          <p:cNvSpPr/>
          <p:nvPr/>
        </p:nvSpPr>
        <p:spPr bwMode="auto">
          <a:xfrm>
            <a:off x="4042731" y="3883629"/>
            <a:ext cx="283455" cy="76200"/>
          </a:xfrm>
          <a:prstGeom prst="rect">
            <a:avLst/>
          </a:prstGeom>
          <a:solidFill>
            <a:srgbClr val="00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4010375" y="3781463"/>
            <a:ext cx="3272927" cy="8174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114801" y="2345377"/>
            <a:ext cx="3168501" cy="8174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173" name="Group 172"/>
          <p:cNvGrpSpPr/>
          <p:nvPr/>
        </p:nvGrpSpPr>
        <p:grpSpPr>
          <a:xfrm>
            <a:off x="3489439" y="2132670"/>
            <a:ext cx="2222434" cy="1724076"/>
            <a:chOff x="3505200" y="2169181"/>
            <a:chExt cx="2222434" cy="1724076"/>
          </a:xfrm>
        </p:grpSpPr>
        <p:grpSp>
          <p:nvGrpSpPr>
            <p:cNvPr id="174" name="Group 173"/>
            <p:cNvGrpSpPr/>
            <p:nvPr/>
          </p:nvGrpSpPr>
          <p:grpSpPr>
            <a:xfrm>
              <a:off x="3505200" y="2169181"/>
              <a:ext cx="2222434" cy="1564619"/>
              <a:chOff x="3505200" y="2169181"/>
              <a:chExt cx="2222434" cy="1564619"/>
            </a:xfrm>
          </p:grpSpPr>
          <p:grpSp>
            <p:nvGrpSpPr>
              <p:cNvPr id="190" name="Group 189"/>
              <p:cNvGrpSpPr/>
              <p:nvPr/>
            </p:nvGrpSpPr>
            <p:grpSpPr>
              <a:xfrm>
                <a:off x="3505200" y="2169181"/>
                <a:ext cx="2222434" cy="1564619"/>
                <a:chOff x="3505200" y="2169181"/>
                <a:chExt cx="2222434" cy="1564619"/>
              </a:xfrm>
            </p:grpSpPr>
            <p:cxnSp>
              <p:nvCxnSpPr>
                <p:cNvPr id="193" name="Straight Connector 192"/>
                <p:cNvCxnSpPr/>
                <p:nvPr/>
              </p:nvCxnSpPr>
              <p:spPr bwMode="auto">
                <a:xfrm flipH="1">
                  <a:off x="4193281" y="2169181"/>
                  <a:ext cx="1534353" cy="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4" name="Straight Connector 193"/>
                <p:cNvCxnSpPr/>
                <p:nvPr/>
              </p:nvCxnSpPr>
              <p:spPr bwMode="auto">
                <a:xfrm flipH="1">
                  <a:off x="3505200" y="2169181"/>
                  <a:ext cx="688082" cy="926623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5" name="Straight Connector 194"/>
                <p:cNvCxnSpPr/>
                <p:nvPr/>
              </p:nvCxnSpPr>
              <p:spPr bwMode="auto">
                <a:xfrm>
                  <a:off x="3505200" y="3095804"/>
                  <a:ext cx="0" cy="637996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191" name="Straight Connector 190"/>
              <p:cNvCxnSpPr/>
              <p:nvPr/>
            </p:nvCxnSpPr>
            <p:spPr bwMode="auto">
              <a:xfrm flipH="1">
                <a:off x="3840850" y="2245366"/>
                <a:ext cx="1797951" cy="4717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92" name="Rectangle 191"/>
              <p:cNvSpPr/>
              <p:nvPr/>
            </p:nvSpPr>
            <p:spPr bwMode="auto">
              <a:xfrm>
                <a:off x="3628020" y="2193936"/>
                <a:ext cx="202516" cy="102860"/>
              </a:xfrm>
              <a:prstGeom prst="rect">
                <a:avLst/>
              </a:prstGeom>
              <a:noFill/>
              <a:ln w="1905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175" name="Group 174"/>
            <p:cNvGrpSpPr/>
            <p:nvPr/>
          </p:nvGrpSpPr>
          <p:grpSpPr>
            <a:xfrm>
              <a:off x="3510525" y="2654541"/>
              <a:ext cx="371126" cy="1238716"/>
              <a:chOff x="3558788" y="2648431"/>
              <a:chExt cx="371126" cy="1613955"/>
            </a:xfrm>
          </p:grpSpPr>
          <p:cxnSp>
            <p:nvCxnSpPr>
              <p:cNvPr id="188" name="Straight Connector 187"/>
              <p:cNvCxnSpPr/>
              <p:nvPr/>
            </p:nvCxnSpPr>
            <p:spPr bwMode="auto">
              <a:xfrm>
                <a:off x="3574539" y="2669942"/>
                <a:ext cx="355375" cy="9117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9" name="Straight Connector 188"/>
              <p:cNvCxnSpPr/>
              <p:nvPr/>
            </p:nvCxnSpPr>
            <p:spPr bwMode="auto">
              <a:xfrm flipH="1">
                <a:off x="3558788" y="2648431"/>
                <a:ext cx="10922" cy="161395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76" name="Oval 175"/>
            <p:cNvSpPr/>
            <p:nvPr/>
          </p:nvSpPr>
          <p:spPr bwMode="auto">
            <a:xfrm>
              <a:off x="3576486" y="3081655"/>
              <a:ext cx="130457" cy="103465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77" name="Oval 176"/>
            <p:cNvSpPr/>
            <p:nvPr/>
          </p:nvSpPr>
          <p:spPr bwMode="auto">
            <a:xfrm>
              <a:off x="3547864" y="2689838"/>
              <a:ext cx="130457" cy="103465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78" name="Oval 177"/>
            <p:cNvSpPr/>
            <p:nvPr/>
          </p:nvSpPr>
          <p:spPr bwMode="auto">
            <a:xfrm>
              <a:off x="3554745" y="3738839"/>
              <a:ext cx="130457" cy="103465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79" name="Oval 178"/>
            <p:cNvSpPr/>
            <p:nvPr/>
          </p:nvSpPr>
          <p:spPr bwMode="auto">
            <a:xfrm>
              <a:off x="3570838" y="3414802"/>
              <a:ext cx="130457" cy="103465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0" name="Oval 179"/>
            <p:cNvSpPr/>
            <p:nvPr/>
          </p:nvSpPr>
          <p:spPr bwMode="auto">
            <a:xfrm>
              <a:off x="4655178" y="2565483"/>
              <a:ext cx="130457" cy="103465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1" name="Oval 180"/>
            <p:cNvSpPr/>
            <p:nvPr/>
          </p:nvSpPr>
          <p:spPr bwMode="auto">
            <a:xfrm>
              <a:off x="4650690" y="3051907"/>
              <a:ext cx="130457" cy="103465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2" name="Oval 181"/>
            <p:cNvSpPr/>
            <p:nvPr/>
          </p:nvSpPr>
          <p:spPr bwMode="auto">
            <a:xfrm>
              <a:off x="4676189" y="3552738"/>
              <a:ext cx="130457" cy="103465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pSp>
          <p:nvGrpSpPr>
            <p:cNvPr id="183" name="Group 182"/>
            <p:cNvGrpSpPr/>
            <p:nvPr/>
          </p:nvGrpSpPr>
          <p:grpSpPr>
            <a:xfrm>
              <a:off x="4404931" y="2202240"/>
              <a:ext cx="404518" cy="1652320"/>
              <a:chOff x="4404931" y="2361161"/>
              <a:chExt cx="404518" cy="1560568"/>
            </a:xfrm>
          </p:grpSpPr>
          <p:cxnSp>
            <p:nvCxnSpPr>
              <p:cNvPr id="186" name="Straight Connector 185"/>
              <p:cNvCxnSpPr/>
              <p:nvPr/>
            </p:nvCxnSpPr>
            <p:spPr bwMode="auto">
              <a:xfrm flipV="1">
                <a:off x="4404931" y="2361161"/>
                <a:ext cx="385883" cy="202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7" name="Straight Connector 186"/>
              <p:cNvCxnSpPr/>
              <p:nvPr/>
            </p:nvCxnSpPr>
            <p:spPr bwMode="auto">
              <a:xfrm>
                <a:off x="4790814" y="2362175"/>
                <a:ext cx="18635" cy="1559554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84" name="Oval 183"/>
            <p:cNvSpPr/>
            <p:nvPr/>
          </p:nvSpPr>
          <p:spPr bwMode="auto">
            <a:xfrm>
              <a:off x="4369557" y="2891243"/>
              <a:ext cx="130457" cy="103465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5" name="Oval 184"/>
            <p:cNvSpPr/>
            <p:nvPr/>
          </p:nvSpPr>
          <p:spPr bwMode="auto">
            <a:xfrm>
              <a:off x="4369720" y="3248858"/>
              <a:ext cx="130457" cy="103465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cxnSp>
        <p:nvCxnSpPr>
          <p:cNvPr id="198" name="Straight Connector 197"/>
          <p:cNvCxnSpPr/>
          <p:nvPr/>
        </p:nvCxnSpPr>
        <p:spPr bwMode="auto">
          <a:xfrm flipH="1" flipV="1">
            <a:off x="4906044" y="2363880"/>
            <a:ext cx="1266" cy="151514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97" name="Group 96"/>
          <p:cNvGrpSpPr/>
          <p:nvPr/>
        </p:nvGrpSpPr>
        <p:grpSpPr>
          <a:xfrm>
            <a:off x="1804627" y="2667895"/>
            <a:ext cx="1625010" cy="2507667"/>
            <a:chOff x="1828800" y="2684562"/>
            <a:chExt cx="1625010" cy="2507667"/>
          </a:xfrm>
          <a:blipFill dpi="0" rotWithShape="1">
            <a:blip r:embed="rId5">
              <a:alphaModFix amt="49000"/>
            </a:blip>
            <a:srcRect/>
            <a:tile tx="0" ty="0" sx="100000" sy="100000" flip="none" algn="tl"/>
          </a:blipFill>
        </p:grpSpPr>
        <p:sp>
          <p:nvSpPr>
            <p:cNvPr id="99" name="Rectangle 98"/>
            <p:cNvSpPr/>
            <p:nvPr/>
          </p:nvSpPr>
          <p:spPr bwMode="auto">
            <a:xfrm>
              <a:off x="2590800" y="2707795"/>
              <a:ext cx="863010" cy="2472031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0" name="Right Triangle 99"/>
            <p:cNvSpPr/>
            <p:nvPr/>
          </p:nvSpPr>
          <p:spPr bwMode="auto">
            <a:xfrm rot="10800000">
              <a:off x="1828800" y="2684562"/>
              <a:ext cx="762000" cy="2507667"/>
            </a:xfrm>
            <a:prstGeom prst="rt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168852" y="2409950"/>
            <a:ext cx="2284958" cy="269109"/>
            <a:chOff x="1168852" y="2476684"/>
            <a:chExt cx="2284958" cy="202375"/>
          </a:xfrm>
        </p:grpSpPr>
        <p:sp>
          <p:nvSpPr>
            <p:cNvPr id="102" name="Rectangle 101"/>
            <p:cNvSpPr/>
            <p:nvPr/>
          </p:nvSpPr>
          <p:spPr bwMode="auto">
            <a:xfrm>
              <a:off x="2440403" y="2550243"/>
              <a:ext cx="1013407" cy="128816"/>
            </a:xfrm>
            <a:prstGeom prst="rect">
              <a:avLst/>
            </a:prstGeom>
            <a:blipFill dpi="0" rotWithShape="1">
              <a:blip r:embed="rId6" cstate="print">
                <a:alphaModFix amt="58000"/>
              </a:blip>
              <a:srcRect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1168852" y="2476684"/>
              <a:ext cx="1271551" cy="202374"/>
            </a:xfrm>
            <a:prstGeom prst="rect">
              <a:avLst/>
            </a:prstGeom>
            <a:blipFill dpi="0" rotWithShape="1">
              <a:blip r:embed="rId6" cstate="print">
                <a:alphaModFix amt="58000"/>
              </a:blip>
              <a:srcRect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678041" y="914400"/>
            <a:ext cx="1524000" cy="1219200"/>
            <a:chOff x="5562600" y="990600"/>
            <a:chExt cx="1524000" cy="1219200"/>
          </a:xfrm>
        </p:grpSpPr>
        <p:sp>
          <p:nvSpPr>
            <p:cNvPr id="12" name="TextBox 11"/>
            <p:cNvSpPr txBox="1"/>
            <p:nvPr/>
          </p:nvSpPr>
          <p:spPr>
            <a:xfrm>
              <a:off x="5562600" y="990600"/>
              <a:ext cx="1524000" cy="36933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Precast</a:t>
              </a:r>
              <a:endParaRPr lang="en-US" dirty="0"/>
            </a:p>
          </p:txBody>
        </p:sp>
        <p:cxnSp>
          <p:nvCxnSpPr>
            <p:cNvPr id="22" name="Straight Arrow Connector 21"/>
            <p:cNvCxnSpPr>
              <a:stCxn id="12" idx="2"/>
            </p:cNvCxnSpPr>
            <p:nvPr/>
          </p:nvCxnSpPr>
          <p:spPr bwMode="auto">
            <a:xfrm>
              <a:off x="6324600" y="1359932"/>
              <a:ext cx="0" cy="849868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26" name="Straight Arrow Connector 25"/>
          <p:cNvCxnSpPr>
            <a:stCxn id="13" idx="3"/>
          </p:cNvCxnSpPr>
          <p:nvPr/>
        </p:nvCxnSpPr>
        <p:spPr bwMode="auto">
          <a:xfrm>
            <a:off x="1905000" y="1099066"/>
            <a:ext cx="1925536" cy="220634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13" idx="3"/>
          </p:cNvCxnSpPr>
          <p:nvPr/>
        </p:nvCxnSpPr>
        <p:spPr bwMode="auto">
          <a:xfrm>
            <a:off x="1905000" y="1099066"/>
            <a:ext cx="1925536" cy="3517595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5" name="Group 44"/>
          <p:cNvGrpSpPr/>
          <p:nvPr/>
        </p:nvGrpSpPr>
        <p:grpSpPr>
          <a:xfrm>
            <a:off x="4004818" y="3962400"/>
            <a:ext cx="335613" cy="1905000"/>
            <a:chOff x="4004818" y="3962400"/>
            <a:chExt cx="335613" cy="1676400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340431" y="3962400"/>
              <a:ext cx="0" cy="167640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4016725" y="3962400"/>
              <a:ext cx="0" cy="167640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4004818" y="3962400"/>
              <a:ext cx="329675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4016725" y="5638800"/>
              <a:ext cx="31776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4" name="Title 1"/>
          <p:cNvSpPr txBox="1">
            <a:spLocks/>
          </p:cNvSpPr>
          <p:nvPr/>
        </p:nvSpPr>
        <p:spPr>
          <a:xfrm>
            <a:off x="707522" y="5791200"/>
            <a:ext cx="8563148" cy="57972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317500"/>
          </a:effectLst>
        </p:spPr>
        <p:txBody>
          <a:bodyPr/>
          <a:lstStyle/>
          <a:p>
            <a:pPr marL="0" lvl="1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800" b="1" kern="0" dirty="0" smtClean="0"/>
              <a:t>   Option </a:t>
            </a:r>
            <a:r>
              <a:rPr lang="en-US" sz="2800" b="1" kern="0" dirty="0"/>
              <a:t>A</a:t>
            </a:r>
            <a:r>
              <a:rPr lang="en-US" sz="2800" b="1" kern="0" dirty="0" smtClean="0"/>
              <a:t>- Cast-in-Place End Abutment </a:t>
            </a:r>
            <a:endParaRPr lang="en-US" sz="2800" b="1" kern="0" dirty="0"/>
          </a:p>
          <a:p>
            <a:pPr lvl="1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800" b="1" kern="0" dirty="0"/>
              <a:t> 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3505200" y="3015396"/>
            <a:ext cx="1304249" cy="2125276"/>
            <a:chOff x="3505200" y="3085590"/>
            <a:chExt cx="1304249" cy="2055081"/>
          </a:xfrm>
        </p:grpSpPr>
        <p:grpSp>
          <p:nvGrpSpPr>
            <p:cNvPr id="44" name="Group 43"/>
            <p:cNvGrpSpPr/>
            <p:nvPr/>
          </p:nvGrpSpPr>
          <p:grpSpPr>
            <a:xfrm>
              <a:off x="3558691" y="3085590"/>
              <a:ext cx="1202140" cy="2055081"/>
              <a:chOff x="3581400" y="3050319"/>
              <a:chExt cx="1202140" cy="2055081"/>
            </a:xfrm>
          </p:grpSpPr>
          <p:cxnSp>
            <p:nvCxnSpPr>
              <p:cNvPr id="21" name="Straight Connector 20"/>
              <p:cNvCxnSpPr/>
              <p:nvPr/>
            </p:nvCxnSpPr>
            <p:spPr bwMode="auto">
              <a:xfrm>
                <a:off x="4783540" y="3108919"/>
                <a:ext cx="0" cy="1996481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 flipH="1">
                <a:off x="3581400" y="3050319"/>
                <a:ext cx="97" cy="2034632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Straight Connector 28"/>
              <p:cNvCxnSpPr/>
              <p:nvPr/>
            </p:nvCxnSpPr>
            <p:spPr bwMode="auto">
              <a:xfrm>
                <a:off x="3581400" y="5084951"/>
                <a:ext cx="1202140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3" name="Oval 32"/>
            <p:cNvSpPr/>
            <p:nvPr/>
          </p:nvSpPr>
          <p:spPr bwMode="auto">
            <a:xfrm>
              <a:off x="3569710" y="4994226"/>
              <a:ext cx="108611" cy="101767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4635953" y="5006139"/>
              <a:ext cx="114364" cy="101767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4636787" y="4455643"/>
              <a:ext cx="110245" cy="120625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3570838" y="4465072"/>
              <a:ext cx="114364" cy="101767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3574881" y="4040663"/>
              <a:ext cx="114364" cy="101767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4629921" y="4036716"/>
              <a:ext cx="114364" cy="101767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3505200" y="4030988"/>
              <a:ext cx="1295400" cy="277211"/>
              <a:chOff x="3527909" y="3995717"/>
              <a:chExt cx="1295400" cy="277211"/>
            </a:xfrm>
          </p:grpSpPr>
          <p:cxnSp>
            <p:nvCxnSpPr>
              <p:cNvPr id="68" name="Straight Connector 67"/>
              <p:cNvCxnSpPr/>
              <p:nvPr/>
            </p:nvCxnSpPr>
            <p:spPr bwMode="auto">
              <a:xfrm>
                <a:off x="3527909" y="3998886"/>
                <a:ext cx="1295400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>
                <a:off x="3528005" y="3995717"/>
                <a:ext cx="0" cy="27148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>
                <a:off x="4823309" y="4001445"/>
                <a:ext cx="0" cy="27148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3" name="Group 42"/>
            <p:cNvGrpSpPr/>
            <p:nvPr/>
          </p:nvGrpSpPr>
          <p:grpSpPr>
            <a:xfrm>
              <a:off x="3514049" y="4451612"/>
              <a:ext cx="1295400" cy="277211"/>
              <a:chOff x="3536758" y="4416341"/>
              <a:chExt cx="1295400" cy="277211"/>
            </a:xfrm>
          </p:grpSpPr>
          <p:cxnSp>
            <p:nvCxnSpPr>
              <p:cNvPr id="72" name="Straight Connector 71"/>
              <p:cNvCxnSpPr/>
              <p:nvPr/>
            </p:nvCxnSpPr>
            <p:spPr bwMode="auto">
              <a:xfrm>
                <a:off x="3536758" y="4419510"/>
                <a:ext cx="1295400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3" name="Straight Connector 72"/>
              <p:cNvCxnSpPr/>
              <p:nvPr/>
            </p:nvCxnSpPr>
            <p:spPr bwMode="auto">
              <a:xfrm>
                <a:off x="3536854" y="4416341"/>
                <a:ext cx="0" cy="27148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4" name="Straight Connector 73"/>
              <p:cNvCxnSpPr/>
              <p:nvPr/>
            </p:nvCxnSpPr>
            <p:spPr bwMode="auto">
              <a:xfrm>
                <a:off x="4832158" y="4422069"/>
                <a:ext cx="0" cy="27148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5" name="Straight Connector 24"/>
            <p:cNvCxnSpPr/>
            <p:nvPr/>
          </p:nvCxnSpPr>
          <p:spPr bwMode="auto">
            <a:xfrm flipV="1">
              <a:off x="3624015" y="4883180"/>
              <a:ext cx="1096273" cy="762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 flipV="1">
              <a:off x="3613612" y="5013144"/>
              <a:ext cx="1096273" cy="762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 flipV="1">
              <a:off x="3596862" y="4131785"/>
              <a:ext cx="1096273" cy="762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flipV="1">
              <a:off x="3645145" y="4262386"/>
              <a:ext cx="1096273" cy="762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 flipV="1">
              <a:off x="3588936" y="4616661"/>
              <a:ext cx="1096273" cy="762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 flipV="1">
              <a:off x="3624014" y="4747241"/>
              <a:ext cx="1096273" cy="762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 flipV="1">
              <a:off x="3595636" y="4388872"/>
              <a:ext cx="1096273" cy="762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 flipV="1">
              <a:off x="3595636" y="4511153"/>
              <a:ext cx="1096273" cy="762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5" name="Flowchart: Connector 104"/>
          <p:cNvSpPr/>
          <p:nvPr/>
        </p:nvSpPr>
        <p:spPr bwMode="auto">
          <a:xfrm>
            <a:off x="2814538" y="4636417"/>
            <a:ext cx="330495" cy="317485"/>
          </a:xfrm>
          <a:prstGeom prst="flowChartConnecto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950329" y="4294086"/>
            <a:ext cx="3581171" cy="858151"/>
            <a:chOff x="4907310" y="4311191"/>
            <a:chExt cx="3581171" cy="858151"/>
          </a:xfrm>
        </p:grpSpPr>
        <p:sp>
          <p:nvSpPr>
            <p:cNvPr id="10" name="Trapezoid 9"/>
            <p:cNvSpPr/>
            <p:nvPr/>
          </p:nvSpPr>
          <p:spPr bwMode="auto">
            <a:xfrm>
              <a:off x="5206328" y="4311191"/>
              <a:ext cx="3282153" cy="858151"/>
            </a:xfrm>
            <a:prstGeom prst="trapezoid">
              <a:avLst>
                <a:gd name="adj" fmla="val 128001"/>
              </a:avLst>
            </a:prstGeom>
            <a:blipFill dpi="0" rotWithShape="1">
              <a:blip r:embed="rId7" cstate="print">
                <a:alphaModFix amt="57000"/>
              </a:blip>
              <a:srcRect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907310" y="4311193"/>
              <a:ext cx="1417289" cy="841044"/>
              <a:chOff x="4907310" y="4311193"/>
              <a:chExt cx="1417289" cy="841044"/>
            </a:xfrm>
            <a:blipFill dpi="0" rotWithShape="1">
              <a:blip r:embed="rId7">
                <a:alphaModFix amt="63000"/>
              </a:blip>
              <a:srcRect/>
              <a:tile tx="0" ty="0" sx="100000" sy="100000" flip="none" algn="tl"/>
            </a:blipFill>
          </p:grpSpPr>
          <p:sp>
            <p:nvSpPr>
              <p:cNvPr id="16" name="Right Triangle 15"/>
              <p:cNvSpPr/>
              <p:nvPr/>
            </p:nvSpPr>
            <p:spPr bwMode="auto">
              <a:xfrm rot="5400000">
                <a:off x="5353614" y="4181252"/>
                <a:ext cx="841043" cy="1100926"/>
              </a:xfrm>
              <a:prstGeom prst="rt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4907310" y="4311193"/>
                <a:ext cx="316362" cy="841044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</p:grpSp>
      <p:cxnSp>
        <p:nvCxnSpPr>
          <p:cNvPr id="106" name="Straight Connector 105"/>
          <p:cNvCxnSpPr/>
          <p:nvPr/>
        </p:nvCxnSpPr>
        <p:spPr bwMode="auto">
          <a:xfrm flipH="1" flipV="1">
            <a:off x="1819075" y="2213285"/>
            <a:ext cx="1789559" cy="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5" name="Group 34"/>
          <p:cNvGrpSpPr/>
          <p:nvPr/>
        </p:nvGrpSpPr>
        <p:grpSpPr>
          <a:xfrm>
            <a:off x="1143000" y="2683177"/>
            <a:ext cx="7345481" cy="2922198"/>
            <a:chOff x="1143000" y="2683177"/>
            <a:chExt cx="7345481" cy="2922198"/>
          </a:xfrm>
          <a:blipFill dpi="0" rotWithShape="1">
            <a:blip r:embed="rId7">
              <a:alphaModFix amt="56000"/>
            </a:blip>
            <a:srcRect/>
            <a:tile tx="0" ty="0" sx="100000" sy="100000" flip="none" algn="tl"/>
          </a:blipFill>
        </p:grpSpPr>
        <p:sp>
          <p:nvSpPr>
            <p:cNvPr id="15" name="Rectangle 14"/>
            <p:cNvSpPr/>
            <p:nvPr/>
          </p:nvSpPr>
          <p:spPr bwMode="auto">
            <a:xfrm>
              <a:off x="1143000" y="5158786"/>
              <a:ext cx="7345481" cy="44658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1" name="Right Triangle 30"/>
            <p:cNvSpPr/>
            <p:nvPr/>
          </p:nvSpPr>
          <p:spPr bwMode="auto">
            <a:xfrm>
              <a:off x="1803621" y="2683177"/>
              <a:ext cx="764003" cy="2478214"/>
            </a:xfrm>
            <a:prstGeom prst="rt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1168852" y="2705059"/>
              <a:ext cx="634769" cy="246428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40" name="Rectangle 39"/>
          <p:cNvSpPr/>
          <p:nvPr/>
        </p:nvSpPr>
        <p:spPr bwMode="auto">
          <a:xfrm>
            <a:off x="3691182" y="1990500"/>
            <a:ext cx="67358" cy="11143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03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7" grpId="0" animBg="1"/>
      <p:bldP spid="105" grpId="0" animBg="1"/>
      <p:bldP spid="4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6" y="1098297"/>
            <a:ext cx="6257924" cy="4388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112" y="1067590"/>
            <a:ext cx="6247688" cy="4418810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>
            <a:noFill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7531" y="0"/>
            <a:ext cx="8305800" cy="8382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ABC Considerations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07522" y="5638800"/>
            <a:ext cx="8563148" cy="57972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317500"/>
          </a:effectLst>
        </p:spPr>
        <p:txBody>
          <a:bodyPr/>
          <a:lstStyle/>
          <a:p>
            <a:pPr marL="0" lvl="1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800" b="1" kern="0" dirty="0" smtClean="0"/>
              <a:t>   Option </a:t>
            </a:r>
            <a:r>
              <a:rPr lang="en-US" sz="2800" b="1" kern="0" dirty="0"/>
              <a:t>A</a:t>
            </a:r>
            <a:r>
              <a:rPr lang="en-US" sz="2800" b="1" kern="0" dirty="0" smtClean="0"/>
              <a:t>- Cast-in-Place End Abutment </a:t>
            </a:r>
            <a:endParaRPr lang="en-US" sz="2800" b="1" kern="0" dirty="0"/>
          </a:p>
          <a:p>
            <a:pPr lvl="1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800" b="1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079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409-2C revised_Page_1.jpg"/>
          <p:cNvPicPr>
            <a:picLocks noChangeAspect="1"/>
          </p:cNvPicPr>
          <p:nvPr/>
        </p:nvPicPr>
        <p:blipFill>
          <a:blip r:embed="rId2" cstate="print"/>
          <a:srcRect l="27922" t="13433" r="18903" b="34597"/>
          <a:stretch>
            <a:fillRect/>
          </a:stretch>
        </p:blipFill>
        <p:spPr>
          <a:xfrm>
            <a:off x="1143000" y="1035213"/>
            <a:ext cx="7019260" cy="461540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8382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ABC Considerations</a:t>
            </a:r>
            <a:endParaRPr lang="en-US" sz="4000" dirty="0">
              <a:solidFill>
                <a:schemeClr val="bg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460024" y="2002376"/>
            <a:ext cx="2299508" cy="3199939"/>
            <a:chOff x="3460024" y="2002376"/>
            <a:chExt cx="2299508" cy="3199939"/>
          </a:xfrm>
        </p:grpSpPr>
        <p:sp>
          <p:nvSpPr>
            <p:cNvPr id="14" name="Rectangle 13"/>
            <p:cNvSpPr/>
            <p:nvPr/>
          </p:nvSpPr>
          <p:spPr bwMode="auto">
            <a:xfrm>
              <a:off x="3865976" y="3977801"/>
              <a:ext cx="636964" cy="1224514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462003" y="2873668"/>
              <a:ext cx="524148" cy="1307804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4489218" y="3882118"/>
              <a:ext cx="409353" cy="289458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3460024" y="2550243"/>
              <a:ext cx="526127" cy="337807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740084" y="2002376"/>
              <a:ext cx="2019448" cy="360814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745030" y="2357252"/>
              <a:ext cx="369769" cy="238864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987487" y="2576945"/>
              <a:ext cx="127314" cy="204228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7" name="Rectangle 36"/>
          <p:cNvSpPr/>
          <p:nvPr/>
        </p:nvSpPr>
        <p:spPr bwMode="auto">
          <a:xfrm>
            <a:off x="4042731" y="3883629"/>
            <a:ext cx="283455" cy="76200"/>
          </a:xfrm>
          <a:prstGeom prst="rect">
            <a:avLst/>
          </a:prstGeom>
          <a:solidFill>
            <a:srgbClr val="00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004818" y="3962400"/>
            <a:ext cx="335613" cy="1676400"/>
            <a:chOff x="4004818" y="3962400"/>
            <a:chExt cx="335613" cy="1676400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340431" y="3962400"/>
              <a:ext cx="0" cy="167640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4016725" y="3962400"/>
              <a:ext cx="0" cy="167640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4004818" y="3962400"/>
              <a:ext cx="329675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4016725" y="5638800"/>
              <a:ext cx="31776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" name="Group 9"/>
          <p:cNvGrpSpPr/>
          <p:nvPr/>
        </p:nvGrpSpPr>
        <p:grpSpPr>
          <a:xfrm>
            <a:off x="3894242" y="4114800"/>
            <a:ext cx="567028" cy="990600"/>
            <a:chOff x="3894242" y="4114800"/>
            <a:chExt cx="567028" cy="990600"/>
          </a:xfrm>
        </p:grpSpPr>
        <p:cxnSp>
          <p:nvCxnSpPr>
            <p:cNvPr id="9" name="Straight Connector 8"/>
            <p:cNvCxnSpPr/>
            <p:nvPr/>
          </p:nvCxnSpPr>
          <p:spPr bwMode="auto">
            <a:xfrm>
              <a:off x="3907646" y="5105400"/>
              <a:ext cx="553624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3894242" y="4114800"/>
              <a:ext cx="553624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flipV="1">
              <a:off x="3917619" y="5029561"/>
              <a:ext cx="541484" cy="5814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flipV="1">
              <a:off x="3914007" y="4371569"/>
              <a:ext cx="541484" cy="5814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 flipV="1">
              <a:off x="3910396" y="4502300"/>
              <a:ext cx="541484" cy="5814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 flipV="1">
              <a:off x="3919786" y="4650367"/>
              <a:ext cx="541484" cy="5814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flipV="1">
              <a:off x="3911840" y="4785432"/>
              <a:ext cx="541484" cy="5814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flipV="1">
              <a:off x="3912563" y="4924831"/>
              <a:ext cx="541484" cy="5814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flipV="1">
              <a:off x="3909674" y="4128884"/>
              <a:ext cx="541484" cy="5814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flipV="1">
              <a:off x="3914730" y="4276951"/>
              <a:ext cx="541484" cy="5814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3" name="Group 72"/>
          <p:cNvGrpSpPr/>
          <p:nvPr/>
        </p:nvGrpSpPr>
        <p:grpSpPr>
          <a:xfrm>
            <a:off x="3453810" y="4166189"/>
            <a:ext cx="1446027" cy="1026042"/>
            <a:chOff x="3453810" y="4166189"/>
            <a:chExt cx="1446027" cy="1026042"/>
          </a:xfrm>
        </p:grpSpPr>
        <p:grpSp>
          <p:nvGrpSpPr>
            <p:cNvPr id="46" name="Group 45"/>
            <p:cNvGrpSpPr/>
            <p:nvPr/>
          </p:nvGrpSpPr>
          <p:grpSpPr>
            <a:xfrm>
              <a:off x="3453810" y="4166189"/>
              <a:ext cx="1446027" cy="1026042"/>
              <a:chOff x="3453810" y="4166189"/>
              <a:chExt cx="1446027" cy="1026042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3453810" y="4178594"/>
                <a:ext cx="405810" cy="1013637"/>
              </a:xfrm>
              <a:prstGeom prst="rect">
                <a:avLst/>
              </a:prstGeom>
              <a:blipFill>
                <a:blip r:embed="rId4" cstate="print"/>
                <a:tile tx="0" ty="0" sx="100000" sy="100000" flip="none" algn="tl"/>
              </a:blipFill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4497572" y="4166189"/>
                <a:ext cx="402265" cy="1013637"/>
              </a:xfrm>
              <a:prstGeom prst="rect">
                <a:avLst/>
              </a:prstGeom>
              <a:blipFill>
                <a:blip r:embed="rId4" cstate="print"/>
                <a:tile tx="0" ty="0" sx="100000" sy="100000" flip="none" algn="tl"/>
              </a:blipFill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70" name="Rectangle 69"/>
            <p:cNvSpPr/>
            <p:nvPr/>
          </p:nvSpPr>
          <p:spPr bwMode="auto">
            <a:xfrm>
              <a:off x="4648200" y="4178594"/>
              <a:ext cx="101608" cy="156500"/>
            </a:xfrm>
            <a:prstGeom prst="rect">
              <a:avLst/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3559584" y="4174947"/>
              <a:ext cx="101608" cy="156500"/>
            </a:xfrm>
            <a:prstGeom prst="rect">
              <a:avLst/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004818" y="1986367"/>
            <a:ext cx="3278484" cy="1910466"/>
            <a:chOff x="4004818" y="2024743"/>
            <a:chExt cx="3278484" cy="1872089"/>
          </a:xfrm>
        </p:grpSpPr>
        <p:grpSp>
          <p:nvGrpSpPr>
            <p:cNvPr id="2" name="Group 1"/>
            <p:cNvGrpSpPr/>
            <p:nvPr/>
          </p:nvGrpSpPr>
          <p:grpSpPr>
            <a:xfrm>
              <a:off x="4004818" y="2024743"/>
              <a:ext cx="3278484" cy="1872089"/>
              <a:chOff x="4004818" y="2024743"/>
              <a:chExt cx="3278484" cy="1872089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4004818" y="2024743"/>
                <a:ext cx="3278484" cy="1872089"/>
                <a:chOff x="4004818" y="2024743"/>
                <a:chExt cx="3278484" cy="1872089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4004818" y="2024743"/>
                  <a:ext cx="3278484" cy="1872089"/>
                  <a:chOff x="4004818" y="2024743"/>
                  <a:chExt cx="3278484" cy="1872089"/>
                </a:xfrm>
              </p:grpSpPr>
              <p:sp>
                <p:nvSpPr>
                  <p:cNvPr id="3" name="Rectangle 2"/>
                  <p:cNvSpPr/>
                  <p:nvPr/>
                </p:nvSpPr>
                <p:spPr bwMode="auto">
                  <a:xfrm>
                    <a:off x="4340431" y="2381692"/>
                    <a:ext cx="2942871" cy="151514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</a:endParaRPr>
                  </a:p>
                </p:txBody>
              </p:sp>
              <p:sp>
                <p:nvSpPr>
                  <p:cNvPr id="8" name="Rectangle 7"/>
                  <p:cNvSpPr/>
                  <p:nvPr/>
                </p:nvSpPr>
                <p:spPr bwMode="auto">
                  <a:xfrm>
                    <a:off x="5755758" y="2024743"/>
                    <a:ext cx="1527544" cy="346317"/>
                  </a:xfrm>
                  <a:prstGeom prst="rect">
                    <a:avLst/>
                  </a:prstGeom>
                  <a:blipFill>
                    <a:blip r:embed="rId4" cstate="print"/>
                    <a:tile tx="0" ty="0" sx="100000" sy="100000" flip="none" algn="tl"/>
                  </a:blip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</a:endParaRPr>
                  </a:p>
                </p:txBody>
              </p:sp>
              <p:sp>
                <p:nvSpPr>
                  <p:cNvPr id="11" name="Rectangle 10"/>
                  <p:cNvSpPr/>
                  <p:nvPr/>
                </p:nvSpPr>
                <p:spPr bwMode="auto">
                  <a:xfrm>
                    <a:off x="4004818" y="2770919"/>
                    <a:ext cx="484400" cy="1115659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</a:endParaRPr>
                  </a:p>
                </p:txBody>
              </p:sp>
            </p:grpSp>
            <p:sp>
              <p:nvSpPr>
                <p:cNvPr id="48" name="Rectangle 47"/>
                <p:cNvSpPr/>
                <p:nvPr/>
              </p:nvSpPr>
              <p:spPr bwMode="auto">
                <a:xfrm>
                  <a:off x="4114801" y="2363189"/>
                  <a:ext cx="304799" cy="417984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</p:grpSp>
          <p:sp>
            <p:nvSpPr>
              <p:cNvPr id="103" name="Rectangle 102"/>
              <p:cNvSpPr/>
              <p:nvPr/>
            </p:nvSpPr>
            <p:spPr bwMode="auto">
              <a:xfrm>
                <a:off x="4165037" y="2444444"/>
                <a:ext cx="56490" cy="1377889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grpSp>
            <p:nvGrpSpPr>
              <p:cNvPr id="109" name="Group 108"/>
              <p:cNvGrpSpPr/>
              <p:nvPr/>
            </p:nvGrpSpPr>
            <p:grpSpPr>
              <a:xfrm>
                <a:off x="6511735" y="2576945"/>
                <a:ext cx="422465" cy="1156855"/>
                <a:chOff x="6511735" y="2576945"/>
                <a:chExt cx="422465" cy="1156855"/>
              </a:xfrm>
            </p:grpSpPr>
            <p:sp>
              <p:nvSpPr>
                <p:cNvPr id="106" name="Rectangle 105"/>
                <p:cNvSpPr/>
                <p:nvPr/>
              </p:nvSpPr>
              <p:spPr bwMode="auto">
                <a:xfrm>
                  <a:off x="6511735" y="2576945"/>
                  <a:ext cx="45719" cy="1156855"/>
                </a:xfrm>
                <a:prstGeom prst="rect">
                  <a:avLst/>
                </a:prstGeom>
                <a:solidFill>
                  <a:srgbClr val="00B0F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107" name="Rectangle 106"/>
                <p:cNvSpPr/>
                <p:nvPr/>
              </p:nvSpPr>
              <p:spPr bwMode="auto">
                <a:xfrm>
                  <a:off x="6565248" y="2654541"/>
                  <a:ext cx="368952" cy="1001662"/>
                </a:xfrm>
                <a:prstGeom prst="rect">
                  <a:avLst/>
                </a:prstGeom>
                <a:solidFill>
                  <a:srgbClr val="10DBE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</p:grpSp>
        </p:grpSp>
        <p:sp>
          <p:nvSpPr>
            <p:cNvPr id="108" name="Rectangle 107"/>
            <p:cNvSpPr/>
            <p:nvPr/>
          </p:nvSpPr>
          <p:spPr bwMode="auto">
            <a:xfrm>
              <a:off x="6629400" y="2737940"/>
              <a:ext cx="304800" cy="87109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104" name="Rectangle 103"/>
          <p:cNvSpPr/>
          <p:nvPr/>
        </p:nvSpPr>
        <p:spPr bwMode="auto">
          <a:xfrm>
            <a:off x="4114801" y="2380058"/>
            <a:ext cx="3168501" cy="5978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4004818" y="3822333"/>
            <a:ext cx="3278484" cy="5978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12" name="Straight Connector 111"/>
          <p:cNvCxnSpPr/>
          <p:nvPr/>
        </p:nvCxnSpPr>
        <p:spPr bwMode="auto">
          <a:xfrm flipH="1" flipV="1">
            <a:off x="4899837" y="2381692"/>
            <a:ext cx="1266" cy="151514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5" name="Group 24"/>
          <p:cNvGrpSpPr/>
          <p:nvPr/>
        </p:nvGrpSpPr>
        <p:grpSpPr>
          <a:xfrm>
            <a:off x="1168852" y="2002375"/>
            <a:ext cx="2543102" cy="526834"/>
            <a:chOff x="1168852" y="2002375"/>
            <a:chExt cx="2543102" cy="526834"/>
          </a:xfrm>
        </p:grpSpPr>
        <p:sp>
          <p:nvSpPr>
            <p:cNvPr id="79" name="Rectangle 78"/>
            <p:cNvSpPr/>
            <p:nvPr/>
          </p:nvSpPr>
          <p:spPr bwMode="auto">
            <a:xfrm>
              <a:off x="2440403" y="2002375"/>
              <a:ext cx="1271551" cy="526834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1168852" y="2011882"/>
              <a:ext cx="1271551" cy="398068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733800" y="990600"/>
            <a:ext cx="3352800" cy="4038600"/>
            <a:chOff x="3733800" y="990600"/>
            <a:chExt cx="3352800" cy="4038600"/>
          </a:xfrm>
        </p:grpSpPr>
        <p:sp>
          <p:nvSpPr>
            <p:cNvPr id="12" name="TextBox 11"/>
            <p:cNvSpPr txBox="1"/>
            <p:nvPr/>
          </p:nvSpPr>
          <p:spPr>
            <a:xfrm>
              <a:off x="5562600" y="990600"/>
              <a:ext cx="1524000" cy="36933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Precast</a:t>
              </a:r>
              <a:endParaRPr lang="en-US" dirty="0"/>
            </a:p>
          </p:txBody>
        </p:sp>
        <p:cxnSp>
          <p:nvCxnSpPr>
            <p:cNvPr id="31" name="Straight Arrow Connector 30"/>
            <p:cNvCxnSpPr>
              <a:stCxn id="12" idx="2"/>
            </p:cNvCxnSpPr>
            <p:nvPr/>
          </p:nvCxnSpPr>
          <p:spPr bwMode="auto">
            <a:xfrm flipH="1">
              <a:off x="3733800" y="1359932"/>
              <a:ext cx="2590800" cy="3669268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>
              <a:stCxn id="12" idx="2"/>
            </p:cNvCxnSpPr>
            <p:nvPr/>
          </p:nvCxnSpPr>
          <p:spPr bwMode="auto">
            <a:xfrm flipH="1">
              <a:off x="4648200" y="1359932"/>
              <a:ext cx="1676400" cy="3212068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>
              <a:stCxn id="12" idx="2"/>
            </p:cNvCxnSpPr>
            <p:nvPr/>
          </p:nvCxnSpPr>
          <p:spPr bwMode="auto">
            <a:xfrm>
              <a:off x="6324600" y="1359932"/>
              <a:ext cx="0" cy="849868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9" name="Group 38"/>
          <p:cNvGrpSpPr/>
          <p:nvPr/>
        </p:nvGrpSpPr>
        <p:grpSpPr>
          <a:xfrm>
            <a:off x="4901103" y="4240825"/>
            <a:ext cx="3456316" cy="922333"/>
            <a:chOff x="4901103" y="4240826"/>
            <a:chExt cx="3456316" cy="713076"/>
          </a:xfrm>
          <a:blipFill dpi="0" rotWithShape="1">
            <a:blip r:embed="rId5">
              <a:alphaModFix amt="39000"/>
            </a:blip>
            <a:srcRect/>
            <a:tile tx="0" ty="0" sx="100000" sy="100000" flip="none" algn="tl"/>
          </a:blipFill>
        </p:grpSpPr>
        <p:sp>
          <p:nvSpPr>
            <p:cNvPr id="34" name="Right Triangle 33"/>
            <p:cNvSpPr/>
            <p:nvPr/>
          </p:nvSpPr>
          <p:spPr bwMode="auto">
            <a:xfrm>
              <a:off x="6749724" y="4240826"/>
              <a:ext cx="1607695" cy="700705"/>
            </a:xfrm>
            <a:prstGeom prst="rtTriangl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4901103" y="4240826"/>
              <a:ext cx="1848621" cy="713076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804627" y="2667895"/>
            <a:ext cx="1625010" cy="2507667"/>
            <a:chOff x="1828800" y="2684562"/>
            <a:chExt cx="1625010" cy="2507667"/>
          </a:xfrm>
          <a:blipFill dpi="0" rotWithShape="1">
            <a:blip r:embed="rId6">
              <a:alphaModFix amt="49000"/>
            </a:blip>
            <a:srcRect/>
            <a:tile tx="0" ty="0" sx="100000" sy="100000" flip="none" algn="tl"/>
          </a:blipFill>
        </p:grpSpPr>
        <p:sp>
          <p:nvSpPr>
            <p:cNvPr id="42" name="Rectangle 41"/>
            <p:cNvSpPr/>
            <p:nvPr/>
          </p:nvSpPr>
          <p:spPr bwMode="auto">
            <a:xfrm>
              <a:off x="2590800" y="2707795"/>
              <a:ext cx="863010" cy="2472031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4" name="Right Triangle 43"/>
            <p:cNvSpPr/>
            <p:nvPr/>
          </p:nvSpPr>
          <p:spPr bwMode="auto">
            <a:xfrm rot="10800000">
              <a:off x="1828800" y="2684562"/>
              <a:ext cx="762000" cy="2507667"/>
            </a:xfrm>
            <a:prstGeom prst="rtTriangl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51" name="Flowchart: Connector 50"/>
          <p:cNvSpPr/>
          <p:nvPr/>
        </p:nvSpPr>
        <p:spPr bwMode="auto">
          <a:xfrm>
            <a:off x="2814538" y="4636417"/>
            <a:ext cx="330495" cy="317485"/>
          </a:xfrm>
          <a:prstGeom prst="flowChartConnecto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168852" y="2409950"/>
            <a:ext cx="2284958" cy="269109"/>
            <a:chOff x="1168852" y="2476684"/>
            <a:chExt cx="2284958" cy="202375"/>
          </a:xfrm>
        </p:grpSpPr>
        <p:sp>
          <p:nvSpPr>
            <p:cNvPr id="52" name="Rectangle 51"/>
            <p:cNvSpPr/>
            <p:nvPr/>
          </p:nvSpPr>
          <p:spPr bwMode="auto">
            <a:xfrm>
              <a:off x="2440403" y="2550243"/>
              <a:ext cx="1013407" cy="128816"/>
            </a:xfrm>
            <a:prstGeom prst="rect">
              <a:avLst/>
            </a:prstGeom>
            <a:blipFill dpi="0" rotWithShape="1">
              <a:blip r:embed="rId7" cstate="print">
                <a:alphaModFix amt="58000"/>
              </a:blip>
              <a:srcRect/>
              <a:tile tx="0" ty="0" sx="100000" sy="100000" flip="none" algn="tl"/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1168852" y="2476684"/>
              <a:ext cx="1271551" cy="202374"/>
            </a:xfrm>
            <a:prstGeom prst="rect">
              <a:avLst/>
            </a:prstGeom>
            <a:blipFill dpi="0" rotWithShape="1">
              <a:blip r:embed="rId7" cstate="print">
                <a:alphaModFix amt="58000"/>
              </a:blip>
              <a:srcRect/>
              <a:tile tx="0" ty="0" sx="100000" sy="100000" flip="none" algn="tl"/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81000" y="914400"/>
            <a:ext cx="1524000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Cast-in-Place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13" idx="3"/>
          </p:cNvCxnSpPr>
          <p:nvPr/>
        </p:nvCxnSpPr>
        <p:spPr bwMode="auto">
          <a:xfrm>
            <a:off x="1905000" y="1099066"/>
            <a:ext cx="2024914" cy="339673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Rectangle 54"/>
          <p:cNvSpPr/>
          <p:nvPr/>
        </p:nvSpPr>
        <p:spPr bwMode="auto">
          <a:xfrm>
            <a:off x="7553571" y="2888050"/>
            <a:ext cx="142629" cy="81358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0" name="Title 1"/>
          <p:cNvSpPr txBox="1">
            <a:spLocks/>
          </p:cNvSpPr>
          <p:nvPr/>
        </p:nvSpPr>
        <p:spPr>
          <a:xfrm>
            <a:off x="1078695" y="5640944"/>
            <a:ext cx="7989106" cy="683656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317500"/>
          </a:effectLst>
        </p:spPr>
        <p:txBody>
          <a:bodyPr/>
          <a:lstStyle/>
          <a:p>
            <a:pPr marL="0" lvl="1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800" b="1" kern="0" dirty="0" smtClean="0"/>
              <a:t>Option </a:t>
            </a:r>
            <a:r>
              <a:rPr lang="en-US" sz="2800" b="1" kern="0" dirty="0"/>
              <a:t>B</a:t>
            </a:r>
            <a:r>
              <a:rPr lang="en-US" sz="2800" b="1" kern="0" dirty="0" smtClean="0"/>
              <a:t>- Partial Precast End Abutment</a:t>
            </a:r>
          </a:p>
          <a:p>
            <a:pPr marL="804863" lvl="1" indent="-463550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b="1" kern="0" dirty="0" smtClean="0"/>
          </a:p>
          <a:p>
            <a:pPr lvl="1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b="1" kern="0" dirty="0"/>
          </a:p>
          <a:p>
            <a:pPr lvl="1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800" b="1" kern="0" dirty="0"/>
              <a:t>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505200" y="2169181"/>
            <a:ext cx="2222434" cy="2087662"/>
            <a:chOff x="3505200" y="2169181"/>
            <a:chExt cx="2222434" cy="2087662"/>
          </a:xfrm>
        </p:grpSpPr>
        <p:sp>
          <p:nvSpPr>
            <p:cNvPr id="80" name="L-Shape 79"/>
            <p:cNvSpPr/>
            <p:nvPr/>
          </p:nvSpPr>
          <p:spPr bwMode="auto">
            <a:xfrm rot="10800000" flipH="1">
              <a:off x="3591723" y="2679058"/>
              <a:ext cx="328064" cy="1577785"/>
            </a:xfrm>
            <a:prstGeom prst="corner">
              <a:avLst>
                <a:gd name="adj1" fmla="val 7293"/>
                <a:gd name="adj2" fmla="val 8333"/>
              </a:avLst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3620436" y="2707795"/>
              <a:ext cx="107502" cy="100719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3635509" y="3099681"/>
              <a:ext cx="107502" cy="100719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3637183" y="3508314"/>
              <a:ext cx="107502" cy="100719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3613737" y="3932020"/>
              <a:ext cx="107502" cy="100719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4575029" y="3999008"/>
              <a:ext cx="107502" cy="100719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3505200" y="2169181"/>
              <a:ext cx="2222434" cy="1564619"/>
              <a:chOff x="3505200" y="2169181"/>
              <a:chExt cx="2222434" cy="1564619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3505200" y="2169181"/>
                <a:ext cx="2222434" cy="1564619"/>
                <a:chOff x="3505200" y="2169181"/>
                <a:chExt cx="2222434" cy="1564619"/>
              </a:xfrm>
            </p:grpSpPr>
            <p:cxnSp>
              <p:nvCxnSpPr>
                <p:cNvPr id="97" name="Straight Connector 96"/>
                <p:cNvCxnSpPr/>
                <p:nvPr/>
              </p:nvCxnSpPr>
              <p:spPr bwMode="auto">
                <a:xfrm flipH="1">
                  <a:off x="4193281" y="2169181"/>
                  <a:ext cx="1534353" cy="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8" name="Straight Connector 97"/>
                <p:cNvCxnSpPr/>
                <p:nvPr/>
              </p:nvCxnSpPr>
              <p:spPr bwMode="auto">
                <a:xfrm flipH="1">
                  <a:off x="3505200" y="2169181"/>
                  <a:ext cx="688082" cy="926623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9" name="Straight Connector 98"/>
                <p:cNvCxnSpPr/>
                <p:nvPr/>
              </p:nvCxnSpPr>
              <p:spPr bwMode="auto">
                <a:xfrm>
                  <a:off x="3505200" y="3095804"/>
                  <a:ext cx="0" cy="637996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95" name="Straight Connector 94"/>
              <p:cNvCxnSpPr/>
              <p:nvPr/>
            </p:nvCxnSpPr>
            <p:spPr bwMode="auto">
              <a:xfrm flipH="1" flipV="1">
                <a:off x="3849241" y="2245366"/>
                <a:ext cx="1789559" cy="2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6" name="Rectangle 95"/>
              <p:cNvSpPr/>
              <p:nvPr/>
            </p:nvSpPr>
            <p:spPr bwMode="auto">
              <a:xfrm>
                <a:off x="3628020" y="2193936"/>
                <a:ext cx="202516" cy="102860"/>
              </a:xfrm>
              <a:prstGeom prst="rect">
                <a:avLst/>
              </a:prstGeom>
              <a:noFill/>
              <a:ln w="1905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77" name="L-Shape 76"/>
            <p:cNvSpPr/>
            <p:nvPr/>
          </p:nvSpPr>
          <p:spPr bwMode="auto">
            <a:xfrm rot="10800000">
              <a:off x="4408144" y="2199407"/>
              <a:ext cx="304800" cy="2041419"/>
            </a:xfrm>
            <a:prstGeom prst="corner">
              <a:avLst>
                <a:gd name="adj1" fmla="val 7293"/>
                <a:gd name="adj2" fmla="val 8333"/>
              </a:avLst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4582757" y="3651272"/>
              <a:ext cx="107502" cy="100719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4579026" y="3292554"/>
              <a:ext cx="107502" cy="100719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4580568" y="2478850"/>
              <a:ext cx="107502" cy="100719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4575029" y="2857702"/>
              <a:ext cx="107502" cy="100719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4340000" y="2838013"/>
              <a:ext cx="107502" cy="100719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4345751" y="3223326"/>
              <a:ext cx="107502" cy="100719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cxnSp>
        <p:nvCxnSpPr>
          <p:cNvPr id="24" name="Straight Arrow Connector 23"/>
          <p:cNvCxnSpPr>
            <a:stCxn id="13" idx="3"/>
            <a:endCxn id="15" idx="0"/>
          </p:cNvCxnSpPr>
          <p:nvPr/>
        </p:nvCxnSpPr>
        <p:spPr bwMode="auto">
          <a:xfrm>
            <a:off x="1905000" y="1099066"/>
            <a:ext cx="1819077" cy="177460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Connector 109"/>
          <p:cNvCxnSpPr/>
          <p:nvPr/>
        </p:nvCxnSpPr>
        <p:spPr bwMode="auto">
          <a:xfrm flipH="1" flipV="1">
            <a:off x="1832655" y="2249499"/>
            <a:ext cx="1789559" cy="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1" name="Group 110"/>
          <p:cNvGrpSpPr/>
          <p:nvPr/>
        </p:nvGrpSpPr>
        <p:grpSpPr>
          <a:xfrm>
            <a:off x="1143000" y="2683177"/>
            <a:ext cx="7345481" cy="2922198"/>
            <a:chOff x="1143000" y="2683177"/>
            <a:chExt cx="7345481" cy="2922198"/>
          </a:xfrm>
          <a:blipFill dpi="0" rotWithShape="1">
            <a:blip r:embed="rId5">
              <a:alphaModFix amt="56000"/>
            </a:blip>
            <a:srcRect/>
            <a:tile tx="0" ty="0" sx="100000" sy="100000" flip="none" algn="tl"/>
          </a:blipFill>
        </p:grpSpPr>
        <p:sp>
          <p:nvSpPr>
            <p:cNvPr id="113" name="Rectangle 112"/>
            <p:cNvSpPr/>
            <p:nvPr/>
          </p:nvSpPr>
          <p:spPr bwMode="auto">
            <a:xfrm>
              <a:off x="1143000" y="5158786"/>
              <a:ext cx="7345481" cy="44658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4" name="Right Triangle 113"/>
            <p:cNvSpPr/>
            <p:nvPr/>
          </p:nvSpPr>
          <p:spPr bwMode="auto">
            <a:xfrm>
              <a:off x="1803621" y="2683177"/>
              <a:ext cx="764003" cy="2478214"/>
            </a:xfrm>
            <a:prstGeom prst="rt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1168852" y="2705059"/>
              <a:ext cx="634769" cy="246428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116" name="Rectangle 115"/>
          <p:cNvSpPr/>
          <p:nvPr/>
        </p:nvSpPr>
        <p:spPr bwMode="auto">
          <a:xfrm>
            <a:off x="3691182" y="1990500"/>
            <a:ext cx="67358" cy="11143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82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4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51" grpId="0" animBg="1"/>
      <p:bldP spid="13" grpId="0" animBg="1"/>
      <p:bldP spid="11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481950" cy="851539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kern="0" dirty="0" smtClean="0"/>
              <a:t>ABC Considerations</a:t>
            </a:r>
            <a:endParaRPr lang="en-US" kern="0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948416">
            <a:off x="4285091" y="4021214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Precast Cap</a:t>
            </a:r>
            <a:endParaRPr lang="en-US" sz="24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75" y="857477"/>
            <a:ext cx="733895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 rot="1828018">
            <a:off x="1003101" y="2064788"/>
            <a:ext cx="347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Superstructure Unit</a:t>
            </a:r>
            <a:endParaRPr lang="en-US" sz="24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96" y="857477"/>
            <a:ext cx="7813004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 rot="20948416">
            <a:off x="4326035" y="3980271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Precast Cap</a:t>
            </a:r>
            <a:endParaRPr lang="en-US" sz="24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78695" y="5791200"/>
            <a:ext cx="7989106" cy="683656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317500"/>
          </a:effectLst>
        </p:spPr>
        <p:txBody>
          <a:bodyPr/>
          <a:lstStyle/>
          <a:p>
            <a:pPr marL="0" lvl="1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800" b="1" kern="0" dirty="0" smtClean="0"/>
              <a:t>Option </a:t>
            </a:r>
            <a:r>
              <a:rPr lang="en-US" sz="2800" b="1" kern="0" dirty="0"/>
              <a:t>B</a:t>
            </a:r>
            <a:r>
              <a:rPr lang="en-US" sz="2800" b="1" kern="0" dirty="0" smtClean="0"/>
              <a:t>- Partial Precast End Abutment</a:t>
            </a:r>
          </a:p>
          <a:p>
            <a:pPr marL="804863" lvl="1" indent="-463550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b="1" kern="0" dirty="0" smtClean="0"/>
          </a:p>
          <a:p>
            <a:pPr lvl="1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b="1" kern="0" dirty="0"/>
          </a:p>
          <a:p>
            <a:pPr lvl="1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800" b="1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236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8382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Types Of End Abutments </a:t>
            </a:r>
            <a:endParaRPr lang="en-US" sz="4000" dirty="0">
              <a:solidFill>
                <a:srgbClr val="0000CC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914400"/>
            <a:ext cx="8305800" cy="48768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317500"/>
          </a:effectLst>
        </p:spPr>
        <p:txBody>
          <a:bodyPr/>
          <a:lstStyle/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/>
              <a:t>Integral Abutments (Preferred)</a:t>
            </a:r>
          </a:p>
          <a:p>
            <a:pPr marL="804672" lvl="1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/>
              <a:t>Method A: Beam attached directly t</a:t>
            </a:r>
            <a:r>
              <a:rPr lang="en-US" sz="2400" kern="0" dirty="0"/>
              <a:t>o</a:t>
            </a:r>
            <a:r>
              <a:rPr lang="en-US" sz="2400" kern="0" dirty="0" smtClean="0"/>
              <a:t> the Pile (Preferred Method; Reaction acts directly on top of the pile, less induced stresses to the end bent )  </a:t>
            </a:r>
          </a:p>
          <a:p>
            <a:pPr marL="804672" lvl="1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/>
              <a:t>Method B: Beam attached to the concrete cap w/bearing assembly</a:t>
            </a:r>
          </a:p>
          <a:p>
            <a:pPr marL="34747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/>
              <a:t>Semi Integral Abutment</a:t>
            </a:r>
            <a:r>
              <a:rPr lang="en-US" sz="2800" b="1" kern="0" dirty="0" smtClean="0">
                <a:latin typeface="+mj-lt"/>
                <a:ea typeface="+mj-ea"/>
                <a:cs typeface="+mj-cs"/>
              </a:rPr>
              <a:t> </a:t>
            </a:r>
          </a:p>
          <a:p>
            <a:pPr marL="804672" lvl="1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>
                <a:latin typeface="+mj-lt"/>
                <a:ea typeface="+mj-ea"/>
                <a:cs typeface="+mj-cs"/>
              </a:rPr>
              <a:t>Method 1: Beam attached to anchor steel plate</a:t>
            </a:r>
          </a:p>
          <a:p>
            <a:pPr marL="804672" lvl="1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>
                <a:latin typeface="+mj-lt"/>
                <a:ea typeface="+mj-ea"/>
                <a:cs typeface="+mj-cs"/>
              </a:rPr>
              <a:t>Method 2: Beam attached to elastomeric              bearing</a:t>
            </a:r>
          </a:p>
          <a:p>
            <a:pPr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600" b="1" kern="0" dirty="0" smtClean="0">
              <a:latin typeface="+mj-lt"/>
              <a:ea typeface="+mj-ea"/>
              <a:cs typeface="+mj-cs"/>
            </a:endParaRPr>
          </a:p>
          <a:p>
            <a:pPr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2250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199" y="914400"/>
            <a:ext cx="8686801" cy="54864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317500"/>
          </a:effectLst>
        </p:spPr>
        <p:txBody>
          <a:bodyPr/>
          <a:lstStyle/>
          <a:p>
            <a:pPr marL="347472" lvl="1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/>
              <a:t> Piling: </a:t>
            </a:r>
          </a:p>
          <a:p>
            <a:pPr marL="804672" lvl="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/>
              <a:t>Geotechnical report recommendations</a:t>
            </a:r>
          </a:p>
          <a:p>
            <a:pPr marL="804672" lvl="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/>
              <a:t>Specifications </a:t>
            </a:r>
            <a:r>
              <a:rPr lang="en-US" sz="2400" kern="0" dirty="0" smtClean="0"/>
              <a:t>for pile deviation (tolerances), establish acceptance criteria</a:t>
            </a:r>
            <a:endParaRPr lang="en-US" sz="2400" kern="0" dirty="0"/>
          </a:p>
          <a:p>
            <a:pPr marL="804672" lvl="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/>
              <a:t>Pile testing and </a:t>
            </a:r>
            <a:r>
              <a:rPr lang="en-US" sz="2400" kern="0" dirty="0" err="1" smtClean="0"/>
              <a:t>restricking</a:t>
            </a:r>
            <a:r>
              <a:rPr lang="en-US" sz="2400" kern="0" dirty="0"/>
              <a:t> </a:t>
            </a:r>
            <a:r>
              <a:rPr lang="en-US" sz="2400" kern="0" dirty="0" smtClean="0"/>
              <a:t>criteria (24 to 72 hours)</a:t>
            </a:r>
          </a:p>
          <a:p>
            <a:pPr marL="804672" lvl="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/>
              <a:t>Consider reduced resistance factors if </a:t>
            </a:r>
            <a:r>
              <a:rPr lang="en-US" sz="2400" kern="0" dirty="0" err="1" smtClean="0"/>
              <a:t>restricking</a:t>
            </a:r>
            <a:r>
              <a:rPr lang="en-US" sz="2400" kern="0" dirty="0" smtClean="0"/>
              <a:t> criteria is removed </a:t>
            </a:r>
          </a:p>
          <a:p>
            <a:pPr marL="804672" lvl="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/>
              <a:t>Consider </a:t>
            </a:r>
            <a:r>
              <a:rPr lang="en-US" sz="2400" kern="0" dirty="0" err="1" smtClean="0"/>
              <a:t>preboring</a:t>
            </a:r>
            <a:r>
              <a:rPr lang="en-US" sz="2400" kern="0" dirty="0" smtClean="0"/>
              <a:t>, predrilling, &amp; </a:t>
            </a:r>
            <a:r>
              <a:rPr lang="en-US" sz="2400" kern="0" dirty="0" err="1" smtClean="0"/>
              <a:t>precoring</a:t>
            </a:r>
            <a:r>
              <a:rPr lang="en-US" sz="2400" kern="0" dirty="0" smtClean="0"/>
              <a:t>  </a:t>
            </a:r>
            <a:endParaRPr lang="en-US" sz="2400" kern="0" dirty="0"/>
          </a:p>
          <a:p>
            <a:pPr marL="804863" lvl="1" indent="-463550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500" b="1" kern="0" dirty="0"/>
          </a:p>
          <a:p>
            <a:pPr marL="457200" lvl="2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400" kern="0" dirty="0" smtClean="0"/>
          </a:p>
          <a:p>
            <a:pPr marL="804863" lvl="1" indent="-463550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500" b="1" kern="0" dirty="0"/>
          </a:p>
          <a:p>
            <a:pPr marL="804863" lvl="1" indent="-463550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b="1" kern="0" dirty="0"/>
          </a:p>
          <a:p>
            <a:pPr lvl="1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b="1" kern="0" dirty="0"/>
          </a:p>
          <a:p>
            <a:pPr lvl="1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800" b="1" kern="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2221" y="0"/>
            <a:ext cx="8315697" cy="827788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kern="0" dirty="0" smtClean="0"/>
              <a:t>ABC Considerations</a:t>
            </a:r>
            <a:endParaRPr lang="en-US" kern="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64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199" y="914400"/>
            <a:ext cx="8686801" cy="54864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317500"/>
          </a:effectLst>
        </p:spPr>
        <p:txBody>
          <a:bodyPr/>
          <a:lstStyle/>
          <a:p>
            <a:pPr marL="347472" lvl="1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/>
              <a:t> Precast Cap: </a:t>
            </a:r>
          </a:p>
          <a:p>
            <a:pPr marL="804672" lvl="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/>
              <a:t>Weight of the cap / load limits during transportation</a:t>
            </a:r>
          </a:p>
          <a:p>
            <a:pPr marL="804672" lvl="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/>
              <a:t>Segmental c</a:t>
            </a:r>
            <a:r>
              <a:rPr lang="en-US" sz="2400" kern="0" dirty="0" smtClean="0"/>
              <a:t>ap/ </a:t>
            </a:r>
            <a:r>
              <a:rPr lang="en-US" sz="2400" kern="0" dirty="0"/>
              <a:t>do we need post tension </a:t>
            </a:r>
          </a:p>
          <a:p>
            <a:pPr marL="804672" lvl="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/>
              <a:t>Cap height/ Piles </a:t>
            </a:r>
            <a:r>
              <a:rPr lang="en-US" sz="2400" kern="0" dirty="0"/>
              <a:t>e</a:t>
            </a:r>
            <a:r>
              <a:rPr lang="en-US" sz="2400" kern="0" dirty="0" smtClean="0"/>
              <a:t>xtension above the cap</a:t>
            </a:r>
          </a:p>
          <a:p>
            <a:pPr marL="804672" lvl="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/>
              <a:t>Pile/ cap tolerances (hole size)</a:t>
            </a:r>
          </a:p>
          <a:p>
            <a:pPr marL="804672" lvl="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/>
              <a:t>Consider shear keys </a:t>
            </a:r>
          </a:p>
          <a:p>
            <a:pPr marL="804672" lvl="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/>
              <a:t>Reinforcement details at precast / Cast-in-place interface (mechanical splice or bars extended above precast cap)</a:t>
            </a:r>
          </a:p>
          <a:p>
            <a:pPr marL="804672" lvl="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/>
              <a:t>Concrete mix design / accelerator admixtures </a:t>
            </a:r>
            <a:r>
              <a:rPr lang="en-US" sz="2400" kern="0" dirty="0"/>
              <a:t>(</a:t>
            </a:r>
            <a:r>
              <a:rPr lang="en-US" sz="2400" kern="0" dirty="0" smtClean="0"/>
              <a:t>concrete strength when service starts)  </a:t>
            </a:r>
            <a:endParaRPr lang="en-US" sz="2400" kern="0" dirty="0"/>
          </a:p>
          <a:p>
            <a:pPr marL="804863" lvl="1" indent="-463550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500" b="1" kern="0" dirty="0"/>
          </a:p>
          <a:p>
            <a:pPr marL="457200" lvl="2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400" kern="0" dirty="0" smtClean="0"/>
          </a:p>
          <a:p>
            <a:pPr marL="804863" lvl="1" indent="-463550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500" b="1" kern="0" dirty="0"/>
          </a:p>
          <a:p>
            <a:pPr marL="804863" lvl="1" indent="-463550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b="1" kern="0" dirty="0"/>
          </a:p>
          <a:p>
            <a:pPr lvl="1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b="1" kern="0" dirty="0"/>
          </a:p>
          <a:p>
            <a:pPr lvl="1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800" b="1" kern="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2221" y="0"/>
            <a:ext cx="8315697" cy="827788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kern="0" dirty="0" smtClean="0"/>
              <a:t>ABC Considerations</a:t>
            </a:r>
            <a:endParaRPr lang="en-US" kern="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82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8961" y="914400"/>
            <a:ext cx="8686801" cy="54864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317500"/>
          </a:effectLst>
        </p:spPr>
        <p:txBody>
          <a:bodyPr/>
          <a:lstStyle/>
          <a:p>
            <a:pPr marL="347472" lvl="1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/>
              <a:t> Beam Pile Connection: </a:t>
            </a:r>
          </a:p>
          <a:p>
            <a:pPr marL="804672" lvl="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/>
              <a:t>Cut the pile, grind and weld top plate and angle stiffener</a:t>
            </a:r>
          </a:p>
          <a:p>
            <a:pPr marL="804672" lvl="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/>
              <a:t> Account for welding time </a:t>
            </a:r>
            <a:r>
              <a:rPr lang="en-US" sz="2400" kern="0" dirty="0" smtClean="0"/>
              <a:t>(~ </a:t>
            </a:r>
            <a:r>
              <a:rPr lang="en-US" sz="2400" kern="0" dirty="0"/>
              <a:t>2 hours per </a:t>
            </a:r>
            <a:r>
              <a:rPr lang="en-US" sz="2400" kern="0" dirty="0" smtClean="0"/>
              <a:t>connection)</a:t>
            </a:r>
          </a:p>
          <a:p>
            <a:pPr marL="804672" lvl="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/>
              <a:t>Provide shim </a:t>
            </a:r>
            <a:r>
              <a:rPr lang="en-US" sz="2400" kern="0" dirty="0"/>
              <a:t>o</a:t>
            </a:r>
            <a:r>
              <a:rPr lang="en-US" sz="2400" kern="0" dirty="0" smtClean="0"/>
              <a:t>nly if needed (avoid if you can)</a:t>
            </a:r>
          </a:p>
          <a:p>
            <a:pPr marL="804672" lvl="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/>
              <a:t>Provide clearance for </a:t>
            </a:r>
            <a:r>
              <a:rPr lang="en-US" sz="2400" kern="0" dirty="0" smtClean="0"/>
              <a:t>welding</a:t>
            </a:r>
          </a:p>
          <a:p>
            <a:pPr marL="457200" lvl="2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400" kern="0" dirty="0"/>
              <a:t> </a:t>
            </a:r>
            <a:r>
              <a:rPr lang="en-US" sz="2400" kern="0" dirty="0" smtClean="0"/>
              <a:t>  (</a:t>
            </a:r>
            <a:r>
              <a:rPr lang="en-US" sz="2400" kern="0" dirty="0"/>
              <a:t>1’ to 1.5</a:t>
            </a:r>
            <a:r>
              <a:rPr lang="en-US" sz="2400" kern="0" dirty="0" smtClean="0"/>
              <a:t>’, consult with welders ).</a:t>
            </a:r>
            <a:endParaRPr lang="en-US" sz="2400" kern="0" dirty="0"/>
          </a:p>
          <a:p>
            <a:pPr marL="804863" lvl="1" indent="-463550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500" b="1" kern="0" dirty="0"/>
          </a:p>
          <a:p>
            <a:pPr marL="457200" lvl="2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400" kern="0" dirty="0" smtClean="0"/>
          </a:p>
          <a:p>
            <a:pPr marL="804863" lvl="1" indent="-463550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500" b="1" kern="0" dirty="0"/>
          </a:p>
          <a:p>
            <a:pPr marL="804863" lvl="1" indent="-463550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b="1" kern="0" dirty="0"/>
          </a:p>
          <a:p>
            <a:pPr lvl="1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b="1" kern="0" dirty="0"/>
          </a:p>
          <a:p>
            <a:pPr lvl="1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800" b="1" kern="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2221" y="0"/>
            <a:ext cx="8315697" cy="827788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kern="0" dirty="0" smtClean="0"/>
              <a:t>ABC Considerations</a:t>
            </a:r>
            <a:endParaRPr lang="en-US" kern="0" dirty="0">
              <a:solidFill>
                <a:srgbClr val="0000CC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13760"/>
            <a:ext cx="3149600" cy="283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37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12221" y="0"/>
            <a:ext cx="8315697" cy="827788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kern="0" dirty="0" smtClean="0"/>
              <a:t>ABC Considerations</a:t>
            </a:r>
            <a:endParaRPr lang="en-US" kern="0" dirty="0">
              <a:solidFill>
                <a:srgbClr val="0000CC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7942" y="914400"/>
            <a:ext cx="8686801" cy="54864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317500"/>
          </a:effectLst>
        </p:spPr>
        <p:txBody>
          <a:bodyPr/>
          <a:lstStyle/>
          <a:p>
            <a:pPr marL="347472" lvl="1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/>
              <a:t> </a:t>
            </a:r>
            <a:r>
              <a:rPr lang="en-US" sz="2800" b="1" kern="0" dirty="0" err="1" smtClean="0"/>
              <a:t>Wingwall</a:t>
            </a:r>
            <a:r>
              <a:rPr lang="en-US" sz="2800" b="1" kern="0" dirty="0" smtClean="0"/>
              <a:t> installation and connection: </a:t>
            </a:r>
          </a:p>
          <a:p>
            <a:pPr marL="804672" lvl="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/>
              <a:t>Investigate Precast vs cast-in-place </a:t>
            </a:r>
            <a:r>
              <a:rPr lang="en-US" sz="2400" kern="0" dirty="0" err="1" smtClean="0"/>
              <a:t>wingwall</a:t>
            </a:r>
            <a:r>
              <a:rPr lang="en-US" sz="2400" kern="0" dirty="0" smtClean="0"/>
              <a:t> (time, cost, post tension)  </a:t>
            </a:r>
          </a:p>
          <a:p>
            <a:pPr marL="804672" lvl="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/>
              <a:t>Investigate </a:t>
            </a:r>
            <a:r>
              <a:rPr lang="en-US" sz="2400" kern="0" dirty="0" err="1" smtClean="0"/>
              <a:t>wingwall</a:t>
            </a:r>
            <a:r>
              <a:rPr lang="en-US" sz="2400" kern="0" dirty="0" smtClean="0"/>
              <a:t> orientation (Parallel to roadway centerline or parallel to End Bent)</a:t>
            </a:r>
          </a:p>
          <a:p>
            <a:pPr marL="804672" lvl="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/>
              <a:t>For precast </a:t>
            </a:r>
            <a:r>
              <a:rPr lang="en-US" sz="2400" kern="0" dirty="0" err="1" smtClean="0"/>
              <a:t>wingwall</a:t>
            </a:r>
            <a:r>
              <a:rPr lang="en-US" sz="2400" kern="0" dirty="0" smtClean="0"/>
              <a:t> parallel to roadway centerline you will need a closure pour </a:t>
            </a:r>
          </a:p>
          <a:p>
            <a:pPr marL="804672" lvl="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/>
              <a:t>Consider Piling if needed by design </a:t>
            </a:r>
          </a:p>
          <a:p>
            <a:pPr marL="804672" lvl="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/>
              <a:t>Consider reinforcing detail for </a:t>
            </a:r>
            <a:r>
              <a:rPr lang="en-US" sz="2400" kern="0" dirty="0" err="1" smtClean="0"/>
              <a:t>wingwall</a:t>
            </a:r>
            <a:r>
              <a:rPr lang="en-US" sz="2400" kern="0" dirty="0" smtClean="0"/>
              <a:t> connection  </a:t>
            </a:r>
          </a:p>
          <a:p>
            <a:pPr marL="804672" lvl="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endParaRPr lang="en-US" sz="2400" kern="0" dirty="0"/>
          </a:p>
          <a:p>
            <a:pPr marL="804863" lvl="1" indent="-463550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500" b="1" kern="0" dirty="0"/>
          </a:p>
          <a:p>
            <a:pPr marL="457200" lvl="2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400" kern="0" dirty="0" smtClean="0"/>
          </a:p>
          <a:p>
            <a:pPr marL="804863" lvl="1" indent="-463550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500" b="1" kern="0" dirty="0"/>
          </a:p>
          <a:p>
            <a:pPr marL="804863" lvl="1" indent="-463550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b="1" kern="0" dirty="0"/>
          </a:p>
          <a:p>
            <a:pPr lvl="1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b="1" kern="0" dirty="0"/>
          </a:p>
          <a:p>
            <a:pPr lvl="1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b="1" kern="0" dirty="0"/>
          </a:p>
        </p:txBody>
      </p:sp>
    </p:spTree>
    <p:extLst>
      <p:ext uri="{BB962C8B-B14F-4D97-AF65-F5344CB8AC3E}">
        <p14:creationId xmlns:p14="http://schemas.microsoft.com/office/powerpoint/2010/main" val="194904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531" y="0"/>
            <a:ext cx="8686800" cy="838200"/>
          </a:xfrm>
        </p:spPr>
        <p:txBody>
          <a:bodyPr/>
          <a:lstStyle/>
          <a:p>
            <a:r>
              <a:rPr lang="en-US" sz="3800" dirty="0" smtClean="0"/>
              <a:t>Design Considerations – </a:t>
            </a:r>
            <a:r>
              <a:rPr lang="en-US" sz="3800" dirty="0" err="1" smtClean="0"/>
              <a:t>Wingwall</a:t>
            </a:r>
            <a:endParaRPr lang="en-US" sz="3800" dirty="0"/>
          </a:p>
        </p:txBody>
      </p:sp>
      <p:sp>
        <p:nvSpPr>
          <p:cNvPr id="2" name="Parallelogram 1"/>
          <p:cNvSpPr/>
          <p:nvPr/>
        </p:nvSpPr>
        <p:spPr bwMode="auto">
          <a:xfrm rot="10800000">
            <a:off x="3782689" y="1384737"/>
            <a:ext cx="4308408" cy="1300695"/>
          </a:xfrm>
          <a:custGeom>
            <a:avLst/>
            <a:gdLst>
              <a:gd name="connsiteX0" fmla="*/ 0 w 3971349"/>
              <a:gd name="connsiteY0" fmla="*/ 767759 h 767759"/>
              <a:gd name="connsiteX1" fmla="*/ 191940 w 3971349"/>
              <a:gd name="connsiteY1" fmla="*/ 0 h 767759"/>
              <a:gd name="connsiteX2" fmla="*/ 3971349 w 3971349"/>
              <a:gd name="connsiteY2" fmla="*/ 0 h 767759"/>
              <a:gd name="connsiteX3" fmla="*/ 3779409 w 3971349"/>
              <a:gd name="connsiteY3" fmla="*/ 767759 h 767759"/>
              <a:gd name="connsiteX4" fmla="*/ 0 w 3971349"/>
              <a:gd name="connsiteY4" fmla="*/ 767759 h 767759"/>
              <a:gd name="connsiteX0" fmla="*/ 0 w 3779962"/>
              <a:gd name="connsiteY0" fmla="*/ 746494 h 767759"/>
              <a:gd name="connsiteX1" fmla="*/ 553 w 3779962"/>
              <a:gd name="connsiteY1" fmla="*/ 0 h 767759"/>
              <a:gd name="connsiteX2" fmla="*/ 3779962 w 3779962"/>
              <a:gd name="connsiteY2" fmla="*/ 0 h 767759"/>
              <a:gd name="connsiteX3" fmla="*/ 3588022 w 3779962"/>
              <a:gd name="connsiteY3" fmla="*/ 767759 h 767759"/>
              <a:gd name="connsiteX4" fmla="*/ 0 w 3779962"/>
              <a:gd name="connsiteY4" fmla="*/ 746494 h 767759"/>
              <a:gd name="connsiteX0" fmla="*/ 0 w 3779962"/>
              <a:gd name="connsiteY0" fmla="*/ 746494 h 767759"/>
              <a:gd name="connsiteX1" fmla="*/ 553 w 3779962"/>
              <a:gd name="connsiteY1" fmla="*/ 0 h 767759"/>
              <a:gd name="connsiteX2" fmla="*/ 3779962 w 3779962"/>
              <a:gd name="connsiteY2" fmla="*/ 0 h 767759"/>
              <a:gd name="connsiteX3" fmla="*/ 3760465 w 3779962"/>
              <a:gd name="connsiteY3" fmla="*/ 3543 h 767759"/>
              <a:gd name="connsiteX4" fmla="*/ 3588022 w 3779962"/>
              <a:gd name="connsiteY4" fmla="*/ 767759 h 767759"/>
              <a:gd name="connsiteX5" fmla="*/ 0 w 3779962"/>
              <a:gd name="connsiteY5" fmla="*/ 746494 h 767759"/>
              <a:gd name="connsiteX0" fmla="*/ 0 w 3888056"/>
              <a:gd name="connsiteY0" fmla="*/ 746494 h 767759"/>
              <a:gd name="connsiteX1" fmla="*/ 553 w 3888056"/>
              <a:gd name="connsiteY1" fmla="*/ 0 h 767759"/>
              <a:gd name="connsiteX2" fmla="*/ 3779962 w 3888056"/>
              <a:gd name="connsiteY2" fmla="*/ 0 h 767759"/>
              <a:gd name="connsiteX3" fmla="*/ 3888056 w 3888056"/>
              <a:gd name="connsiteY3" fmla="*/ 163032 h 767759"/>
              <a:gd name="connsiteX4" fmla="*/ 3588022 w 3888056"/>
              <a:gd name="connsiteY4" fmla="*/ 767759 h 767759"/>
              <a:gd name="connsiteX5" fmla="*/ 0 w 3888056"/>
              <a:gd name="connsiteY5" fmla="*/ 746494 h 767759"/>
              <a:gd name="connsiteX0" fmla="*/ 0 w 3888056"/>
              <a:gd name="connsiteY0" fmla="*/ 1278122 h 1299387"/>
              <a:gd name="connsiteX1" fmla="*/ 553 w 3888056"/>
              <a:gd name="connsiteY1" fmla="*/ 531628 h 1299387"/>
              <a:gd name="connsiteX2" fmla="*/ 3418455 w 3888056"/>
              <a:gd name="connsiteY2" fmla="*/ 0 h 1299387"/>
              <a:gd name="connsiteX3" fmla="*/ 3888056 w 3888056"/>
              <a:gd name="connsiteY3" fmla="*/ 694660 h 1299387"/>
              <a:gd name="connsiteX4" fmla="*/ 3588022 w 3888056"/>
              <a:gd name="connsiteY4" fmla="*/ 1299387 h 1299387"/>
              <a:gd name="connsiteX5" fmla="*/ 0 w 3888056"/>
              <a:gd name="connsiteY5" fmla="*/ 1278122 h 1299387"/>
              <a:gd name="connsiteX0" fmla="*/ 0 w 3888056"/>
              <a:gd name="connsiteY0" fmla="*/ 1278122 h 1299387"/>
              <a:gd name="connsiteX1" fmla="*/ 53716 w 3888056"/>
              <a:gd name="connsiteY1" fmla="*/ 21265 h 1299387"/>
              <a:gd name="connsiteX2" fmla="*/ 3418455 w 3888056"/>
              <a:gd name="connsiteY2" fmla="*/ 0 h 1299387"/>
              <a:gd name="connsiteX3" fmla="*/ 3888056 w 3888056"/>
              <a:gd name="connsiteY3" fmla="*/ 694660 h 1299387"/>
              <a:gd name="connsiteX4" fmla="*/ 3588022 w 3888056"/>
              <a:gd name="connsiteY4" fmla="*/ 1299387 h 1299387"/>
              <a:gd name="connsiteX5" fmla="*/ 0 w 3888056"/>
              <a:gd name="connsiteY5" fmla="*/ 1278122 h 1299387"/>
              <a:gd name="connsiteX0" fmla="*/ 0 w 3950204"/>
              <a:gd name="connsiteY0" fmla="*/ 1278122 h 1288816"/>
              <a:gd name="connsiteX1" fmla="*/ 53716 w 3950204"/>
              <a:gd name="connsiteY1" fmla="*/ 21265 h 1288816"/>
              <a:gd name="connsiteX2" fmla="*/ 3418455 w 3950204"/>
              <a:gd name="connsiteY2" fmla="*/ 0 h 1288816"/>
              <a:gd name="connsiteX3" fmla="*/ 3888056 w 3950204"/>
              <a:gd name="connsiteY3" fmla="*/ 694660 h 1288816"/>
              <a:gd name="connsiteX4" fmla="*/ 3950204 w 3950204"/>
              <a:gd name="connsiteY4" fmla="*/ 1288816 h 1288816"/>
              <a:gd name="connsiteX5" fmla="*/ 0 w 3950204"/>
              <a:gd name="connsiteY5" fmla="*/ 1278122 h 1288816"/>
              <a:gd name="connsiteX0" fmla="*/ 0 w 4148375"/>
              <a:gd name="connsiteY0" fmla="*/ 1278122 h 1288816"/>
              <a:gd name="connsiteX1" fmla="*/ 53716 w 4148375"/>
              <a:gd name="connsiteY1" fmla="*/ 21265 h 1288816"/>
              <a:gd name="connsiteX2" fmla="*/ 3418455 w 4148375"/>
              <a:gd name="connsiteY2" fmla="*/ 0 h 1288816"/>
              <a:gd name="connsiteX3" fmla="*/ 4148375 w 4148375"/>
              <a:gd name="connsiteY3" fmla="*/ 1022364 h 1288816"/>
              <a:gd name="connsiteX4" fmla="*/ 3950204 w 4148375"/>
              <a:gd name="connsiteY4" fmla="*/ 1288816 h 1288816"/>
              <a:gd name="connsiteX5" fmla="*/ 0 w 4148375"/>
              <a:gd name="connsiteY5" fmla="*/ 1278122 h 1288816"/>
              <a:gd name="connsiteX0" fmla="*/ 0 w 4522180"/>
              <a:gd name="connsiteY0" fmla="*/ 1278122 h 1288816"/>
              <a:gd name="connsiteX1" fmla="*/ 53716 w 4522180"/>
              <a:gd name="connsiteY1" fmla="*/ 21265 h 1288816"/>
              <a:gd name="connsiteX2" fmla="*/ 3418455 w 4522180"/>
              <a:gd name="connsiteY2" fmla="*/ 0 h 1288816"/>
              <a:gd name="connsiteX3" fmla="*/ 4522180 w 4522180"/>
              <a:gd name="connsiteY3" fmla="*/ 1034239 h 1288816"/>
              <a:gd name="connsiteX4" fmla="*/ 3950204 w 4522180"/>
              <a:gd name="connsiteY4" fmla="*/ 1288816 h 1288816"/>
              <a:gd name="connsiteX5" fmla="*/ 0 w 4522180"/>
              <a:gd name="connsiteY5" fmla="*/ 1278122 h 1288816"/>
              <a:gd name="connsiteX0" fmla="*/ 0 w 4522180"/>
              <a:gd name="connsiteY0" fmla="*/ 1278122 h 1288816"/>
              <a:gd name="connsiteX1" fmla="*/ 53716 w 4522180"/>
              <a:gd name="connsiteY1" fmla="*/ 21265 h 1288816"/>
              <a:gd name="connsiteX2" fmla="*/ 3418455 w 4522180"/>
              <a:gd name="connsiteY2" fmla="*/ 0 h 1288816"/>
              <a:gd name="connsiteX3" fmla="*/ 4522180 w 4522180"/>
              <a:gd name="connsiteY3" fmla="*/ 1034239 h 1288816"/>
              <a:gd name="connsiteX4" fmla="*/ 4503436 w 4522180"/>
              <a:gd name="connsiteY4" fmla="*/ 1288816 h 1288816"/>
              <a:gd name="connsiteX5" fmla="*/ 0 w 4522180"/>
              <a:gd name="connsiteY5" fmla="*/ 1278122 h 1288816"/>
              <a:gd name="connsiteX0" fmla="*/ 0 w 4524920"/>
              <a:gd name="connsiteY0" fmla="*/ 1256857 h 1267551"/>
              <a:gd name="connsiteX1" fmla="*/ 53716 w 4524920"/>
              <a:gd name="connsiteY1" fmla="*/ 0 h 1267551"/>
              <a:gd name="connsiteX2" fmla="*/ 4524920 w 4524920"/>
              <a:gd name="connsiteY2" fmla="*/ 14361 h 1267551"/>
              <a:gd name="connsiteX3" fmla="*/ 4522180 w 4524920"/>
              <a:gd name="connsiteY3" fmla="*/ 1012974 h 1267551"/>
              <a:gd name="connsiteX4" fmla="*/ 4503436 w 4524920"/>
              <a:gd name="connsiteY4" fmla="*/ 1267551 h 1267551"/>
              <a:gd name="connsiteX5" fmla="*/ 0 w 4524920"/>
              <a:gd name="connsiteY5" fmla="*/ 1256857 h 1267551"/>
              <a:gd name="connsiteX0" fmla="*/ 0 w 5075150"/>
              <a:gd name="connsiteY0" fmla="*/ 1256857 h 1267551"/>
              <a:gd name="connsiteX1" fmla="*/ 53716 w 5075150"/>
              <a:gd name="connsiteY1" fmla="*/ 0 h 1267551"/>
              <a:gd name="connsiteX2" fmla="*/ 4524920 w 5075150"/>
              <a:gd name="connsiteY2" fmla="*/ 14361 h 1267551"/>
              <a:gd name="connsiteX3" fmla="*/ 4503436 w 5075150"/>
              <a:gd name="connsiteY3" fmla="*/ 1267551 h 1267551"/>
              <a:gd name="connsiteX4" fmla="*/ 0 w 5075150"/>
              <a:gd name="connsiteY4" fmla="*/ 1256857 h 1267551"/>
              <a:gd name="connsiteX0" fmla="*/ 0 w 4524920"/>
              <a:gd name="connsiteY0" fmla="*/ 1256857 h 1267551"/>
              <a:gd name="connsiteX1" fmla="*/ 53716 w 4524920"/>
              <a:gd name="connsiteY1" fmla="*/ 0 h 1267551"/>
              <a:gd name="connsiteX2" fmla="*/ 4524920 w 4524920"/>
              <a:gd name="connsiteY2" fmla="*/ 14361 h 1267551"/>
              <a:gd name="connsiteX3" fmla="*/ 4503436 w 4524920"/>
              <a:gd name="connsiteY3" fmla="*/ 1267551 h 1267551"/>
              <a:gd name="connsiteX4" fmla="*/ 0 w 4524920"/>
              <a:gd name="connsiteY4" fmla="*/ 1256857 h 1267551"/>
              <a:gd name="connsiteX0" fmla="*/ 0 w 5101525"/>
              <a:gd name="connsiteY0" fmla="*/ 1256857 h 1291302"/>
              <a:gd name="connsiteX1" fmla="*/ 53716 w 5101525"/>
              <a:gd name="connsiteY1" fmla="*/ 0 h 1291302"/>
              <a:gd name="connsiteX2" fmla="*/ 4524920 w 5101525"/>
              <a:gd name="connsiteY2" fmla="*/ 14361 h 1291302"/>
              <a:gd name="connsiteX3" fmla="*/ 5101525 w 5101525"/>
              <a:gd name="connsiteY3" fmla="*/ 1291302 h 1291302"/>
              <a:gd name="connsiteX4" fmla="*/ 0 w 5101525"/>
              <a:gd name="connsiteY4" fmla="*/ 1256857 h 1291302"/>
              <a:gd name="connsiteX0" fmla="*/ 0 w 5101525"/>
              <a:gd name="connsiteY0" fmla="*/ 1256857 h 1291302"/>
              <a:gd name="connsiteX1" fmla="*/ 53716 w 5101525"/>
              <a:gd name="connsiteY1" fmla="*/ 0 h 1291302"/>
              <a:gd name="connsiteX2" fmla="*/ 5063199 w 5101525"/>
              <a:gd name="connsiteY2" fmla="*/ 2486 h 1291302"/>
              <a:gd name="connsiteX3" fmla="*/ 5101525 w 5101525"/>
              <a:gd name="connsiteY3" fmla="*/ 1291302 h 1291302"/>
              <a:gd name="connsiteX4" fmla="*/ 0 w 5101525"/>
              <a:gd name="connsiteY4" fmla="*/ 1256857 h 1291302"/>
              <a:gd name="connsiteX0" fmla="*/ 0 w 5101525"/>
              <a:gd name="connsiteY0" fmla="*/ 1266246 h 1300691"/>
              <a:gd name="connsiteX1" fmla="*/ 53716 w 5101525"/>
              <a:gd name="connsiteY1" fmla="*/ 9389 h 1300691"/>
              <a:gd name="connsiteX2" fmla="*/ 5093103 w 5101525"/>
              <a:gd name="connsiteY2" fmla="*/ 0 h 1300691"/>
              <a:gd name="connsiteX3" fmla="*/ 5101525 w 5101525"/>
              <a:gd name="connsiteY3" fmla="*/ 1300691 h 1300691"/>
              <a:gd name="connsiteX4" fmla="*/ 0 w 5101525"/>
              <a:gd name="connsiteY4" fmla="*/ 1266246 h 130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1525" h="1300691">
                <a:moveTo>
                  <a:pt x="0" y="1266246"/>
                </a:moveTo>
                <a:cubicBezTo>
                  <a:pt x="184" y="1017415"/>
                  <a:pt x="53532" y="258220"/>
                  <a:pt x="53716" y="9389"/>
                </a:cubicBezTo>
                <a:lnTo>
                  <a:pt x="5093103" y="0"/>
                </a:lnTo>
                <a:cubicBezTo>
                  <a:pt x="5095910" y="433564"/>
                  <a:pt x="5098718" y="867127"/>
                  <a:pt x="5101525" y="1300691"/>
                </a:cubicBezTo>
                <a:lnTo>
                  <a:pt x="0" y="1266246"/>
                </a:lnTo>
                <a:close/>
              </a:path>
            </a:pathLst>
          </a:custGeom>
          <a:blipFill dpi="0" rotWithShape="1">
            <a:blip r:embed="rId2" cstate="print">
              <a:alphaModFix amt="43000"/>
            </a:blip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863048" y="2394284"/>
            <a:ext cx="7210586" cy="9091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2" name="Snip Same Side Corner Rectangle 61"/>
          <p:cNvSpPr/>
          <p:nvPr/>
        </p:nvSpPr>
        <p:spPr bwMode="auto">
          <a:xfrm rot="5400000">
            <a:off x="692009" y="2337437"/>
            <a:ext cx="200025" cy="133351"/>
          </a:xfrm>
          <a:prstGeom prst="snip2SameRect">
            <a:avLst>
              <a:gd name="adj1" fmla="val 50000"/>
              <a:gd name="adj2" fmla="val 0"/>
            </a:avLst>
          </a:prstGeom>
          <a:noFill/>
          <a:ln w="317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63048" y="1627599"/>
            <a:ext cx="7228049" cy="100277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Snip Same Side Corner Rectangle 11"/>
          <p:cNvSpPr/>
          <p:nvPr/>
        </p:nvSpPr>
        <p:spPr bwMode="auto">
          <a:xfrm rot="5400000">
            <a:off x="697271" y="1575437"/>
            <a:ext cx="200025" cy="133351"/>
          </a:xfrm>
          <a:prstGeom prst="snip2SameRect">
            <a:avLst>
              <a:gd name="adj1" fmla="val 50000"/>
              <a:gd name="adj2" fmla="val 0"/>
            </a:avLst>
          </a:prstGeom>
          <a:noFill/>
          <a:ln w="317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4994022" y="1763118"/>
            <a:ext cx="595223" cy="56486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5102572" y="1856922"/>
            <a:ext cx="400409" cy="38065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6640948" y="1775255"/>
            <a:ext cx="595223" cy="56486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6749498" y="1869059"/>
            <a:ext cx="400409" cy="38065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2164750" y="1841424"/>
            <a:ext cx="400409" cy="38065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30609" y="1472540"/>
            <a:ext cx="3048000" cy="1151908"/>
          </a:xfrm>
          <a:prstGeom prst="rect">
            <a:avLst/>
          </a:prstGeom>
          <a:blipFill dpi="0" rotWithShape="1">
            <a:blip r:embed="rId2" cstate="print">
              <a:alphaModFix amt="43000"/>
            </a:blip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2267826" y="1950246"/>
            <a:ext cx="193225" cy="188433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1" name="Can 30"/>
          <p:cNvSpPr/>
          <p:nvPr/>
        </p:nvSpPr>
        <p:spPr bwMode="auto">
          <a:xfrm>
            <a:off x="2085196" y="4778709"/>
            <a:ext cx="388447" cy="1469692"/>
          </a:xfrm>
          <a:prstGeom prst="can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2" name="Can 31"/>
          <p:cNvSpPr/>
          <p:nvPr/>
        </p:nvSpPr>
        <p:spPr bwMode="auto">
          <a:xfrm>
            <a:off x="6563006" y="4334003"/>
            <a:ext cx="388447" cy="1914398"/>
          </a:xfrm>
          <a:prstGeom prst="can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3" name="Can 32"/>
          <p:cNvSpPr/>
          <p:nvPr/>
        </p:nvSpPr>
        <p:spPr bwMode="auto">
          <a:xfrm>
            <a:off x="4936135" y="4334003"/>
            <a:ext cx="388447" cy="1914398"/>
          </a:xfrm>
          <a:prstGeom prst="can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4" name="Parallelogram 1"/>
          <p:cNvSpPr/>
          <p:nvPr/>
        </p:nvSpPr>
        <p:spPr bwMode="auto">
          <a:xfrm rot="10800000">
            <a:off x="3650842" y="4772706"/>
            <a:ext cx="4423105" cy="769794"/>
          </a:xfrm>
          <a:custGeom>
            <a:avLst/>
            <a:gdLst>
              <a:gd name="connsiteX0" fmla="*/ 0 w 3971349"/>
              <a:gd name="connsiteY0" fmla="*/ 767759 h 767759"/>
              <a:gd name="connsiteX1" fmla="*/ 191940 w 3971349"/>
              <a:gd name="connsiteY1" fmla="*/ 0 h 767759"/>
              <a:gd name="connsiteX2" fmla="*/ 3971349 w 3971349"/>
              <a:gd name="connsiteY2" fmla="*/ 0 h 767759"/>
              <a:gd name="connsiteX3" fmla="*/ 3779409 w 3971349"/>
              <a:gd name="connsiteY3" fmla="*/ 767759 h 767759"/>
              <a:gd name="connsiteX4" fmla="*/ 0 w 3971349"/>
              <a:gd name="connsiteY4" fmla="*/ 767759 h 767759"/>
              <a:gd name="connsiteX0" fmla="*/ 0 w 3779962"/>
              <a:gd name="connsiteY0" fmla="*/ 746494 h 767759"/>
              <a:gd name="connsiteX1" fmla="*/ 553 w 3779962"/>
              <a:gd name="connsiteY1" fmla="*/ 0 h 767759"/>
              <a:gd name="connsiteX2" fmla="*/ 3779962 w 3779962"/>
              <a:gd name="connsiteY2" fmla="*/ 0 h 767759"/>
              <a:gd name="connsiteX3" fmla="*/ 3588022 w 3779962"/>
              <a:gd name="connsiteY3" fmla="*/ 767759 h 767759"/>
              <a:gd name="connsiteX4" fmla="*/ 0 w 3779962"/>
              <a:gd name="connsiteY4" fmla="*/ 746494 h 767759"/>
              <a:gd name="connsiteX0" fmla="*/ 0 w 3779962"/>
              <a:gd name="connsiteY0" fmla="*/ 746494 h 767759"/>
              <a:gd name="connsiteX1" fmla="*/ 553 w 3779962"/>
              <a:gd name="connsiteY1" fmla="*/ 0 h 767759"/>
              <a:gd name="connsiteX2" fmla="*/ 3779962 w 3779962"/>
              <a:gd name="connsiteY2" fmla="*/ 0 h 767759"/>
              <a:gd name="connsiteX3" fmla="*/ 3760465 w 3779962"/>
              <a:gd name="connsiteY3" fmla="*/ 3543 h 767759"/>
              <a:gd name="connsiteX4" fmla="*/ 3588022 w 3779962"/>
              <a:gd name="connsiteY4" fmla="*/ 767759 h 767759"/>
              <a:gd name="connsiteX5" fmla="*/ 0 w 3779962"/>
              <a:gd name="connsiteY5" fmla="*/ 746494 h 767759"/>
              <a:gd name="connsiteX0" fmla="*/ 0 w 3888056"/>
              <a:gd name="connsiteY0" fmla="*/ 746494 h 767759"/>
              <a:gd name="connsiteX1" fmla="*/ 553 w 3888056"/>
              <a:gd name="connsiteY1" fmla="*/ 0 h 767759"/>
              <a:gd name="connsiteX2" fmla="*/ 3779962 w 3888056"/>
              <a:gd name="connsiteY2" fmla="*/ 0 h 767759"/>
              <a:gd name="connsiteX3" fmla="*/ 3888056 w 3888056"/>
              <a:gd name="connsiteY3" fmla="*/ 163032 h 767759"/>
              <a:gd name="connsiteX4" fmla="*/ 3588022 w 3888056"/>
              <a:gd name="connsiteY4" fmla="*/ 767759 h 767759"/>
              <a:gd name="connsiteX5" fmla="*/ 0 w 3888056"/>
              <a:gd name="connsiteY5" fmla="*/ 746494 h 767759"/>
              <a:gd name="connsiteX0" fmla="*/ 0 w 3888056"/>
              <a:gd name="connsiteY0" fmla="*/ 1278122 h 1299387"/>
              <a:gd name="connsiteX1" fmla="*/ 553 w 3888056"/>
              <a:gd name="connsiteY1" fmla="*/ 531628 h 1299387"/>
              <a:gd name="connsiteX2" fmla="*/ 3418455 w 3888056"/>
              <a:gd name="connsiteY2" fmla="*/ 0 h 1299387"/>
              <a:gd name="connsiteX3" fmla="*/ 3888056 w 3888056"/>
              <a:gd name="connsiteY3" fmla="*/ 694660 h 1299387"/>
              <a:gd name="connsiteX4" fmla="*/ 3588022 w 3888056"/>
              <a:gd name="connsiteY4" fmla="*/ 1299387 h 1299387"/>
              <a:gd name="connsiteX5" fmla="*/ 0 w 3888056"/>
              <a:gd name="connsiteY5" fmla="*/ 1278122 h 1299387"/>
              <a:gd name="connsiteX0" fmla="*/ 0 w 3888056"/>
              <a:gd name="connsiteY0" fmla="*/ 1278122 h 1299387"/>
              <a:gd name="connsiteX1" fmla="*/ 53716 w 3888056"/>
              <a:gd name="connsiteY1" fmla="*/ 21265 h 1299387"/>
              <a:gd name="connsiteX2" fmla="*/ 3418455 w 3888056"/>
              <a:gd name="connsiteY2" fmla="*/ 0 h 1299387"/>
              <a:gd name="connsiteX3" fmla="*/ 3888056 w 3888056"/>
              <a:gd name="connsiteY3" fmla="*/ 694660 h 1299387"/>
              <a:gd name="connsiteX4" fmla="*/ 3588022 w 3888056"/>
              <a:gd name="connsiteY4" fmla="*/ 1299387 h 1299387"/>
              <a:gd name="connsiteX5" fmla="*/ 0 w 3888056"/>
              <a:gd name="connsiteY5" fmla="*/ 1278122 h 1299387"/>
              <a:gd name="connsiteX0" fmla="*/ 0 w 3950204"/>
              <a:gd name="connsiteY0" fmla="*/ 1278122 h 1288816"/>
              <a:gd name="connsiteX1" fmla="*/ 53716 w 3950204"/>
              <a:gd name="connsiteY1" fmla="*/ 21265 h 1288816"/>
              <a:gd name="connsiteX2" fmla="*/ 3418455 w 3950204"/>
              <a:gd name="connsiteY2" fmla="*/ 0 h 1288816"/>
              <a:gd name="connsiteX3" fmla="*/ 3888056 w 3950204"/>
              <a:gd name="connsiteY3" fmla="*/ 694660 h 1288816"/>
              <a:gd name="connsiteX4" fmla="*/ 3950204 w 3950204"/>
              <a:gd name="connsiteY4" fmla="*/ 1288816 h 1288816"/>
              <a:gd name="connsiteX5" fmla="*/ 0 w 3950204"/>
              <a:gd name="connsiteY5" fmla="*/ 1278122 h 1288816"/>
              <a:gd name="connsiteX0" fmla="*/ 0 w 4148375"/>
              <a:gd name="connsiteY0" fmla="*/ 1278122 h 1288816"/>
              <a:gd name="connsiteX1" fmla="*/ 53716 w 4148375"/>
              <a:gd name="connsiteY1" fmla="*/ 21265 h 1288816"/>
              <a:gd name="connsiteX2" fmla="*/ 3418455 w 4148375"/>
              <a:gd name="connsiteY2" fmla="*/ 0 h 1288816"/>
              <a:gd name="connsiteX3" fmla="*/ 4148375 w 4148375"/>
              <a:gd name="connsiteY3" fmla="*/ 1022364 h 1288816"/>
              <a:gd name="connsiteX4" fmla="*/ 3950204 w 4148375"/>
              <a:gd name="connsiteY4" fmla="*/ 1288816 h 1288816"/>
              <a:gd name="connsiteX5" fmla="*/ 0 w 4148375"/>
              <a:gd name="connsiteY5" fmla="*/ 1278122 h 1288816"/>
              <a:gd name="connsiteX0" fmla="*/ 0 w 4522180"/>
              <a:gd name="connsiteY0" fmla="*/ 1278122 h 1288816"/>
              <a:gd name="connsiteX1" fmla="*/ 53716 w 4522180"/>
              <a:gd name="connsiteY1" fmla="*/ 21265 h 1288816"/>
              <a:gd name="connsiteX2" fmla="*/ 3418455 w 4522180"/>
              <a:gd name="connsiteY2" fmla="*/ 0 h 1288816"/>
              <a:gd name="connsiteX3" fmla="*/ 4522180 w 4522180"/>
              <a:gd name="connsiteY3" fmla="*/ 1034239 h 1288816"/>
              <a:gd name="connsiteX4" fmla="*/ 3950204 w 4522180"/>
              <a:gd name="connsiteY4" fmla="*/ 1288816 h 1288816"/>
              <a:gd name="connsiteX5" fmla="*/ 0 w 4522180"/>
              <a:gd name="connsiteY5" fmla="*/ 1278122 h 1288816"/>
              <a:gd name="connsiteX0" fmla="*/ 0 w 4522180"/>
              <a:gd name="connsiteY0" fmla="*/ 1278122 h 1288816"/>
              <a:gd name="connsiteX1" fmla="*/ 53716 w 4522180"/>
              <a:gd name="connsiteY1" fmla="*/ 21265 h 1288816"/>
              <a:gd name="connsiteX2" fmla="*/ 3418455 w 4522180"/>
              <a:gd name="connsiteY2" fmla="*/ 0 h 1288816"/>
              <a:gd name="connsiteX3" fmla="*/ 4522180 w 4522180"/>
              <a:gd name="connsiteY3" fmla="*/ 1034239 h 1288816"/>
              <a:gd name="connsiteX4" fmla="*/ 4503436 w 4522180"/>
              <a:gd name="connsiteY4" fmla="*/ 1288816 h 1288816"/>
              <a:gd name="connsiteX5" fmla="*/ 0 w 4522180"/>
              <a:gd name="connsiteY5" fmla="*/ 1278122 h 1288816"/>
              <a:gd name="connsiteX0" fmla="*/ 0 w 4524920"/>
              <a:gd name="connsiteY0" fmla="*/ 1256857 h 1267551"/>
              <a:gd name="connsiteX1" fmla="*/ 53716 w 4524920"/>
              <a:gd name="connsiteY1" fmla="*/ 0 h 1267551"/>
              <a:gd name="connsiteX2" fmla="*/ 4524920 w 4524920"/>
              <a:gd name="connsiteY2" fmla="*/ 14361 h 1267551"/>
              <a:gd name="connsiteX3" fmla="*/ 4522180 w 4524920"/>
              <a:gd name="connsiteY3" fmla="*/ 1012974 h 1267551"/>
              <a:gd name="connsiteX4" fmla="*/ 4503436 w 4524920"/>
              <a:gd name="connsiteY4" fmla="*/ 1267551 h 1267551"/>
              <a:gd name="connsiteX5" fmla="*/ 0 w 4524920"/>
              <a:gd name="connsiteY5" fmla="*/ 1256857 h 1267551"/>
              <a:gd name="connsiteX0" fmla="*/ 0 w 5075150"/>
              <a:gd name="connsiteY0" fmla="*/ 1256857 h 1267551"/>
              <a:gd name="connsiteX1" fmla="*/ 53716 w 5075150"/>
              <a:gd name="connsiteY1" fmla="*/ 0 h 1267551"/>
              <a:gd name="connsiteX2" fmla="*/ 4524920 w 5075150"/>
              <a:gd name="connsiteY2" fmla="*/ 14361 h 1267551"/>
              <a:gd name="connsiteX3" fmla="*/ 4503436 w 5075150"/>
              <a:gd name="connsiteY3" fmla="*/ 1267551 h 1267551"/>
              <a:gd name="connsiteX4" fmla="*/ 0 w 5075150"/>
              <a:gd name="connsiteY4" fmla="*/ 1256857 h 1267551"/>
              <a:gd name="connsiteX0" fmla="*/ 0 w 4524920"/>
              <a:gd name="connsiteY0" fmla="*/ 1256857 h 1267551"/>
              <a:gd name="connsiteX1" fmla="*/ 53716 w 4524920"/>
              <a:gd name="connsiteY1" fmla="*/ 0 h 1267551"/>
              <a:gd name="connsiteX2" fmla="*/ 4524920 w 4524920"/>
              <a:gd name="connsiteY2" fmla="*/ 14361 h 1267551"/>
              <a:gd name="connsiteX3" fmla="*/ 4503436 w 4524920"/>
              <a:gd name="connsiteY3" fmla="*/ 1267551 h 1267551"/>
              <a:gd name="connsiteX4" fmla="*/ 0 w 4524920"/>
              <a:gd name="connsiteY4" fmla="*/ 1256857 h 1267551"/>
              <a:gd name="connsiteX0" fmla="*/ 0 w 5101525"/>
              <a:gd name="connsiteY0" fmla="*/ 1256857 h 1291302"/>
              <a:gd name="connsiteX1" fmla="*/ 53716 w 5101525"/>
              <a:gd name="connsiteY1" fmla="*/ 0 h 1291302"/>
              <a:gd name="connsiteX2" fmla="*/ 4524920 w 5101525"/>
              <a:gd name="connsiteY2" fmla="*/ 14361 h 1291302"/>
              <a:gd name="connsiteX3" fmla="*/ 5101525 w 5101525"/>
              <a:gd name="connsiteY3" fmla="*/ 1291302 h 1291302"/>
              <a:gd name="connsiteX4" fmla="*/ 0 w 5101525"/>
              <a:gd name="connsiteY4" fmla="*/ 1256857 h 1291302"/>
              <a:gd name="connsiteX0" fmla="*/ 0 w 5101525"/>
              <a:gd name="connsiteY0" fmla="*/ 1256857 h 1291302"/>
              <a:gd name="connsiteX1" fmla="*/ 53716 w 5101525"/>
              <a:gd name="connsiteY1" fmla="*/ 0 h 1291302"/>
              <a:gd name="connsiteX2" fmla="*/ 5063199 w 5101525"/>
              <a:gd name="connsiteY2" fmla="*/ 2486 h 1291302"/>
              <a:gd name="connsiteX3" fmla="*/ 5101525 w 5101525"/>
              <a:gd name="connsiteY3" fmla="*/ 1291302 h 1291302"/>
              <a:gd name="connsiteX4" fmla="*/ 0 w 5101525"/>
              <a:gd name="connsiteY4" fmla="*/ 1256857 h 1291302"/>
              <a:gd name="connsiteX0" fmla="*/ 0 w 5101525"/>
              <a:gd name="connsiteY0" fmla="*/ 1266246 h 1300691"/>
              <a:gd name="connsiteX1" fmla="*/ 53716 w 5101525"/>
              <a:gd name="connsiteY1" fmla="*/ 9389 h 1300691"/>
              <a:gd name="connsiteX2" fmla="*/ 5093103 w 5101525"/>
              <a:gd name="connsiteY2" fmla="*/ 0 h 1300691"/>
              <a:gd name="connsiteX3" fmla="*/ 5101525 w 5101525"/>
              <a:gd name="connsiteY3" fmla="*/ 1300691 h 1300691"/>
              <a:gd name="connsiteX4" fmla="*/ 0 w 5101525"/>
              <a:gd name="connsiteY4" fmla="*/ 1266246 h 1300691"/>
              <a:gd name="connsiteX0" fmla="*/ 0 w 5081821"/>
              <a:gd name="connsiteY0" fmla="*/ 1294111 h 1300691"/>
              <a:gd name="connsiteX1" fmla="*/ 34012 w 5081821"/>
              <a:gd name="connsiteY1" fmla="*/ 9389 h 1300691"/>
              <a:gd name="connsiteX2" fmla="*/ 5073399 w 5081821"/>
              <a:gd name="connsiteY2" fmla="*/ 0 h 1300691"/>
              <a:gd name="connsiteX3" fmla="*/ 5081821 w 5081821"/>
              <a:gd name="connsiteY3" fmla="*/ 1300691 h 1300691"/>
              <a:gd name="connsiteX4" fmla="*/ 0 w 5081821"/>
              <a:gd name="connsiteY4" fmla="*/ 1294111 h 1300691"/>
              <a:gd name="connsiteX0" fmla="*/ 0 w 5081821"/>
              <a:gd name="connsiteY0" fmla="*/ 1294111 h 1300691"/>
              <a:gd name="connsiteX1" fmla="*/ 1398 w 5081821"/>
              <a:gd name="connsiteY1" fmla="*/ 22128 h 1300691"/>
              <a:gd name="connsiteX2" fmla="*/ 5073399 w 5081821"/>
              <a:gd name="connsiteY2" fmla="*/ 0 h 1300691"/>
              <a:gd name="connsiteX3" fmla="*/ 5081821 w 5081821"/>
              <a:gd name="connsiteY3" fmla="*/ 1300691 h 1300691"/>
              <a:gd name="connsiteX4" fmla="*/ 0 w 5081821"/>
              <a:gd name="connsiteY4" fmla="*/ 1294111 h 130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821" h="1300691">
                <a:moveTo>
                  <a:pt x="0" y="1294111"/>
                </a:moveTo>
                <a:cubicBezTo>
                  <a:pt x="184" y="1045280"/>
                  <a:pt x="1214" y="270959"/>
                  <a:pt x="1398" y="22128"/>
                </a:cubicBezTo>
                <a:lnTo>
                  <a:pt x="5073399" y="0"/>
                </a:lnTo>
                <a:cubicBezTo>
                  <a:pt x="5076206" y="433564"/>
                  <a:pt x="5079014" y="867127"/>
                  <a:pt x="5081821" y="1300691"/>
                </a:cubicBezTo>
                <a:lnTo>
                  <a:pt x="0" y="1294111"/>
                </a:lnTo>
                <a:close/>
              </a:path>
            </a:pathLst>
          </a:custGeom>
          <a:blipFill dpi="0" rotWithShape="1">
            <a:blip r:embed="rId2" cstate="print">
              <a:alphaModFix amt="32000"/>
            </a:blip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5" name="Rectangle 73"/>
          <p:cNvSpPr/>
          <p:nvPr/>
        </p:nvSpPr>
        <p:spPr bwMode="auto">
          <a:xfrm>
            <a:off x="698740" y="3067795"/>
            <a:ext cx="2956943" cy="2474707"/>
          </a:xfrm>
          <a:custGeom>
            <a:avLst/>
            <a:gdLst>
              <a:gd name="connsiteX0" fmla="*/ 0 w 3048000"/>
              <a:gd name="connsiteY0" fmla="*/ 0 h 1910295"/>
              <a:gd name="connsiteX1" fmla="*/ 3048000 w 3048000"/>
              <a:gd name="connsiteY1" fmla="*/ 0 h 1910295"/>
              <a:gd name="connsiteX2" fmla="*/ 3048000 w 3048000"/>
              <a:gd name="connsiteY2" fmla="*/ 1910295 h 1910295"/>
              <a:gd name="connsiteX3" fmla="*/ 0 w 3048000"/>
              <a:gd name="connsiteY3" fmla="*/ 1910295 h 1910295"/>
              <a:gd name="connsiteX4" fmla="*/ 0 w 3048000"/>
              <a:gd name="connsiteY4" fmla="*/ 0 h 1910295"/>
              <a:gd name="connsiteX0" fmla="*/ 15765 w 3048000"/>
              <a:gd name="connsiteY0" fmla="*/ 882869 h 1910295"/>
              <a:gd name="connsiteX1" fmla="*/ 3048000 w 3048000"/>
              <a:gd name="connsiteY1" fmla="*/ 0 h 1910295"/>
              <a:gd name="connsiteX2" fmla="*/ 3048000 w 3048000"/>
              <a:gd name="connsiteY2" fmla="*/ 1910295 h 1910295"/>
              <a:gd name="connsiteX3" fmla="*/ 0 w 3048000"/>
              <a:gd name="connsiteY3" fmla="*/ 1910295 h 1910295"/>
              <a:gd name="connsiteX4" fmla="*/ 15765 w 3048000"/>
              <a:gd name="connsiteY4" fmla="*/ 882869 h 1910295"/>
              <a:gd name="connsiteX0" fmla="*/ 15765 w 3048000"/>
              <a:gd name="connsiteY0" fmla="*/ 882869 h 1910295"/>
              <a:gd name="connsiteX1" fmla="*/ 2365092 w 3048000"/>
              <a:gd name="connsiteY1" fmla="*/ 197069 h 1910295"/>
              <a:gd name="connsiteX2" fmla="*/ 3048000 w 3048000"/>
              <a:gd name="connsiteY2" fmla="*/ 0 h 1910295"/>
              <a:gd name="connsiteX3" fmla="*/ 3048000 w 3048000"/>
              <a:gd name="connsiteY3" fmla="*/ 1910295 h 1910295"/>
              <a:gd name="connsiteX4" fmla="*/ 0 w 3048000"/>
              <a:gd name="connsiteY4" fmla="*/ 1910295 h 1910295"/>
              <a:gd name="connsiteX5" fmla="*/ 15765 w 3048000"/>
              <a:gd name="connsiteY5" fmla="*/ 882869 h 1910295"/>
              <a:gd name="connsiteX0" fmla="*/ 15765 w 3048000"/>
              <a:gd name="connsiteY0" fmla="*/ 882869 h 1910295"/>
              <a:gd name="connsiteX1" fmla="*/ 2286264 w 3048000"/>
              <a:gd name="connsiteY1" fmla="*/ 39414 h 1910295"/>
              <a:gd name="connsiteX2" fmla="*/ 3048000 w 3048000"/>
              <a:gd name="connsiteY2" fmla="*/ 0 h 1910295"/>
              <a:gd name="connsiteX3" fmla="*/ 3048000 w 3048000"/>
              <a:gd name="connsiteY3" fmla="*/ 1910295 h 1910295"/>
              <a:gd name="connsiteX4" fmla="*/ 0 w 3048000"/>
              <a:gd name="connsiteY4" fmla="*/ 1910295 h 1910295"/>
              <a:gd name="connsiteX5" fmla="*/ 15765 w 3048000"/>
              <a:gd name="connsiteY5" fmla="*/ 882869 h 1910295"/>
              <a:gd name="connsiteX0" fmla="*/ 15765 w 3048000"/>
              <a:gd name="connsiteY0" fmla="*/ 882869 h 1910295"/>
              <a:gd name="connsiteX1" fmla="*/ 2291750 w 3048000"/>
              <a:gd name="connsiteY1" fmla="*/ 3405 h 1910295"/>
              <a:gd name="connsiteX2" fmla="*/ 3048000 w 3048000"/>
              <a:gd name="connsiteY2" fmla="*/ 0 h 1910295"/>
              <a:gd name="connsiteX3" fmla="*/ 3048000 w 3048000"/>
              <a:gd name="connsiteY3" fmla="*/ 1910295 h 1910295"/>
              <a:gd name="connsiteX4" fmla="*/ 0 w 3048000"/>
              <a:gd name="connsiteY4" fmla="*/ 1910295 h 1910295"/>
              <a:gd name="connsiteX5" fmla="*/ 15765 w 3048000"/>
              <a:gd name="connsiteY5" fmla="*/ 882869 h 191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000" h="1910295">
                <a:moveTo>
                  <a:pt x="15765" y="882869"/>
                </a:moveTo>
                <a:lnTo>
                  <a:pt x="2291750" y="3405"/>
                </a:lnTo>
                <a:lnTo>
                  <a:pt x="3048000" y="0"/>
                </a:lnTo>
                <a:lnTo>
                  <a:pt x="3048000" y="1910295"/>
                </a:lnTo>
                <a:lnTo>
                  <a:pt x="0" y="1910295"/>
                </a:lnTo>
                <a:lnTo>
                  <a:pt x="15765" y="882869"/>
                </a:lnTo>
                <a:close/>
              </a:path>
            </a:pathLst>
          </a:custGeom>
          <a:blipFill dpi="0" rotWithShape="1">
            <a:blip r:embed="rId2" cstate="print">
              <a:alphaModFix amt="32000"/>
            </a:blip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858485" y="5108545"/>
            <a:ext cx="7232612" cy="71057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7" name="Snip Same Side Corner Rectangle 36"/>
          <p:cNvSpPr/>
          <p:nvPr/>
        </p:nvSpPr>
        <p:spPr bwMode="auto">
          <a:xfrm rot="5400000">
            <a:off x="704975" y="5080733"/>
            <a:ext cx="154613" cy="129367"/>
          </a:xfrm>
          <a:prstGeom prst="snip2SameRect">
            <a:avLst>
              <a:gd name="adj1" fmla="val 50000"/>
              <a:gd name="adj2" fmla="val 0"/>
            </a:avLst>
          </a:prstGeom>
          <a:noFill/>
          <a:ln w="317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979889" y="4713807"/>
            <a:ext cx="577441" cy="82869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9" name="Rectangle 78"/>
          <p:cNvSpPr/>
          <p:nvPr/>
        </p:nvSpPr>
        <p:spPr bwMode="auto">
          <a:xfrm>
            <a:off x="2161835" y="3396101"/>
            <a:ext cx="180389" cy="1317706"/>
          </a:xfrm>
          <a:custGeom>
            <a:avLst/>
            <a:gdLst>
              <a:gd name="connsiteX0" fmla="*/ 0 w 124454"/>
              <a:gd name="connsiteY0" fmla="*/ 0 h 536048"/>
              <a:gd name="connsiteX1" fmla="*/ 124454 w 124454"/>
              <a:gd name="connsiteY1" fmla="*/ 0 h 536048"/>
              <a:gd name="connsiteX2" fmla="*/ 124454 w 124454"/>
              <a:gd name="connsiteY2" fmla="*/ 536048 h 536048"/>
              <a:gd name="connsiteX3" fmla="*/ 0 w 124454"/>
              <a:gd name="connsiteY3" fmla="*/ 536048 h 536048"/>
              <a:gd name="connsiteX4" fmla="*/ 0 w 124454"/>
              <a:gd name="connsiteY4" fmla="*/ 0 h 536048"/>
              <a:gd name="connsiteX0" fmla="*/ 0 w 124454"/>
              <a:gd name="connsiteY0" fmla="*/ 30145 h 566193"/>
              <a:gd name="connsiteX1" fmla="*/ 119429 w 124454"/>
              <a:gd name="connsiteY1" fmla="*/ 0 h 566193"/>
              <a:gd name="connsiteX2" fmla="*/ 124454 w 124454"/>
              <a:gd name="connsiteY2" fmla="*/ 566193 h 566193"/>
              <a:gd name="connsiteX3" fmla="*/ 0 w 124454"/>
              <a:gd name="connsiteY3" fmla="*/ 566193 h 566193"/>
              <a:gd name="connsiteX4" fmla="*/ 0 w 124454"/>
              <a:gd name="connsiteY4" fmla="*/ 30145 h 566193"/>
              <a:gd name="connsiteX0" fmla="*/ 0 w 129478"/>
              <a:gd name="connsiteY0" fmla="*/ 50242 h 566193"/>
              <a:gd name="connsiteX1" fmla="*/ 124453 w 129478"/>
              <a:gd name="connsiteY1" fmla="*/ 0 h 566193"/>
              <a:gd name="connsiteX2" fmla="*/ 129478 w 129478"/>
              <a:gd name="connsiteY2" fmla="*/ 566193 h 566193"/>
              <a:gd name="connsiteX3" fmla="*/ 5024 w 129478"/>
              <a:gd name="connsiteY3" fmla="*/ 566193 h 566193"/>
              <a:gd name="connsiteX4" fmla="*/ 0 w 129478"/>
              <a:gd name="connsiteY4" fmla="*/ 50242 h 566193"/>
              <a:gd name="connsiteX0" fmla="*/ 0 w 141079"/>
              <a:gd name="connsiteY0" fmla="*/ 48420 h 566193"/>
              <a:gd name="connsiteX1" fmla="*/ 136054 w 141079"/>
              <a:gd name="connsiteY1" fmla="*/ 0 h 566193"/>
              <a:gd name="connsiteX2" fmla="*/ 141079 w 141079"/>
              <a:gd name="connsiteY2" fmla="*/ 566193 h 566193"/>
              <a:gd name="connsiteX3" fmla="*/ 16625 w 141079"/>
              <a:gd name="connsiteY3" fmla="*/ 566193 h 566193"/>
              <a:gd name="connsiteX4" fmla="*/ 0 w 141079"/>
              <a:gd name="connsiteY4" fmla="*/ 48420 h 566193"/>
              <a:gd name="connsiteX0" fmla="*/ 0 w 141543"/>
              <a:gd name="connsiteY0" fmla="*/ 34450 h 566193"/>
              <a:gd name="connsiteX1" fmla="*/ 136518 w 141543"/>
              <a:gd name="connsiteY1" fmla="*/ 0 h 566193"/>
              <a:gd name="connsiteX2" fmla="*/ 141543 w 141543"/>
              <a:gd name="connsiteY2" fmla="*/ 566193 h 566193"/>
              <a:gd name="connsiteX3" fmla="*/ 17089 w 141543"/>
              <a:gd name="connsiteY3" fmla="*/ 566193 h 566193"/>
              <a:gd name="connsiteX4" fmla="*/ 0 w 141543"/>
              <a:gd name="connsiteY4" fmla="*/ 34450 h 56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543" h="566193">
                <a:moveTo>
                  <a:pt x="0" y="34450"/>
                </a:moveTo>
                <a:lnTo>
                  <a:pt x="136518" y="0"/>
                </a:lnTo>
                <a:lnTo>
                  <a:pt x="141543" y="566193"/>
                </a:lnTo>
                <a:lnTo>
                  <a:pt x="17089" y="566193"/>
                </a:lnTo>
                <a:cubicBezTo>
                  <a:pt x="15414" y="394209"/>
                  <a:pt x="1675" y="206434"/>
                  <a:pt x="0" y="34450"/>
                </a:cubicBezTo>
                <a:close/>
              </a:path>
            </a:pathLst>
          </a:cu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4903143" y="3362295"/>
            <a:ext cx="513669" cy="1029691"/>
            <a:chOff x="4698175" y="1587747"/>
            <a:chExt cx="755917" cy="1324062"/>
          </a:xfrm>
          <a:blipFill>
            <a:blip r:embed="rId4"/>
            <a:tile tx="0" ty="0" sx="100000" sy="100000" flip="none" algn="tl"/>
          </a:blipFill>
        </p:grpSpPr>
        <p:sp>
          <p:nvSpPr>
            <p:cNvPr id="67" name="Rectangle 66"/>
            <p:cNvSpPr/>
            <p:nvPr/>
          </p:nvSpPr>
          <p:spPr bwMode="auto">
            <a:xfrm>
              <a:off x="4698175" y="1587747"/>
              <a:ext cx="755917" cy="88653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5025108" y="1676400"/>
              <a:ext cx="45719" cy="1146756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4698175" y="2823156"/>
              <a:ext cx="755917" cy="88653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42" name="Rectangle 41"/>
          <p:cNvSpPr/>
          <p:nvPr/>
        </p:nvSpPr>
        <p:spPr bwMode="auto">
          <a:xfrm>
            <a:off x="4736815" y="4380930"/>
            <a:ext cx="831640" cy="35339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3" name="Right Triangle 42"/>
          <p:cNvSpPr/>
          <p:nvPr/>
        </p:nvSpPr>
        <p:spPr bwMode="auto">
          <a:xfrm rot="5400000">
            <a:off x="5317670" y="4419719"/>
            <a:ext cx="191409" cy="199275"/>
          </a:xfrm>
          <a:prstGeom prst="rtTriangle">
            <a:avLst/>
          </a:prstGeom>
          <a:blipFill>
            <a:blip r:embed="rId4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4" name="Right Triangle 43"/>
          <p:cNvSpPr/>
          <p:nvPr/>
        </p:nvSpPr>
        <p:spPr bwMode="auto">
          <a:xfrm rot="10800000">
            <a:off x="4801497" y="4413506"/>
            <a:ext cx="134636" cy="201550"/>
          </a:xfrm>
          <a:prstGeom prst="rtTriangle">
            <a:avLst/>
          </a:prstGeom>
          <a:blipFill>
            <a:blip r:embed="rId4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6537142" y="3362295"/>
            <a:ext cx="513669" cy="1009802"/>
            <a:chOff x="4698175" y="1587747"/>
            <a:chExt cx="755917" cy="1324062"/>
          </a:xfrm>
          <a:blipFill>
            <a:blip r:embed="rId4"/>
            <a:tile tx="0" ty="0" sx="100000" sy="100000" flip="none" algn="tl"/>
          </a:blipFill>
        </p:grpSpPr>
        <p:sp>
          <p:nvSpPr>
            <p:cNvPr id="61" name="Rectangle 60"/>
            <p:cNvSpPr/>
            <p:nvPr/>
          </p:nvSpPr>
          <p:spPr bwMode="auto">
            <a:xfrm>
              <a:off x="4698175" y="1587747"/>
              <a:ext cx="755917" cy="88653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5025108" y="1676400"/>
              <a:ext cx="45719" cy="1146756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4698175" y="2823156"/>
              <a:ext cx="755917" cy="88653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46" name="Rectangle 45"/>
          <p:cNvSpPr/>
          <p:nvPr/>
        </p:nvSpPr>
        <p:spPr bwMode="auto">
          <a:xfrm>
            <a:off x="6370814" y="4361042"/>
            <a:ext cx="831640" cy="35339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7" name="Right Triangle 46"/>
          <p:cNvSpPr/>
          <p:nvPr/>
        </p:nvSpPr>
        <p:spPr bwMode="auto">
          <a:xfrm rot="5400000">
            <a:off x="6951669" y="4399830"/>
            <a:ext cx="191409" cy="199275"/>
          </a:xfrm>
          <a:prstGeom prst="rtTriangle">
            <a:avLst/>
          </a:prstGeom>
          <a:blipFill>
            <a:blip r:embed="rId4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8" name="Right Triangle 47"/>
          <p:cNvSpPr/>
          <p:nvPr/>
        </p:nvSpPr>
        <p:spPr bwMode="auto">
          <a:xfrm rot="10800000">
            <a:off x="6435496" y="4393618"/>
            <a:ext cx="134636" cy="201550"/>
          </a:xfrm>
          <a:prstGeom prst="rtTriangle">
            <a:avLst/>
          </a:prstGeom>
          <a:blipFill>
            <a:blip r:embed="rId4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9" name="Snip Same Side Corner Rectangle 31"/>
          <p:cNvSpPr/>
          <p:nvPr/>
        </p:nvSpPr>
        <p:spPr bwMode="auto">
          <a:xfrm rot="16200000">
            <a:off x="4523978" y="3721716"/>
            <a:ext cx="893136" cy="309517"/>
          </a:xfrm>
          <a:custGeom>
            <a:avLst/>
            <a:gdLst>
              <a:gd name="connsiteX0" fmla="*/ 169494 w 1132312"/>
              <a:gd name="connsiteY0" fmla="*/ 0 h 579387"/>
              <a:gd name="connsiteX1" fmla="*/ 962818 w 1132312"/>
              <a:gd name="connsiteY1" fmla="*/ 0 h 579387"/>
              <a:gd name="connsiteX2" fmla="*/ 1132312 w 1132312"/>
              <a:gd name="connsiteY2" fmla="*/ 169494 h 579387"/>
              <a:gd name="connsiteX3" fmla="*/ 1132312 w 1132312"/>
              <a:gd name="connsiteY3" fmla="*/ 579387 h 579387"/>
              <a:gd name="connsiteX4" fmla="*/ 1132312 w 1132312"/>
              <a:gd name="connsiteY4" fmla="*/ 579387 h 579387"/>
              <a:gd name="connsiteX5" fmla="*/ 0 w 1132312"/>
              <a:gd name="connsiteY5" fmla="*/ 579387 h 579387"/>
              <a:gd name="connsiteX6" fmla="*/ 0 w 1132312"/>
              <a:gd name="connsiteY6" fmla="*/ 579387 h 579387"/>
              <a:gd name="connsiteX7" fmla="*/ 0 w 1132312"/>
              <a:gd name="connsiteY7" fmla="*/ 169494 h 579387"/>
              <a:gd name="connsiteX8" fmla="*/ 169494 w 1132312"/>
              <a:gd name="connsiteY8" fmla="*/ 0 h 579387"/>
              <a:gd name="connsiteX0" fmla="*/ 169494 w 1132312"/>
              <a:gd name="connsiteY0" fmla="*/ 0 h 579387"/>
              <a:gd name="connsiteX1" fmla="*/ 962818 w 1132312"/>
              <a:gd name="connsiteY1" fmla="*/ 0 h 579387"/>
              <a:gd name="connsiteX2" fmla="*/ 1132312 w 1132312"/>
              <a:gd name="connsiteY2" fmla="*/ 388280 h 579387"/>
              <a:gd name="connsiteX3" fmla="*/ 1132312 w 1132312"/>
              <a:gd name="connsiteY3" fmla="*/ 579387 h 579387"/>
              <a:gd name="connsiteX4" fmla="*/ 1132312 w 1132312"/>
              <a:gd name="connsiteY4" fmla="*/ 579387 h 579387"/>
              <a:gd name="connsiteX5" fmla="*/ 0 w 1132312"/>
              <a:gd name="connsiteY5" fmla="*/ 579387 h 579387"/>
              <a:gd name="connsiteX6" fmla="*/ 0 w 1132312"/>
              <a:gd name="connsiteY6" fmla="*/ 579387 h 579387"/>
              <a:gd name="connsiteX7" fmla="*/ 0 w 1132312"/>
              <a:gd name="connsiteY7" fmla="*/ 169494 h 579387"/>
              <a:gd name="connsiteX8" fmla="*/ 169494 w 1132312"/>
              <a:gd name="connsiteY8" fmla="*/ 0 h 579387"/>
              <a:gd name="connsiteX0" fmla="*/ 172185 w 1135003"/>
              <a:gd name="connsiteY0" fmla="*/ 0 h 579387"/>
              <a:gd name="connsiteX1" fmla="*/ 965509 w 1135003"/>
              <a:gd name="connsiteY1" fmla="*/ 0 h 579387"/>
              <a:gd name="connsiteX2" fmla="*/ 1135003 w 1135003"/>
              <a:gd name="connsiteY2" fmla="*/ 388280 h 579387"/>
              <a:gd name="connsiteX3" fmla="*/ 1135003 w 1135003"/>
              <a:gd name="connsiteY3" fmla="*/ 579387 h 579387"/>
              <a:gd name="connsiteX4" fmla="*/ 1135003 w 1135003"/>
              <a:gd name="connsiteY4" fmla="*/ 579387 h 579387"/>
              <a:gd name="connsiteX5" fmla="*/ 2691 w 1135003"/>
              <a:gd name="connsiteY5" fmla="*/ 579387 h 579387"/>
              <a:gd name="connsiteX6" fmla="*/ 2691 w 1135003"/>
              <a:gd name="connsiteY6" fmla="*/ 579387 h 579387"/>
              <a:gd name="connsiteX7" fmla="*/ 0 w 1135003"/>
              <a:gd name="connsiteY7" fmla="*/ 372586 h 579387"/>
              <a:gd name="connsiteX8" fmla="*/ 2691 w 1135003"/>
              <a:gd name="connsiteY8" fmla="*/ 169494 h 579387"/>
              <a:gd name="connsiteX9" fmla="*/ 172185 w 1135003"/>
              <a:gd name="connsiteY9" fmla="*/ 0 h 579387"/>
              <a:gd name="connsiteX0" fmla="*/ 172185 w 1135003"/>
              <a:gd name="connsiteY0" fmla="*/ 0 h 579387"/>
              <a:gd name="connsiteX1" fmla="*/ 965509 w 1135003"/>
              <a:gd name="connsiteY1" fmla="*/ 0 h 579387"/>
              <a:gd name="connsiteX2" fmla="*/ 1135003 w 1135003"/>
              <a:gd name="connsiteY2" fmla="*/ 279474 h 579387"/>
              <a:gd name="connsiteX3" fmla="*/ 1135003 w 1135003"/>
              <a:gd name="connsiteY3" fmla="*/ 579387 h 579387"/>
              <a:gd name="connsiteX4" fmla="*/ 1135003 w 1135003"/>
              <a:gd name="connsiteY4" fmla="*/ 579387 h 579387"/>
              <a:gd name="connsiteX5" fmla="*/ 2691 w 1135003"/>
              <a:gd name="connsiteY5" fmla="*/ 579387 h 579387"/>
              <a:gd name="connsiteX6" fmla="*/ 2691 w 1135003"/>
              <a:gd name="connsiteY6" fmla="*/ 579387 h 579387"/>
              <a:gd name="connsiteX7" fmla="*/ 0 w 1135003"/>
              <a:gd name="connsiteY7" fmla="*/ 372586 h 579387"/>
              <a:gd name="connsiteX8" fmla="*/ 2691 w 1135003"/>
              <a:gd name="connsiteY8" fmla="*/ 169494 h 579387"/>
              <a:gd name="connsiteX9" fmla="*/ 172185 w 1135003"/>
              <a:gd name="connsiteY9" fmla="*/ 0 h 579387"/>
              <a:gd name="connsiteX0" fmla="*/ 172185 w 1135003"/>
              <a:gd name="connsiteY0" fmla="*/ 0 h 579387"/>
              <a:gd name="connsiteX1" fmla="*/ 1059187 w 1135003"/>
              <a:gd name="connsiteY1" fmla="*/ 166840 h 579387"/>
              <a:gd name="connsiteX2" fmla="*/ 1135003 w 1135003"/>
              <a:gd name="connsiteY2" fmla="*/ 279474 h 579387"/>
              <a:gd name="connsiteX3" fmla="*/ 1135003 w 1135003"/>
              <a:gd name="connsiteY3" fmla="*/ 579387 h 579387"/>
              <a:gd name="connsiteX4" fmla="*/ 1135003 w 1135003"/>
              <a:gd name="connsiteY4" fmla="*/ 579387 h 579387"/>
              <a:gd name="connsiteX5" fmla="*/ 2691 w 1135003"/>
              <a:gd name="connsiteY5" fmla="*/ 579387 h 579387"/>
              <a:gd name="connsiteX6" fmla="*/ 2691 w 1135003"/>
              <a:gd name="connsiteY6" fmla="*/ 579387 h 579387"/>
              <a:gd name="connsiteX7" fmla="*/ 0 w 1135003"/>
              <a:gd name="connsiteY7" fmla="*/ 372586 h 579387"/>
              <a:gd name="connsiteX8" fmla="*/ 2691 w 1135003"/>
              <a:gd name="connsiteY8" fmla="*/ 169494 h 579387"/>
              <a:gd name="connsiteX9" fmla="*/ 172185 w 1135003"/>
              <a:gd name="connsiteY9" fmla="*/ 0 h 579387"/>
              <a:gd name="connsiteX0" fmla="*/ 172185 w 1135003"/>
              <a:gd name="connsiteY0" fmla="*/ 0 h 579387"/>
              <a:gd name="connsiteX1" fmla="*/ 1059187 w 1135003"/>
              <a:gd name="connsiteY1" fmla="*/ 166840 h 579387"/>
              <a:gd name="connsiteX2" fmla="*/ 1135003 w 1135003"/>
              <a:gd name="connsiteY2" fmla="*/ 279474 h 579387"/>
              <a:gd name="connsiteX3" fmla="*/ 1135003 w 1135003"/>
              <a:gd name="connsiteY3" fmla="*/ 579387 h 579387"/>
              <a:gd name="connsiteX4" fmla="*/ 1135003 w 1135003"/>
              <a:gd name="connsiteY4" fmla="*/ 579387 h 579387"/>
              <a:gd name="connsiteX5" fmla="*/ 2691 w 1135003"/>
              <a:gd name="connsiteY5" fmla="*/ 579387 h 579387"/>
              <a:gd name="connsiteX6" fmla="*/ 2691 w 1135003"/>
              <a:gd name="connsiteY6" fmla="*/ 579387 h 579387"/>
              <a:gd name="connsiteX7" fmla="*/ 0 w 1135003"/>
              <a:gd name="connsiteY7" fmla="*/ 372586 h 579387"/>
              <a:gd name="connsiteX8" fmla="*/ 2691 w 1135003"/>
              <a:gd name="connsiteY8" fmla="*/ 292812 h 579387"/>
              <a:gd name="connsiteX9" fmla="*/ 172185 w 1135003"/>
              <a:gd name="connsiteY9" fmla="*/ 0 h 579387"/>
              <a:gd name="connsiteX0" fmla="*/ 78506 w 1135003"/>
              <a:gd name="connsiteY0" fmla="*/ 2 h 412548"/>
              <a:gd name="connsiteX1" fmla="*/ 1059187 w 1135003"/>
              <a:gd name="connsiteY1" fmla="*/ 1 h 412548"/>
              <a:gd name="connsiteX2" fmla="*/ 1135003 w 1135003"/>
              <a:gd name="connsiteY2" fmla="*/ 112635 h 412548"/>
              <a:gd name="connsiteX3" fmla="*/ 1135003 w 1135003"/>
              <a:gd name="connsiteY3" fmla="*/ 412548 h 412548"/>
              <a:gd name="connsiteX4" fmla="*/ 1135003 w 1135003"/>
              <a:gd name="connsiteY4" fmla="*/ 412548 h 412548"/>
              <a:gd name="connsiteX5" fmla="*/ 2691 w 1135003"/>
              <a:gd name="connsiteY5" fmla="*/ 412548 h 412548"/>
              <a:gd name="connsiteX6" fmla="*/ 2691 w 1135003"/>
              <a:gd name="connsiteY6" fmla="*/ 412548 h 412548"/>
              <a:gd name="connsiteX7" fmla="*/ 0 w 1135003"/>
              <a:gd name="connsiteY7" fmla="*/ 205747 h 412548"/>
              <a:gd name="connsiteX8" fmla="*/ 2691 w 1135003"/>
              <a:gd name="connsiteY8" fmla="*/ 125973 h 412548"/>
              <a:gd name="connsiteX9" fmla="*/ 78506 w 1135003"/>
              <a:gd name="connsiteY9" fmla="*/ 2 h 412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35003" h="412548">
                <a:moveTo>
                  <a:pt x="78506" y="2"/>
                </a:moveTo>
                <a:lnTo>
                  <a:pt x="1059187" y="1"/>
                </a:lnTo>
                <a:lnTo>
                  <a:pt x="1135003" y="112635"/>
                </a:lnTo>
                <a:lnTo>
                  <a:pt x="1135003" y="412548"/>
                </a:lnTo>
                <a:lnTo>
                  <a:pt x="1135003" y="412548"/>
                </a:lnTo>
                <a:lnTo>
                  <a:pt x="2691" y="412548"/>
                </a:lnTo>
                <a:lnTo>
                  <a:pt x="2691" y="412548"/>
                </a:lnTo>
                <a:cubicBezTo>
                  <a:pt x="1794" y="281905"/>
                  <a:pt x="897" y="336390"/>
                  <a:pt x="0" y="205747"/>
                </a:cubicBezTo>
                <a:lnTo>
                  <a:pt x="2691" y="125973"/>
                </a:lnTo>
                <a:lnTo>
                  <a:pt x="78506" y="2"/>
                </a:lnTo>
                <a:close/>
              </a:path>
            </a:pathLst>
          </a:custGeom>
          <a:blipFill>
            <a:blip r:embed="rId5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0" name="Snip Same Side Corner Rectangle 31"/>
          <p:cNvSpPr/>
          <p:nvPr/>
        </p:nvSpPr>
        <p:spPr bwMode="auto">
          <a:xfrm rot="16200000">
            <a:off x="6164849" y="3712769"/>
            <a:ext cx="875242" cy="309517"/>
          </a:xfrm>
          <a:custGeom>
            <a:avLst/>
            <a:gdLst>
              <a:gd name="connsiteX0" fmla="*/ 169494 w 1132312"/>
              <a:gd name="connsiteY0" fmla="*/ 0 h 579387"/>
              <a:gd name="connsiteX1" fmla="*/ 962818 w 1132312"/>
              <a:gd name="connsiteY1" fmla="*/ 0 h 579387"/>
              <a:gd name="connsiteX2" fmla="*/ 1132312 w 1132312"/>
              <a:gd name="connsiteY2" fmla="*/ 169494 h 579387"/>
              <a:gd name="connsiteX3" fmla="*/ 1132312 w 1132312"/>
              <a:gd name="connsiteY3" fmla="*/ 579387 h 579387"/>
              <a:gd name="connsiteX4" fmla="*/ 1132312 w 1132312"/>
              <a:gd name="connsiteY4" fmla="*/ 579387 h 579387"/>
              <a:gd name="connsiteX5" fmla="*/ 0 w 1132312"/>
              <a:gd name="connsiteY5" fmla="*/ 579387 h 579387"/>
              <a:gd name="connsiteX6" fmla="*/ 0 w 1132312"/>
              <a:gd name="connsiteY6" fmla="*/ 579387 h 579387"/>
              <a:gd name="connsiteX7" fmla="*/ 0 w 1132312"/>
              <a:gd name="connsiteY7" fmla="*/ 169494 h 579387"/>
              <a:gd name="connsiteX8" fmla="*/ 169494 w 1132312"/>
              <a:gd name="connsiteY8" fmla="*/ 0 h 579387"/>
              <a:gd name="connsiteX0" fmla="*/ 169494 w 1132312"/>
              <a:gd name="connsiteY0" fmla="*/ 0 h 579387"/>
              <a:gd name="connsiteX1" fmla="*/ 962818 w 1132312"/>
              <a:gd name="connsiteY1" fmla="*/ 0 h 579387"/>
              <a:gd name="connsiteX2" fmla="*/ 1132312 w 1132312"/>
              <a:gd name="connsiteY2" fmla="*/ 388280 h 579387"/>
              <a:gd name="connsiteX3" fmla="*/ 1132312 w 1132312"/>
              <a:gd name="connsiteY3" fmla="*/ 579387 h 579387"/>
              <a:gd name="connsiteX4" fmla="*/ 1132312 w 1132312"/>
              <a:gd name="connsiteY4" fmla="*/ 579387 h 579387"/>
              <a:gd name="connsiteX5" fmla="*/ 0 w 1132312"/>
              <a:gd name="connsiteY5" fmla="*/ 579387 h 579387"/>
              <a:gd name="connsiteX6" fmla="*/ 0 w 1132312"/>
              <a:gd name="connsiteY6" fmla="*/ 579387 h 579387"/>
              <a:gd name="connsiteX7" fmla="*/ 0 w 1132312"/>
              <a:gd name="connsiteY7" fmla="*/ 169494 h 579387"/>
              <a:gd name="connsiteX8" fmla="*/ 169494 w 1132312"/>
              <a:gd name="connsiteY8" fmla="*/ 0 h 579387"/>
              <a:gd name="connsiteX0" fmla="*/ 172185 w 1135003"/>
              <a:gd name="connsiteY0" fmla="*/ 0 h 579387"/>
              <a:gd name="connsiteX1" fmla="*/ 965509 w 1135003"/>
              <a:gd name="connsiteY1" fmla="*/ 0 h 579387"/>
              <a:gd name="connsiteX2" fmla="*/ 1135003 w 1135003"/>
              <a:gd name="connsiteY2" fmla="*/ 388280 h 579387"/>
              <a:gd name="connsiteX3" fmla="*/ 1135003 w 1135003"/>
              <a:gd name="connsiteY3" fmla="*/ 579387 h 579387"/>
              <a:gd name="connsiteX4" fmla="*/ 1135003 w 1135003"/>
              <a:gd name="connsiteY4" fmla="*/ 579387 h 579387"/>
              <a:gd name="connsiteX5" fmla="*/ 2691 w 1135003"/>
              <a:gd name="connsiteY5" fmla="*/ 579387 h 579387"/>
              <a:gd name="connsiteX6" fmla="*/ 2691 w 1135003"/>
              <a:gd name="connsiteY6" fmla="*/ 579387 h 579387"/>
              <a:gd name="connsiteX7" fmla="*/ 0 w 1135003"/>
              <a:gd name="connsiteY7" fmla="*/ 372586 h 579387"/>
              <a:gd name="connsiteX8" fmla="*/ 2691 w 1135003"/>
              <a:gd name="connsiteY8" fmla="*/ 169494 h 579387"/>
              <a:gd name="connsiteX9" fmla="*/ 172185 w 1135003"/>
              <a:gd name="connsiteY9" fmla="*/ 0 h 579387"/>
              <a:gd name="connsiteX0" fmla="*/ 172185 w 1135003"/>
              <a:gd name="connsiteY0" fmla="*/ 0 h 579387"/>
              <a:gd name="connsiteX1" fmla="*/ 965509 w 1135003"/>
              <a:gd name="connsiteY1" fmla="*/ 0 h 579387"/>
              <a:gd name="connsiteX2" fmla="*/ 1135003 w 1135003"/>
              <a:gd name="connsiteY2" fmla="*/ 279474 h 579387"/>
              <a:gd name="connsiteX3" fmla="*/ 1135003 w 1135003"/>
              <a:gd name="connsiteY3" fmla="*/ 579387 h 579387"/>
              <a:gd name="connsiteX4" fmla="*/ 1135003 w 1135003"/>
              <a:gd name="connsiteY4" fmla="*/ 579387 h 579387"/>
              <a:gd name="connsiteX5" fmla="*/ 2691 w 1135003"/>
              <a:gd name="connsiteY5" fmla="*/ 579387 h 579387"/>
              <a:gd name="connsiteX6" fmla="*/ 2691 w 1135003"/>
              <a:gd name="connsiteY6" fmla="*/ 579387 h 579387"/>
              <a:gd name="connsiteX7" fmla="*/ 0 w 1135003"/>
              <a:gd name="connsiteY7" fmla="*/ 372586 h 579387"/>
              <a:gd name="connsiteX8" fmla="*/ 2691 w 1135003"/>
              <a:gd name="connsiteY8" fmla="*/ 169494 h 579387"/>
              <a:gd name="connsiteX9" fmla="*/ 172185 w 1135003"/>
              <a:gd name="connsiteY9" fmla="*/ 0 h 579387"/>
              <a:gd name="connsiteX0" fmla="*/ 172185 w 1135003"/>
              <a:gd name="connsiteY0" fmla="*/ 0 h 579387"/>
              <a:gd name="connsiteX1" fmla="*/ 1059187 w 1135003"/>
              <a:gd name="connsiteY1" fmla="*/ 166840 h 579387"/>
              <a:gd name="connsiteX2" fmla="*/ 1135003 w 1135003"/>
              <a:gd name="connsiteY2" fmla="*/ 279474 h 579387"/>
              <a:gd name="connsiteX3" fmla="*/ 1135003 w 1135003"/>
              <a:gd name="connsiteY3" fmla="*/ 579387 h 579387"/>
              <a:gd name="connsiteX4" fmla="*/ 1135003 w 1135003"/>
              <a:gd name="connsiteY4" fmla="*/ 579387 h 579387"/>
              <a:gd name="connsiteX5" fmla="*/ 2691 w 1135003"/>
              <a:gd name="connsiteY5" fmla="*/ 579387 h 579387"/>
              <a:gd name="connsiteX6" fmla="*/ 2691 w 1135003"/>
              <a:gd name="connsiteY6" fmla="*/ 579387 h 579387"/>
              <a:gd name="connsiteX7" fmla="*/ 0 w 1135003"/>
              <a:gd name="connsiteY7" fmla="*/ 372586 h 579387"/>
              <a:gd name="connsiteX8" fmla="*/ 2691 w 1135003"/>
              <a:gd name="connsiteY8" fmla="*/ 169494 h 579387"/>
              <a:gd name="connsiteX9" fmla="*/ 172185 w 1135003"/>
              <a:gd name="connsiteY9" fmla="*/ 0 h 579387"/>
              <a:gd name="connsiteX0" fmla="*/ 172185 w 1135003"/>
              <a:gd name="connsiteY0" fmla="*/ 0 h 579387"/>
              <a:gd name="connsiteX1" fmla="*/ 1059187 w 1135003"/>
              <a:gd name="connsiteY1" fmla="*/ 166840 h 579387"/>
              <a:gd name="connsiteX2" fmla="*/ 1135003 w 1135003"/>
              <a:gd name="connsiteY2" fmla="*/ 279474 h 579387"/>
              <a:gd name="connsiteX3" fmla="*/ 1135003 w 1135003"/>
              <a:gd name="connsiteY3" fmla="*/ 579387 h 579387"/>
              <a:gd name="connsiteX4" fmla="*/ 1135003 w 1135003"/>
              <a:gd name="connsiteY4" fmla="*/ 579387 h 579387"/>
              <a:gd name="connsiteX5" fmla="*/ 2691 w 1135003"/>
              <a:gd name="connsiteY5" fmla="*/ 579387 h 579387"/>
              <a:gd name="connsiteX6" fmla="*/ 2691 w 1135003"/>
              <a:gd name="connsiteY6" fmla="*/ 579387 h 579387"/>
              <a:gd name="connsiteX7" fmla="*/ 0 w 1135003"/>
              <a:gd name="connsiteY7" fmla="*/ 372586 h 579387"/>
              <a:gd name="connsiteX8" fmla="*/ 2691 w 1135003"/>
              <a:gd name="connsiteY8" fmla="*/ 292812 h 579387"/>
              <a:gd name="connsiteX9" fmla="*/ 172185 w 1135003"/>
              <a:gd name="connsiteY9" fmla="*/ 0 h 579387"/>
              <a:gd name="connsiteX0" fmla="*/ 78506 w 1135003"/>
              <a:gd name="connsiteY0" fmla="*/ 2 h 412548"/>
              <a:gd name="connsiteX1" fmla="*/ 1059187 w 1135003"/>
              <a:gd name="connsiteY1" fmla="*/ 1 h 412548"/>
              <a:gd name="connsiteX2" fmla="*/ 1135003 w 1135003"/>
              <a:gd name="connsiteY2" fmla="*/ 112635 h 412548"/>
              <a:gd name="connsiteX3" fmla="*/ 1135003 w 1135003"/>
              <a:gd name="connsiteY3" fmla="*/ 412548 h 412548"/>
              <a:gd name="connsiteX4" fmla="*/ 1135003 w 1135003"/>
              <a:gd name="connsiteY4" fmla="*/ 412548 h 412548"/>
              <a:gd name="connsiteX5" fmla="*/ 2691 w 1135003"/>
              <a:gd name="connsiteY5" fmla="*/ 412548 h 412548"/>
              <a:gd name="connsiteX6" fmla="*/ 2691 w 1135003"/>
              <a:gd name="connsiteY6" fmla="*/ 412548 h 412548"/>
              <a:gd name="connsiteX7" fmla="*/ 0 w 1135003"/>
              <a:gd name="connsiteY7" fmla="*/ 205747 h 412548"/>
              <a:gd name="connsiteX8" fmla="*/ 2691 w 1135003"/>
              <a:gd name="connsiteY8" fmla="*/ 125973 h 412548"/>
              <a:gd name="connsiteX9" fmla="*/ 78506 w 1135003"/>
              <a:gd name="connsiteY9" fmla="*/ 2 h 412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35003" h="412548">
                <a:moveTo>
                  <a:pt x="78506" y="2"/>
                </a:moveTo>
                <a:lnTo>
                  <a:pt x="1059187" y="1"/>
                </a:lnTo>
                <a:lnTo>
                  <a:pt x="1135003" y="112635"/>
                </a:lnTo>
                <a:lnTo>
                  <a:pt x="1135003" y="412548"/>
                </a:lnTo>
                <a:lnTo>
                  <a:pt x="1135003" y="412548"/>
                </a:lnTo>
                <a:lnTo>
                  <a:pt x="2691" y="412548"/>
                </a:lnTo>
                <a:lnTo>
                  <a:pt x="2691" y="412548"/>
                </a:lnTo>
                <a:cubicBezTo>
                  <a:pt x="1794" y="281905"/>
                  <a:pt x="897" y="336390"/>
                  <a:pt x="0" y="205747"/>
                </a:cubicBezTo>
                <a:lnTo>
                  <a:pt x="2691" y="125973"/>
                </a:lnTo>
                <a:lnTo>
                  <a:pt x="78506" y="2"/>
                </a:lnTo>
                <a:close/>
              </a:path>
            </a:pathLst>
          </a:custGeom>
          <a:blipFill>
            <a:blip r:embed="rId5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1" name="Snip Same Side Corner Rectangle 31"/>
          <p:cNvSpPr/>
          <p:nvPr/>
        </p:nvSpPr>
        <p:spPr bwMode="auto">
          <a:xfrm rot="5400000">
            <a:off x="6532374" y="3687132"/>
            <a:ext cx="877959" cy="356754"/>
          </a:xfrm>
          <a:custGeom>
            <a:avLst/>
            <a:gdLst>
              <a:gd name="connsiteX0" fmla="*/ 169494 w 1132312"/>
              <a:gd name="connsiteY0" fmla="*/ 0 h 579387"/>
              <a:gd name="connsiteX1" fmla="*/ 962818 w 1132312"/>
              <a:gd name="connsiteY1" fmla="*/ 0 h 579387"/>
              <a:gd name="connsiteX2" fmla="*/ 1132312 w 1132312"/>
              <a:gd name="connsiteY2" fmla="*/ 169494 h 579387"/>
              <a:gd name="connsiteX3" fmla="*/ 1132312 w 1132312"/>
              <a:gd name="connsiteY3" fmla="*/ 579387 h 579387"/>
              <a:gd name="connsiteX4" fmla="*/ 1132312 w 1132312"/>
              <a:gd name="connsiteY4" fmla="*/ 579387 h 579387"/>
              <a:gd name="connsiteX5" fmla="*/ 0 w 1132312"/>
              <a:gd name="connsiteY5" fmla="*/ 579387 h 579387"/>
              <a:gd name="connsiteX6" fmla="*/ 0 w 1132312"/>
              <a:gd name="connsiteY6" fmla="*/ 579387 h 579387"/>
              <a:gd name="connsiteX7" fmla="*/ 0 w 1132312"/>
              <a:gd name="connsiteY7" fmla="*/ 169494 h 579387"/>
              <a:gd name="connsiteX8" fmla="*/ 169494 w 1132312"/>
              <a:gd name="connsiteY8" fmla="*/ 0 h 579387"/>
              <a:gd name="connsiteX0" fmla="*/ 169494 w 1132312"/>
              <a:gd name="connsiteY0" fmla="*/ 0 h 579387"/>
              <a:gd name="connsiteX1" fmla="*/ 962818 w 1132312"/>
              <a:gd name="connsiteY1" fmla="*/ 0 h 579387"/>
              <a:gd name="connsiteX2" fmla="*/ 1132312 w 1132312"/>
              <a:gd name="connsiteY2" fmla="*/ 388280 h 579387"/>
              <a:gd name="connsiteX3" fmla="*/ 1132312 w 1132312"/>
              <a:gd name="connsiteY3" fmla="*/ 579387 h 579387"/>
              <a:gd name="connsiteX4" fmla="*/ 1132312 w 1132312"/>
              <a:gd name="connsiteY4" fmla="*/ 579387 h 579387"/>
              <a:gd name="connsiteX5" fmla="*/ 0 w 1132312"/>
              <a:gd name="connsiteY5" fmla="*/ 579387 h 579387"/>
              <a:gd name="connsiteX6" fmla="*/ 0 w 1132312"/>
              <a:gd name="connsiteY6" fmla="*/ 579387 h 579387"/>
              <a:gd name="connsiteX7" fmla="*/ 0 w 1132312"/>
              <a:gd name="connsiteY7" fmla="*/ 169494 h 579387"/>
              <a:gd name="connsiteX8" fmla="*/ 169494 w 1132312"/>
              <a:gd name="connsiteY8" fmla="*/ 0 h 579387"/>
              <a:gd name="connsiteX0" fmla="*/ 172185 w 1135003"/>
              <a:gd name="connsiteY0" fmla="*/ 0 h 579387"/>
              <a:gd name="connsiteX1" fmla="*/ 965509 w 1135003"/>
              <a:gd name="connsiteY1" fmla="*/ 0 h 579387"/>
              <a:gd name="connsiteX2" fmla="*/ 1135003 w 1135003"/>
              <a:gd name="connsiteY2" fmla="*/ 388280 h 579387"/>
              <a:gd name="connsiteX3" fmla="*/ 1135003 w 1135003"/>
              <a:gd name="connsiteY3" fmla="*/ 579387 h 579387"/>
              <a:gd name="connsiteX4" fmla="*/ 1135003 w 1135003"/>
              <a:gd name="connsiteY4" fmla="*/ 579387 h 579387"/>
              <a:gd name="connsiteX5" fmla="*/ 2691 w 1135003"/>
              <a:gd name="connsiteY5" fmla="*/ 579387 h 579387"/>
              <a:gd name="connsiteX6" fmla="*/ 2691 w 1135003"/>
              <a:gd name="connsiteY6" fmla="*/ 579387 h 579387"/>
              <a:gd name="connsiteX7" fmla="*/ 0 w 1135003"/>
              <a:gd name="connsiteY7" fmla="*/ 372586 h 579387"/>
              <a:gd name="connsiteX8" fmla="*/ 2691 w 1135003"/>
              <a:gd name="connsiteY8" fmla="*/ 169494 h 579387"/>
              <a:gd name="connsiteX9" fmla="*/ 172185 w 1135003"/>
              <a:gd name="connsiteY9" fmla="*/ 0 h 579387"/>
              <a:gd name="connsiteX0" fmla="*/ 172185 w 1135003"/>
              <a:gd name="connsiteY0" fmla="*/ 0 h 579387"/>
              <a:gd name="connsiteX1" fmla="*/ 965509 w 1135003"/>
              <a:gd name="connsiteY1" fmla="*/ 0 h 579387"/>
              <a:gd name="connsiteX2" fmla="*/ 1135003 w 1135003"/>
              <a:gd name="connsiteY2" fmla="*/ 279474 h 579387"/>
              <a:gd name="connsiteX3" fmla="*/ 1135003 w 1135003"/>
              <a:gd name="connsiteY3" fmla="*/ 579387 h 579387"/>
              <a:gd name="connsiteX4" fmla="*/ 1135003 w 1135003"/>
              <a:gd name="connsiteY4" fmla="*/ 579387 h 579387"/>
              <a:gd name="connsiteX5" fmla="*/ 2691 w 1135003"/>
              <a:gd name="connsiteY5" fmla="*/ 579387 h 579387"/>
              <a:gd name="connsiteX6" fmla="*/ 2691 w 1135003"/>
              <a:gd name="connsiteY6" fmla="*/ 579387 h 579387"/>
              <a:gd name="connsiteX7" fmla="*/ 0 w 1135003"/>
              <a:gd name="connsiteY7" fmla="*/ 372586 h 579387"/>
              <a:gd name="connsiteX8" fmla="*/ 2691 w 1135003"/>
              <a:gd name="connsiteY8" fmla="*/ 169494 h 579387"/>
              <a:gd name="connsiteX9" fmla="*/ 172185 w 1135003"/>
              <a:gd name="connsiteY9" fmla="*/ 0 h 579387"/>
              <a:gd name="connsiteX0" fmla="*/ 172185 w 1135003"/>
              <a:gd name="connsiteY0" fmla="*/ 0 h 579387"/>
              <a:gd name="connsiteX1" fmla="*/ 1059187 w 1135003"/>
              <a:gd name="connsiteY1" fmla="*/ 166840 h 579387"/>
              <a:gd name="connsiteX2" fmla="*/ 1135003 w 1135003"/>
              <a:gd name="connsiteY2" fmla="*/ 279474 h 579387"/>
              <a:gd name="connsiteX3" fmla="*/ 1135003 w 1135003"/>
              <a:gd name="connsiteY3" fmla="*/ 579387 h 579387"/>
              <a:gd name="connsiteX4" fmla="*/ 1135003 w 1135003"/>
              <a:gd name="connsiteY4" fmla="*/ 579387 h 579387"/>
              <a:gd name="connsiteX5" fmla="*/ 2691 w 1135003"/>
              <a:gd name="connsiteY5" fmla="*/ 579387 h 579387"/>
              <a:gd name="connsiteX6" fmla="*/ 2691 w 1135003"/>
              <a:gd name="connsiteY6" fmla="*/ 579387 h 579387"/>
              <a:gd name="connsiteX7" fmla="*/ 0 w 1135003"/>
              <a:gd name="connsiteY7" fmla="*/ 372586 h 579387"/>
              <a:gd name="connsiteX8" fmla="*/ 2691 w 1135003"/>
              <a:gd name="connsiteY8" fmla="*/ 169494 h 579387"/>
              <a:gd name="connsiteX9" fmla="*/ 172185 w 1135003"/>
              <a:gd name="connsiteY9" fmla="*/ 0 h 579387"/>
              <a:gd name="connsiteX0" fmla="*/ 172185 w 1135003"/>
              <a:gd name="connsiteY0" fmla="*/ 0 h 579387"/>
              <a:gd name="connsiteX1" fmla="*/ 1059187 w 1135003"/>
              <a:gd name="connsiteY1" fmla="*/ 166840 h 579387"/>
              <a:gd name="connsiteX2" fmla="*/ 1135003 w 1135003"/>
              <a:gd name="connsiteY2" fmla="*/ 279474 h 579387"/>
              <a:gd name="connsiteX3" fmla="*/ 1135003 w 1135003"/>
              <a:gd name="connsiteY3" fmla="*/ 579387 h 579387"/>
              <a:gd name="connsiteX4" fmla="*/ 1135003 w 1135003"/>
              <a:gd name="connsiteY4" fmla="*/ 579387 h 579387"/>
              <a:gd name="connsiteX5" fmla="*/ 2691 w 1135003"/>
              <a:gd name="connsiteY5" fmla="*/ 579387 h 579387"/>
              <a:gd name="connsiteX6" fmla="*/ 2691 w 1135003"/>
              <a:gd name="connsiteY6" fmla="*/ 579387 h 579387"/>
              <a:gd name="connsiteX7" fmla="*/ 0 w 1135003"/>
              <a:gd name="connsiteY7" fmla="*/ 372586 h 579387"/>
              <a:gd name="connsiteX8" fmla="*/ 2691 w 1135003"/>
              <a:gd name="connsiteY8" fmla="*/ 292812 h 579387"/>
              <a:gd name="connsiteX9" fmla="*/ 172185 w 1135003"/>
              <a:gd name="connsiteY9" fmla="*/ 0 h 579387"/>
              <a:gd name="connsiteX0" fmla="*/ 78506 w 1135003"/>
              <a:gd name="connsiteY0" fmla="*/ 2 h 412548"/>
              <a:gd name="connsiteX1" fmla="*/ 1059187 w 1135003"/>
              <a:gd name="connsiteY1" fmla="*/ 1 h 412548"/>
              <a:gd name="connsiteX2" fmla="*/ 1135003 w 1135003"/>
              <a:gd name="connsiteY2" fmla="*/ 112635 h 412548"/>
              <a:gd name="connsiteX3" fmla="*/ 1135003 w 1135003"/>
              <a:gd name="connsiteY3" fmla="*/ 412548 h 412548"/>
              <a:gd name="connsiteX4" fmla="*/ 1135003 w 1135003"/>
              <a:gd name="connsiteY4" fmla="*/ 412548 h 412548"/>
              <a:gd name="connsiteX5" fmla="*/ 2691 w 1135003"/>
              <a:gd name="connsiteY5" fmla="*/ 412548 h 412548"/>
              <a:gd name="connsiteX6" fmla="*/ 2691 w 1135003"/>
              <a:gd name="connsiteY6" fmla="*/ 412548 h 412548"/>
              <a:gd name="connsiteX7" fmla="*/ 0 w 1135003"/>
              <a:gd name="connsiteY7" fmla="*/ 205747 h 412548"/>
              <a:gd name="connsiteX8" fmla="*/ 2691 w 1135003"/>
              <a:gd name="connsiteY8" fmla="*/ 125973 h 412548"/>
              <a:gd name="connsiteX9" fmla="*/ 78506 w 1135003"/>
              <a:gd name="connsiteY9" fmla="*/ 2 h 412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35003" h="412548">
                <a:moveTo>
                  <a:pt x="78506" y="2"/>
                </a:moveTo>
                <a:lnTo>
                  <a:pt x="1059187" y="1"/>
                </a:lnTo>
                <a:lnTo>
                  <a:pt x="1135003" y="112635"/>
                </a:lnTo>
                <a:lnTo>
                  <a:pt x="1135003" y="412548"/>
                </a:lnTo>
                <a:lnTo>
                  <a:pt x="1135003" y="412548"/>
                </a:lnTo>
                <a:lnTo>
                  <a:pt x="2691" y="412548"/>
                </a:lnTo>
                <a:lnTo>
                  <a:pt x="2691" y="412548"/>
                </a:lnTo>
                <a:cubicBezTo>
                  <a:pt x="1794" y="281905"/>
                  <a:pt x="897" y="336390"/>
                  <a:pt x="0" y="205747"/>
                </a:cubicBezTo>
                <a:lnTo>
                  <a:pt x="2691" y="125973"/>
                </a:lnTo>
                <a:lnTo>
                  <a:pt x="78506" y="2"/>
                </a:lnTo>
                <a:close/>
              </a:path>
            </a:pathLst>
          </a:custGeom>
          <a:blipFill>
            <a:blip r:embed="rId5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2" name="Snip Same Side Corner Rectangle 31"/>
          <p:cNvSpPr/>
          <p:nvPr/>
        </p:nvSpPr>
        <p:spPr bwMode="auto">
          <a:xfrm rot="5400000">
            <a:off x="4891356" y="3697223"/>
            <a:ext cx="893136" cy="356790"/>
          </a:xfrm>
          <a:custGeom>
            <a:avLst/>
            <a:gdLst>
              <a:gd name="connsiteX0" fmla="*/ 169494 w 1132312"/>
              <a:gd name="connsiteY0" fmla="*/ 0 h 579387"/>
              <a:gd name="connsiteX1" fmla="*/ 962818 w 1132312"/>
              <a:gd name="connsiteY1" fmla="*/ 0 h 579387"/>
              <a:gd name="connsiteX2" fmla="*/ 1132312 w 1132312"/>
              <a:gd name="connsiteY2" fmla="*/ 169494 h 579387"/>
              <a:gd name="connsiteX3" fmla="*/ 1132312 w 1132312"/>
              <a:gd name="connsiteY3" fmla="*/ 579387 h 579387"/>
              <a:gd name="connsiteX4" fmla="*/ 1132312 w 1132312"/>
              <a:gd name="connsiteY4" fmla="*/ 579387 h 579387"/>
              <a:gd name="connsiteX5" fmla="*/ 0 w 1132312"/>
              <a:gd name="connsiteY5" fmla="*/ 579387 h 579387"/>
              <a:gd name="connsiteX6" fmla="*/ 0 w 1132312"/>
              <a:gd name="connsiteY6" fmla="*/ 579387 h 579387"/>
              <a:gd name="connsiteX7" fmla="*/ 0 w 1132312"/>
              <a:gd name="connsiteY7" fmla="*/ 169494 h 579387"/>
              <a:gd name="connsiteX8" fmla="*/ 169494 w 1132312"/>
              <a:gd name="connsiteY8" fmla="*/ 0 h 579387"/>
              <a:gd name="connsiteX0" fmla="*/ 169494 w 1132312"/>
              <a:gd name="connsiteY0" fmla="*/ 0 h 579387"/>
              <a:gd name="connsiteX1" fmla="*/ 962818 w 1132312"/>
              <a:gd name="connsiteY1" fmla="*/ 0 h 579387"/>
              <a:gd name="connsiteX2" fmla="*/ 1132312 w 1132312"/>
              <a:gd name="connsiteY2" fmla="*/ 388280 h 579387"/>
              <a:gd name="connsiteX3" fmla="*/ 1132312 w 1132312"/>
              <a:gd name="connsiteY3" fmla="*/ 579387 h 579387"/>
              <a:gd name="connsiteX4" fmla="*/ 1132312 w 1132312"/>
              <a:gd name="connsiteY4" fmla="*/ 579387 h 579387"/>
              <a:gd name="connsiteX5" fmla="*/ 0 w 1132312"/>
              <a:gd name="connsiteY5" fmla="*/ 579387 h 579387"/>
              <a:gd name="connsiteX6" fmla="*/ 0 w 1132312"/>
              <a:gd name="connsiteY6" fmla="*/ 579387 h 579387"/>
              <a:gd name="connsiteX7" fmla="*/ 0 w 1132312"/>
              <a:gd name="connsiteY7" fmla="*/ 169494 h 579387"/>
              <a:gd name="connsiteX8" fmla="*/ 169494 w 1132312"/>
              <a:gd name="connsiteY8" fmla="*/ 0 h 579387"/>
              <a:gd name="connsiteX0" fmla="*/ 172185 w 1135003"/>
              <a:gd name="connsiteY0" fmla="*/ 0 h 579387"/>
              <a:gd name="connsiteX1" fmla="*/ 965509 w 1135003"/>
              <a:gd name="connsiteY1" fmla="*/ 0 h 579387"/>
              <a:gd name="connsiteX2" fmla="*/ 1135003 w 1135003"/>
              <a:gd name="connsiteY2" fmla="*/ 388280 h 579387"/>
              <a:gd name="connsiteX3" fmla="*/ 1135003 w 1135003"/>
              <a:gd name="connsiteY3" fmla="*/ 579387 h 579387"/>
              <a:gd name="connsiteX4" fmla="*/ 1135003 w 1135003"/>
              <a:gd name="connsiteY4" fmla="*/ 579387 h 579387"/>
              <a:gd name="connsiteX5" fmla="*/ 2691 w 1135003"/>
              <a:gd name="connsiteY5" fmla="*/ 579387 h 579387"/>
              <a:gd name="connsiteX6" fmla="*/ 2691 w 1135003"/>
              <a:gd name="connsiteY6" fmla="*/ 579387 h 579387"/>
              <a:gd name="connsiteX7" fmla="*/ 0 w 1135003"/>
              <a:gd name="connsiteY7" fmla="*/ 372586 h 579387"/>
              <a:gd name="connsiteX8" fmla="*/ 2691 w 1135003"/>
              <a:gd name="connsiteY8" fmla="*/ 169494 h 579387"/>
              <a:gd name="connsiteX9" fmla="*/ 172185 w 1135003"/>
              <a:gd name="connsiteY9" fmla="*/ 0 h 579387"/>
              <a:gd name="connsiteX0" fmla="*/ 172185 w 1135003"/>
              <a:gd name="connsiteY0" fmla="*/ 0 h 579387"/>
              <a:gd name="connsiteX1" fmla="*/ 965509 w 1135003"/>
              <a:gd name="connsiteY1" fmla="*/ 0 h 579387"/>
              <a:gd name="connsiteX2" fmla="*/ 1135003 w 1135003"/>
              <a:gd name="connsiteY2" fmla="*/ 279474 h 579387"/>
              <a:gd name="connsiteX3" fmla="*/ 1135003 w 1135003"/>
              <a:gd name="connsiteY3" fmla="*/ 579387 h 579387"/>
              <a:gd name="connsiteX4" fmla="*/ 1135003 w 1135003"/>
              <a:gd name="connsiteY4" fmla="*/ 579387 h 579387"/>
              <a:gd name="connsiteX5" fmla="*/ 2691 w 1135003"/>
              <a:gd name="connsiteY5" fmla="*/ 579387 h 579387"/>
              <a:gd name="connsiteX6" fmla="*/ 2691 w 1135003"/>
              <a:gd name="connsiteY6" fmla="*/ 579387 h 579387"/>
              <a:gd name="connsiteX7" fmla="*/ 0 w 1135003"/>
              <a:gd name="connsiteY7" fmla="*/ 372586 h 579387"/>
              <a:gd name="connsiteX8" fmla="*/ 2691 w 1135003"/>
              <a:gd name="connsiteY8" fmla="*/ 169494 h 579387"/>
              <a:gd name="connsiteX9" fmla="*/ 172185 w 1135003"/>
              <a:gd name="connsiteY9" fmla="*/ 0 h 579387"/>
              <a:gd name="connsiteX0" fmla="*/ 172185 w 1135003"/>
              <a:gd name="connsiteY0" fmla="*/ 0 h 579387"/>
              <a:gd name="connsiteX1" fmla="*/ 1059187 w 1135003"/>
              <a:gd name="connsiteY1" fmla="*/ 166840 h 579387"/>
              <a:gd name="connsiteX2" fmla="*/ 1135003 w 1135003"/>
              <a:gd name="connsiteY2" fmla="*/ 279474 h 579387"/>
              <a:gd name="connsiteX3" fmla="*/ 1135003 w 1135003"/>
              <a:gd name="connsiteY3" fmla="*/ 579387 h 579387"/>
              <a:gd name="connsiteX4" fmla="*/ 1135003 w 1135003"/>
              <a:gd name="connsiteY4" fmla="*/ 579387 h 579387"/>
              <a:gd name="connsiteX5" fmla="*/ 2691 w 1135003"/>
              <a:gd name="connsiteY5" fmla="*/ 579387 h 579387"/>
              <a:gd name="connsiteX6" fmla="*/ 2691 w 1135003"/>
              <a:gd name="connsiteY6" fmla="*/ 579387 h 579387"/>
              <a:gd name="connsiteX7" fmla="*/ 0 w 1135003"/>
              <a:gd name="connsiteY7" fmla="*/ 372586 h 579387"/>
              <a:gd name="connsiteX8" fmla="*/ 2691 w 1135003"/>
              <a:gd name="connsiteY8" fmla="*/ 169494 h 579387"/>
              <a:gd name="connsiteX9" fmla="*/ 172185 w 1135003"/>
              <a:gd name="connsiteY9" fmla="*/ 0 h 579387"/>
              <a:gd name="connsiteX0" fmla="*/ 172185 w 1135003"/>
              <a:gd name="connsiteY0" fmla="*/ 0 h 579387"/>
              <a:gd name="connsiteX1" fmla="*/ 1059187 w 1135003"/>
              <a:gd name="connsiteY1" fmla="*/ 166840 h 579387"/>
              <a:gd name="connsiteX2" fmla="*/ 1135003 w 1135003"/>
              <a:gd name="connsiteY2" fmla="*/ 279474 h 579387"/>
              <a:gd name="connsiteX3" fmla="*/ 1135003 w 1135003"/>
              <a:gd name="connsiteY3" fmla="*/ 579387 h 579387"/>
              <a:gd name="connsiteX4" fmla="*/ 1135003 w 1135003"/>
              <a:gd name="connsiteY4" fmla="*/ 579387 h 579387"/>
              <a:gd name="connsiteX5" fmla="*/ 2691 w 1135003"/>
              <a:gd name="connsiteY5" fmla="*/ 579387 h 579387"/>
              <a:gd name="connsiteX6" fmla="*/ 2691 w 1135003"/>
              <a:gd name="connsiteY6" fmla="*/ 579387 h 579387"/>
              <a:gd name="connsiteX7" fmla="*/ 0 w 1135003"/>
              <a:gd name="connsiteY7" fmla="*/ 372586 h 579387"/>
              <a:gd name="connsiteX8" fmla="*/ 2691 w 1135003"/>
              <a:gd name="connsiteY8" fmla="*/ 292812 h 579387"/>
              <a:gd name="connsiteX9" fmla="*/ 172185 w 1135003"/>
              <a:gd name="connsiteY9" fmla="*/ 0 h 579387"/>
              <a:gd name="connsiteX0" fmla="*/ 78506 w 1135003"/>
              <a:gd name="connsiteY0" fmla="*/ 2 h 412548"/>
              <a:gd name="connsiteX1" fmla="*/ 1059187 w 1135003"/>
              <a:gd name="connsiteY1" fmla="*/ 1 h 412548"/>
              <a:gd name="connsiteX2" fmla="*/ 1135003 w 1135003"/>
              <a:gd name="connsiteY2" fmla="*/ 112635 h 412548"/>
              <a:gd name="connsiteX3" fmla="*/ 1135003 w 1135003"/>
              <a:gd name="connsiteY3" fmla="*/ 412548 h 412548"/>
              <a:gd name="connsiteX4" fmla="*/ 1135003 w 1135003"/>
              <a:gd name="connsiteY4" fmla="*/ 412548 h 412548"/>
              <a:gd name="connsiteX5" fmla="*/ 2691 w 1135003"/>
              <a:gd name="connsiteY5" fmla="*/ 412548 h 412548"/>
              <a:gd name="connsiteX6" fmla="*/ 2691 w 1135003"/>
              <a:gd name="connsiteY6" fmla="*/ 412548 h 412548"/>
              <a:gd name="connsiteX7" fmla="*/ 0 w 1135003"/>
              <a:gd name="connsiteY7" fmla="*/ 205747 h 412548"/>
              <a:gd name="connsiteX8" fmla="*/ 2691 w 1135003"/>
              <a:gd name="connsiteY8" fmla="*/ 125973 h 412548"/>
              <a:gd name="connsiteX9" fmla="*/ 78506 w 1135003"/>
              <a:gd name="connsiteY9" fmla="*/ 2 h 412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35003" h="412548">
                <a:moveTo>
                  <a:pt x="78506" y="2"/>
                </a:moveTo>
                <a:lnTo>
                  <a:pt x="1059187" y="1"/>
                </a:lnTo>
                <a:lnTo>
                  <a:pt x="1135003" y="112635"/>
                </a:lnTo>
                <a:lnTo>
                  <a:pt x="1135003" y="412548"/>
                </a:lnTo>
                <a:lnTo>
                  <a:pt x="1135003" y="412548"/>
                </a:lnTo>
                <a:lnTo>
                  <a:pt x="2691" y="412548"/>
                </a:lnTo>
                <a:lnTo>
                  <a:pt x="2691" y="412548"/>
                </a:lnTo>
                <a:cubicBezTo>
                  <a:pt x="1794" y="281905"/>
                  <a:pt x="897" y="336390"/>
                  <a:pt x="0" y="205747"/>
                </a:cubicBezTo>
                <a:lnTo>
                  <a:pt x="2691" y="125973"/>
                </a:lnTo>
                <a:lnTo>
                  <a:pt x="78506" y="2"/>
                </a:lnTo>
                <a:close/>
              </a:path>
            </a:pathLst>
          </a:custGeom>
          <a:blipFill>
            <a:blip r:embed="rId5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3659822" y="3067794"/>
            <a:ext cx="4431275" cy="367854"/>
          </a:xfrm>
          <a:prstGeom prst="rect">
            <a:avLst/>
          </a:prstGeom>
          <a:blipFill dpi="0" rotWithShape="1">
            <a:blip r:embed="rId3" cstate="print">
              <a:alphaModFix amt="42000"/>
            </a:blip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3664299" y="3439986"/>
            <a:ext cx="4408913" cy="1338001"/>
          </a:xfrm>
          <a:prstGeom prst="rect">
            <a:avLst/>
          </a:prstGeom>
          <a:blipFill dpi="0" rotWithShape="1">
            <a:blip r:embed="rId3" cstate="print">
              <a:alphaModFix amt="44000"/>
            </a:blip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819400"/>
            <a:ext cx="1143000" cy="646331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Precast </a:t>
            </a:r>
            <a:r>
              <a:rPr lang="en-US" dirty="0" err="1" smtClean="0"/>
              <a:t>Wingwall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 bwMode="auto">
          <a:xfrm flipV="1">
            <a:off x="1676400" y="2340117"/>
            <a:ext cx="1143000" cy="80244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stCxn id="4" idx="3"/>
          </p:cNvCxnSpPr>
          <p:nvPr/>
        </p:nvCxnSpPr>
        <p:spPr bwMode="auto">
          <a:xfrm>
            <a:off x="1676400" y="3142566"/>
            <a:ext cx="1600200" cy="43883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3009546" y="5602070"/>
            <a:ext cx="1452639" cy="646331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Post Tension Bars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55" idx="0"/>
          </p:cNvCxnSpPr>
          <p:nvPr/>
        </p:nvCxnSpPr>
        <p:spPr bwMode="auto">
          <a:xfrm flipV="1">
            <a:off x="3735866" y="5222723"/>
            <a:ext cx="302734" cy="37934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6691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gular Pentagon 25"/>
          <p:cNvSpPr/>
          <p:nvPr/>
        </p:nvSpPr>
        <p:spPr bwMode="auto">
          <a:xfrm>
            <a:off x="3421050" y="3437227"/>
            <a:ext cx="1549126" cy="1818797"/>
          </a:xfrm>
          <a:custGeom>
            <a:avLst/>
            <a:gdLst>
              <a:gd name="connsiteX0" fmla="*/ 2 w 1905000"/>
              <a:gd name="connsiteY0" fmla="*/ 524639 h 1373527"/>
              <a:gd name="connsiteX1" fmla="*/ 952500 w 1905000"/>
              <a:gd name="connsiteY1" fmla="*/ 0 h 1373527"/>
              <a:gd name="connsiteX2" fmla="*/ 1904998 w 1905000"/>
              <a:gd name="connsiteY2" fmla="*/ 524639 h 1373527"/>
              <a:gd name="connsiteX3" fmla="*/ 1541176 w 1905000"/>
              <a:gd name="connsiteY3" fmla="*/ 1373524 h 1373527"/>
              <a:gd name="connsiteX4" fmla="*/ 363824 w 1905000"/>
              <a:gd name="connsiteY4" fmla="*/ 1373524 h 1373527"/>
              <a:gd name="connsiteX5" fmla="*/ 2 w 1905000"/>
              <a:gd name="connsiteY5" fmla="*/ 524639 h 1373527"/>
              <a:gd name="connsiteX0" fmla="*/ 0 w 1904996"/>
              <a:gd name="connsiteY0" fmla="*/ 524639 h 1373524"/>
              <a:gd name="connsiteX1" fmla="*/ 952498 w 1904996"/>
              <a:gd name="connsiteY1" fmla="*/ 0 h 1373524"/>
              <a:gd name="connsiteX2" fmla="*/ 1904996 w 1904996"/>
              <a:gd name="connsiteY2" fmla="*/ 524639 h 1373524"/>
              <a:gd name="connsiteX3" fmla="*/ 1541174 w 1904996"/>
              <a:gd name="connsiteY3" fmla="*/ 1373524 h 1373524"/>
              <a:gd name="connsiteX4" fmla="*/ 1127147 w 1904996"/>
              <a:gd name="connsiteY4" fmla="*/ 1373524 h 1373524"/>
              <a:gd name="connsiteX5" fmla="*/ 0 w 1904996"/>
              <a:gd name="connsiteY5" fmla="*/ 524639 h 1373524"/>
              <a:gd name="connsiteX0" fmla="*/ 0 w 1920899"/>
              <a:gd name="connsiteY0" fmla="*/ 0 h 1636064"/>
              <a:gd name="connsiteX1" fmla="*/ 968401 w 1920899"/>
              <a:gd name="connsiteY1" fmla="*/ 262540 h 1636064"/>
              <a:gd name="connsiteX2" fmla="*/ 1920899 w 1920899"/>
              <a:gd name="connsiteY2" fmla="*/ 787179 h 1636064"/>
              <a:gd name="connsiteX3" fmla="*/ 1557077 w 1920899"/>
              <a:gd name="connsiteY3" fmla="*/ 1636064 h 1636064"/>
              <a:gd name="connsiteX4" fmla="*/ 1143050 w 1920899"/>
              <a:gd name="connsiteY4" fmla="*/ 1636064 h 1636064"/>
              <a:gd name="connsiteX5" fmla="*/ 0 w 1920899"/>
              <a:gd name="connsiteY5" fmla="*/ 0 h 1636064"/>
              <a:gd name="connsiteX0" fmla="*/ 0 w 1920899"/>
              <a:gd name="connsiteY0" fmla="*/ 150928 h 1786992"/>
              <a:gd name="connsiteX1" fmla="*/ 292540 w 1920899"/>
              <a:gd name="connsiteY1" fmla="*/ 0 h 1786992"/>
              <a:gd name="connsiteX2" fmla="*/ 1920899 w 1920899"/>
              <a:gd name="connsiteY2" fmla="*/ 938107 h 1786992"/>
              <a:gd name="connsiteX3" fmla="*/ 1557077 w 1920899"/>
              <a:gd name="connsiteY3" fmla="*/ 1786992 h 1786992"/>
              <a:gd name="connsiteX4" fmla="*/ 1143050 w 1920899"/>
              <a:gd name="connsiteY4" fmla="*/ 1786992 h 1786992"/>
              <a:gd name="connsiteX5" fmla="*/ 0 w 1920899"/>
              <a:gd name="connsiteY5" fmla="*/ 150928 h 1786992"/>
              <a:gd name="connsiteX0" fmla="*/ 0 w 1557077"/>
              <a:gd name="connsiteY0" fmla="*/ 150928 h 1786992"/>
              <a:gd name="connsiteX1" fmla="*/ 292540 w 1557077"/>
              <a:gd name="connsiteY1" fmla="*/ 0 h 1786992"/>
              <a:gd name="connsiteX2" fmla="*/ 1125768 w 1557077"/>
              <a:gd name="connsiteY2" fmla="*/ 1113035 h 1786992"/>
              <a:gd name="connsiteX3" fmla="*/ 1557077 w 1557077"/>
              <a:gd name="connsiteY3" fmla="*/ 1786992 h 1786992"/>
              <a:gd name="connsiteX4" fmla="*/ 1143050 w 1557077"/>
              <a:gd name="connsiteY4" fmla="*/ 1786992 h 1786992"/>
              <a:gd name="connsiteX5" fmla="*/ 0 w 1557077"/>
              <a:gd name="connsiteY5" fmla="*/ 150928 h 1786992"/>
              <a:gd name="connsiteX0" fmla="*/ 0 w 1557077"/>
              <a:gd name="connsiteY0" fmla="*/ 150928 h 1786992"/>
              <a:gd name="connsiteX1" fmla="*/ 292540 w 1557077"/>
              <a:gd name="connsiteY1" fmla="*/ 0 h 1786992"/>
              <a:gd name="connsiteX2" fmla="*/ 642067 w 1557077"/>
              <a:gd name="connsiteY2" fmla="*/ 466863 h 1786992"/>
              <a:gd name="connsiteX3" fmla="*/ 1125768 w 1557077"/>
              <a:gd name="connsiteY3" fmla="*/ 1113035 h 1786992"/>
              <a:gd name="connsiteX4" fmla="*/ 1557077 w 1557077"/>
              <a:gd name="connsiteY4" fmla="*/ 1786992 h 1786992"/>
              <a:gd name="connsiteX5" fmla="*/ 1143050 w 1557077"/>
              <a:gd name="connsiteY5" fmla="*/ 1786992 h 1786992"/>
              <a:gd name="connsiteX6" fmla="*/ 0 w 1557077"/>
              <a:gd name="connsiteY6" fmla="*/ 150928 h 1786992"/>
              <a:gd name="connsiteX0" fmla="*/ 0 w 1557077"/>
              <a:gd name="connsiteY0" fmla="*/ 150928 h 1786992"/>
              <a:gd name="connsiteX1" fmla="*/ 292540 w 1557077"/>
              <a:gd name="connsiteY1" fmla="*/ 0 h 1786992"/>
              <a:gd name="connsiteX2" fmla="*/ 427382 w 1557077"/>
              <a:gd name="connsiteY2" fmla="*/ 156762 h 1786992"/>
              <a:gd name="connsiteX3" fmla="*/ 642067 w 1557077"/>
              <a:gd name="connsiteY3" fmla="*/ 466863 h 1786992"/>
              <a:gd name="connsiteX4" fmla="*/ 1125768 w 1557077"/>
              <a:gd name="connsiteY4" fmla="*/ 1113035 h 1786992"/>
              <a:gd name="connsiteX5" fmla="*/ 1557077 w 1557077"/>
              <a:gd name="connsiteY5" fmla="*/ 1786992 h 1786992"/>
              <a:gd name="connsiteX6" fmla="*/ 1143050 w 1557077"/>
              <a:gd name="connsiteY6" fmla="*/ 1786992 h 1786992"/>
              <a:gd name="connsiteX7" fmla="*/ 0 w 1557077"/>
              <a:gd name="connsiteY7" fmla="*/ 150928 h 1786992"/>
              <a:gd name="connsiteX0" fmla="*/ 0 w 1557077"/>
              <a:gd name="connsiteY0" fmla="*/ 150928 h 1786992"/>
              <a:gd name="connsiteX1" fmla="*/ 292540 w 1557077"/>
              <a:gd name="connsiteY1" fmla="*/ 0 h 1786992"/>
              <a:gd name="connsiteX2" fmla="*/ 427382 w 1557077"/>
              <a:gd name="connsiteY2" fmla="*/ 156762 h 1786992"/>
              <a:gd name="connsiteX3" fmla="*/ 642067 w 1557077"/>
              <a:gd name="connsiteY3" fmla="*/ 466863 h 1786992"/>
              <a:gd name="connsiteX4" fmla="*/ 816996 w 1557077"/>
              <a:gd name="connsiteY4" fmla="*/ 705402 h 1786992"/>
              <a:gd name="connsiteX5" fmla="*/ 1125768 w 1557077"/>
              <a:gd name="connsiteY5" fmla="*/ 1113035 h 1786992"/>
              <a:gd name="connsiteX6" fmla="*/ 1557077 w 1557077"/>
              <a:gd name="connsiteY6" fmla="*/ 1786992 h 1786992"/>
              <a:gd name="connsiteX7" fmla="*/ 1143050 w 1557077"/>
              <a:gd name="connsiteY7" fmla="*/ 1786992 h 1786992"/>
              <a:gd name="connsiteX8" fmla="*/ 0 w 1557077"/>
              <a:gd name="connsiteY8" fmla="*/ 150928 h 1786992"/>
              <a:gd name="connsiteX0" fmla="*/ 0 w 1557077"/>
              <a:gd name="connsiteY0" fmla="*/ 150928 h 1786992"/>
              <a:gd name="connsiteX1" fmla="*/ 292540 w 1557077"/>
              <a:gd name="connsiteY1" fmla="*/ 0 h 1786992"/>
              <a:gd name="connsiteX2" fmla="*/ 427382 w 1557077"/>
              <a:gd name="connsiteY2" fmla="*/ 156762 h 1786992"/>
              <a:gd name="connsiteX3" fmla="*/ 642067 w 1557077"/>
              <a:gd name="connsiteY3" fmla="*/ 466863 h 1786992"/>
              <a:gd name="connsiteX4" fmla="*/ 816996 w 1557077"/>
              <a:gd name="connsiteY4" fmla="*/ 705402 h 1786992"/>
              <a:gd name="connsiteX5" fmla="*/ 1007827 w 1557077"/>
              <a:gd name="connsiteY5" fmla="*/ 943941 h 1786992"/>
              <a:gd name="connsiteX6" fmla="*/ 1125768 w 1557077"/>
              <a:gd name="connsiteY6" fmla="*/ 1113035 h 1786992"/>
              <a:gd name="connsiteX7" fmla="*/ 1557077 w 1557077"/>
              <a:gd name="connsiteY7" fmla="*/ 1786992 h 1786992"/>
              <a:gd name="connsiteX8" fmla="*/ 1143050 w 1557077"/>
              <a:gd name="connsiteY8" fmla="*/ 1786992 h 1786992"/>
              <a:gd name="connsiteX9" fmla="*/ 0 w 1557077"/>
              <a:gd name="connsiteY9" fmla="*/ 150928 h 1786992"/>
              <a:gd name="connsiteX0" fmla="*/ 0 w 1557077"/>
              <a:gd name="connsiteY0" fmla="*/ 150928 h 1786992"/>
              <a:gd name="connsiteX1" fmla="*/ 292540 w 1557077"/>
              <a:gd name="connsiteY1" fmla="*/ 0 h 1786992"/>
              <a:gd name="connsiteX2" fmla="*/ 427382 w 1557077"/>
              <a:gd name="connsiteY2" fmla="*/ 156762 h 1786992"/>
              <a:gd name="connsiteX3" fmla="*/ 642067 w 1557077"/>
              <a:gd name="connsiteY3" fmla="*/ 466863 h 1786992"/>
              <a:gd name="connsiteX4" fmla="*/ 816996 w 1557077"/>
              <a:gd name="connsiteY4" fmla="*/ 705402 h 1786992"/>
              <a:gd name="connsiteX5" fmla="*/ 1421295 w 1557077"/>
              <a:gd name="connsiteY5" fmla="*/ 490717 h 1786992"/>
              <a:gd name="connsiteX6" fmla="*/ 1125768 w 1557077"/>
              <a:gd name="connsiteY6" fmla="*/ 1113035 h 1786992"/>
              <a:gd name="connsiteX7" fmla="*/ 1557077 w 1557077"/>
              <a:gd name="connsiteY7" fmla="*/ 1786992 h 1786992"/>
              <a:gd name="connsiteX8" fmla="*/ 1143050 w 1557077"/>
              <a:gd name="connsiteY8" fmla="*/ 1786992 h 1786992"/>
              <a:gd name="connsiteX9" fmla="*/ 0 w 1557077"/>
              <a:gd name="connsiteY9" fmla="*/ 150928 h 1786992"/>
              <a:gd name="connsiteX0" fmla="*/ 0 w 1557077"/>
              <a:gd name="connsiteY0" fmla="*/ 150928 h 1786992"/>
              <a:gd name="connsiteX1" fmla="*/ 292540 w 1557077"/>
              <a:gd name="connsiteY1" fmla="*/ 0 h 1786992"/>
              <a:gd name="connsiteX2" fmla="*/ 427382 w 1557077"/>
              <a:gd name="connsiteY2" fmla="*/ 156762 h 1786992"/>
              <a:gd name="connsiteX3" fmla="*/ 642067 w 1557077"/>
              <a:gd name="connsiteY3" fmla="*/ 466863 h 1786992"/>
              <a:gd name="connsiteX4" fmla="*/ 1071437 w 1557077"/>
              <a:gd name="connsiteY4" fmla="*/ 498668 h 1786992"/>
              <a:gd name="connsiteX5" fmla="*/ 1421295 w 1557077"/>
              <a:gd name="connsiteY5" fmla="*/ 490717 h 1786992"/>
              <a:gd name="connsiteX6" fmla="*/ 1125768 w 1557077"/>
              <a:gd name="connsiteY6" fmla="*/ 1113035 h 1786992"/>
              <a:gd name="connsiteX7" fmla="*/ 1557077 w 1557077"/>
              <a:gd name="connsiteY7" fmla="*/ 1786992 h 1786992"/>
              <a:gd name="connsiteX8" fmla="*/ 1143050 w 1557077"/>
              <a:gd name="connsiteY8" fmla="*/ 1786992 h 1786992"/>
              <a:gd name="connsiteX9" fmla="*/ 0 w 1557077"/>
              <a:gd name="connsiteY9" fmla="*/ 150928 h 1786992"/>
              <a:gd name="connsiteX0" fmla="*/ 0 w 1557077"/>
              <a:gd name="connsiteY0" fmla="*/ 150928 h 1786992"/>
              <a:gd name="connsiteX1" fmla="*/ 292540 w 1557077"/>
              <a:gd name="connsiteY1" fmla="*/ 0 h 1786992"/>
              <a:gd name="connsiteX2" fmla="*/ 427382 w 1557077"/>
              <a:gd name="connsiteY2" fmla="*/ 156762 h 1786992"/>
              <a:gd name="connsiteX3" fmla="*/ 467138 w 1557077"/>
              <a:gd name="connsiteY3" fmla="*/ 220373 h 1786992"/>
              <a:gd name="connsiteX4" fmla="*/ 1071437 w 1557077"/>
              <a:gd name="connsiteY4" fmla="*/ 498668 h 1786992"/>
              <a:gd name="connsiteX5" fmla="*/ 1421295 w 1557077"/>
              <a:gd name="connsiteY5" fmla="*/ 490717 h 1786992"/>
              <a:gd name="connsiteX6" fmla="*/ 1125768 w 1557077"/>
              <a:gd name="connsiteY6" fmla="*/ 1113035 h 1786992"/>
              <a:gd name="connsiteX7" fmla="*/ 1557077 w 1557077"/>
              <a:gd name="connsiteY7" fmla="*/ 1786992 h 1786992"/>
              <a:gd name="connsiteX8" fmla="*/ 1143050 w 1557077"/>
              <a:gd name="connsiteY8" fmla="*/ 1786992 h 1786992"/>
              <a:gd name="connsiteX9" fmla="*/ 0 w 1557077"/>
              <a:gd name="connsiteY9" fmla="*/ 150928 h 1786992"/>
              <a:gd name="connsiteX0" fmla="*/ 0 w 1557077"/>
              <a:gd name="connsiteY0" fmla="*/ 182733 h 1818797"/>
              <a:gd name="connsiteX1" fmla="*/ 292540 w 1557077"/>
              <a:gd name="connsiteY1" fmla="*/ 0 h 1818797"/>
              <a:gd name="connsiteX2" fmla="*/ 427382 w 1557077"/>
              <a:gd name="connsiteY2" fmla="*/ 188567 h 1818797"/>
              <a:gd name="connsiteX3" fmla="*/ 467138 w 1557077"/>
              <a:gd name="connsiteY3" fmla="*/ 252178 h 1818797"/>
              <a:gd name="connsiteX4" fmla="*/ 1071437 w 1557077"/>
              <a:gd name="connsiteY4" fmla="*/ 530473 h 1818797"/>
              <a:gd name="connsiteX5" fmla="*/ 1421295 w 1557077"/>
              <a:gd name="connsiteY5" fmla="*/ 522522 h 1818797"/>
              <a:gd name="connsiteX6" fmla="*/ 1125768 w 1557077"/>
              <a:gd name="connsiteY6" fmla="*/ 1144840 h 1818797"/>
              <a:gd name="connsiteX7" fmla="*/ 1557077 w 1557077"/>
              <a:gd name="connsiteY7" fmla="*/ 1818797 h 1818797"/>
              <a:gd name="connsiteX8" fmla="*/ 1143050 w 1557077"/>
              <a:gd name="connsiteY8" fmla="*/ 1818797 h 1818797"/>
              <a:gd name="connsiteX9" fmla="*/ 0 w 1557077"/>
              <a:gd name="connsiteY9" fmla="*/ 182733 h 1818797"/>
              <a:gd name="connsiteX0" fmla="*/ 0 w 1549126"/>
              <a:gd name="connsiteY0" fmla="*/ 214538 h 1818797"/>
              <a:gd name="connsiteX1" fmla="*/ 284589 w 1549126"/>
              <a:gd name="connsiteY1" fmla="*/ 0 h 1818797"/>
              <a:gd name="connsiteX2" fmla="*/ 419431 w 1549126"/>
              <a:gd name="connsiteY2" fmla="*/ 188567 h 1818797"/>
              <a:gd name="connsiteX3" fmla="*/ 459187 w 1549126"/>
              <a:gd name="connsiteY3" fmla="*/ 252178 h 1818797"/>
              <a:gd name="connsiteX4" fmla="*/ 1063486 w 1549126"/>
              <a:gd name="connsiteY4" fmla="*/ 530473 h 1818797"/>
              <a:gd name="connsiteX5" fmla="*/ 1413344 w 1549126"/>
              <a:gd name="connsiteY5" fmla="*/ 522522 h 1818797"/>
              <a:gd name="connsiteX6" fmla="*/ 1117817 w 1549126"/>
              <a:gd name="connsiteY6" fmla="*/ 1144840 h 1818797"/>
              <a:gd name="connsiteX7" fmla="*/ 1549126 w 1549126"/>
              <a:gd name="connsiteY7" fmla="*/ 1818797 h 1818797"/>
              <a:gd name="connsiteX8" fmla="*/ 1135099 w 1549126"/>
              <a:gd name="connsiteY8" fmla="*/ 1818797 h 1818797"/>
              <a:gd name="connsiteX9" fmla="*/ 0 w 1549126"/>
              <a:gd name="connsiteY9" fmla="*/ 214538 h 1818797"/>
              <a:gd name="connsiteX0" fmla="*/ 0 w 1549126"/>
              <a:gd name="connsiteY0" fmla="*/ 214538 h 1818797"/>
              <a:gd name="connsiteX1" fmla="*/ 284589 w 1549126"/>
              <a:gd name="connsiteY1" fmla="*/ 0 h 1818797"/>
              <a:gd name="connsiteX2" fmla="*/ 419431 w 1549126"/>
              <a:gd name="connsiteY2" fmla="*/ 188567 h 1818797"/>
              <a:gd name="connsiteX3" fmla="*/ 459187 w 1549126"/>
              <a:gd name="connsiteY3" fmla="*/ 252178 h 1818797"/>
              <a:gd name="connsiteX4" fmla="*/ 809779 w 1549126"/>
              <a:gd name="connsiteY4" fmla="*/ 408905 h 1818797"/>
              <a:gd name="connsiteX5" fmla="*/ 1413344 w 1549126"/>
              <a:gd name="connsiteY5" fmla="*/ 522522 h 1818797"/>
              <a:gd name="connsiteX6" fmla="*/ 1117817 w 1549126"/>
              <a:gd name="connsiteY6" fmla="*/ 1144840 h 1818797"/>
              <a:gd name="connsiteX7" fmla="*/ 1549126 w 1549126"/>
              <a:gd name="connsiteY7" fmla="*/ 1818797 h 1818797"/>
              <a:gd name="connsiteX8" fmla="*/ 1135099 w 1549126"/>
              <a:gd name="connsiteY8" fmla="*/ 1818797 h 1818797"/>
              <a:gd name="connsiteX9" fmla="*/ 0 w 1549126"/>
              <a:gd name="connsiteY9" fmla="*/ 214538 h 1818797"/>
              <a:gd name="connsiteX0" fmla="*/ 0 w 1549126"/>
              <a:gd name="connsiteY0" fmla="*/ 214538 h 1818797"/>
              <a:gd name="connsiteX1" fmla="*/ 284589 w 1549126"/>
              <a:gd name="connsiteY1" fmla="*/ 0 h 1818797"/>
              <a:gd name="connsiteX2" fmla="*/ 419431 w 1549126"/>
              <a:gd name="connsiteY2" fmla="*/ 188567 h 1818797"/>
              <a:gd name="connsiteX3" fmla="*/ 459187 w 1549126"/>
              <a:gd name="connsiteY3" fmla="*/ 252178 h 1818797"/>
              <a:gd name="connsiteX4" fmla="*/ 809779 w 1549126"/>
              <a:gd name="connsiteY4" fmla="*/ 408905 h 1818797"/>
              <a:gd name="connsiteX5" fmla="*/ 1059212 w 1549126"/>
              <a:gd name="connsiteY5" fmla="*/ 533093 h 1818797"/>
              <a:gd name="connsiteX6" fmla="*/ 1117817 w 1549126"/>
              <a:gd name="connsiteY6" fmla="*/ 1144840 h 1818797"/>
              <a:gd name="connsiteX7" fmla="*/ 1549126 w 1549126"/>
              <a:gd name="connsiteY7" fmla="*/ 1818797 h 1818797"/>
              <a:gd name="connsiteX8" fmla="*/ 1135099 w 1549126"/>
              <a:gd name="connsiteY8" fmla="*/ 1818797 h 1818797"/>
              <a:gd name="connsiteX9" fmla="*/ 0 w 1549126"/>
              <a:gd name="connsiteY9" fmla="*/ 214538 h 1818797"/>
              <a:gd name="connsiteX0" fmla="*/ 0 w 1549126"/>
              <a:gd name="connsiteY0" fmla="*/ 214538 h 1818797"/>
              <a:gd name="connsiteX1" fmla="*/ 284589 w 1549126"/>
              <a:gd name="connsiteY1" fmla="*/ 0 h 1818797"/>
              <a:gd name="connsiteX2" fmla="*/ 419431 w 1549126"/>
              <a:gd name="connsiteY2" fmla="*/ 188567 h 1818797"/>
              <a:gd name="connsiteX3" fmla="*/ 459187 w 1549126"/>
              <a:gd name="connsiteY3" fmla="*/ 252178 h 1818797"/>
              <a:gd name="connsiteX4" fmla="*/ 809779 w 1549126"/>
              <a:gd name="connsiteY4" fmla="*/ 408905 h 1818797"/>
              <a:gd name="connsiteX5" fmla="*/ 1059212 w 1549126"/>
              <a:gd name="connsiteY5" fmla="*/ 533093 h 1818797"/>
              <a:gd name="connsiteX6" fmla="*/ 864110 w 1549126"/>
              <a:gd name="connsiteY6" fmla="*/ 795993 h 1818797"/>
              <a:gd name="connsiteX7" fmla="*/ 1549126 w 1549126"/>
              <a:gd name="connsiteY7" fmla="*/ 1818797 h 1818797"/>
              <a:gd name="connsiteX8" fmla="*/ 1135099 w 1549126"/>
              <a:gd name="connsiteY8" fmla="*/ 1818797 h 1818797"/>
              <a:gd name="connsiteX9" fmla="*/ 0 w 1549126"/>
              <a:gd name="connsiteY9" fmla="*/ 214538 h 181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9126" h="1818797">
                <a:moveTo>
                  <a:pt x="0" y="214538"/>
                </a:moveTo>
                <a:lnTo>
                  <a:pt x="284589" y="0"/>
                </a:lnTo>
                <a:lnTo>
                  <a:pt x="419431" y="188567"/>
                </a:lnTo>
                <a:lnTo>
                  <a:pt x="459187" y="252178"/>
                </a:lnTo>
                <a:lnTo>
                  <a:pt x="809779" y="408905"/>
                </a:lnTo>
                <a:lnTo>
                  <a:pt x="1059212" y="533093"/>
                </a:lnTo>
                <a:lnTo>
                  <a:pt x="864110" y="795993"/>
                </a:lnTo>
                <a:lnTo>
                  <a:pt x="1549126" y="1818797"/>
                </a:lnTo>
                <a:lnTo>
                  <a:pt x="1135099" y="1818797"/>
                </a:lnTo>
                <a:lnTo>
                  <a:pt x="0" y="214538"/>
                </a:lnTo>
                <a:close/>
              </a:path>
            </a:pathLst>
          </a:custGeom>
          <a:blipFill dpi="0" rotWithShape="1">
            <a:blip r:embed="rId2" cstate="print">
              <a:alphaModFix amt="64000"/>
            </a:blip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531" y="0"/>
            <a:ext cx="8686800" cy="838200"/>
          </a:xfrm>
        </p:spPr>
        <p:txBody>
          <a:bodyPr/>
          <a:lstStyle/>
          <a:p>
            <a:r>
              <a:rPr lang="en-US" sz="3800" dirty="0" smtClean="0"/>
              <a:t>Design Considerations – </a:t>
            </a:r>
            <a:r>
              <a:rPr lang="en-US" sz="3800" dirty="0" err="1" smtClean="0"/>
              <a:t>Wingwall</a:t>
            </a:r>
            <a:endParaRPr lang="en-US" sz="3800" dirty="0"/>
          </a:p>
        </p:txBody>
      </p:sp>
      <p:sp>
        <p:nvSpPr>
          <p:cNvPr id="2" name="Parallelogram 1"/>
          <p:cNvSpPr/>
          <p:nvPr/>
        </p:nvSpPr>
        <p:spPr bwMode="auto">
          <a:xfrm rot="10800000">
            <a:off x="4296966" y="3967210"/>
            <a:ext cx="3874549" cy="1288817"/>
          </a:xfrm>
          <a:custGeom>
            <a:avLst/>
            <a:gdLst>
              <a:gd name="connsiteX0" fmla="*/ 0 w 3971349"/>
              <a:gd name="connsiteY0" fmla="*/ 767759 h 767759"/>
              <a:gd name="connsiteX1" fmla="*/ 191940 w 3971349"/>
              <a:gd name="connsiteY1" fmla="*/ 0 h 767759"/>
              <a:gd name="connsiteX2" fmla="*/ 3971349 w 3971349"/>
              <a:gd name="connsiteY2" fmla="*/ 0 h 767759"/>
              <a:gd name="connsiteX3" fmla="*/ 3779409 w 3971349"/>
              <a:gd name="connsiteY3" fmla="*/ 767759 h 767759"/>
              <a:gd name="connsiteX4" fmla="*/ 0 w 3971349"/>
              <a:gd name="connsiteY4" fmla="*/ 767759 h 767759"/>
              <a:gd name="connsiteX0" fmla="*/ 0 w 3779962"/>
              <a:gd name="connsiteY0" fmla="*/ 746494 h 767759"/>
              <a:gd name="connsiteX1" fmla="*/ 553 w 3779962"/>
              <a:gd name="connsiteY1" fmla="*/ 0 h 767759"/>
              <a:gd name="connsiteX2" fmla="*/ 3779962 w 3779962"/>
              <a:gd name="connsiteY2" fmla="*/ 0 h 767759"/>
              <a:gd name="connsiteX3" fmla="*/ 3588022 w 3779962"/>
              <a:gd name="connsiteY3" fmla="*/ 767759 h 767759"/>
              <a:gd name="connsiteX4" fmla="*/ 0 w 3779962"/>
              <a:gd name="connsiteY4" fmla="*/ 746494 h 767759"/>
              <a:gd name="connsiteX0" fmla="*/ 0 w 3779962"/>
              <a:gd name="connsiteY0" fmla="*/ 746494 h 767759"/>
              <a:gd name="connsiteX1" fmla="*/ 553 w 3779962"/>
              <a:gd name="connsiteY1" fmla="*/ 0 h 767759"/>
              <a:gd name="connsiteX2" fmla="*/ 3779962 w 3779962"/>
              <a:gd name="connsiteY2" fmla="*/ 0 h 767759"/>
              <a:gd name="connsiteX3" fmla="*/ 3760465 w 3779962"/>
              <a:gd name="connsiteY3" fmla="*/ 3543 h 767759"/>
              <a:gd name="connsiteX4" fmla="*/ 3588022 w 3779962"/>
              <a:gd name="connsiteY4" fmla="*/ 767759 h 767759"/>
              <a:gd name="connsiteX5" fmla="*/ 0 w 3779962"/>
              <a:gd name="connsiteY5" fmla="*/ 746494 h 767759"/>
              <a:gd name="connsiteX0" fmla="*/ 0 w 3888056"/>
              <a:gd name="connsiteY0" fmla="*/ 746494 h 767759"/>
              <a:gd name="connsiteX1" fmla="*/ 553 w 3888056"/>
              <a:gd name="connsiteY1" fmla="*/ 0 h 767759"/>
              <a:gd name="connsiteX2" fmla="*/ 3779962 w 3888056"/>
              <a:gd name="connsiteY2" fmla="*/ 0 h 767759"/>
              <a:gd name="connsiteX3" fmla="*/ 3888056 w 3888056"/>
              <a:gd name="connsiteY3" fmla="*/ 163032 h 767759"/>
              <a:gd name="connsiteX4" fmla="*/ 3588022 w 3888056"/>
              <a:gd name="connsiteY4" fmla="*/ 767759 h 767759"/>
              <a:gd name="connsiteX5" fmla="*/ 0 w 3888056"/>
              <a:gd name="connsiteY5" fmla="*/ 746494 h 767759"/>
              <a:gd name="connsiteX0" fmla="*/ 0 w 3888056"/>
              <a:gd name="connsiteY0" fmla="*/ 1278122 h 1299387"/>
              <a:gd name="connsiteX1" fmla="*/ 553 w 3888056"/>
              <a:gd name="connsiteY1" fmla="*/ 531628 h 1299387"/>
              <a:gd name="connsiteX2" fmla="*/ 3418455 w 3888056"/>
              <a:gd name="connsiteY2" fmla="*/ 0 h 1299387"/>
              <a:gd name="connsiteX3" fmla="*/ 3888056 w 3888056"/>
              <a:gd name="connsiteY3" fmla="*/ 694660 h 1299387"/>
              <a:gd name="connsiteX4" fmla="*/ 3588022 w 3888056"/>
              <a:gd name="connsiteY4" fmla="*/ 1299387 h 1299387"/>
              <a:gd name="connsiteX5" fmla="*/ 0 w 3888056"/>
              <a:gd name="connsiteY5" fmla="*/ 1278122 h 1299387"/>
              <a:gd name="connsiteX0" fmla="*/ 0 w 3888056"/>
              <a:gd name="connsiteY0" fmla="*/ 1278122 h 1299387"/>
              <a:gd name="connsiteX1" fmla="*/ 53716 w 3888056"/>
              <a:gd name="connsiteY1" fmla="*/ 21265 h 1299387"/>
              <a:gd name="connsiteX2" fmla="*/ 3418455 w 3888056"/>
              <a:gd name="connsiteY2" fmla="*/ 0 h 1299387"/>
              <a:gd name="connsiteX3" fmla="*/ 3888056 w 3888056"/>
              <a:gd name="connsiteY3" fmla="*/ 694660 h 1299387"/>
              <a:gd name="connsiteX4" fmla="*/ 3588022 w 3888056"/>
              <a:gd name="connsiteY4" fmla="*/ 1299387 h 1299387"/>
              <a:gd name="connsiteX5" fmla="*/ 0 w 3888056"/>
              <a:gd name="connsiteY5" fmla="*/ 1278122 h 1299387"/>
              <a:gd name="connsiteX0" fmla="*/ 0 w 3950204"/>
              <a:gd name="connsiteY0" fmla="*/ 1278122 h 1288816"/>
              <a:gd name="connsiteX1" fmla="*/ 53716 w 3950204"/>
              <a:gd name="connsiteY1" fmla="*/ 21265 h 1288816"/>
              <a:gd name="connsiteX2" fmla="*/ 3418455 w 3950204"/>
              <a:gd name="connsiteY2" fmla="*/ 0 h 1288816"/>
              <a:gd name="connsiteX3" fmla="*/ 3888056 w 3950204"/>
              <a:gd name="connsiteY3" fmla="*/ 694660 h 1288816"/>
              <a:gd name="connsiteX4" fmla="*/ 3950204 w 3950204"/>
              <a:gd name="connsiteY4" fmla="*/ 1288816 h 1288816"/>
              <a:gd name="connsiteX5" fmla="*/ 0 w 3950204"/>
              <a:gd name="connsiteY5" fmla="*/ 1278122 h 1288816"/>
              <a:gd name="connsiteX0" fmla="*/ 0 w 4148375"/>
              <a:gd name="connsiteY0" fmla="*/ 1278122 h 1288816"/>
              <a:gd name="connsiteX1" fmla="*/ 53716 w 4148375"/>
              <a:gd name="connsiteY1" fmla="*/ 21265 h 1288816"/>
              <a:gd name="connsiteX2" fmla="*/ 3418455 w 4148375"/>
              <a:gd name="connsiteY2" fmla="*/ 0 h 1288816"/>
              <a:gd name="connsiteX3" fmla="*/ 4148375 w 4148375"/>
              <a:gd name="connsiteY3" fmla="*/ 1022364 h 1288816"/>
              <a:gd name="connsiteX4" fmla="*/ 3950204 w 4148375"/>
              <a:gd name="connsiteY4" fmla="*/ 1288816 h 1288816"/>
              <a:gd name="connsiteX5" fmla="*/ 0 w 4148375"/>
              <a:gd name="connsiteY5" fmla="*/ 1278122 h 1288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8375" h="1288816">
                <a:moveTo>
                  <a:pt x="0" y="1278122"/>
                </a:moveTo>
                <a:cubicBezTo>
                  <a:pt x="184" y="1029291"/>
                  <a:pt x="53532" y="270096"/>
                  <a:pt x="53716" y="21265"/>
                </a:cubicBezTo>
                <a:lnTo>
                  <a:pt x="3418455" y="0"/>
                </a:lnTo>
                <a:lnTo>
                  <a:pt x="4148375" y="1022364"/>
                </a:lnTo>
                <a:lnTo>
                  <a:pt x="3950204" y="1288816"/>
                </a:lnTo>
                <a:lnTo>
                  <a:pt x="0" y="1278122"/>
                </a:lnTo>
                <a:close/>
              </a:path>
            </a:pathLst>
          </a:custGeom>
          <a:blipFill dpi="0" rotWithShape="1">
            <a:blip r:embed="rId3" cstate="print">
              <a:alphaModFix amt="60000"/>
            </a:blip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 rot="19471695">
            <a:off x="2681069" y="1404800"/>
            <a:ext cx="362383" cy="2365217"/>
          </a:xfrm>
          <a:prstGeom prst="rect">
            <a:avLst/>
          </a:prstGeom>
          <a:blipFill dpi="0" rotWithShape="1">
            <a:blip r:embed="rId3" cstate="print">
              <a:alphaModFix amt="60000"/>
            </a:blip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2286000" y="1600200"/>
            <a:ext cx="2590800" cy="3581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2092389" y="1723030"/>
            <a:ext cx="2496161" cy="349029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5715000" y="1519144"/>
            <a:ext cx="1219200" cy="369332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Precast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27" idx="1"/>
          </p:cNvCxnSpPr>
          <p:nvPr/>
        </p:nvCxnSpPr>
        <p:spPr bwMode="auto">
          <a:xfrm flipH="1">
            <a:off x="5181600" y="1703810"/>
            <a:ext cx="533400" cy="25781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0" name="Straight Arrow Connector 1029"/>
          <p:cNvCxnSpPr>
            <a:stCxn id="27" idx="1"/>
          </p:cNvCxnSpPr>
          <p:nvPr/>
        </p:nvCxnSpPr>
        <p:spPr bwMode="auto">
          <a:xfrm flipH="1">
            <a:off x="2953838" y="1703810"/>
            <a:ext cx="2761162" cy="11155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31" name="TextBox 1030"/>
          <p:cNvSpPr txBox="1"/>
          <p:nvPr/>
        </p:nvSpPr>
        <p:spPr>
          <a:xfrm>
            <a:off x="990600" y="4886696"/>
            <a:ext cx="1600200" cy="369332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Cast-in-place</a:t>
            </a:r>
            <a:endParaRPr lang="en-US" dirty="0"/>
          </a:p>
        </p:txBody>
      </p:sp>
      <p:cxnSp>
        <p:nvCxnSpPr>
          <p:cNvPr id="1033" name="Straight Arrow Connector 1032"/>
          <p:cNvCxnSpPr>
            <a:stCxn id="1031" idx="3"/>
          </p:cNvCxnSpPr>
          <p:nvPr/>
        </p:nvCxnSpPr>
        <p:spPr bwMode="auto">
          <a:xfrm flipV="1">
            <a:off x="2590800" y="4114800"/>
            <a:ext cx="1371600" cy="95656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34" name="Oval 1033"/>
          <p:cNvSpPr/>
          <p:nvPr/>
        </p:nvSpPr>
        <p:spPr bwMode="auto">
          <a:xfrm>
            <a:off x="2260870" y="1665710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2133600" y="1737705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2546215" y="2044019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2412460" y="2120219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2877638" y="2511208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3200400" y="2949127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2747197" y="2587408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3402582" y="3461614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3075336" y="3035674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3496546" y="3390900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3746770" y="3723110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3619893" y="3799310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4045220" y="4129510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3951083" y="4188622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4568300" y="5075382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4765150" y="5079402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4485750" y="4724400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4162796" y="4520901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4343400" y="4762500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4288630" y="4440340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714663" y="3664770"/>
            <a:ext cx="1189105" cy="5475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Arc 7"/>
          <p:cNvSpPr/>
          <p:nvPr/>
        </p:nvSpPr>
        <p:spPr bwMode="auto">
          <a:xfrm rot="1169034">
            <a:off x="4642797" y="4184074"/>
            <a:ext cx="367588" cy="235361"/>
          </a:xfrm>
          <a:prstGeom prst="arc">
            <a:avLst>
              <a:gd name="adj1" fmla="val 16200000"/>
              <a:gd name="adj2" fmla="val 4280106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c 61"/>
          <p:cNvSpPr/>
          <p:nvPr/>
        </p:nvSpPr>
        <p:spPr bwMode="auto">
          <a:xfrm rot="12798202">
            <a:off x="3553219" y="3692157"/>
            <a:ext cx="387101" cy="235361"/>
          </a:xfrm>
          <a:prstGeom prst="arc">
            <a:avLst>
              <a:gd name="adj1" fmla="val 16200000"/>
              <a:gd name="adj2" fmla="val 4280106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 bwMode="auto">
          <a:xfrm>
            <a:off x="5362041" y="4250131"/>
            <a:ext cx="672999" cy="636565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448300" y="4346625"/>
            <a:ext cx="495300" cy="453975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6986016" y="4294022"/>
            <a:ext cx="680314" cy="62050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7086600" y="4384631"/>
            <a:ext cx="495300" cy="453975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3784870" y="4014466"/>
            <a:ext cx="1718783" cy="544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3781727" y="4009292"/>
            <a:ext cx="835786" cy="118747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4617513" y="5192980"/>
            <a:ext cx="162163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Oval 65"/>
          <p:cNvSpPr/>
          <p:nvPr/>
        </p:nvSpPr>
        <p:spPr bwMode="auto">
          <a:xfrm>
            <a:off x="4083320" y="3836629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3973150" y="4009292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22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8382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ABC Considerations</a:t>
            </a:r>
            <a:endParaRPr lang="en-US" sz="4000" dirty="0">
              <a:solidFill>
                <a:srgbClr val="0000CC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838200"/>
            <a:ext cx="8479464" cy="77794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317500"/>
          </a:effectLst>
        </p:spPr>
        <p:txBody>
          <a:bodyPr/>
          <a:lstStyle/>
          <a:p>
            <a:pPr marL="347472" lvl="1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 smtClean="0"/>
              <a:t>Comparison between Option A &amp; B :  </a:t>
            </a:r>
          </a:p>
          <a:p>
            <a:pPr marL="0" lvl="1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800" b="1" kern="0" dirty="0"/>
              <a:t> </a:t>
            </a:r>
            <a:r>
              <a:rPr lang="en-US" sz="2800" b="1" kern="0" dirty="0" smtClean="0"/>
              <a:t>  </a:t>
            </a:r>
            <a:endParaRPr lang="en-US" sz="2800" b="1" kern="0" dirty="0"/>
          </a:p>
          <a:p>
            <a:pPr lvl="1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800" b="1" kern="0" dirty="0"/>
              <a:t>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762991"/>
              </p:ext>
            </p:extLst>
          </p:nvPr>
        </p:nvGraphicFramePr>
        <p:xfrm>
          <a:off x="304801" y="1354457"/>
          <a:ext cx="8631863" cy="4828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6061"/>
                <a:gridCol w="3212901"/>
                <a:gridCol w="3212901"/>
              </a:tblGrid>
              <a:tr h="5385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Item of Comparison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        Option A</a:t>
                      </a:r>
                    </a:p>
                    <a:p>
                      <a:r>
                        <a:rPr lang="en-US" sz="1600" dirty="0" smtClean="0"/>
                        <a:t>(Cast-in-Place</a:t>
                      </a:r>
                      <a:r>
                        <a:rPr lang="en-US" sz="1600" baseline="0" dirty="0" smtClean="0"/>
                        <a:t> End Bent)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      Option B</a:t>
                      </a:r>
                    </a:p>
                    <a:p>
                      <a:r>
                        <a:rPr lang="en-US" sz="1600" dirty="0" smtClean="0"/>
                        <a:t>(Partial</a:t>
                      </a:r>
                      <a:r>
                        <a:rPr lang="en-US" sz="1600" baseline="0" dirty="0" smtClean="0"/>
                        <a:t> Precast End Bent)</a:t>
                      </a:r>
                      <a:endParaRPr lang="en-US" sz="1600" dirty="0"/>
                    </a:p>
                  </a:txBody>
                  <a:tcPr/>
                </a:tc>
              </a:tr>
              <a:tr h="510231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Rebar and Form work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All</a:t>
                      </a:r>
                      <a:r>
                        <a:rPr lang="en-US" sz="1400" baseline="0" dirty="0" smtClean="0"/>
                        <a:t> reinforcing and form work Done on-Site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Less</a:t>
                      </a:r>
                      <a:r>
                        <a:rPr lang="en-US" sz="1400" baseline="0" dirty="0" smtClean="0"/>
                        <a:t> on-site reinforcing &amp; forming work</a:t>
                      </a:r>
                      <a:endParaRPr lang="en-US" sz="1400" dirty="0"/>
                    </a:p>
                  </a:txBody>
                  <a:tcPr/>
                </a:tc>
              </a:tr>
              <a:tr h="51023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Cast</a:t>
                      </a:r>
                      <a:r>
                        <a:rPr lang="en-US" sz="1400" baseline="0" dirty="0" smtClean="0"/>
                        <a:t>-in-Place </a:t>
                      </a:r>
                      <a:r>
                        <a:rPr lang="en-US" sz="1400" baseline="0" dirty="0" err="1" smtClean="0"/>
                        <a:t>vs</a:t>
                      </a:r>
                      <a:r>
                        <a:rPr lang="en-US" sz="1400" baseline="0" dirty="0" smtClean="0"/>
                        <a:t> Precast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All concrete in</a:t>
                      </a:r>
                      <a:r>
                        <a:rPr lang="en-US" sz="1400" baseline="0" dirty="0" smtClean="0"/>
                        <a:t> end bent is Cast-in-Place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Less Cast-in</a:t>
                      </a:r>
                      <a:r>
                        <a:rPr lang="en-US" sz="1400" baseline="0" dirty="0" smtClean="0"/>
                        <a:t> Place concrete</a:t>
                      </a:r>
                      <a:endParaRPr lang="en-US" sz="1400" dirty="0"/>
                    </a:p>
                  </a:txBody>
                  <a:tcPr/>
                </a:tc>
              </a:tr>
              <a:tr h="297635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Fill and Grading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Partial fill</a:t>
                      </a:r>
                      <a:r>
                        <a:rPr lang="en-US" sz="1400" baseline="0" dirty="0" smtClean="0"/>
                        <a:t> at</a:t>
                      </a:r>
                      <a:r>
                        <a:rPr lang="en-US" sz="1400" dirty="0" smtClean="0"/>
                        <a:t> the front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Complete fill</a:t>
                      </a:r>
                      <a:r>
                        <a:rPr lang="en-US" sz="1400" baseline="0" dirty="0" smtClean="0"/>
                        <a:t> at the </a:t>
                      </a:r>
                      <a:r>
                        <a:rPr lang="en-US" sz="1400" dirty="0" smtClean="0"/>
                        <a:t>front</a:t>
                      </a:r>
                      <a:endParaRPr lang="en-US" sz="1400" dirty="0"/>
                    </a:p>
                  </a:txBody>
                  <a:tcPr/>
                </a:tc>
              </a:tr>
              <a:tr h="29763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</a:t>
                      </a:r>
                      <a:r>
                        <a:rPr lang="en-US" sz="1400" smtClean="0"/>
                        <a:t>ield </a:t>
                      </a:r>
                      <a:r>
                        <a:rPr lang="en-US" sz="1400" dirty="0" smtClean="0"/>
                        <a:t>work time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More field work time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Less time</a:t>
                      </a:r>
                      <a:r>
                        <a:rPr lang="en-US" sz="1400" baseline="0" dirty="0" smtClean="0"/>
                        <a:t> for </a:t>
                      </a:r>
                      <a:r>
                        <a:rPr lang="en-US" sz="1400" dirty="0" smtClean="0"/>
                        <a:t>field work</a:t>
                      </a:r>
                      <a:endParaRPr lang="en-US" sz="1400" dirty="0"/>
                    </a:p>
                  </a:txBody>
                  <a:tcPr/>
                </a:tc>
              </a:tr>
              <a:tr h="51023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Piling</a:t>
                      </a:r>
                      <a:r>
                        <a:rPr lang="en-US" sz="1400" baseline="0" dirty="0" smtClean="0"/>
                        <a:t> Tolerances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Higher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values</a:t>
                      </a:r>
                      <a:r>
                        <a:rPr lang="en-US" sz="1400" baseline="0" dirty="0" smtClean="0"/>
                        <a:t> are acceptable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Small Margin</a:t>
                      </a:r>
                      <a:r>
                        <a:rPr lang="en-US" sz="1400" baseline="0" dirty="0" smtClean="0"/>
                        <a:t> of Tolerance is required   </a:t>
                      </a:r>
                      <a:endParaRPr lang="en-US" sz="1400" dirty="0"/>
                    </a:p>
                  </a:txBody>
                  <a:tcPr/>
                </a:tc>
              </a:tr>
              <a:tr h="51023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Cost (Economy)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Cost less, No precast element in end bent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Precast element cost more</a:t>
                      </a:r>
                    </a:p>
                    <a:p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</a:tr>
              <a:tr h="546313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Joints 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r>
                        <a:rPr lang="en-US" sz="1400" baseline="0" dirty="0" smtClean="0"/>
                        <a:t> joints (except Optional Joints for Cast-in-Place Concrete)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Cold Joint Between</a:t>
                      </a:r>
                      <a:r>
                        <a:rPr lang="en-US" sz="1400" baseline="0" dirty="0" smtClean="0"/>
                        <a:t> Precast Element and Cast-in-Place Concrete</a:t>
                      </a:r>
                      <a:endParaRPr lang="en-US" sz="1400" dirty="0"/>
                    </a:p>
                  </a:txBody>
                  <a:tcPr/>
                </a:tc>
              </a:tr>
              <a:tr h="51023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Beam-Pile</a:t>
                      </a:r>
                      <a:r>
                        <a:rPr lang="en-US" sz="1400" baseline="0" dirty="0" smtClean="0"/>
                        <a:t> Connection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r>
                        <a:rPr lang="en-US" sz="1400" baseline="0" dirty="0" smtClean="0"/>
                        <a:t> c</a:t>
                      </a:r>
                      <a:r>
                        <a:rPr lang="en-US" sz="1400" dirty="0" smtClean="0"/>
                        <a:t>onstraints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Precast element Can be an obstacle</a:t>
                      </a:r>
                      <a:r>
                        <a:rPr lang="en-US" sz="1400" baseline="0" dirty="0" smtClean="0"/>
                        <a:t> for welding</a:t>
                      </a:r>
                      <a:endParaRPr lang="en-US" sz="1400" dirty="0"/>
                    </a:p>
                  </a:txBody>
                  <a:tcPr/>
                </a:tc>
              </a:tr>
              <a:tr h="510231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Wingwall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Cast-in-Place</a:t>
                      </a:r>
                      <a:r>
                        <a:rPr lang="en-US" sz="1400" baseline="0" dirty="0" smtClean="0"/>
                        <a:t> with the end bent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Precast </a:t>
                      </a:r>
                      <a:r>
                        <a:rPr lang="en-US" sz="1400" baseline="0" dirty="0" smtClean="0"/>
                        <a:t>with Closure Pour 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73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3505200" cy="838200"/>
          </a:xfrm>
        </p:spPr>
        <p:txBody>
          <a:bodyPr/>
          <a:lstStyle/>
          <a:p>
            <a:r>
              <a:rPr lang="en-US" dirty="0" err="1" smtClean="0"/>
              <a:t>Refrences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" y="914400"/>
            <a:ext cx="8762999" cy="54864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317500"/>
          </a:effectLst>
        </p:spPr>
        <p:txBody>
          <a:bodyPr/>
          <a:lstStyle/>
          <a:p>
            <a:pPr marL="804672" lvl="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000" kern="0" dirty="0" smtClean="0"/>
              <a:t>INDOT Design Manual Chapter 408 “Foundations”</a:t>
            </a:r>
          </a:p>
          <a:p>
            <a:pPr marL="804672" lvl="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000" kern="0" dirty="0" smtClean="0"/>
              <a:t>	</a:t>
            </a:r>
            <a:r>
              <a:rPr lang="en-US" sz="2000" kern="0" dirty="0" smtClean="0">
                <a:hlinkClick r:id="rId2"/>
              </a:rPr>
              <a:t>http://www.in.gov/indot/design_manual/files/Ch408_2013.pdf</a:t>
            </a:r>
            <a:endParaRPr lang="en-US" sz="2000" kern="0" dirty="0" smtClean="0"/>
          </a:p>
          <a:p>
            <a:pPr marL="804672" lvl="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000" kern="0" dirty="0" smtClean="0"/>
              <a:t>INDOT Design Manual Chapter 409 “Abutments, Piers, &amp; Bearings)</a:t>
            </a:r>
          </a:p>
          <a:p>
            <a:pPr marL="804672" lvl="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000" kern="0" dirty="0" smtClean="0"/>
              <a:t>	</a:t>
            </a:r>
            <a:r>
              <a:rPr lang="en-US" sz="2000" kern="0" dirty="0" smtClean="0">
                <a:hlinkClick r:id="rId3"/>
              </a:rPr>
              <a:t>http://www.in.gov/indot/design_manual/files/Ch409_2013.pdf</a:t>
            </a:r>
            <a:endParaRPr lang="en-US" sz="2000" kern="0" dirty="0" smtClean="0"/>
          </a:p>
          <a:p>
            <a:pPr marL="804672" lvl="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000" kern="0" dirty="0" smtClean="0"/>
              <a:t>INDOT Standard Specifications </a:t>
            </a:r>
          </a:p>
          <a:p>
            <a:pPr marL="804672" lvl="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000" kern="0" dirty="0" smtClean="0"/>
              <a:t>	</a:t>
            </a:r>
            <a:r>
              <a:rPr lang="en-US" sz="2000" kern="0" dirty="0" smtClean="0">
                <a:hlinkClick r:id="rId4"/>
              </a:rPr>
              <a:t>http://www.in.gov/dot/div/contracts/standards/book/index.html</a:t>
            </a:r>
            <a:endParaRPr lang="en-US" sz="2000" kern="0" dirty="0" smtClean="0"/>
          </a:p>
          <a:p>
            <a:pPr marL="804672" lvl="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000" kern="0" dirty="0" smtClean="0"/>
              <a:t>INDOT Standard Drawings</a:t>
            </a:r>
            <a:r>
              <a:rPr lang="en-US" sz="2000" kern="0" dirty="0">
                <a:hlinkClick r:id="rId5"/>
              </a:rPr>
              <a:t>	</a:t>
            </a:r>
            <a:r>
              <a:rPr lang="en-US" sz="2000" kern="0" dirty="0" smtClean="0">
                <a:hlinkClick r:id="rId5"/>
              </a:rPr>
              <a:t>http</a:t>
            </a:r>
            <a:r>
              <a:rPr lang="en-US" sz="2000" kern="0" dirty="0">
                <a:hlinkClick r:id="rId5"/>
              </a:rPr>
              <a:t>://</a:t>
            </a:r>
            <a:r>
              <a:rPr lang="en-US" sz="2000" kern="0" dirty="0" smtClean="0">
                <a:hlinkClick r:id="rId5"/>
              </a:rPr>
              <a:t>www.in.gov/dot/div/contracts/standards/drawings	/index.html</a:t>
            </a:r>
            <a:endParaRPr lang="en-US" sz="2000" kern="0" dirty="0" smtClean="0"/>
          </a:p>
          <a:p>
            <a:pPr marL="804672" lvl="2" indent="-347472" eaLnBrk="0" hangingPunct="0">
              <a:spcBef>
                <a:spcPts val="76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000" kern="0" dirty="0" smtClean="0"/>
              <a:t>INDOT Geotechnical Manual</a:t>
            </a:r>
          </a:p>
          <a:p>
            <a:pPr marL="0" lvl="2" indent="457200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400" kern="0" dirty="0" smtClean="0"/>
              <a:t>    </a:t>
            </a:r>
            <a:r>
              <a:rPr lang="en-US" sz="2000" kern="0" dirty="0" smtClean="0">
                <a:hlinkClick r:id="rId6"/>
              </a:rPr>
              <a:t>http://www.in.gov/indot/files/GTS_2010GTSManual_2012.pdf</a:t>
            </a:r>
            <a:endParaRPr lang="en-US" sz="2000" kern="0" dirty="0" smtClean="0"/>
          </a:p>
          <a:p>
            <a:pPr marL="806450" lvl="2" indent="-342900" eaLnBrk="0" hangingPunct="0">
              <a:spcBef>
                <a:spcPts val="768"/>
              </a:spcBef>
              <a:buClr>
                <a:srgbClr val="3333CC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US" sz="2000" kern="0" dirty="0" smtClean="0"/>
              <a:t>AASHTO LRFD-Bridge Design Specification </a:t>
            </a:r>
          </a:p>
          <a:p>
            <a:pPr marL="0" lvl="2" indent="457200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000" kern="0" dirty="0" smtClean="0"/>
          </a:p>
          <a:p>
            <a:pPr marL="457200" lvl="2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400" kern="0" dirty="0" smtClean="0"/>
          </a:p>
          <a:p>
            <a:pPr marL="457200" lvl="2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400" kern="0" dirty="0" smtClean="0"/>
          </a:p>
          <a:p>
            <a:pPr marL="804863" lvl="1" indent="-463550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500" b="1" kern="0" dirty="0"/>
          </a:p>
          <a:p>
            <a:pPr marL="804863" lvl="1" indent="-463550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b="1" kern="0" dirty="0"/>
          </a:p>
          <a:p>
            <a:pPr lvl="1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b="1" kern="0" dirty="0"/>
          </a:p>
          <a:p>
            <a:pPr lvl="1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800" b="1" kern="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7942" y="914400"/>
            <a:ext cx="8686801" cy="54864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317500"/>
          </a:effectLst>
        </p:spPr>
        <p:txBody>
          <a:bodyPr/>
          <a:lstStyle/>
          <a:p>
            <a:pPr marL="2339975" lvl="2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400" kern="0" dirty="0" smtClean="0"/>
          </a:p>
          <a:p>
            <a:pPr lvl="2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800" kern="0" dirty="0" smtClean="0"/>
              <a:t>Mahmoud Hailat, PE</a:t>
            </a:r>
            <a:endParaRPr lang="en-US" sz="2800" kern="0" dirty="0"/>
          </a:p>
          <a:p>
            <a:pPr lvl="2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800" kern="0" dirty="0" smtClean="0"/>
              <a:t>100 N. Senate Ave, Rm 642</a:t>
            </a:r>
          </a:p>
          <a:p>
            <a:pPr lvl="2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800" kern="0" dirty="0" smtClean="0"/>
              <a:t>Indianapolis, IN </a:t>
            </a:r>
            <a:r>
              <a:rPr lang="en-US" sz="2800" kern="0" dirty="0" smtClean="0"/>
              <a:t>46204  </a:t>
            </a:r>
            <a:endParaRPr lang="en-US" sz="2800" kern="0" dirty="0" smtClean="0"/>
          </a:p>
          <a:p>
            <a:pPr lvl="2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800" kern="0" dirty="0" smtClean="0"/>
              <a:t>Ph. No. (317) 234-5299</a:t>
            </a:r>
          </a:p>
          <a:p>
            <a:pPr lvl="2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r>
              <a:rPr lang="en-US" sz="2800" kern="0" dirty="0" smtClean="0"/>
              <a:t>Email: </a:t>
            </a:r>
            <a:r>
              <a:rPr lang="en-US" sz="2800" kern="0" dirty="0" smtClean="0">
                <a:hlinkClick r:id="rId2"/>
              </a:rPr>
              <a:t>mhailat@indot.in.gov</a:t>
            </a:r>
            <a:endParaRPr lang="en-US" sz="2800" kern="0" dirty="0" smtClean="0"/>
          </a:p>
          <a:p>
            <a:pPr marL="457200" lvl="2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kern="0" dirty="0"/>
          </a:p>
          <a:p>
            <a:pPr marL="804863" lvl="1" indent="-463550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500" b="1" kern="0" dirty="0"/>
          </a:p>
          <a:p>
            <a:pPr marL="457200" lvl="2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400" kern="0" dirty="0" smtClean="0"/>
          </a:p>
          <a:p>
            <a:pPr marL="804863" lvl="1" indent="-463550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500" b="1" kern="0" dirty="0"/>
          </a:p>
          <a:p>
            <a:pPr marL="804863" lvl="1" indent="-463550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b="1" kern="0" dirty="0"/>
          </a:p>
          <a:p>
            <a:pPr lvl="1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b="1" kern="0" dirty="0"/>
          </a:p>
          <a:p>
            <a:pPr lvl="1" eaLnBrk="0" hangingPunct="0">
              <a:spcBef>
                <a:spcPts val="768"/>
              </a:spcBef>
              <a:buClr>
                <a:srgbClr val="3333CC"/>
              </a:buClr>
              <a:buSzPct val="60000"/>
              <a:defRPr/>
            </a:pPr>
            <a:endParaRPr lang="en-US" sz="2800" b="1" kern="0" dirty="0"/>
          </a:p>
        </p:txBody>
      </p:sp>
    </p:spTree>
    <p:extLst>
      <p:ext uri="{BB962C8B-B14F-4D97-AF65-F5344CB8AC3E}">
        <p14:creationId xmlns:p14="http://schemas.microsoft.com/office/powerpoint/2010/main" val="189241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11" descr="C:\Users\amir.hailat\AppData\Local\Microsoft\Windows\INetCache\IE\SW19KMZM\MC90044142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8900" y="2824163"/>
            <a:ext cx="3886200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14500" y="14478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+mn-lt"/>
              </a:rPr>
              <a:t>Thank you! </a:t>
            </a:r>
            <a:endParaRPr lang="en-US" sz="3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87934"/>
            <a:ext cx="6532563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8382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Int. Abutment – Method B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" name="Down Arrow 1"/>
          <p:cNvSpPr/>
          <p:nvPr/>
        </p:nvSpPr>
        <p:spPr bwMode="auto">
          <a:xfrm>
            <a:off x="4422929" y="2196152"/>
            <a:ext cx="162719" cy="762000"/>
          </a:xfrm>
          <a:prstGeom prst="downArrow">
            <a:avLst/>
          </a:prstGeom>
          <a:solidFill>
            <a:srgbClr val="00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648734" y="4457132"/>
            <a:ext cx="304800" cy="13716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454697" y="4473054"/>
            <a:ext cx="304800" cy="13716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7469975" y="2897647"/>
            <a:ext cx="264892" cy="1159396"/>
          </a:xfrm>
          <a:prstGeom prst="downArrow">
            <a:avLst/>
          </a:prstGeom>
          <a:solidFill>
            <a:srgbClr val="00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 rot="3389877">
            <a:off x="6953869" y="3914640"/>
            <a:ext cx="265855" cy="710329"/>
          </a:xfrm>
          <a:prstGeom prst="downArrow">
            <a:avLst/>
          </a:prstGeom>
          <a:solidFill>
            <a:srgbClr val="00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Left Arrow 9"/>
          <p:cNvSpPr/>
          <p:nvPr/>
        </p:nvSpPr>
        <p:spPr bwMode="auto">
          <a:xfrm rot="12633775">
            <a:off x="7829593" y="4116313"/>
            <a:ext cx="777026" cy="258073"/>
          </a:xfrm>
          <a:prstGeom prst="leftArrow">
            <a:avLst/>
          </a:prstGeom>
          <a:solidFill>
            <a:srgbClr val="00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380163" y="3422753"/>
            <a:ext cx="2590800" cy="1545031"/>
          </a:xfrm>
          <a:prstGeom prst="rect">
            <a:avLst/>
          </a:prstGeom>
          <a:blipFill dpi="0" rotWithShape="1">
            <a:blip r:embed="rId3" cstate="print">
              <a:alphaModFix amt="40000"/>
            </a:blip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9000" y="5142932"/>
            <a:ext cx="762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Load </a:t>
            </a:r>
          </a:p>
          <a:p>
            <a:r>
              <a:rPr lang="en-US" dirty="0" smtClean="0"/>
              <a:t>Path</a:t>
            </a:r>
            <a:endParaRPr lang="en-US" dirty="0"/>
          </a:p>
        </p:txBody>
      </p:sp>
      <p:sp>
        <p:nvSpPr>
          <p:cNvPr id="15" name="Left Arrow 14"/>
          <p:cNvSpPr/>
          <p:nvPr/>
        </p:nvSpPr>
        <p:spPr bwMode="auto">
          <a:xfrm>
            <a:off x="4769656" y="3278609"/>
            <a:ext cx="733282" cy="198736"/>
          </a:xfrm>
          <a:prstGeom prst="leftArrow">
            <a:avLst/>
          </a:prstGeom>
          <a:solidFill>
            <a:srgbClr val="FF0000">
              <a:alpha val="6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 rot="2354343">
            <a:off x="5149252" y="2974713"/>
            <a:ext cx="53159" cy="824688"/>
          </a:xfrm>
          <a:prstGeom prst="rect">
            <a:avLst/>
          </a:prstGeom>
          <a:solidFill>
            <a:srgbClr val="FF0000">
              <a:alpha val="6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 rot="19286428">
            <a:off x="5170136" y="2983815"/>
            <a:ext cx="45719" cy="799804"/>
          </a:xfrm>
          <a:prstGeom prst="rect">
            <a:avLst/>
          </a:prstGeom>
          <a:solidFill>
            <a:srgbClr val="FF0000">
              <a:alpha val="6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06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399"/>
            <a:ext cx="6865938" cy="487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8382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Int. Abutment – Method B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4191000" y="2422002"/>
            <a:ext cx="838200" cy="93079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524000" y="2422002"/>
            <a:ext cx="838200" cy="93079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39" y="3352799"/>
            <a:ext cx="2743200" cy="271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6096001" y="3352800"/>
            <a:ext cx="2887638" cy="29718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59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06 - Bent 3 Looking East.JPG"/>
          <p:cNvPicPr>
            <a:picLocks noChangeAspect="1"/>
          </p:cNvPicPr>
          <p:nvPr/>
        </p:nvPicPr>
        <p:blipFill>
          <a:blip r:embed="rId3" cstate="print"/>
          <a:srcRect t="42000" r="56000"/>
          <a:stretch>
            <a:fillRect/>
          </a:stretch>
        </p:blipFill>
        <p:spPr>
          <a:xfrm>
            <a:off x="368476" y="1307274"/>
            <a:ext cx="4096512" cy="426720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8382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Int. Abutment – Method B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 descr="03 - Counting Rebar Looking North.JPG"/>
          <p:cNvPicPr>
            <a:picLocks noChangeAspect="1"/>
          </p:cNvPicPr>
          <p:nvPr/>
        </p:nvPicPr>
        <p:blipFill>
          <a:blip r:embed="rId4" cstate="print"/>
          <a:srcRect l="21000" t="36764" r="31000" b="17647"/>
          <a:stretch>
            <a:fillRect/>
          </a:stretch>
        </p:blipFill>
        <p:spPr>
          <a:xfrm>
            <a:off x="4724400" y="1300655"/>
            <a:ext cx="4099699" cy="426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4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Blends">
  <a:themeElements>
    <a:clrScheme name="3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3_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solidFill>
          <a:schemeClr val="accent1"/>
        </a:solidFill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3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11124</TotalTime>
  <Words>2624</Words>
  <Application>Microsoft Office PowerPoint</Application>
  <PresentationFormat>On-screen Show (4:3)</PresentationFormat>
  <Paragraphs>606</Paragraphs>
  <Slides>69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3_Blends</vt:lpstr>
      <vt:lpstr>PowerPoint Presentation</vt:lpstr>
      <vt:lpstr>Integral Abutments – Outline</vt:lpstr>
      <vt:lpstr>History</vt:lpstr>
      <vt:lpstr>Advantages </vt:lpstr>
      <vt:lpstr>Disadvantages </vt:lpstr>
      <vt:lpstr>Types Of End Abutments </vt:lpstr>
      <vt:lpstr>Int. Abutment – Method B</vt:lpstr>
      <vt:lpstr>Int. Abutment – Method B</vt:lpstr>
      <vt:lpstr>Int. Abutment – Method B</vt:lpstr>
      <vt:lpstr>Semi Int. Abutment – Method 1</vt:lpstr>
      <vt:lpstr>Semi Int. Abutment – Method 2</vt:lpstr>
      <vt:lpstr>Research</vt:lpstr>
      <vt:lpstr>Research</vt:lpstr>
      <vt:lpstr>Research</vt:lpstr>
      <vt:lpstr>Research</vt:lpstr>
      <vt:lpstr>Research</vt:lpstr>
      <vt:lpstr>Research</vt:lpstr>
      <vt:lpstr>Research</vt:lpstr>
      <vt:lpstr>Research</vt:lpstr>
      <vt:lpstr>Design Criteria/Requirements</vt:lpstr>
      <vt:lpstr>Design Criteria/Requirements</vt:lpstr>
      <vt:lpstr>Design Criteria/Requirements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Details – Method 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 – Wingwall Connection</vt:lpstr>
      <vt:lpstr>Details – MSE Walls Requirements</vt:lpstr>
      <vt:lpstr>Design Considerations – Loading</vt:lpstr>
      <vt:lpstr>Design Considerations – Loading</vt:lpstr>
      <vt:lpstr>Design Considerations – Loading</vt:lpstr>
      <vt:lpstr>Design Considerations – Loading</vt:lpstr>
      <vt:lpstr>Design Considerations – Loading</vt:lpstr>
      <vt:lpstr>Design Considerations – Seismic </vt:lpstr>
      <vt:lpstr>Design Considerations – Seismic </vt:lpstr>
      <vt:lpstr>Design Considerations – Piling</vt:lpstr>
      <vt:lpstr>Design Considerations – Piling</vt:lpstr>
      <vt:lpstr>Design Considerations – Piling</vt:lpstr>
      <vt:lpstr>Design Considerations – Piling</vt:lpstr>
      <vt:lpstr>Design Considerations - Piling</vt:lpstr>
      <vt:lpstr>Construction Sequence</vt:lpstr>
      <vt:lpstr>Construction Sequence</vt:lpstr>
      <vt:lpstr>PowerPoint Presentation</vt:lpstr>
      <vt:lpstr>ABC Considerations</vt:lpstr>
      <vt:lpstr>ABC Considerations</vt:lpstr>
      <vt:lpstr>ABC Considerations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 Considerations – Wingwall</vt:lpstr>
      <vt:lpstr>Design Considerations – Wingwall</vt:lpstr>
      <vt:lpstr>ABC Considerations</vt:lpstr>
      <vt:lpstr>Refrences</vt:lpstr>
      <vt:lpstr>Contact Information</vt:lpstr>
      <vt:lpstr>PowerPoint Presentation</vt:lpstr>
    </vt:vector>
  </TitlesOfParts>
  <Company>Indiana Department of Transportation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Business Information and Technology Solutions</dc:creator>
  <cp:lastModifiedBy>mnop</cp:lastModifiedBy>
  <cp:revision>1109</cp:revision>
  <dcterms:created xsi:type="dcterms:W3CDTF">2006-07-17T19:52:40Z</dcterms:created>
  <dcterms:modified xsi:type="dcterms:W3CDTF">2014-05-13T16:37:54Z</dcterms:modified>
</cp:coreProperties>
</file>