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31"/>
  </p:notesMasterIdLst>
  <p:sldIdLst>
    <p:sldId id="256" r:id="rId2"/>
    <p:sldId id="264" r:id="rId3"/>
    <p:sldId id="266" r:id="rId4"/>
    <p:sldId id="265" r:id="rId5"/>
    <p:sldId id="272" r:id="rId6"/>
    <p:sldId id="273" r:id="rId7"/>
    <p:sldId id="261" r:id="rId8"/>
    <p:sldId id="263" r:id="rId9"/>
    <p:sldId id="257" r:id="rId10"/>
    <p:sldId id="258" r:id="rId11"/>
    <p:sldId id="259" r:id="rId12"/>
    <p:sldId id="260" r:id="rId13"/>
    <p:sldId id="262" r:id="rId14"/>
    <p:sldId id="274" r:id="rId15"/>
    <p:sldId id="275" r:id="rId16"/>
    <p:sldId id="267" r:id="rId17"/>
    <p:sldId id="270" r:id="rId18"/>
    <p:sldId id="269" r:id="rId19"/>
    <p:sldId id="283" r:id="rId20"/>
    <p:sldId id="280" r:id="rId21"/>
    <p:sldId id="277" r:id="rId22"/>
    <p:sldId id="282" r:id="rId23"/>
    <p:sldId id="286" r:id="rId24"/>
    <p:sldId id="281" r:id="rId25"/>
    <p:sldId id="284" r:id="rId26"/>
    <p:sldId id="285" r:id="rId27"/>
    <p:sldId id="271" r:id="rId28"/>
    <p:sldId id="276" r:id="rId29"/>
    <p:sldId id="27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512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E5F0CA-C823-4A9B-8D7B-34BE224499FA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491D20-5BFA-42F0-9D47-9FDE7D09DD2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7071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491D20-5BFA-42F0-9D47-9FDE7D09DD2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2591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Isosceles Triangle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ight Triangle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Isosceles Triangle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ight Triangle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8985DC0F-1EDB-433C-90D2-AF264E3398B9}" type="datetimeFigureOut">
              <a:rPr lang="en-US" smtClean="0"/>
              <a:t>04/22/2014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ADEBB2D3-C413-4B4F-BB05-B88AB23C39B3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477" r="47400" b="28968"/>
          <a:stretch/>
        </p:blipFill>
        <p:spPr>
          <a:xfrm>
            <a:off x="11394" y="0"/>
            <a:ext cx="9132606" cy="6858000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56" t="10958" r="57600" b="77021"/>
          <a:stretch/>
        </p:blipFill>
        <p:spPr bwMode="auto">
          <a:xfrm>
            <a:off x="6137031" y="-31335"/>
            <a:ext cx="3006969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762000"/>
            <a:ext cx="8114944" cy="1295400"/>
          </a:xfrm>
        </p:spPr>
        <p:txBody>
          <a:bodyPr>
            <a:normAutofit fontScale="85000" lnSpcReduction="20000"/>
          </a:bodyPr>
          <a:lstStyle/>
          <a:p>
            <a:pPr algn="l"/>
            <a:r>
              <a:rPr lang="en-US" sz="5400" dirty="0" smtClean="0"/>
              <a:t>South Dakota’s</a:t>
            </a:r>
          </a:p>
          <a:p>
            <a:pPr algn="l"/>
            <a:r>
              <a:rPr lang="en-US" sz="5400" dirty="0" smtClean="0"/>
              <a:t>Integral </a:t>
            </a:r>
            <a:r>
              <a:rPr lang="en-US" sz="5400" dirty="0"/>
              <a:t>Abutment Bridges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114800" y="5562600"/>
            <a:ext cx="35257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Steve Johnson</a:t>
            </a:r>
          </a:p>
          <a:p>
            <a:r>
              <a:rPr lang="en-US" dirty="0" smtClean="0"/>
              <a:t>Bridge Design Engineer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0407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End View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229600" cy="5473954"/>
          </a:xfr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29361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45347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err="1" smtClean="0">
                <a:solidFill>
                  <a:schemeClr val="tx1"/>
                </a:solidFill>
              </a:rPr>
              <a:t>Grdrs</a:t>
            </a:r>
            <a:r>
              <a:rPr lang="en-US" sz="5400" dirty="0" smtClean="0">
                <a:solidFill>
                  <a:schemeClr val="tx1"/>
                </a:solidFill>
              </a:rPr>
              <a:t> in Place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95400"/>
            <a:ext cx="8153399" cy="5423269"/>
          </a:xfr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20815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984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Typ. Reinforcing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447800"/>
            <a:ext cx="8001000" cy="5331577"/>
          </a:xfrm>
        </p:spPr>
      </p:pic>
    </p:spTree>
    <p:extLst>
      <p:ext uri="{BB962C8B-B14F-4D97-AF65-F5344CB8AC3E}">
        <p14:creationId xmlns:p14="http://schemas.microsoft.com/office/powerpoint/2010/main" val="104056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000" dirty="0" smtClean="0">
                <a:solidFill>
                  <a:schemeClr val="tx1"/>
                </a:solidFill>
              </a:rPr>
              <a:t>Not So Good!</a:t>
            </a:r>
            <a:endParaRPr lang="en-US" sz="6000" dirty="0">
              <a:solidFill>
                <a:schemeClr val="tx1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09" r="62189"/>
          <a:stretch/>
        </p:blipFill>
        <p:spPr bwMode="auto">
          <a:xfrm>
            <a:off x="457200" y="1447800"/>
            <a:ext cx="8229600" cy="5294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9406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6858000" cy="1408906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Prestressed Girder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t="31264" r="11250" b="7847"/>
          <a:stretch/>
        </p:blipFill>
        <p:spPr bwMode="auto">
          <a:xfrm>
            <a:off x="533399" y="2057400"/>
            <a:ext cx="8212911" cy="3581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0698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Typical Details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750" t="20375" r="30723" b="5848"/>
          <a:stretch/>
        </p:blipFill>
        <p:spPr bwMode="auto">
          <a:xfrm>
            <a:off x="609600" y="1524000"/>
            <a:ext cx="4038600" cy="4824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1514475"/>
            <a:ext cx="4135504" cy="188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44352" y="3709988"/>
            <a:ext cx="3465445" cy="26631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0316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400" y="228600"/>
            <a:ext cx="8305800" cy="12954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Girders in Place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219200"/>
            <a:ext cx="8229600" cy="5524500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81785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2400" y="30480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Encased </a:t>
            </a:r>
            <a:r>
              <a:rPr lang="en-US" sz="5400" dirty="0" err="1" smtClean="0">
                <a:solidFill>
                  <a:schemeClr val="tx1"/>
                </a:solidFill>
              </a:rPr>
              <a:t>Grdr</a:t>
            </a:r>
            <a:r>
              <a:rPr lang="en-US" sz="5400" dirty="0" smtClean="0">
                <a:solidFill>
                  <a:schemeClr val="tx1"/>
                </a:solidFill>
              </a:rPr>
              <a:t> Ends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4" t="39194" r="1309" b="1"/>
          <a:stretch/>
        </p:blipFill>
        <p:spPr>
          <a:xfrm>
            <a:off x="636266" y="1828800"/>
            <a:ext cx="7969349" cy="4724400"/>
          </a:xfrm>
        </p:spPr>
      </p:pic>
    </p:spTree>
    <p:extLst>
      <p:ext uri="{BB962C8B-B14F-4D97-AF65-F5344CB8AC3E}">
        <p14:creationId xmlns:p14="http://schemas.microsoft.com/office/powerpoint/2010/main" val="4209435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95400"/>
            <a:ext cx="8149167" cy="544830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Semi-Integral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97010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Backfill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989086"/>
            <a:ext cx="8229600" cy="2359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7615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HISTORY: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702208"/>
          </a:xfrm>
        </p:spPr>
        <p:txBody>
          <a:bodyPr>
            <a:normAutofit/>
          </a:bodyPr>
          <a:lstStyle/>
          <a:p>
            <a:r>
              <a:rPr lang="en-US" dirty="0" smtClean="0"/>
              <a:t>1967: Research began</a:t>
            </a:r>
          </a:p>
          <a:p>
            <a:r>
              <a:rPr lang="en-US" dirty="0" smtClean="0"/>
              <a:t>Integral abutment construction begins in 1971</a:t>
            </a:r>
          </a:p>
          <a:p>
            <a:r>
              <a:rPr lang="en-US" dirty="0" smtClean="0"/>
              <a:t>1973: The SD Research Report “Analysis of Integral Abutment Bridges” published</a:t>
            </a:r>
          </a:p>
          <a:p>
            <a:r>
              <a:rPr lang="en-US" dirty="0" smtClean="0"/>
              <a:t>Currently 135 steel girder bridges and 130 prestressed girder bridges on the inventory with integral abutments</a:t>
            </a:r>
            <a:endParaRPr lang="en-US" dirty="0"/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893" y="9258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2125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0320" y="30480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Drainage Detail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20912"/>
            <a:ext cx="7162800" cy="3895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8714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30480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Approach Slabs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4537" y="2025650"/>
            <a:ext cx="5114925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371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0160" y="30480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Standard Reinforcing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861106"/>
            <a:ext cx="8229600" cy="2615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6210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50" y="304800"/>
            <a:ext cx="8229600" cy="1399032"/>
          </a:xfrm>
        </p:spPr>
        <p:txBody>
          <a:bodyPr>
            <a:no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Approach Slab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882775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1464980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30480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Connection Detail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362200"/>
            <a:ext cx="6991646" cy="384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91136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Z bar splice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 descr="C:\Work\DSCF119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828800"/>
            <a:ext cx="8229600" cy="4648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242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7494"/>
            <a:ext cx="86868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Expansion Joint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040267"/>
            <a:ext cx="8229600" cy="4257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526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" y="30480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Joint Installation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835" y="1676400"/>
            <a:ext cx="8110330" cy="4778375"/>
          </a:xfrm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371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04800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Settlement Issues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882775"/>
            <a:ext cx="60960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0531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304800"/>
            <a:ext cx="8229600" cy="139903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 smtClean="0"/>
              <a:t>QUESTIONS?</a:t>
            </a:r>
            <a:endParaRPr lang="en-US" sz="60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644426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14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276" y="12819"/>
            <a:ext cx="3005588" cy="1146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442" t="16183" r="32859" b="8677"/>
          <a:stretch/>
        </p:blipFill>
        <p:spPr bwMode="auto">
          <a:xfrm>
            <a:off x="1066800" y="533400"/>
            <a:ext cx="4695202" cy="6069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3464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Study Model: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12" t="20849" r="20889" b="9457"/>
          <a:stretch/>
        </p:blipFill>
        <p:spPr bwMode="auto">
          <a:xfrm>
            <a:off x="533400" y="1371600"/>
            <a:ext cx="8081642" cy="53589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-14243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397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Limitations: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Steel Superstructure, Max. structure length = 350 Ft.</a:t>
            </a:r>
          </a:p>
          <a:p>
            <a:r>
              <a:rPr lang="en-US" dirty="0" smtClean="0"/>
              <a:t>Concrete Superstructure, Max. structure length = 700 ft.</a:t>
            </a:r>
          </a:p>
          <a:p>
            <a:r>
              <a:rPr lang="en-US" dirty="0" smtClean="0"/>
              <a:t>Max. Skew = 30 degrees regardless of superstructure material.</a:t>
            </a:r>
          </a:p>
          <a:p>
            <a:r>
              <a:rPr lang="en-US" dirty="0" smtClean="0"/>
              <a:t>Bottom of abutment approximately 3 </a:t>
            </a:r>
            <a:r>
              <a:rPr lang="en-US" dirty="0" err="1" smtClean="0"/>
              <a:t>ft</a:t>
            </a:r>
            <a:r>
              <a:rPr lang="en-US" dirty="0" smtClean="0"/>
              <a:t> below bottom of low girder.</a:t>
            </a: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6276" y="12819"/>
            <a:ext cx="3005588" cy="11461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10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Pile </a:t>
            </a:r>
            <a:r>
              <a:rPr lang="en-US" sz="5400" dirty="0" err="1" smtClean="0">
                <a:solidFill>
                  <a:schemeClr val="tx1"/>
                </a:solidFill>
              </a:rPr>
              <a:t>Req’s</a:t>
            </a:r>
            <a:r>
              <a:rPr lang="en-US" sz="5400" dirty="0" smtClean="0">
                <a:solidFill>
                  <a:schemeClr val="tx1"/>
                </a:solidFill>
              </a:rPr>
              <a:t>.</a:t>
            </a:r>
            <a:r>
              <a:rPr lang="en-US" sz="5400" dirty="0" smtClean="0"/>
              <a:t> </a:t>
            </a:r>
            <a:endParaRPr lang="en-US" sz="5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572000"/>
          </a:xfrm>
        </p:spPr>
        <p:txBody>
          <a:bodyPr>
            <a:normAutofit fontScale="92500"/>
          </a:bodyPr>
          <a:lstStyle/>
          <a:p>
            <a:r>
              <a:rPr lang="en-US" dirty="0" smtClean="0"/>
              <a:t>Steel girders set directly on steel piling </a:t>
            </a:r>
          </a:p>
          <a:p>
            <a:r>
              <a:rPr lang="en-US" dirty="0" smtClean="0"/>
              <a:t>Prestressed girders set on concrete pile cap </a:t>
            </a:r>
          </a:p>
          <a:p>
            <a:r>
              <a:rPr lang="en-US" dirty="0" err="1" smtClean="0"/>
              <a:t>Prebore</a:t>
            </a:r>
            <a:r>
              <a:rPr lang="en-US" dirty="0" smtClean="0"/>
              <a:t> at each pile for depth of 10 ft. or to natural ground (for new embankments)</a:t>
            </a:r>
          </a:p>
          <a:p>
            <a:pPr marL="64008" indent="0">
              <a:buNone/>
            </a:pPr>
            <a:r>
              <a:rPr lang="en-US" dirty="0"/>
              <a:t>	</a:t>
            </a:r>
            <a:r>
              <a:rPr lang="en-US" dirty="0" err="1" smtClean="0"/>
              <a:t>Prebore</a:t>
            </a:r>
            <a:r>
              <a:rPr lang="en-US" dirty="0" smtClean="0"/>
              <a:t> filled with dry sand.</a:t>
            </a:r>
          </a:p>
          <a:p>
            <a:r>
              <a:rPr lang="en-US" dirty="0" smtClean="0"/>
              <a:t>Piling thru MSE backfill are cased with CMP.</a:t>
            </a:r>
          </a:p>
          <a:p>
            <a:pPr marL="820674" lvl="2" indent="0">
              <a:buNone/>
            </a:pPr>
            <a:r>
              <a:rPr lang="en-US" sz="3000" dirty="0" err="1" smtClean="0"/>
              <a:t>Prebore</a:t>
            </a:r>
            <a:r>
              <a:rPr lang="en-US" sz="3000" dirty="0" smtClean="0"/>
              <a:t> filled with Bentonite slurry.</a:t>
            </a:r>
          </a:p>
          <a:p>
            <a:pPr marL="619506" indent="-457200"/>
            <a:r>
              <a:rPr lang="en-US" dirty="0" smtClean="0"/>
              <a:t>2</a:t>
            </a:r>
            <a:r>
              <a:rPr lang="en-US" dirty="0"/>
              <a:t>” driving tolerance for piling.</a:t>
            </a:r>
          </a:p>
          <a:p>
            <a:pPr marL="537210" lvl="1" indent="0">
              <a:buNone/>
            </a:pPr>
            <a:endParaRPr lang="en-US" sz="3200" dirty="0" smtClean="0"/>
          </a:p>
          <a:p>
            <a:endParaRPr lang="en-US" dirty="0"/>
          </a:p>
          <a:p>
            <a:pPr marL="64008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-14243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1093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Steel  Girder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0" t="20715" r="7084" b="11054"/>
          <a:stretch/>
        </p:blipFill>
        <p:spPr bwMode="auto">
          <a:xfrm>
            <a:off x="216222" y="1752600"/>
            <a:ext cx="8800778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3222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8863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54879"/>
            <a:ext cx="8229600" cy="1399032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Typical Details</a:t>
            </a:r>
            <a:endParaRPr lang="en-US" sz="5400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14" t="16926" r="29972" b="19695"/>
          <a:stretch/>
        </p:blipFill>
        <p:spPr bwMode="auto">
          <a:xfrm>
            <a:off x="4937760" y="3048000"/>
            <a:ext cx="3747333" cy="345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88" t="36525" r="40847" b="31801"/>
          <a:stretch/>
        </p:blipFill>
        <p:spPr bwMode="auto">
          <a:xfrm>
            <a:off x="838200" y="1524000"/>
            <a:ext cx="4395936" cy="27864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73033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/>
                </a:solidFill>
              </a:rPr>
              <a:t>Weld Details</a:t>
            </a:r>
            <a:endParaRPr lang="en-US" sz="54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371600"/>
            <a:ext cx="8077200" cy="5372584"/>
          </a:xfr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9337" y="0"/>
            <a:ext cx="3005137" cy="1146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5563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erv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erve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3073</TotalTime>
  <Words>190</Words>
  <Application>Microsoft Office PowerPoint</Application>
  <PresentationFormat>On-screen Show (4:3)</PresentationFormat>
  <Paragraphs>48</Paragraphs>
  <Slides>29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Verve</vt:lpstr>
      <vt:lpstr>PowerPoint Presentation</vt:lpstr>
      <vt:lpstr>HISTORY:</vt:lpstr>
      <vt:lpstr>PowerPoint Presentation</vt:lpstr>
      <vt:lpstr>Study Model:</vt:lpstr>
      <vt:lpstr>Limitations:</vt:lpstr>
      <vt:lpstr>Pile Req’s. </vt:lpstr>
      <vt:lpstr>Steel  Girder</vt:lpstr>
      <vt:lpstr>Typical Details</vt:lpstr>
      <vt:lpstr>Weld Details</vt:lpstr>
      <vt:lpstr>End View</vt:lpstr>
      <vt:lpstr>Grdrs in Place</vt:lpstr>
      <vt:lpstr>Typ. Reinforcing</vt:lpstr>
      <vt:lpstr>Not So Good!</vt:lpstr>
      <vt:lpstr>Prestressed Girder</vt:lpstr>
      <vt:lpstr>Typical Details</vt:lpstr>
      <vt:lpstr>Girders in Place</vt:lpstr>
      <vt:lpstr>Encased Grdr Ends</vt:lpstr>
      <vt:lpstr>Semi-Integral</vt:lpstr>
      <vt:lpstr>Backfill</vt:lpstr>
      <vt:lpstr>Drainage Detail</vt:lpstr>
      <vt:lpstr>Approach Slabs</vt:lpstr>
      <vt:lpstr>Standard Reinforcing</vt:lpstr>
      <vt:lpstr>Approach Slab</vt:lpstr>
      <vt:lpstr>Connection Detail</vt:lpstr>
      <vt:lpstr>Z bar splice</vt:lpstr>
      <vt:lpstr>Expansion Joint</vt:lpstr>
      <vt:lpstr>Joint Installation</vt:lpstr>
      <vt:lpstr>Settlement Issues</vt:lpstr>
      <vt:lpstr>PowerPoint Presentation</vt:lpstr>
    </vt:vector>
  </TitlesOfParts>
  <Company>State of South Dakota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Utter, Darrell</dc:creator>
  <cp:lastModifiedBy>Johnson, Steve  (DOT)</cp:lastModifiedBy>
  <cp:revision>49</cp:revision>
  <dcterms:created xsi:type="dcterms:W3CDTF">2014-03-25T14:33:33Z</dcterms:created>
  <dcterms:modified xsi:type="dcterms:W3CDTF">2014-04-22T19:30:35Z</dcterms:modified>
</cp:coreProperties>
</file>