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60" r:id="rId1"/>
  </p:sldMasterIdLst>
  <p:notesMasterIdLst>
    <p:notesMasterId r:id="rId80"/>
  </p:notesMasterIdLst>
  <p:handoutMasterIdLst>
    <p:handoutMasterId r:id="rId81"/>
  </p:handoutMasterIdLst>
  <p:sldIdLst>
    <p:sldId id="407" r:id="rId2"/>
    <p:sldId id="457" r:id="rId3"/>
    <p:sldId id="517" r:id="rId4"/>
    <p:sldId id="518" r:id="rId5"/>
    <p:sldId id="520" r:id="rId6"/>
    <p:sldId id="521" r:id="rId7"/>
    <p:sldId id="526" r:id="rId8"/>
    <p:sldId id="535" r:id="rId9"/>
    <p:sldId id="474" r:id="rId10"/>
    <p:sldId id="475" r:id="rId11"/>
    <p:sldId id="537" r:id="rId12"/>
    <p:sldId id="538" r:id="rId13"/>
    <p:sldId id="539" r:id="rId14"/>
    <p:sldId id="527" r:id="rId15"/>
    <p:sldId id="479" r:id="rId16"/>
    <p:sldId id="528" r:id="rId17"/>
    <p:sldId id="481" r:id="rId18"/>
    <p:sldId id="552" r:id="rId19"/>
    <p:sldId id="556" r:id="rId20"/>
    <p:sldId id="477" r:id="rId21"/>
    <p:sldId id="565" r:id="rId22"/>
    <p:sldId id="571" r:id="rId23"/>
    <p:sldId id="572" r:id="rId24"/>
    <p:sldId id="573" r:id="rId25"/>
    <p:sldId id="574" r:id="rId26"/>
    <p:sldId id="575" r:id="rId27"/>
    <p:sldId id="576" r:id="rId28"/>
    <p:sldId id="577" r:id="rId29"/>
    <p:sldId id="578" r:id="rId30"/>
    <p:sldId id="483" r:id="rId31"/>
    <p:sldId id="476" r:id="rId32"/>
    <p:sldId id="557" r:id="rId33"/>
    <p:sldId id="558" r:id="rId34"/>
    <p:sldId id="559" r:id="rId35"/>
    <p:sldId id="560" r:id="rId36"/>
    <p:sldId id="580" r:id="rId37"/>
    <p:sldId id="495" r:id="rId38"/>
    <p:sldId id="581" r:id="rId39"/>
    <p:sldId id="486" r:id="rId40"/>
    <p:sldId id="582" r:id="rId41"/>
    <p:sldId id="488" r:id="rId42"/>
    <p:sldId id="583" r:id="rId43"/>
    <p:sldId id="584" r:id="rId44"/>
    <p:sldId id="499" r:id="rId45"/>
    <p:sldId id="585" r:id="rId46"/>
    <p:sldId id="587" r:id="rId47"/>
    <p:sldId id="501" r:id="rId48"/>
    <p:sldId id="503" r:id="rId49"/>
    <p:sldId id="590" r:id="rId50"/>
    <p:sldId id="505" r:id="rId51"/>
    <p:sldId id="506" r:id="rId52"/>
    <p:sldId id="507" r:id="rId53"/>
    <p:sldId id="508" r:id="rId54"/>
    <p:sldId id="509" r:id="rId55"/>
    <p:sldId id="591" r:id="rId56"/>
    <p:sldId id="594" r:id="rId57"/>
    <p:sldId id="593" r:id="rId58"/>
    <p:sldId id="532" r:id="rId59"/>
    <p:sldId id="524" r:id="rId60"/>
    <p:sldId id="531" r:id="rId61"/>
    <p:sldId id="515" r:id="rId62"/>
    <p:sldId id="597" r:id="rId63"/>
    <p:sldId id="543" r:id="rId64"/>
    <p:sldId id="544" r:id="rId65"/>
    <p:sldId id="545" r:id="rId66"/>
    <p:sldId id="579" r:id="rId67"/>
    <p:sldId id="561" r:id="rId68"/>
    <p:sldId id="553" r:id="rId69"/>
    <p:sldId id="554" r:id="rId70"/>
    <p:sldId id="555" r:id="rId71"/>
    <p:sldId id="564" r:id="rId72"/>
    <p:sldId id="568" r:id="rId73"/>
    <p:sldId id="546" r:id="rId74"/>
    <p:sldId id="547" r:id="rId75"/>
    <p:sldId id="548" r:id="rId76"/>
    <p:sldId id="592" r:id="rId77"/>
    <p:sldId id="595" r:id="rId78"/>
    <p:sldId id="596" r:id="rId79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9" autoAdjust="0"/>
    <p:restoredTop sz="93035" autoAdjust="0"/>
  </p:normalViewPr>
  <p:slideViewPr>
    <p:cSldViewPr>
      <p:cViewPr>
        <p:scale>
          <a:sx n="100" d="100"/>
          <a:sy n="100" d="100"/>
        </p:scale>
        <p:origin x="-1008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26833" cy="464185"/>
          </a:xfrm>
          <a:prstGeom prst="rect">
            <a:avLst/>
          </a:prstGeom>
        </p:spPr>
        <p:txBody>
          <a:bodyPr vert="horz" lIns="92947" tIns="46474" rIns="92947" bIns="4647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552" y="0"/>
            <a:ext cx="3026833" cy="464185"/>
          </a:xfrm>
          <a:prstGeom prst="rect">
            <a:avLst/>
          </a:prstGeom>
        </p:spPr>
        <p:txBody>
          <a:bodyPr vert="horz" lIns="92947" tIns="46474" rIns="92947" bIns="46474" rtlCol="0"/>
          <a:lstStyle>
            <a:lvl1pPr algn="r">
              <a:defRPr sz="1200"/>
            </a:lvl1pPr>
          </a:lstStyle>
          <a:p>
            <a:fld id="{E353A048-540A-4130-B501-614712D6B362}" type="datetimeFigureOut">
              <a:rPr lang="en-US" smtClean="0"/>
              <a:pPr/>
              <a:t>4/29/2014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17904"/>
            <a:ext cx="3026833" cy="464185"/>
          </a:xfrm>
          <a:prstGeom prst="rect">
            <a:avLst/>
          </a:prstGeom>
        </p:spPr>
        <p:txBody>
          <a:bodyPr vert="horz" lIns="92947" tIns="46474" rIns="92947" bIns="4647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552" y="8817904"/>
            <a:ext cx="3026833" cy="464185"/>
          </a:xfrm>
          <a:prstGeom prst="rect">
            <a:avLst/>
          </a:prstGeom>
        </p:spPr>
        <p:txBody>
          <a:bodyPr vert="horz" lIns="92947" tIns="46474" rIns="92947" bIns="46474" rtlCol="0" anchor="b"/>
          <a:lstStyle>
            <a:lvl1pPr algn="r">
              <a:defRPr sz="1200"/>
            </a:lvl1pPr>
          </a:lstStyle>
          <a:p>
            <a:fld id="{E60DE369-2D31-4D74-97B3-D11BA67287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288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26833" cy="464185"/>
          </a:xfrm>
          <a:prstGeom prst="rect">
            <a:avLst/>
          </a:prstGeom>
        </p:spPr>
        <p:txBody>
          <a:bodyPr vert="horz" lIns="92947" tIns="46474" rIns="92947" bIns="4647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2" y="0"/>
            <a:ext cx="3026833" cy="464185"/>
          </a:xfrm>
          <a:prstGeom prst="rect">
            <a:avLst/>
          </a:prstGeom>
        </p:spPr>
        <p:txBody>
          <a:bodyPr vert="horz" lIns="92947" tIns="46474" rIns="92947" bIns="46474" rtlCol="0"/>
          <a:lstStyle>
            <a:lvl1pPr algn="r">
              <a:defRPr sz="1200"/>
            </a:lvl1pPr>
          </a:lstStyle>
          <a:p>
            <a:fld id="{22C3CB67-9649-4279-A498-6D4AF4BF8810}" type="datetimeFigureOut">
              <a:rPr lang="en-US" smtClean="0"/>
              <a:pPr/>
              <a:t>4/29/2014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5325"/>
            <a:ext cx="4641850" cy="3481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47" tIns="46474" rIns="92947" bIns="4647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vert="horz" lIns="92947" tIns="46474" rIns="92947" bIns="4647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17904"/>
            <a:ext cx="3026833" cy="464185"/>
          </a:xfrm>
          <a:prstGeom prst="rect">
            <a:avLst/>
          </a:prstGeom>
        </p:spPr>
        <p:txBody>
          <a:bodyPr vert="horz" lIns="92947" tIns="46474" rIns="92947" bIns="4647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2" y="8817904"/>
            <a:ext cx="3026833" cy="464185"/>
          </a:xfrm>
          <a:prstGeom prst="rect">
            <a:avLst/>
          </a:prstGeom>
        </p:spPr>
        <p:txBody>
          <a:bodyPr vert="horz" lIns="92947" tIns="46474" rIns="92947" bIns="46474" rtlCol="0" anchor="b"/>
          <a:lstStyle>
            <a:lvl1pPr algn="r">
              <a:defRPr sz="1200"/>
            </a:lvl1pPr>
          </a:lstStyle>
          <a:p>
            <a:fld id="{ECDB9168-ADE2-40D8-8268-950A9F7E99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243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5F2D3-BCCB-430B-9CA7-978BE90214B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B9168-ADE2-40D8-8268-950A9F7E9949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0537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B9168-ADE2-40D8-8268-950A9F7E9949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587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B9168-ADE2-40D8-8268-950A9F7E9949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3177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B9168-ADE2-40D8-8268-950A9F7E9949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8557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B9168-ADE2-40D8-8268-950A9F7E9949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316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B9168-ADE2-40D8-8268-950A9F7E9949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5288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B9168-ADE2-40D8-8268-950A9F7E9949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8813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 thought</a:t>
            </a:r>
            <a:r>
              <a:rPr lang="en-US" baseline="0" dirty="0" smtClean="0"/>
              <a:t> about including lessons learned but there is enough for an entire presentation. </a:t>
            </a:r>
          </a:p>
          <a:p>
            <a:r>
              <a:rPr lang="en-US" baseline="0" dirty="0" smtClean="0"/>
              <a:t>Challenges: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 Buy America waiver for steel fiber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Lifting pockets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Field casting of UHPC</a:t>
            </a:r>
          </a:p>
          <a:p>
            <a:pPr>
              <a:buFont typeface="Arial" pitchFamily="34" charset="0"/>
              <a:buChar char="•"/>
            </a:pPr>
            <a:r>
              <a:rPr lang="en-US" baseline="0" dirty="0" smtClean="0"/>
              <a:t>Field weld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B9168-ADE2-40D8-8268-950A9F7E9949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Previous speakers already discussed the scope of SHRP2 –</a:t>
            </a:r>
            <a:r>
              <a:rPr lang="en-US" baseline="0" dirty="0" smtClean="0"/>
              <a:t> R04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B582F-D0CB-4D71-A859-7E462B31475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767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1575" y="695325"/>
            <a:ext cx="4641850" cy="3481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B9168-ADE2-40D8-8268-950A9F7E994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B9168-ADE2-40D8-8268-950A9F7E994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726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B9168-ADE2-40D8-8268-950A9F7E994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9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B9168-ADE2-40D8-8268-950A9F7E994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3895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B9168-ADE2-40D8-8268-950A9F7E994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947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B9168-ADE2-40D8-8268-950A9F7E9949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925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B9168-ADE2-40D8-8268-950A9F7E9949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592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3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32810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2811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FFFFFF"/>
                </a:solidFill>
              </a:rPr>
              <a:t>Updated 8/9/07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7938B-AC64-4FFF-AFCE-3D94BC0457B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64DF8-657D-4FEA-94A3-DD63EB515CB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C5916-F694-41CE-9190-8D324FF5206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ABFCF-D6EC-489F-AE0C-39D63100494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7F208-15E0-4BD1-865D-BAE1F61E3F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5295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7F208-15E0-4BD1-865D-BAE1F61E3F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52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590AF-3A51-483B-A08F-CF48F1CC7C7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4E435-991B-41FE-9CE2-A28C195B687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3638"/>
            <a:ext cx="3200400" cy="457200"/>
          </a:xfrm>
          <a:ln/>
        </p:spPr>
        <p:txBody>
          <a:bodyPr/>
          <a:lstStyle>
            <a:lvl1pPr>
              <a:defRPr sz="2400"/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2009 IBC Conference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xfrm>
            <a:off x="5334000" y="6248400"/>
            <a:ext cx="3505200" cy="457200"/>
          </a:xfrm>
          <a:ln/>
        </p:spPr>
        <p:txBody>
          <a:bodyPr/>
          <a:lstStyle>
            <a:lvl1pPr>
              <a:defRPr sz="2400"/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FHWA ABC Workshop </a:t>
            </a:r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53234-127E-4FCE-B5EC-193B4704118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A1B66-CEA0-4997-81B3-71FC99E98BB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F9AE7-462F-4380-844B-BF46EDEE357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31747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48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49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50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51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52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53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54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55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56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57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58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59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60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61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62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63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64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65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66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67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68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69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70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71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72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73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74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75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76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77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78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79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80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81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782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3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31784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1785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31786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178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788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1789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1790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568E83ED-0216-4460-90E8-D0110240C05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6" r:id="rId22"/>
    <p:sldLayoutId id="2147483687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698" r:id="rId30"/>
    <p:sldLayoutId id="2147483703" r:id="rId31"/>
    <p:sldLayoutId id="2147483704" r:id="rId3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34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35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3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3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3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3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3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mv"/><Relationship Id="rId1" Type="http://schemas.openxmlformats.org/officeDocument/2006/relationships/video" Target="NULL" TargetMode="Externa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9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owadot.gov/us6KegCreek/" TargetMode="External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125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7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jpeg"/><Relationship Id="rId4" Type="http://schemas.openxmlformats.org/officeDocument/2006/relationships/image" Target="../media/image136.jpe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Grp="1"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540500" y="5943600"/>
            <a:ext cx="22225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07378" y="306754"/>
            <a:ext cx="8534400" cy="1752600"/>
          </a:xfrm>
        </p:spPr>
        <p:txBody>
          <a:bodyPr/>
          <a:lstStyle/>
          <a:p>
            <a:pPr algn="ctr"/>
            <a:r>
              <a:rPr lang="en-US" cap="none" dirty="0" smtClean="0">
                <a:solidFill>
                  <a:srgbClr val="FF0000"/>
                </a:solidFill>
                <a:latin typeface="Copperplate Gothic Bold" panose="020E0705020206020404" pitchFamily="34" charset="0"/>
                <a:cs typeface="Aharoni" panose="02010803020104030203" pitchFamily="2" charset="-79"/>
              </a:rPr>
              <a:t>Iowa ABC Demonstration Project US 6 over Keg Creek</a:t>
            </a:r>
            <a:r>
              <a:rPr lang="en-US" sz="3600" cap="none" dirty="0" smtClean="0">
                <a:solidFill>
                  <a:srgbClr val="FF0000"/>
                </a:solidFill>
                <a:latin typeface="Copperplate Gothic Bold" panose="020E0705020206020404" pitchFamily="34" charset="0"/>
                <a:cs typeface="Aharoni" panose="02010803020104030203" pitchFamily="2" charset="-79"/>
              </a:rPr>
              <a:t/>
            </a:r>
            <a:br>
              <a:rPr lang="en-US" sz="3600" cap="none" dirty="0" smtClean="0">
                <a:solidFill>
                  <a:srgbClr val="FF0000"/>
                </a:solidFill>
                <a:latin typeface="Copperplate Gothic Bold" panose="020E0705020206020404" pitchFamily="34" charset="0"/>
                <a:cs typeface="Aharoni" panose="02010803020104030203" pitchFamily="2" charset="-79"/>
              </a:rPr>
            </a:b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609600" y="4427590"/>
            <a:ext cx="7772400" cy="990600"/>
          </a:xfrm>
        </p:spPr>
        <p:txBody>
          <a:bodyPr/>
          <a:lstStyle/>
          <a:p>
            <a:pPr algn="ctr"/>
            <a:endParaRPr lang="en-US" sz="2800" dirty="0" smtClean="0"/>
          </a:p>
          <a:p>
            <a:pPr algn="ctr"/>
            <a:endParaRPr lang="en-US" sz="2800" dirty="0" smtClean="0"/>
          </a:p>
          <a:p>
            <a:pPr algn="ctr"/>
            <a:endParaRPr lang="en-US" sz="2800" dirty="0"/>
          </a:p>
          <a:p>
            <a:pPr algn="ctr"/>
            <a:endParaRPr lang="en-US" sz="2800" dirty="0" smtClean="0"/>
          </a:p>
          <a:p>
            <a:pPr algn="ctr"/>
            <a:endParaRPr lang="en-US" sz="2400" dirty="0" smtClean="0">
              <a:solidFill>
                <a:srgbClr val="FF0000"/>
              </a:solidFill>
            </a:endParaRPr>
          </a:p>
          <a:p>
            <a:pPr algn="ctr"/>
            <a:endParaRPr lang="en-US" sz="2400" dirty="0">
              <a:solidFill>
                <a:srgbClr val="FF0000"/>
              </a:solidFill>
            </a:endParaRPr>
          </a:p>
          <a:p>
            <a:pPr algn="ctr"/>
            <a:endParaRPr lang="en-US" sz="2400" dirty="0" smtClean="0">
              <a:solidFill>
                <a:srgbClr val="FF0000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IOWA DOT / </a:t>
            </a:r>
            <a:r>
              <a:rPr lang="en-US" sz="2400" b="1" dirty="0" err="1" smtClean="0">
                <a:solidFill>
                  <a:srgbClr val="FF0000"/>
                </a:solidFill>
                <a:latin typeface="+mj-lt"/>
              </a:rPr>
              <a:t>InTRANS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 ABC WORKSHOP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May 2014</a:t>
            </a:r>
          </a:p>
        </p:txBody>
      </p:sp>
      <p:pic>
        <p:nvPicPr>
          <p:cNvPr id="5" name="Picture 4" descr="C:\Users\Ahmad\AppData\Local\Microsoft\Windows\Temporary Internet Files\Content.IE5\24Z028JS\SHRP2_logo-2c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862" y="5967412"/>
            <a:ext cx="337820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 bwMode="auto">
          <a:xfrm>
            <a:off x="228600" y="5867400"/>
            <a:ext cx="2743200" cy="60960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8" name="Picture 4" descr="C:\Users\Ahmad\AppData\Local\Microsoft\Windows\Temporary Internet Files\Content.IE5\IX4O041R\FHWA_Horiz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7" y="5978524"/>
            <a:ext cx="2676525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W:\Projects\7800602005\BRFinal\ABC Progress Pictures\Keg Creek 10-28-11\IMG_11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228600" y="2057400"/>
            <a:ext cx="3200400" cy="2400300"/>
          </a:xfrm>
          <a:prstGeom prst="rect">
            <a:avLst/>
          </a:prstGeom>
          <a:noFill/>
        </p:spPr>
      </p:pic>
      <p:pic>
        <p:nvPicPr>
          <p:cNvPr id="16" name="Picture 4" descr="C:\Users\devans7\AppData\Local\Microsoft\Windows\Temporary Internet Files\Content.IE5\KHCX8110\DSC_1515[1]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05125" y="2057400"/>
            <a:ext cx="3611009" cy="2400300"/>
          </a:xfrm>
          <a:prstGeom prst="rect">
            <a:avLst/>
          </a:prstGeom>
          <a:noFill/>
        </p:spPr>
      </p:pic>
      <p:pic>
        <p:nvPicPr>
          <p:cNvPr id="17" name="Picture 3" descr="W:\Projects\7800602005\BRFinal\ABC Progress Pictures\Keg Creek 10-27-11\IMG_107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48400" y="2057400"/>
            <a:ext cx="3200400" cy="2400300"/>
          </a:xfrm>
          <a:prstGeom prst="rect">
            <a:avLst/>
          </a:prstGeom>
          <a:noFill/>
        </p:spPr>
      </p:pic>
      <p:pic>
        <p:nvPicPr>
          <p:cNvPr id="1026" name="Picture 2" descr="P:\data\Keg Creek Iowa ABC Workshop\home_header.bmp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5418190"/>
            <a:ext cx="3223813" cy="42381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8" name="Rectangle 17"/>
          <p:cNvSpPr/>
          <p:nvPr/>
        </p:nvSpPr>
        <p:spPr bwMode="auto">
          <a:xfrm>
            <a:off x="218831" y="5222660"/>
            <a:ext cx="1828800" cy="53340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9" name="Picture 18" descr="HNTB_2Color_RGB_Standard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7431" y="5289589"/>
            <a:ext cx="1447800" cy="3995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1"/>
          <p:cNvSpPr>
            <a:spLocks noGrp="1"/>
          </p:cNvSpPr>
          <p:nvPr>
            <p:ph idx="1"/>
          </p:nvPr>
        </p:nvSpPr>
        <p:spPr>
          <a:xfrm>
            <a:off x="2660828" y="723900"/>
            <a:ext cx="6448425" cy="5791200"/>
          </a:xfrm>
        </p:spPr>
        <p:txBody>
          <a:bodyPr/>
          <a:lstStyle/>
          <a:p>
            <a:pPr>
              <a:buBlip>
                <a:blip r:embed="rId3"/>
              </a:buBlip>
            </a:pPr>
            <a:r>
              <a:rPr lang="en-US" sz="2800" dirty="0"/>
              <a:t>First bridge in US with full, moment-resisting UHPC joint at the </a:t>
            </a:r>
            <a:r>
              <a:rPr lang="en-US" sz="2800" dirty="0" smtClean="0"/>
              <a:t>piers.</a:t>
            </a:r>
            <a:endParaRPr lang="en-US" sz="2800" dirty="0"/>
          </a:p>
          <a:p>
            <a:pPr>
              <a:buBlip>
                <a:blip r:embed="rId3"/>
              </a:buBlip>
            </a:pPr>
            <a:r>
              <a:rPr lang="en-US" sz="2800" dirty="0" smtClean="0"/>
              <a:t>Grouted couplers for column connection to pier cap and drilled shafts</a:t>
            </a:r>
          </a:p>
          <a:p>
            <a:pPr>
              <a:buBlip>
                <a:blip r:embed="rId3"/>
              </a:buBlip>
            </a:pPr>
            <a:r>
              <a:rPr lang="en-US" sz="2800" dirty="0" smtClean="0"/>
              <a:t>Structural Health Monitoring System</a:t>
            </a:r>
          </a:p>
          <a:p>
            <a:pPr>
              <a:buBlip>
                <a:blip r:embed="rId3"/>
              </a:buBlip>
            </a:pPr>
            <a:r>
              <a:rPr lang="en-US" sz="2800" dirty="0" smtClean="0"/>
              <a:t>Barriers placed on superstructure module before erection</a:t>
            </a:r>
          </a:p>
          <a:p>
            <a:pPr>
              <a:buBlip>
                <a:blip r:embed="rId3"/>
              </a:buBlip>
            </a:pPr>
            <a:r>
              <a:rPr lang="en-US" sz="2800" dirty="0" smtClean="0"/>
              <a:t>SCC used to improve consolidation and increase the speed of construction for abutment piles. </a:t>
            </a:r>
          </a:p>
          <a:p>
            <a:pPr>
              <a:buBlip>
                <a:blip r:embed="rId3"/>
              </a:buBlip>
            </a:pPr>
            <a:r>
              <a:rPr lang="en-US" sz="2800" dirty="0" smtClean="0"/>
              <a:t>Use of fully-contained, flooded backfill</a:t>
            </a:r>
          </a:p>
          <a:p>
            <a:endParaRPr lang="en-US" dirty="0" smtClean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-76200" y="-609600"/>
            <a:ext cx="3048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5000"/>
              </a:lnSpc>
              <a:defRPr/>
            </a:pPr>
            <a:endParaRPr lang="en-US" sz="1800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85000"/>
              </a:lnSpc>
              <a:defRPr/>
            </a:pPr>
            <a:endParaRPr lang="en-US" sz="3200" kern="0" dirty="0">
              <a:solidFill>
                <a:srgbClr val="FF0000"/>
              </a:solidFill>
              <a:latin typeface="Bodoni MT Black" pitchFamily="18" charset="0"/>
              <a:ea typeface="+mj-ea"/>
              <a:cs typeface="+mj-cs"/>
            </a:endParaRPr>
          </a:p>
          <a:p>
            <a:pPr algn="ctr">
              <a:lnSpc>
                <a:spcPct val="85000"/>
              </a:lnSpc>
              <a:defRPr/>
            </a:pPr>
            <a:r>
              <a:rPr lang="en-US" sz="3200" kern="0" dirty="0">
                <a:solidFill>
                  <a:srgbClr val="FF0000"/>
                </a:solidFill>
                <a:latin typeface="Copperplate Gothic Bold" panose="020E0705020206020404" pitchFamily="34" charset="0"/>
                <a:ea typeface="+mj-ea"/>
                <a:cs typeface="+mj-cs"/>
              </a:rPr>
              <a:t>Project Innovations</a:t>
            </a:r>
          </a:p>
        </p:txBody>
      </p:sp>
      <p:pic>
        <p:nvPicPr>
          <p:cNvPr id="4" name="Picture 3" descr="W:\Projects\7800602005\BRFinal\ABC Progress Pictures\Site 9-30-11\IMG_04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48302" y="1117599"/>
            <a:ext cx="2705101" cy="3606801"/>
          </a:xfrm>
          <a:prstGeom prst="rect">
            <a:avLst/>
          </a:prstGeom>
          <a:noFill/>
        </p:spPr>
      </p:pic>
      <p:pic>
        <p:nvPicPr>
          <p:cNvPr id="8" name="Picture 5" descr="C:\Users\devans7\AppData\Local\Microsoft\Windows\Temporary Internet Files\Content.IE5\30LKYRGS\DSC_1604[1].JPG"/>
          <p:cNvPicPr>
            <a:picLocks noChangeAspect="1" noChangeArrowheads="1"/>
          </p:cNvPicPr>
          <p:nvPr/>
        </p:nvPicPr>
        <p:blipFill rotWithShape="1">
          <a:blip r:embed="rId5" cstate="print"/>
          <a:srcRect l="-20025" t="-2332" r="20025" b="2332"/>
          <a:stretch/>
        </p:blipFill>
        <p:spPr bwMode="auto">
          <a:xfrm>
            <a:off x="-685800" y="4648274"/>
            <a:ext cx="3324311" cy="22097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3589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7813"/>
            <a:ext cx="89154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Proposed Bridge Geometry</a:t>
            </a:r>
            <a:endParaRPr lang="en-US" dirty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00600"/>
          </a:xfrm>
        </p:spPr>
        <p:txBody>
          <a:bodyPr/>
          <a:lstStyle/>
          <a:p>
            <a:r>
              <a:rPr lang="en-US" sz="2800" dirty="0" smtClean="0"/>
              <a:t>204’-6 x 44’ Steel Modular Bridge </a:t>
            </a:r>
          </a:p>
          <a:p>
            <a:r>
              <a:rPr lang="en-US" sz="2800" dirty="0" smtClean="0"/>
              <a:t>3 span: 67’-3,70’-0,67’-3</a:t>
            </a:r>
          </a:p>
          <a:p>
            <a:r>
              <a:rPr lang="en-US" sz="2800" dirty="0" smtClean="0"/>
              <a:t>0 degree skew</a:t>
            </a:r>
          </a:p>
          <a:p>
            <a:r>
              <a:rPr lang="en-US" sz="2800" dirty="0" smtClean="0"/>
              <a:t>Relatively flat profile grade line on straight road</a:t>
            </a:r>
          </a:p>
          <a:p>
            <a:r>
              <a:rPr lang="en-US" sz="2800" dirty="0" smtClean="0"/>
              <a:t>Simple geometry allows for replication of units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Same girder length and shear studs used for all spans and all units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Un-cambered girders (choice of contractor)</a:t>
            </a:r>
          </a:p>
          <a:p>
            <a:r>
              <a:rPr lang="en-US" sz="2800" dirty="0" smtClean="0"/>
              <a:t>2% deck slope from centerline with no parabolic crown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0746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PROJECT SITE - RURAL</a:t>
            </a:r>
            <a:endParaRPr lang="en-US" dirty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pic>
        <p:nvPicPr>
          <p:cNvPr id="1027" name="Picture 3" descr="W:\Projects\7800602005\BRFinal\ABC Progress Pictures\DSC_04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933" y="914400"/>
            <a:ext cx="9166323" cy="6094630"/>
          </a:xfrm>
          <a:prstGeom prst="rect">
            <a:avLst/>
          </a:prstGeom>
          <a:noFill/>
          <a:ln w="38100"/>
        </p:spPr>
      </p:pic>
      <p:cxnSp>
        <p:nvCxnSpPr>
          <p:cNvPr id="6" name="Straight Arrow Connector 5"/>
          <p:cNvCxnSpPr/>
          <p:nvPr/>
        </p:nvCxnSpPr>
        <p:spPr bwMode="auto">
          <a:xfrm flipH="1">
            <a:off x="1524000" y="3200400"/>
            <a:ext cx="838200" cy="2286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990600" y="327660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6300000"/>
              </a:camera>
              <a:lightRig rig="threePt" dir="t"/>
            </a:scene3d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N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2133600" y="3922931"/>
            <a:ext cx="1083733" cy="2173069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180000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84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sz="40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FABRICATION</a:t>
            </a:r>
            <a:endParaRPr lang="en-US" sz="4000" dirty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530725"/>
          </a:xfrm>
        </p:spPr>
        <p:txBody>
          <a:bodyPr/>
          <a:lstStyle/>
          <a:p>
            <a:r>
              <a:rPr lang="en-US" sz="2400" dirty="0" err="1" smtClean="0"/>
              <a:t>Precasting</a:t>
            </a:r>
            <a:r>
              <a:rPr lang="en-US" sz="2400" dirty="0" smtClean="0"/>
              <a:t>: precast plant per Standards Specs and </a:t>
            </a:r>
            <a:r>
              <a:rPr lang="en-US" sz="2400" dirty="0" smtClean="0">
                <a:solidFill>
                  <a:srgbClr val="00B050"/>
                </a:solidFill>
              </a:rPr>
              <a:t>Materials IM </a:t>
            </a:r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570 	“</a:t>
            </a:r>
            <a:r>
              <a:rPr lang="en-US" sz="2400" dirty="0" smtClean="0">
                <a:solidFill>
                  <a:srgbClr val="00B050"/>
                </a:solidFill>
              </a:rPr>
              <a:t>Precast &amp; </a:t>
            </a:r>
            <a:r>
              <a:rPr lang="en-US" sz="2400" dirty="0" err="1" smtClean="0">
                <a:solidFill>
                  <a:srgbClr val="00B050"/>
                </a:solidFill>
              </a:rPr>
              <a:t>Prestressed</a:t>
            </a:r>
            <a:r>
              <a:rPr lang="en-US" sz="2400" dirty="0" smtClean="0">
                <a:solidFill>
                  <a:srgbClr val="00B050"/>
                </a:solidFill>
              </a:rPr>
              <a:t> Concrete Bridge Units”.</a:t>
            </a:r>
            <a:endParaRPr lang="en-US" sz="2400" strike="dblStrike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/>
              <a:t>Godberson</a:t>
            </a:r>
            <a:r>
              <a:rPr lang="en-US" sz="2400" dirty="0" smtClean="0"/>
              <a:t>-Smith elected to self perform casting on site as allowed per “</a:t>
            </a:r>
            <a:r>
              <a:rPr lang="en-US" sz="2400" dirty="0" smtClean="0">
                <a:solidFill>
                  <a:srgbClr val="00B050"/>
                </a:solidFill>
              </a:rPr>
              <a:t>Alternate Site Casting</a:t>
            </a:r>
            <a:r>
              <a:rPr lang="en-US" sz="2400" dirty="0" smtClean="0"/>
              <a:t>” notes provided in project plans.</a:t>
            </a:r>
          </a:p>
          <a:p>
            <a:r>
              <a:rPr lang="en-US" sz="2400" dirty="0" smtClean="0"/>
              <a:t>Site casting was a large cost-savings for project</a:t>
            </a:r>
          </a:p>
          <a:p>
            <a:r>
              <a:rPr lang="en-US" sz="2400" dirty="0" smtClean="0"/>
              <a:t>HPC with 5,000 psi concrete except drilled shaft</a:t>
            </a:r>
          </a:p>
          <a:p>
            <a:r>
              <a:rPr lang="en-US" sz="2400" dirty="0" smtClean="0"/>
              <a:t>Mild epoxy coated steel reinforcing</a:t>
            </a:r>
          </a:p>
          <a:p>
            <a:pPr>
              <a:buNone/>
            </a:pPr>
            <a:endParaRPr lang="en-US" sz="2400" dirty="0" smtClean="0"/>
          </a:p>
        </p:txBody>
      </p:sp>
      <p:pic>
        <p:nvPicPr>
          <p:cNvPr id="5" name="Picture 2" descr="W:\Projects\7800602005\BRFinal\ABC Progress Pictures\Site 9-30-11\IMG_04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7200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 descr="W:\Projects\7800602005\BRFinal\ABC Progress Pictures\Site 9-30-11\IMG_04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457200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 descr="W:\Highway\Construction\Staff\Structures Field Engineer\Shared Files\Hwy 6 ABC bridge 9-30-11\HPIM51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4562594"/>
            <a:ext cx="3048000" cy="2295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59823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16933"/>
            <a:ext cx="8991600" cy="914400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Iowa Bridge Farm</a:t>
            </a:r>
            <a:r>
              <a:rPr lang="en-US" sz="3200" dirty="0" smtClean="0">
                <a:solidFill>
                  <a:srgbClr val="FF0000"/>
                </a:solidFill>
                <a:latin typeface="Bodoni MT Black" panose="02070A03080606020203" pitchFamily="18" charset="0"/>
              </a:rPr>
              <a:t> </a:t>
            </a:r>
            <a:r>
              <a:rPr lang="en-US" sz="2400" i="1" dirty="0" smtClean="0">
                <a:solidFill>
                  <a:srgbClr val="FF0000"/>
                </a:solidFill>
              </a:rPr>
              <a:t>(Self Performing Modular Casting)</a:t>
            </a:r>
            <a:endParaRPr lang="en-US" sz="2400" i="1" dirty="0">
              <a:solidFill>
                <a:srgbClr val="FF0000"/>
              </a:solidFill>
            </a:endParaRPr>
          </a:p>
        </p:txBody>
      </p:sp>
      <p:pic>
        <p:nvPicPr>
          <p:cNvPr id="4100" name="Picture 4" descr="W:\Projects\7800602005\BRFinal\ABC Progress Pictures\Site 9-16-11\Casting yard.tif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467" y="778213"/>
            <a:ext cx="9143999" cy="6079787"/>
          </a:xfrm>
          <a:prstGeom prst="rect">
            <a:avLst/>
          </a:prstGeom>
          <a:noFill/>
        </p:spPr>
      </p:pic>
      <p:cxnSp>
        <p:nvCxnSpPr>
          <p:cNvPr id="8" name="Straight Arrow Connector 7"/>
          <p:cNvCxnSpPr/>
          <p:nvPr/>
        </p:nvCxnSpPr>
        <p:spPr bwMode="auto">
          <a:xfrm flipH="1" flipV="1">
            <a:off x="6849533" y="1905000"/>
            <a:ext cx="609600" cy="17526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7315200" y="3657600"/>
            <a:ext cx="1828800" cy="646331"/>
          </a:xfrm>
          <a:prstGeom prst="rect">
            <a:avLst/>
          </a:prstGeom>
          <a:solidFill>
            <a:schemeClr val="tx1"/>
          </a:solidFill>
          <a:ln w="349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TEMPORARY STREAM CROSSING FOR PRECAST DELIVERY</a:t>
            </a:r>
            <a:endParaRPr 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73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761999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Precast Substructure Components Casting</a:t>
            </a:r>
            <a:endParaRPr lang="en-US" sz="2800" i="1" dirty="0" smtClean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pic>
        <p:nvPicPr>
          <p:cNvPr id="12291" name="Picture 3" descr="C:\Documents and Settings\mlaviolette\Desktop\Keg Creek Site Photos\0930_2011\DSC_073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65688" y="1447800"/>
            <a:ext cx="4215190" cy="487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2293" name="Picture 5" descr="C:\Documents and Settings\mlaviolette\Desktop\Keg Creek Site Photos\1005_2011\DSC_0846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26670" y="1332506"/>
            <a:ext cx="4021138" cy="2673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2" descr="W:\Projects\7800602005\BRFinal\ABC Progress Pictures\Site 9-16-11\Abutment Castin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4205" y="4208383"/>
            <a:ext cx="4343400" cy="260728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838200" y="3200399"/>
            <a:ext cx="1595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b="1" dirty="0" smtClean="0">
                <a:solidFill>
                  <a:srgbClr val="FF0000"/>
                </a:solidFill>
              </a:rPr>
              <a:t>Cast cap in</a:t>
            </a:r>
          </a:p>
          <a:p>
            <a:pPr algn="r"/>
            <a:r>
              <a:rPr lang="en-US" b="1" dirty="0" smtClean="0">
                <a:solidFill>
                  <a:srgbClr val="FF0000"/>
                </a:solidFill>
              </a:rPr>
              <a:t>channel area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371600" y="1466426"/>
            <a:ext cx="2839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168 kips </a:t>
            </a:r>
            <a:r>
              <a:rPr lang="en-US" b="1" dirty="0" smtClean="0">
                <a:solidFill>
                  <a:srgbClr val="FF0000"/>
                </a:solidFill>
              </a:rPr>
              <a:t>pier cap </a:t>
            </a:r>
            <a:r>
              <a:rPr lang="en-US" b="1" dirty="0">
                <a:solidFill>
                  <a:srgbClr val="FF0000"/>
                </a:solidFill>
              </a:rPr>
              <a:t>weight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 bwMode="auto">
          <a:xfrm flipV="1">
            <a:off x="2365905" y="3276600"/>
            <a:ext cx="605895" cy="2286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Rectangle 10"/>
          <p:cNvSpPr/>
          <p:nvPr/>
        </p:nvSpPr>
        <p:spPr>
          <a:xfrm>
            <a:off x="4280278" y="6408803"/>
            <a:ext cx="48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dirty="0" smtClean="0">
                <a:solidFill>
                  <a:srgbClr val="FF0000"/>
                </a:solidFill>
              </a:rPr>
              <a:t>4 </a:t>
            </a:r>
            <a:r>
              <a:rPr lang="en-US" b="1" dirty="0" err="1" smtClean="0">
                <a:solidFill>
                  <a:srgbClr val="FF0000"/>
                </a:solidFill>
              </a:rPr>
              <a:t>ft</a:t>
            </a:r>
            <a:r>
              <a:rPr lang="en-US" b="1" dirty="0" smtClean="0">
                <a:solidFill>
                  <a:srgbClr val="FF0000"/>
                </a:solidFill>
              </a:rPr>
              <a:t> wide square columns casted vertical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867401" y="3135868"/>
            <a:ext cx="8131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52 kips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048000" y="4648200"/>
            <a:ext cx="137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dirty="0" smtClean="0">
                <a:solidFill>
                  <a:srgbClr val="FF0000"/>
                </a:solidFill>
              </a:rPr>
              <a:t>Abutment wings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r"/>
            <a:r>
              <a:rPr lang="en-US" b="1" dirty="0">
                <a:solidFill>
                  <a:srgbClr val="FF0000"/>
                </a:solidFill>
              </a:rPr>
              <a:t>a</a:t>
            </a:r>
            <a:r>
              <a:rPr lang="en-US" b="1" dirty="0" smtClean="0">
                <a:solidFill>
                  <a:srgbClr val="FF0000"/>
                </a:solidFill>
              </a:rPr>
              <a:t>nd</a:t>
            </a:r>
          </a:p>
          <a:p>
            <a:pPr algn="r"/>
            <a:r>
              <a:rPr lang="en-US" b="1" dirty="0" smtClean="0">
                <a:solidFill>
                  <a:srgbClr val="FF0000"/>
                </a:solidFill>
              </a:rPr>
              <a:t>footings</a:t>
            </a:r>
          </a:p>
        </p:txBody>
      </p:sp>
    </p:spTree>
    <p:extLst>
      <p:ext uri="{BB962C8B-B14F-4D97-AF65-F5344CB8AC3E}">
        <p14:creationId xmlns:p14="http://schemas.microsoft.com/office/powerpoint/2010/main" val="262915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932770" y="25179"/>
            <a:ext cx="4211230" cy="2209800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Superstructure</a:t>
            </a:r>
            <a:b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</a:br>
            <a: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Modules –Structural Steel Assembly</a:t>
            </a:r>
            <a:endParaRPr lang="en-US" sz="3200" i="1" dirty="0" smtClean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3591" y="6018966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Temporary bolting at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Pier bents for deck casting</a:t>
            </a:r>
          </a:p>
        </p:txBody>
      </p:sp>
      <p:pic>
        <p:nvPicPr>
          <p:cNvPr id="2050" name="Picture 2" descr="D:\Site 9-09-11\HPIM50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451" y="2793241"/>
            <a:ext cx="4416862" cy="332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W:\Projects\7800602005\BRFinal\ABC Progress Pictures\HNTB\0902_2011\DSC_03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0296" y="-61261"/>
            <a:ext cx="5096933" cy="3388917"/>
          </a:xfrm>
          <a:prstGeom prst="rect">
            <a:avLst/>
          </a:prstGeom>
          <a:noFill/>
        </p:spPr>
      </p:pic>
      <p:pic>
        <p:nvPicPr>
          <p:cNvPr id="15" name="Picture 2" descr="W:\Projects\7800602005\BRFinal\ABC Progress Pictures\HNTB\0824_2011\DSC_02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43002" y="3327656"/>
            <a:ext cx="5309639" cy="3530344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322670" y="3581400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Falsework</a:t>
            </a:r>
            <a:r>
              <a:rPr lang="en-US" sz="2400" b="1" dirty="0">
                <a:solidFill>
                  <a:srgbClr val="FF0000"/>
                </a:solidFill>
              </a:rPr>
              <a:t> for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Modular Deck Casting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6316" y="2209800"/>
            <a:ext cx="4431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Girders assembled on bents with diaphragms bolted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84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5265737" y="279399"/>
            <a:ext cx="3954463" cy="2590800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Superstructure Modules  </a:t>
            </a:r>
            <a:b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</a:br>
            <a: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Deck Forming</a:t>
            </a:r>
            <a:endParaRPr lang="en-US" sz="3200" i="1" dirty="0" smtClean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pic>
        <p:nvPicPr>
          <p:cNvPr id="14339" name="Picture 2" descr="C:\Documents and Settings\mlaviolette\Desktop\Keg Creek Site Photos\0929_2011\DSC_063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733800" y="3276600"/>
            <a:ext cx="5265738" cy="35004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340" name="Picture 3" descr="C:\Documents and Settings\mlaviolette\Desktop\Keg Creek Site Photos\0929_2011\DSC_064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5334000" cy="35482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2" descr="W:\Projects\7800602005\BRFinal\ABC Progress Pictures\HNTB\0916_2011\DSC_046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4202601"/>
            <a:ext cx="3475939" cy="231113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6629400" y="3352800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Modular Deck</a:t>
            </a:r>
          </a:p>
          <a:p>
            <a:r>
              <a:rPr lang="en-US" sz="2400" b="1" dirty="0" err="1" smtClean="0">
                <a:solidFill>
                  <a:srgbClr val="FF0000"/>
                </a:solidFill>
              </a:rPr>
              <a:t>Backwall</a:t>
            </a:r>
            <a:endParaRPr lang="en-US" sz="2400" b="1" dirty="0" smtClean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" y="6043599"/>
            <a:ext cx="4089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Connection over Pier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0200" y="48567"/>
            <a:ext cx="3018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Formed </a:t>
            </a:r>
            <a:r>
              <a:rPr lang="en-US" sz="2400" b="1" dirty="0" err="1" smtClean="0">
                <a:solidFill>
                  <a:srgbClr val="FF0000"/>
                </a:solidFill>
              </a:rPr>
              <a:t>Blockouts</a:t>
            </a:r>
            <a:endParaRPr lang="en-US" sz="2400" b="1" dirty="0" smtClean="0">
              <a:solidFill>
                <a:srgbClr val="FF0000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3429000" y="484832"/>
            <a:ext cx="736600" cy="248696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3429000" y="484832"/>
            <a:ext cx="0" cy="172496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54687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304800" y="152401"/>
            <a:ext cx="3048000" cy="2895599"/>
          </a:xfrm>
        </p:spPr>
        <p:txBody>
          <a:bodyPr/>
          <a:lstStyle/>
          <a:p>
            <a:r>
              <a:rPr lang="en-US" sz="3600" dirty="0">
                <a:solidFill>
                  <a:srgbClr val="FF0000"/>
                </a:solidFill>
                <a:latin typeface="Copperplate Gothic Bold" panose="020E0705020206020404" pitchFamily="34" charset="0"/>
              </a:rPr>
              <a:t>Deck Concrete </a:t>
            </a:r>
            <a:r>
              <a:rPr lang="en-US" sz="36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Placement</a:t>
            </a:r>
            <a:endParaRPr lang="en-US" sz="3600" dirty="0" smtClean="0">
              <a:solidFill>
                <a:srgbClr val="07E30C"/>
              </a:solidFill>
              <a:latin typeface="Copperplate Gothic Bold" panose="020E0705020206020404" pitchFamily="34" charset="0"/>
            </a:endParaRPr>
          </a:p>
        </p:txBody>
      </p:sp>
      <p:pic>
        <p:nvPicPr>
          <p:cNvPr id="15363" name="Picture 2" descr="C:\Documents and Settings\mlaviolette\Desktop\Keg Creek Site Photos\Sept30Pics\Sept30JPEGS\9-30-2011\DSC_060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621297" y="1"/>
            <a:ext cx="5522704" cy="3657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098" name="Picture 2" descr="W:\Projects\7800602005\BRFinal\ABC Progress Pictures\Site 9-30-11\IMG_04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00400"/>
            <a:ext cx="4876800" cy="36576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4099" name="Picture 3" descr="W:\Projects\7800602005\BRFinal\ABC Progress Pictures\Site 9-30-11\IMG_04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3200400"/>
            <a:ext cx="4876800" cy="36576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2733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-72900" y="-228600"/>
            <a:ext cx="4379119" cy="1544638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Precast Approach Slabs</a:t>
            </a:r>
          </a:p>
        </p:txBody>
      </p:sp>
      <p:pic>
        <p:nvPicPr>
          <p:cNvPr id="1026" name="Picture 2" descr="W:\Projects\7800602005\BRFinal\ABC Progress Pictures\Keg creek 10-19-11\IMG_04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9532" y="0"/>
            <a:ext cx="4834467" cy="362585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28600" y="1219200"/>
            <a:ext cx="3962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Traditional CIP – 4 units each end of bridge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Double Reinforced Mat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Sleeper Slabs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Form slab edge around barrier end</a:t>
            </a:r>
          </a:p>
        </p:txBody>
      </p:sp>
      <p:pic>
        <p:nvPicPr>
          <p:cNvPr id="19" name="Picture 4" descr="W:\Projects\7800602005\BRFinal\ABC Progress Pictures\Keg Creek 10-23-11\IMG_07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3868" y="3625850"/>
            <a:ext cx="4343400" cy="325755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7" name="Picture 2" descr="W:\Projects\7800602005\BRFinal\ABC Progress Pictures\Keg creek 10-19-11\IMG_04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9532" y="3270249"/>
            <a:ext cx="4834468" cy="362585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4715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017587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Background</a:t>
            </a:r>
            <a:endParaRPr lang="en-US" dirty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295400"/>
            <a:ext cx="8229600" cy="5257800"/>
          </a:xfrm>
        </p:spPr>
        <p:txBody>
          <a:bodyPr/>
          <a:lstStyle/>
          <a:p>
            <a:r>
              <a:rPr lang="en-US" dirty="0" smtClean="0"/>
              <a:t>SHRP2 / HNTB </a:t>
            </a:r>
            <a:r>
              <a:rPr lang="en-US" dirty="0"/>
              <a:t>– R04 Research Team </a:t>
            </a:r>
            <a:r>
              <a:rPr lang="en-US" dirty="0" smtClean="0"/>
              <a:t>needed </a:t>
            </a:r>
            <a:r>
              <a:rPr lang="en-US" dirty="0"/>
              <a:t>to demonstrate </a:t>
            </a:r>
            <a:r>
              <a:rPr lang="en-US" dirty="0" smtClean="0"/>
              <a:t>ABC modular </a:t>
            </a:r>
            <a:r>
              <a:rPr lang="en-US" dirty="0"/>
              <a:t>design concept for typical multi-span stream crossings – a common rural bridge </a:t>
            </a:r>
            <a:r>
              <a:rPr lang="en-US" dirty="0" smtClean="0"/>
              <a:t>replacement.</a:t>
            </a:r>
          </a:p>
          <a:p>
            <a:r>
              <a:rPr lang="en-US" dirty="0" smtClean="0"/>
              <a:t>Proposed </a:t>
            </a:r>
            <a:r>
              <a:rPr lang="en-US" dirty="0"/>
              <a:t>a demonstration project in </a:t>
            </a:r>
            <a:r>
              <a:rPr lang="en-US" dirty="0" smtClean="0"/>
              <a:t>Iowa.</a:t>
            </a:r>
            <a:endParaRPr lang="en-US" dirty="0"/>
          </a:p>
          <a:p>
            <a:r>
              <a:rPr lang="en-US" dirty="0" smtClean="0"/>
              <a:t>Successful project may pave the way for developing national ABC standards.</a:t>
            </a:r>
          </a:p>
          <a:p>
            <a:r>
              <a:rPr lang="en-US" dirty="0" smtClean="0"/>
              <a:t>Keg Creek is 1</a:t>
            </a:r>
            <a:r>
              <a:rPr lang="en-US" baseline="30000" dirty="0" smtClean="0"/>
              <a:t>st</a:t>
            </a:r>
            <a:r>
              <a:rPr lang="en-US" dirty="0" smtClean="0"/>
              <a:t> generation bridge in Iowa</a:t>
            </a:r>
          </a:p>
          <a:p>
            <a:pPr marL="0" indent="0">
              <a:buNone/>
            </a:pPr>
            <a:r>
              <a:rPr lang="en-US" dirty="0" smtClean="0"/>
              <a:t>   where bridge is completely modular.</a:t>
            </a:r>
          </a:p>
        </p:txBody>
      </p:sp>
    </p:spTree>
    <p:extLst>
      <p:ext uri="{BB962C8B-B14F-4D97-AF65-F5344CB8AC3E}">
        <p14:creationId xmlns:p14="http://schemas.microsoft.com/office/powerpoint/2010/main" val="48700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Long_wHNTB.wmv">
            <a:hlinkClick r:id="" action="ppaction://media"/>
          </p:cNvPr>
          <p:cNvPicPr>
            <a:picLocks noGrp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759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76200"/>
            <a:ext cx="9144000" cy="6400800"/>
          </a:xfrm>
        </p:spPr>
      </p:pic>
    </p:spTree>
    <p:extLst>
      <p:ext uri="{BB962C8B-B14F-4D97-AF65-F5344CB8AC3E}">
        <p14:creationId xmlns:p14="http://schemas.microsoft.com/office/powerpoint/2010/main" val="3764254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PIER DETAILS</a:t>
            </a:r>
            <a:endParaRPr lang="en-US" dirty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pic>
        <p:nvPicPr>
          <p:cNvPr id="1026" name="Picture 2" descr="P:\data\Pottawattamie 111\presentation pdfs\TS&amp;L_Page_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79476"/>
            <a:ext cx="9239537" cy="5978524"/>
          </a:xfrm>
          <a:prstGeom prst="rect">
            <a:avLst/>
          </a:prstGeom>
          <a:noFill/>
          <a:ln w="25400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516038" y="2952690"/>
            <a:ext cx="236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LONG SPAN CAP</a:t>
            </a: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4267200" y="3352800"/>
            <a:ext cx="914400" cy="914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2514600" y="3494158"/>
            <a:ext cx="3048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EPOXY COUPLERS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FILLED WITH GROUT</a:t>
            </a: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 bwMode="auto">
          <a:xfrm flipH="1">
            <a:off x="1905000" y="5029200"/>
            <a:ext cx="381000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hape 22"/>
          <p:cNvCxnSpPr>
            <a:endCxn id="8" idx="1"/>
          </p:cNvCxnSpPr>
          <p:nvPr/>
        </p:nvCxnSpPr>
        <p:spPr bwMode="auto">
          <a:xfrm rot="5400000" flipH="1" flipV="1">
            <a:off x="1809751" y="4324351"/>
            <a:ext cx="1181099" cy="228600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>
            <a:off x="6858000" y="1447800"/>
            <a:ext cx="609600" cy="685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Rectangle 28"/>
          <p:cNvSpPr/>
          <p:nvPr/>
        </p:nvSpPr>
        <p:spPr>
          <a:xfrm>
            <a:off x="6172200" y="1143000"/>
            <a:ext cx="8601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CAST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VOID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9" name="Elbow Connector 8"/>
          <p:cNvCxnSpPr/>
          <p:nvPr/>
        </p:nvCxnSpPr>
        <p:spPr bwMode="auto">
          <a:xfrm rot="16200000" flipV="1">
            <a:off x="2771061" y="2694861"/>
            <a:ext cx="591979" cy="114300"/>
          </a:xfrm>
          <a:prstGeom prst="bentConnector3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91375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6"/>
          <p:cNvPicPr>
            <a:picLocks noChangeAspect="1" noChangeArrowheads="1"/>
          </p:cNvPicPr>
          <p:nvPr/>
        </p:nvPicPr>
        <p:blipFill>
          <a:blip r:embed="rId3" cstate="screen"/>
          <a:srcRect r="909"/>
          <a:stretch>
            <a:fillRect/>
          </a:stretch>
        </p:blipFill>
        <p:spPr bwMode="auto">
          <a:xfrm>
            <a:off x="4783138" y="3911600"/>
            <a:ext cx="4318000" cy="294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7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86959" y="948906"/>
            <a:ext cx="4692612" cy="2962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9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747713"/>
            <a:ext cx="2744787" cy="611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0"/>
            <a:ext cx="8229600" cy="71278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pperplate Gothic Bold" panose="020E0705020206020404" pitchFamily="34" charset="0"/>
                <a:ea typeface="+mj-ea"/>
                <a:cs typeface="+mj-cs"/>
              </a:rPr>
              <a:t>Pier Connection Details</a:t>
            </a:r>
          </a:p>
        </p:txBody>
      </p:sp>
      <p:pic>
        <p:nvPicPr>
          <p:cNvPr id="8" name="Picture 4" descr="C:\Documents and Settings\mlaviolette\Desktop\Keg Creek Site Photos\1010_2011\DSC_0927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414587" y="1268655"/>
            <a:ext cx="2293938" cy="19494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Picture 2" descr="C:\Documents and Settings\mlaviolette\Desktop\Keg Creek Site Photos\1017_2011\DSC_1302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2438400" y="3920067"/>
            <a:ext cx="2416175" cy="19341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644775" y="5842337"/>
            <a:ext cx="2209800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NON-SHRINK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BEDDING GROUT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4600" y="3218072"/>
            <a:ext cx="3048000" cy="70788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EPOXY COUPLERS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FILLED WITH GROUT</a:t>
            </a: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 flipV="1">
            <a:off x="4419600" y="5943600"/>
            <a:ext cx="1371600" cy="1905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95614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43000" y="671512"/>
            <a:ext cx="6919912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3866" y="3420533"/>
            <a:ext cx="8957733" cy="2971800"/>
          </a:xfrm>
          <a:prstGeom prst="rect">
            <a:avLst/>
          </a:prstGeom>
        </p:spPr>
        <p:txBody>
          <a:bodyPr/>
          <a:lstStyle/>
          <a:p>
            <a:pPr marL="742950" lvl="1" indent="-285750" eaLnBrk="0" hangingPunct="0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Blip>
                <a:blip r:embed="rId4"/>
              </a:buBlip>
              <a:defRPr/>
            </a:pPr>
            <a:r>
              <a:rPr lang="en-US" sz="3200" b="0" kern="0" dirty="0" smtClean="0">
                <a:latin typeface="+mn-lt"/>
              </a:rPr>
              <a:t>Cont. reinforced concrete abutment footing</a:t>
            </a:r>
          </a:p>
          <a:p>
            <a:pPr marL="742950" lvl="1" indent="-285750" eaLnBrk="0" hangingPunct="0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Blip>
                <a:blip r:embed="rId4"/>
              </a:buBlip>
              <a:defRPr/>
            </a:pPr>
            <a:r>
              <a:rPr lang="en-US" sz="3200" kern="0" dirty="0" smtClean="0"/>
              <a:t>Corrugated metal pipe to form pile pockets</a:t>
            </a:r>
          </a:p>
          <a:p>
            <a:pPr marL="742950" lvl="1" indent="-285750" eaLnBrk="0" hangingPunct="0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Blip>
                <a:blip r:embed="rId4"/>
              </a:buBlip>
              <a:defRPr/>
            </a:pPr>
            <a:r>
              <a:rPr lang="en-US" sz="3200" b="0" kern="0" dirty="0" smtClean="0">
                <a:latin typeface="+mn-lt"/>
              </a:rPr>
              <a:t>H-piles with shear studs or anchor rods </a:t>
            </a:r>
            <a:endParaRPr lang="en-US" sz="3200" b="0" kern="0" dirty="0">
              <a:latin typeface="+mn-lt"/>
            </a:endParaRPr>
          </a:p>
          <a:p>
            <a:pPr marL="742950" lvl="1" indent="-285750" eaLnBrk="0" hangingPunct="0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Blip>
                <a:blip r:embed="rId4"/>
              </a:buBlip>
              <a:defRPr/>
            </a:pPr>
            <a:r>
              <a:rPr lang="en-US" sz="3200" b="0" kern="0" dirty="0">
                <a:latin typeface="+mn-lt"/>
              </a:rPr>
              <a:t>SCC to fill pile </a:t>
            </a:r>
            <a:r>
              <a:rPr lang="en-US" sz="3200" b="0" kern="0" dirty="0" smtClean="0">
                <a:latin typeface="+mn-lt"/>
              </a:rPr>
              <a:t>pockets; high early strength</a:t>
            </a:r>
            <a:endParaRPr lang="en-US" sz="3200" b="0" kern="0" dirty="0">
              <a:latin typeface="+mn-lt"/>
            </a:endParaRPr>
          </a:p>
          <a:p>
            <a:pPr marL="742950" lvl="1" indent="-285750" eaLnBrk="0" hangingPunct="0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Blip>
                <a:blip r:embed="rId4"/>
              </a:buBlip>
              <a:defRPr/>
            </a:pPr>
            <a:r>
              <a:rPr lang="en-US" sz="3200" b="0" kern="0" dirty="0">
                <a:latin typeface="+mn-lt"/>
              </a:rPr>
              <a:t>Temporary support of backwall until SCC reaches </a:t>
            </a:r>
            <a:r>
              <a:rPr lang="en-US" sz="3200" b="0" kern="0" dirty="0" smtClean="0">
                <a:latin typeface="+mn-lt"/>
              </a:rPr>
              <a:t>3000 </a:t>
            </a:r>
            <a:r>
              <a:rPr lang="en-US" sz="3200" b="0" kern="0" dirty="0">
                <a:latin typeface="+mn-lt"/>
              </a:rPr>
              <a:t>psi</a:t>
            </a:r>
          </a:p>
          <a:p>
            <a:pPr marL="742950" lvl="1" indent="-285750" eaLnBrk="0" hangingPunct="0">
              <a:lnSpc>
                <a:spcPct val="85000"/>
              </a:lnSpc>
              <a:spcBef>
                <a:spcPct val="50000"/>
              </a:spcBef>
              <a:buClr>
                <a:schemeClr val="accent1"/>
              </a:buClr>
              <a:defRPr/>
            </a:pPr>
            <a:endParaRPr lang="en-US" sz="2200" b="0" kern="0" dirty="0">
              <a:latin typeface="+mn-lt"/>
            </a:endParaRPr>
          </a:p>
          <a:p>
            <a:pPr marL="742950" lvl="1" indent="-285750" eaLnBrk="0" hangingPunct="0">
              <a:lnSpc>
                <a:spcPct val="85000"/>
              </a:lnSpc>
              <a:spcBef>
                <a:spcPct val="50000"/>
              </a:spcBef>
              <a:buClr>
                <a:schemeClr val="accent1"/>
              </a:buClr>
              <a:buFontTx/>
              <a:buChar char="–"/>
              <a:defRPr/>
            </a:pPr>
            <a:endParaRPr lang="en-US" sz="2200" b="0" kern="0" dirty="0">
              <a:latin typeface="+mn-lt"/>
            </a:endParaRPr>
          </a:p>
          <a:p>
            <a:pPr marL="742950" lvl="1" indent="-285750" eaLnBrk="0" hangingPunct="0">
              <a:lnSpc>
                <a:spcPct val="85000"/>
              </a:lnSpc>
              <a:spcBef>
                <a:spcPct val="50000"/>
              </a:spcBef>
              <a:buClr>
                <a:schemeClr val="accent1"/>
              </a:buClr>
              <a:buFontTx/>
              <a:buChar char="–"/>
              <a:defRPr/>
            </a:pPr>
            <a:endParaRPr lang="en-US" sz="2000" b="0" kern="0" dirty="0">
              <a:latin typeface="+mn-lt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3400" y="76200"/>
            <a:ext cx="8317373" cy="595312"/>
          </a:xfrm>
          <a:prstGeom prst="rect">
            <a:avLst/>
          </a:prstGeom>
        </p:spPr>
        <p:txBody>
          <a:bodyPr/>
          <a:lstStyle/>
          <a:p>
            <a:pPr marL="342900" indent="-342900" algn="ctr" eaLnBrk="0" hangingPunct="0">
              <a:lnSpc>
                <a:spcPct val="85000"/>
              </a:lnSpc>
              <a:spcBef>
                <a:spcPct val="50000"/>
              </a:spcBef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US" sz="4400" kern="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Abutment Details</a:t>
            </a:r>
            <a:endParaRPr lang="en-US" sz="4400" kern="0" dirty="0">
              <a:solidFill>
                <a:srgbClr val="FF0000"/>
              </a:solidFill>
              <a:latin typeface="Copperplate Gothic Bold" panose="020E0705020206020404" pitchFamily="34" charset="0"/>
            </a:endParaRPr>
          </a:p>
          <a:p>
            <a:pPr marL="742950" lvl="1" indent="-285750" eaLnBrk="0" hangingPunct="0">
              <a:lnSpc>
                <a:spcPct val="85000"/>
              </a:lnSpc>
              <a:spcBef>
                <a:spcPct val="50000"/>
              </a:spcBef>
              <a:buClr>
                <a:schemeClr val="accent1"/>
              </a:buClr>
              <a:buFontTx/>
              <a:buChar char="–"/>
              <a:defRPr/>
            </a:pPr>
            <a:endParaRPr lang="en-US" sz="2000" b="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536094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ABUTMENTS DETAILS</a:t>
            </a:r>
            <a:endParaRPr lang="en-US" dirty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pic>
        <p:nvPicPr>
          <p:cNvPr id="2050" name="Picture 2" descr="P:\data\Pottawattamie 111\presentation pdfs\TS&amp;L_Page_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41294"/>
            <a:ext cx="9144000" cy="5916706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6400800" y="1371600"/>
            <a:ext cx="18245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WING UNIT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15" name="Straight Arrow Connector 14"/>
          <p:cNvCxnSpPr>
            <a:stCxn id="13" idx="1"/>
          </p:cNvCxnSpPr>
          <p:nvPr/>
        </p:nvCxnSpPr>
        <p:spPr bwMode="auto">
          <a:xfrm flipH="1">
            <a:off x="5791200" y="1602433"/>
            <a:ext cx="609600" cy="75976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H="1" flipV="1">
            <a:off x="4191000" y="3505200"/>
            <a:ext cx="609600" cy="685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4724400" y="4038600"/>
            <a:ext cx="19050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ABUT STEM</a:t>
            </a: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 bwMode="auto">
          <a:xfrm>
            <a:off x="2286000" y="4419600"/>
            <a:ext cx="762000" cy="1066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533400" y="4191000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PILE POCKET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858000" y="2743200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SCC POUR</a:t>
            </a: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41" name="Straight Arrow Connector 40"/>
          <p:cNvCxnSpPr>
            <a:stCxn id="39" idx="1"/>
          </p:cNvCxnSpPr>
          <p:nvPr/>
        </p:nvCxnSpPr>
        <p:spPr bwMode="auto">
          <a:xfrm flipH="1" flipV="1">
            <a:off x="5867400" y="2895600"/>
            <a:ext cx="990600" cy="4765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" name="Straight Arrow Connector 3"/>
          <p:cNvCxnSpPr>
            <a:stCxn id="39" idx="1"/>
          </p:cNvCxnSpPr>
          <p:nvPr/>
        </p:nvCxnSpPr>
        <p:spPr bwMode="auto">
          <a:xfrm flipH="1">
            <a:off x="5029200" y="2943255"/>
            <a:ext cx="1828800" cy="33334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77334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ABUTMENTS DETAILS</a:t>
            </a:r>
            <a:endParaRPr lang="en-US" dirty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pic>
        <p:nvPicPr>
          <p:cNvPr id="3074" name="Picture 2" descr="P:\data\Pottawattamie 111\presentation pdfs\TS&amp;L_Page_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264" y="941294"/>
            <a:ext cx="9144000" cy="5916706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590800" y="1263134"/>
            <a:ext cx="2933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SUSPENDED BACKWALL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7" name="Straight Arrow Connector 16"/>
          <p:cNvCxnSpPr>
            <a:stCxn id="14" idx="1"/>
          </p:cNvCxnSpPr>
          <p:nvPr/>
        </p:nvCxnSpPr>
        <p:spPr bwMode="auto">
          <a:xfrm flipH="1">
            <a:off x="1986952" y="1447800"/>
            <a:ext cx="603848" cy="128517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962400" y="23622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MODULE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 bwMode="auto">
          <a:xfrm flipH="1" flipV="1">
            <a:off x="2362200" y="3200400"/>
            <a:ext cx="1905000" cy="533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Rectangle 28"/>
          <p:cNvSpPr/>
          <p:nvPr/>
        </p:nvSpPr>
        <p:spPr>
          <a:xfrm>
            <a:off x="4191000" y="3505200"/>
            <a:ext cx="14510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2” thermal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gap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18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05900" cy="914400"/>
          </a:xfrm>
        </p:spPr>
        <p:txBody>
          <a:bodyPr/>
          <a:lstStyle/>
          <a:p>
            <a:r>
              <a:rPr lang="en-US" sz="36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Modular Superstructure Details</a:t>
            </a:r>
          </a:p>
        </p:txBody>
      </p:sp>
      <p:pic>
        <p:nvPicPr>
          <p:cNvPr id="1026" name="Picture 2" descr="P:\data\Pottawattamie 111\presentation pdfs\78-0061-114_REV#1_6-16-11_Page_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94"/>
            <a:ext cx="9144000" cy="5916706"/>
          </a:xfrm>
          <a:prstGeom prst="rect">
            <a:avLst/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Elbow Connector 2"/>
          <p:cNvCxnSpPr/>
          <p:nvPr/>
        </p:nvCxnSpPr>
        <p:spPr bwMode="auto">
          <a:xfrm rot="16200000" flipH="1">
            <a:off x="2667000" y="1752600"/>
            <a:ext cx="685800" cy="228600"/>
          </a:xfrm>
          <a:prstGeom prst="bentConnector3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2019300" y="1180170"/>
            <a:ext cx="2857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6 modules per spans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" y="3657600"/>
            <a:ext cx="2857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Same girder lengths for each module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06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36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DECK MODULE DETAILS</a:t>
            </a:r>
            <a:endParaRPr lang="en-US" sz="3600" dirty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pic>
        <p:nvPicPr>
          <p:cNvPr id="2051" name="Picture 3" descr="P:\data\Pottawattamie 111\sheet 24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41295"/>
            <a:ext cx="9144000" cy="5916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04800" y="281940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Hairpin rebar</a:t>
            </a: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8" name="Elbow Connector 7"/>
          <p:cNvCxnSpPr/>
          <p:nvPr/>
        </p:nvCxnSpPr>
        <p:spPr bwMode="auto">
          <a:xfrm rot="16200000" flipV="1">
            <a:off x="533400" y="3429000"/>
            <a:ext cx="838200" cy="5334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scene3d>
            <a:camera prst="orthographicFront">
              <a:rot lat="0" lon="0" rev="10800000"/>
            </a:camera>
            <a:lightRig rig="threePt" dir="t"/>
          </a:scene3d>
        </p:spPr>
      </p:cxnSp>
      <p:cxnSp>
        <p:nvCxnSpPr>
          <p:cNvPr id="14" name="Straight Arrow Connector 13"/>
          <p:cNvCxnSpPr/>
          <p:nvPr/>
        </p:nvCxnSpPr>
        <p:spPr bwMode="auto">
          <a:xfrm flipH="1" flipV="1">
            <a:off x="4648200" y="3733800"/>
            <a:ext cx="762000" cy="685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4953000" y="4343400"/>
            <a:ext cx="1447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Barrier rail prior to erection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81600" y="53340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Notice small development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 bwMode="auto">
          <a:xfrm flipH="1">
            <a:off x="4495800" y="5562600"/>
            <a:ext cx="762000" cy="1524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2438400" y="4953000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UHPC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2" name="Elbow Connector 11"/>
          <p:cNvCxnSpPr>
            <a:stCxn id="10" idx="1"/>
          </p:cNvCxnSpPr>
          <p:nvPr/>
        </p:nvCxnSpPr>
        <p:spPr bwMode="auto">
          <a:xfrm rot="10800000" flipV="1">
            <a:off x="2286000" y="5183833"/>
            <a:ext cx="152400" cy="454966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Elbow Connector 23"/>
          <p:cNvCxnSpPr/>
          <p:nvPr/>
        </p:nvCxnSpPr>
        <p:spPr bwMode="auto">
          <a:xfrm rot="16200000" flipH="1">
            <a:off x="4036841" y="5373216"/>
            <a:ext cx="454968" cy="762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 flipH="1" flipV="1">
            <a:off x="3429000" y="5181600"/>
            <a:ext cx="797225" cy="223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952499" y="1066800"/>
            <a:ext cx="4114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5 longitudinal UHPC joints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1" name="Elbow Connector 20"/>
          <p:cNvCxnSpPr/>
          <p:nvPr/>
        </p:nvCxnSpPr>
        <p:spPr bwMode="auto">
          <a:xfrm rot="5400000">
            <a:off x="2127766" y="1594366"/>
            <a:ext cx="697468" cy="38100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23524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067800" cy="1143000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CONTINUITY CONNECTION OVER PIER</a:t>
            </a:r>
            <a:endParaRPr lang="en-US" sz="3200" dirty="0">
              <a:latin typeface="Copperplate Gothic Bold" panose="020E07050202060204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P:\data\Pottawattamie 111\presentation pdfs\78-0061-114_REV#1_6-16-11_Page_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41295"/>
            <a:ext cx="9144000" cy="591670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3200400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FIXED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83671" y="3134900"/>
            <a:ext cx="6806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EXP.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 flipV="1">
            <a:off x="1981200" y="2667000"/>
            <a:ext cx="762000" cy="7620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2667000" y="3200400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Steel key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76800" y="4953000"/>
            <a:ext cx="1447800" cy="156966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Single sole plate on laminated bearing pads detail at all locations</a:t>
            </a:r>
          </a:p>
        </p:txBody>
      </p:sp>
      <p:cxnSp>
        <p:nvCxnSpPr>
          <p:cNvPr id="7" name="Straight Arrow Connector 6"/>
          <p:cNvCxnSpPr/>
          <p:nvPr/>
        </p:nvCxnSpPr>
        <p:spPr bwMode="auto">
          <a:xfrm flipV="1">
            <a:off x="6096000" y="4267200"/>
            <a:ext cx="609600" cy="8382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6096000" y="4953000"/>
            <a:ext cx="609600" cy="1524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Rectangle 25"/>
          <p:cNvSpPr/>
          <p:nvPr/>
        </p:nvSpPr>
        <p:spPr>
          <a:xfrm>
            <a:off x="307676" y="4572000"/>
            <a:ext cx="1368724" cy="213360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This pier connection detail does not provide any margin of error in a ABC setting.</a:t>
            </a:r>
          </a:p>
        </p:txBody>
      </p:sp>
    </p:spTree>
    <p:extLst>
      <p:ext uri="{BB962C8B-B14F-4D97-AF65-F5344CB8AC3E}">
        <p14:creationId xmlns:p14="http://schemas.microsoft.com/office/powerpoint/2010/main" val="95790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screen"/>
          <a:srcRect r="10337"/>
          <a:stretch>
            <a:fillRect/>
          </a:stretch>
        </p:blipFill>
        <p:spPr bwMode="auto">
          <a:xfrm>
            <a:off x="2971800" y="838200"/>
            <a:ext cx="5948362" cy="326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6"/>
          <p:cNvPicPr>
            <a:picLocks noChangeAspect="1" noChangeArrowheads="1"/>
          </p:cNvPicPr>
          <p:nvPr/>
        </p:nvPicPr>
        <p:blipFill>
          <a:blip r:embed="rId3" cstate="screen"/>
          <a:srcRect l="19489" r="31790"/>
          <a:stretch>
            <a:fillRect/>
          </a:stretch>
        </p:blipFill>
        <p:spPr bwMode="auto">
          <a:xfrm>
            <a:off x="457200" y="762000"/>
            <a:ext cx="1905000" cy="3303588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31749" name="Picture 7" descr="C:\Documents and Settings\mlaviolette\Desktop\Keg Creek Site Photos\1010_2011\DSC_0934.JPG"/>
          <p:cNvPicPr>
            <a:picLocks noChangeAspect="1" noChangeArrowheads="1"/>
          </p:cNvPicPr>
          <p:nvPr/>
        </p:nvPicPr>
        <p:blipFill>
          <a:blip r:embed="rId4" cstate="screen"/>
          <a:srcRect l="5195" t="13865" r="16883"/>
          <a:stretch>
            <a:fillRect/>
          </a:stretch>
        </p:blipFill>
        <p:spPr bwMode="auto">
          <a:xfrm>
            <a:off x="199845" y="4293407"/>
            <a:ext cx="2286000" cy="236696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442912" y="34926"/>
            <a:ext cx="8229600" cy="712787"/>
          </a:xfrm>
        </p:spPr>
        <p:txBody>
          <a:bodyPr/>
          <a:lstStyle/>
          <a:p>
            <a:r>
              <a:rPr lang="en-US" sz="40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Post-Tensioning Retrofit </a:t>
            </a:r>
          </a:p>
        </p:txBody>
      </p:sp>
      <p:pic>
        <p:nvPicPr>
          <p:cNvPr id="6" name="Picture 4" descr="C:\Documents and Settings\mlaviolette\Desktop\Keg Creek Site Photos\1017_2011\DSC_2164.JPG"/>
          <p:cNvPicPr>
            <a:picLocks noChangeAspect="1" noChangeArrowheads="1"/>
          </p:cNvPicPr>
          <p:nvPr/>
        </p:nvPicPr>
        <p:blipFill>
          <a:blip r:embed="rId5" cstate="screen"/>
          <a:srcRect b="11945"/>
          <a:stretch>
            <a:fillRect/>
          </a:stretch>
        </p:blipFill>
        <p:spPr bwMode="auto">
          <a:xfrm>
            <a:off x="2582417" y="3901281"/>
            <a:ext cx="6561583" cy="28085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cxnSp>
        <p:nvCxnSpPr>
          <p:cNvPr id="8" name="Straight Arrow Connector 7"/>
          <p:cNvCxnSpPr/>
          <p:nvPr/>
        </p:nvCxnSpPr>
        <p:spPr bwMode="auto">
          <a:xfrm flipV="1">
            <a:off x="2362200" y="1828800"/>
            <a:ext cx="990600" cy="457200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lg" len="lg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 flipV="1">
            <a:off x="2485845" y="4876800"/>
            <a:ext cx="714555" cy="3048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2328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077200" cy="6858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PROJECT LOCATION</a:t>
            </a:r>
            <a:r>
              <a:rPr lang="en-US" sz="2800" dirty="0" smtClean="0">
                <a:solidFill>
                  <a:schemeClr val="tx2"/>
                </a:solidFill>
              </a:rPr>
              <a:t/>
            </a:r>
            <a:br>
              <a:rPr lang="en-US" sz="2800" dirty="0" smtClean="0">
                <a:solidFill>
                  <a:schemeClr val="tx2"/>
                </a:solidFill>
              </a:rPr>
            </a:br>
            <a:endParaRPr lang="en-US" sz="2400" dirty="0" smtClean="0">
              <a:solidFill>
                <a:srgbClr val="0070C0"/>
              </a:solidFill>
            </a:endParaRPr>
          </a:p>
        </p:txBody>
      </p:sp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533400" y="4919008"/>
            <a:ext cx="81534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2800" dirty="0" smtClean="0">
                <a:solidFill>
                  <a:schemeClr val="tx2"/>
                </a:solidFill>
              </a:rPr>
              <a:t>  US </a:t>
            </a:r>
            <a:r>
              <a:rPr lang="en-US" sz="2800" dirty="0">
                <a:solidFill>
                  <a:schemeClr val="tx2"/>
                </a:solidFill>
              </a:rPr>
              <a:t>Highway </a:t>
            </a:r>
            <a:r>
              <a:rPr lang="en-US" sz="2800" dirty="0" smtClean="0">
                <a:solidFill>
                  <a:schemeClr val="tx2"/>
                </a:solidFill>
              </a:rPr>
              <a:t>6 Bridge </a:t>
            </a:r>
            <a:r>
              <a:rPr lang="en-US" sz="2800" dirty="0">
                <a:solidFill>
                  <a:schemeClr val="tx2"/>
                </a:solidFill>
              </a:rPr>
              <a:t>over Keg Creek</a:t>
            </a:r>
          </a:p>
          <a:p>
            <a:pPr>
              <a:buBlip>
                <a:blip r:embed="rId3"/>
              </a:buBlip>
            </a:pPr>
            <a:r>
              <a:rPr lang="en-US" sz="2800" dirty="0" smtClean="0">
                <a:solidFill>
                  <a:schemeClr val="tx2"/>
                </a:solidFill>
              </a:rPr>
              <a:t>  6 miles east of Council Bluffs, IA</a:t>
            </a:r>
          </a:p>
          <a:p>
            <a:pPr>
              <a:buBlip>
                <a:blip r:embed="rId3"/>
              </a:buBlip>
            </a:pPr>
            <a:r>
              <a:rPr lang="en-US" sz="2800" dirty="0" smtClean="0">
                <a:solidFill>
                  <a:schemeClr val="tx2"/>
                </a:solidFill>
              </a:rPr>
              <a:t>  Rural Location - 3900 AADT with 9% Trucks</a:t>
            </a:r>
          </a:p>
          <a:p>
            <a:pPr>
              <a:buBlip>
                <a:blip r:embed="rId3"/>
              </a:buBlip>
            </a:pPr>
            <a:r>
              <a:rPr lang="en-US" sz="2800" dirty="0" smtClean="0">
                <a:solidFill>
                  <a:schemeClr val="tx2"/>
                </a:solidFill>
              </a:rPr>
              <a:t>  22 Mile Detour (13 miles out-of-distance travel)</a:t>
            </a:r>
            <a:endParaRPr lang="en-US" sz="2800" dirty="0">
              <a:solidFill>
                <a:schemeClr val="tx2"/>
              </a:solidFill>
            </a:endParaRPr>
          </a:p>
        </p:txBody>
      </p:sp>
      <p:pic>
        <p:nvPicPr>
          <p:cNvPr id="6" name="Picture 5" descr="Detour Keg Creek US 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90650" y="976745"/>
            <a:ext cx="5867400" cy="3796553"/>
          </a:xfrm>
          <a:prstGeom prst="rect">
            <a:avLst/>
          </a:prstGeom>
          <a:solidFill>
            <a:schemeClr val="accent2"/>
          </a:solidFill>
        </p:spPr>
      </p:pic>
      <p:cxnSp>
        <p:nvCxnSpPr>
          <p:cNvPr id="5" name="Straight Connector 4"/>
          <p:cNvCxnSpPr/>
          <p:nvPr/>
        </p:nvCxnSpPr>
        <p:spPr bwMode="auto">
          <a:xfrm flipH="1" flipV="1">
            <a:off x="4953000" y="2133600"/>
            <a:ext cx="1828800" cy="762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 flipH="1">
            <a:off x="4610100" y="2133600"/>
            <a:ext cx="342900" cy="1524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>
            <a:off x="4038600" y="2286000"/>
            <a:ext cx="5715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 flipH="1">
            <a:off x="3200400" y="2286000"/>
            <a:ext cx="838200" cy="381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Oval 19"/>
          <p:cNvSpPr/>
          <p:nvPr/>
        </p:nvSpPr>
        <p:spPr bwMode="auto">
          <a:xfrm>
            <a:off x="5241906" y="1952800"/>
            <a:ext cx="457200" cy="437800"/>
          </a:xfrm>
          <a:prstGeom prst="ellipse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 bwMode="auto">
          <a:xfrm flipH="1" flipV="1">
            <a:off x="5029200" y="3505200"/>
            <a:ext cx="304800" cy="3810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Rectangle 26"/>
          <p:cNvSpPr/>
          <p:nvPr/>
        </p:nvSpPr>
        <p:spPr>
          <a:xfrm>
            <a:off x="4953000" y="3810000"/>
            <a:ext cx="1741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Detour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828060" y="2002423"/>
            <a:ext cx="838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US 6</a:t>
            </a:r>
            <a:endParaRPr lang="en-US" sz="1600" dirty="0"/>
          </a:p>
        </p:txBody>
      </p:sp>
      <p:cxnSp>
        <p:nvCxnSpPr>
          <p:cNvPr id="3" name="Straight Arrow Connector 2"/>
          <p:cNvCxnSpPr/>
          <p:nvPr/>
        </p:nvCxnSpPr>
        <p:spPr bwMode="auto">
          <a:xfrm flipH="1">
            <a:off x="3505200" y="1295400"/>
            <a:ext cx="381000" cy="5334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Rectangle 16"/>
          <p:cNvSpPr/>
          <p:nvPr/>
        </p:nvSpPr>
        <p:spPr>
          <a:xfrm>
            <a:off x="3828060" y="1069715"/>
            <a:ext cx="6119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I</a:t>
            </a:r>
            <a:r>
              <a:rPr lang="en-US" sz="1600" b="1" dirty="0" smtClean="0">
                <a:solidFill>
                  <a:srgbClr val="FF0000"/>
                </a:solidFill>
              </a:rPr>
              <a:t>-80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6700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0" y="4171052"/>
            <a:ext cx="3646488" cy="2535238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Drilled Shaft Construction </a:t>
            </a:r>
            <a:r>
              <a:rPr lang="en-US" sz="2800" i="1" dirty="0" smtClean="0">
                <a:solidFill>
                  <a:srgbClr val="FF0000"/>
                </a:solidFill>
              </a:rPr>
              <a:t>(Phase 1)</a:t>
            </a:r>
          </a:p>
        </p:txBody>
      </p:sp>
      <p:pic>
        <p:nvPicPr>
          <p:cNvPr id="16387" name="Picture 2" descr="C:\Documents and Settings\mlaviolette\Desktop\Keg Creek Site Photos\0902_2011\Photos to Send\DSC_028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05513" y="261938"/>
            <a:ext cx="2862262" cy="4305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6388" name="Picture 3" descr="C:\Documents and Settings\mlaviolette\Desktop\Keg Creek Site Photos\0824_2011\DSC_024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95600" y="242888"/>
            <a:ext cx="2857500" cy="42973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6389" name="Picture 4" descr="C:\Documents and Settings\mlaviolette\Desktop\Keg Creek Site Photos\0902_2011\DSC_0276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646488" y="4138613"/>
            <a:ext cx="3798887" cy="2527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52400" y="152400"/>
            <a:ext cx="266700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/>
              <a:t>Location of drilled shaft is critical because of limited tolerance of pier placement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/>
              <a:t>Typ. shaft tolerance is 2” or 3” per </a:t>
            </a:r>
            <a:r>
              <a:rPr lang="en-US" sz="2000" dirty="0" smtClean="0"/>
              <a:t>CIP </a:t>
            </a:r>
            <a:r>
              <a:rPr lang="en-US" sz="2000" dirty="0" err="1" smtClean="0"/>
              <a:t>Std</a:t>
            </a:r>
            <a:r>
              <a:rPr lang="en-US" sz="2000" dirty="0" smtClean="0"/>
              <a:t> </a:t>
            </a:r>
            <a:r>
              <a:rPr lang="en-US" sz="2000" dirty="0"/>
              <a:t>Specs</a:t>
            </a:r>
            <a:r>
              <a:rPr lang="en-US" sz="2000" dirty="0">
                <a:solidFill>
                  <a:srgbClr val="00B050"/>
                </a:solidFill>
              </a:rPr>
              <a:t>….. </a:t>
            </a:r>
            <a:r>
              <a:rPr lang="en-US" sz="2000" dirty="0" smtClean="0">
                <a:solidFill>
                  <a:srgbClr val="00B050"/>
                </a:solidFill>
              </a:rPr>
              <a:t>FOR THIS CASE 1” TOLERANCE. </a:t>
            </a:r>
            <a:endParaRPr lang="en-US" sz="2000" dirty="0">
              <a:solidFill>
                <a:srgbClr val="00B05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/>
              <a:t>Double template for connecting shaft dowels to the column couplers is a MUST!</a:t>
            </a:r>
          </a:p>
          <a:p>
            <a:pPr>
              <a:buFont typeface="Arial" pitchFamily="34" charset="0"/>
              <a:buChar char="•"/>
            </a:pP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43800" y="4830604"/>
            <a:ext cx="1447800" cy="107721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Dowels for</a:t>
            </a:r>
          </a:p>
          <a:p>
            <a:r>
              <a:rPr lang="en-US" sz="1600" b="1" dirty="0" smtClean="0">
                <a:solidFill>
                  <a:srgbClr val="FF0000"/>
                </a:solidFill>
              </a:rPr>
              <a:t>Splice coupler connection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>
            <a:off x="6781800" y="5562600"/>
            <a:ext cx="762000" cy="76200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lg" len="lg"/>
            <a:tailEnd type="arrow"/>
          </a:ln>
          <a:effectLst/>
        </p:spPr>
      </p:cxnSp>
      <p:sp>
        <p:nvSpPr>
          <p:cNvPr id="12" name="Rectangle 11"/>
          <p:cNvSpPr/>
          <p:nvPr/>
        </p:nvSpPr>
        <p:spPr>
          <a:xfrm>
            <a:off x="4438650" y="1230702"/>
            <a:ext cx="13144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Drilled Shaft location allows for work under traffic</a:t>
            </a:r>
          </a:p>
        </p:txBody>
      </p:sp>
    </p:spTree>
    <p:extLst>
      <p:ext uri="{BB962C8B-B14F-4D97-AF65-F5344CB8AC3E}">
        <p14:creationId xmlns:p14="http://schemas.microsoft.com/office/powerpoint/2010/main" val="427450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3" cstate="screen"/>
          <a:srcRect l="1672"/>
          <a:stretch>
            <a:fillRect/>
          </a:stretch>
        </p:blipFill>
        <p:spPr bwMode="auto">
          <a:xfrm>
            <a:off x="95495" y="982133"/>
            <a:ext cx="8962533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9524" y="76200"/>
            <a:ext cx="9134475" cy="762000"/>
          </a:xfrm>
        </p:spPr>
        <p:txBody>
          <a:bodyPr/>
          <a:lstStyle/>
          <a:p>
            <a:r>
              <a:rPr lang="en-US" sz="40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14-Day ABC Timeline – Phase 2 </a:t>
            </a:r>
            <a:r>
              <a:rPr lang="en-US" sz="4000" dirty="0" smtClean="0">
                <a:solidFill>
                  <a:srgbClr val="FF0000"/>
                </a:solidFill>
              </a:rPr>
              <a:t/>
            </a:r>
            <a:br>
              <a:rPr lang="en-US" sz="4000" dirty="0" smtClean="0">
                <a:solidFill>
                  <a:srgbClr val="FF0000"/>
                </a:solidFill>
              </a:rPr>
            </a:br>
            <a:r>
              <a:rPr lang="en-US" sz="2000" i="1" dirty="0" smtClean="0">
                <a:solidFill>
                  <a:srgbClr val="FF0000"/>
                </a:solidFill>
              </a:rPr>
              <a:t>(as proposed by the Contractor)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9525" y="5562600"/>
            <a:ext cx="91344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</a:t>
            </a:r>
            <a:r>
              <a:rPr kumimoji="0" lang="en-US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Actual ABC period: Oct. 17 – Nov. 1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i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(OPEN TO TRAFFIC NOV. 2)</a:t>
            </a:r>
            <a:endParaRPr kumimoji="0" lang="en-US" sz="2000" b="0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7-Point Star 4"/>
          <p:cNvSpPr/>
          <p:nvPr/>
        </p:nvSpPr>
        <p:spPr bwMode="auto">
          <a:xfrm>
            <a:off x="8077200" y="1219200"/>
            <a:ext cx="228600" cy="152400"/>
          </a:xfrm>
          <a:prstGeom prst="star7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7-Point Star 5"/>
          <p:cNvSpPr/>
          <p:nvPr/>
        </p:nvSpPr>
        <p:spPr bwMode="auto">
          <a:xfrm>
            <a:off x="1752600" y="5782733"/>
            <a:ext cx="228600" cy="152400"/>
          </a:xfrm>
          <a:prstGeom prst="star7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Right Brace 2"/>
          <p:cNvSpPr/>
          <p:nvPr/>
        </p:nvSpPr>
        <p:spPr bwMode="auto">
          <a:xfrm>
            <a:off x="2209800" y="3581400"/>
            <a:ext cx="685800" cy="838200"/>
          </a:xfrm>
          <a:prstGeom prst="rightBrac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29466" y="3581400"/>
            <a:ext cx="21759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critical path items</a:t>
            </a:r>
          </a:p>
          <a:p>
            <a:r>
              <a:rPr lang="en-US" sz="1600" b="1" dirty="0" smtClean="0">
                <a:solidFill>
                  <a:srgbClr val="FF0000"/>
                </a:solidFill>
              </a:rPr>
              <a:t>went slower than expected</a:t>
            </a:r>
          </a:p>
        </p:txBody>
      </p:sp>
    </p:spTree>
    <p:extLst>
      <p:ext uri="{BB962C8B-B14F-4D97-AF65-F5344CB8AC3E}">
        <p14:creationId xmlns:p14="http://schemas.microsoft.com/office/powerpoint/2010/main" val="83746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-228600" y="0"/>
            <a:ext cx="3200400" cy="1544638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Day 1</a:t>
            </a:r>
            <a:br>
              <a:rPr lang="en-US" sz="3200" dirty="0" smtClean="0">
                <a:solidFill>
                  <a:srgbClr val="FF0000"/>
                </a:solidFill>
              </a:rPr>
            </a:br>
            <a:r>
              <a:rPr lang="en-US" sz="3200" dirty="0" smtClean="0">
                <a:solidFill>
                  <a:srgbClr val="FF0000"/>
                </a:solidFill>
              </a:rPr>
              <a:t> Oct. 17  </a:t>
            </a:r>
          </a:p>
        </p:txBody>
      </p:sp>
      <p:pic>
        <p:nvPicPr>
          <p:cNvPr id="2050" name="Picture 2" descr="W:\Projects\7800602005\BRFinal\ABC Progress Pictures\HNTB\1017_2011\DSC_1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447800"/>
            <a:ext cx="6647079" cy="4419600"/>
          </a:xfrm>
          <a:prstGeom prst="rect">
            <a:avLst/>
          </a:prstGeom>
          <a:noFill/>
        </p:spPr>
      </p:pic>
      <p:pic>
        <p:nvPicPr>
          <p:cNvPr id="12" name="Picture 5" descr="W:\Projects\7800602005\BRFinal\ABC Progress Pictures\HNTB\1017_2011\DSC_10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0"/>
            <a:ext cx="6705600" cy="4458511"/>
          </a:xfrm>
          <a:prstGeom prst="rect">
            <a:avLst/>
          </a:prstGeom>
          <a:noFill/>
        </p:spPr>
      </p:pic>
      <p:cxnSp>
        <p:nvCxnSpPr>
          <p:cNvPr id="13" name="Straight Arrow Connector 12"/>
          <p:cNvCxnSpPr/>
          <p:nvPr/>
        </p:nvCxnSpPr>
        <p:spPr bwMode="auto">
          <a:xfrm flipH="1" flipV="1">
            <a:off x="6553200" y="2438400"/>
            <a:ext cx="838200" cy="23622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6858000" y="4800600"/>
            <a:ext cx="182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PROTECT DRILLED SHAFT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5" name="Picture 6" descr="W:\Projects\7800602005\BRFinal\ABC Progress Pictures\HNTB\1017_2011\DSC_11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533400" y="0"/>
            <a:ext cx="10314433" cy="685800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3581400" y="5320710"/>
            <a:ext cx="4824104" cy="598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PROTECT PIER CAPS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1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2971800" y="-381000"/>
            <a:ext cx="3200400" cy="1544638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Day 3 – Oct. 19  </a:t>
            </a:r>
          </a:p>
        </p:txBody>
      </p:sp>
      <p:pic>
        <p:nvPicPr>
          <p:cNvPr id="5" name="Picture 3" descr="W:\Projects\7800602005\BRFinal\ABC Progress Pictures\Keg creek 10-19-11\IMG_04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2313544"/>
            <a:ext cx="6079067" cy="4559300"/>
          </a:xfrm>
          <a:prstGeom prst="rect">
            <a:avLst/>
          </a:prstGeom>
          <a:noFill/>
        </p:spPr>
      </p:pic>
      <p:pic>
        <p:nvPicPr>
          <p:cNvPr id="6" name="Picture 3" descr="W:\Projects\7800602005\BRFinal\ABC Progress Pictures\Keg creek 10-19-11\IMG_05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92" y="761999"/>
            <a:ext cx="5088307" cy="3816231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5105400" y="838200"/>
            <a:ext cx="3200400" cy="154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n-US" sz="3200" kern="0" dirty="0" smtClean="0">
                <a:solidFill>
                  <a:srgbClr val="FF0000"/>
                </a:solidFill>
              </a:rPr>
              <a:t>Drive Pile!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7092" y="4800600"/>
            <a:ext cx="3200400" cy="154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n-US" sz="3200" kern="0" dirty="0" smtClean="0">
                <a:solidFill>
                  <a:srgbClr val="FF0000"/>
                </a:solidFill>
              </a:rPr>
              <a:t>Move </a:t>
            </a:r>
          </a:p>
          <a:p>
            <a:r>
              <a:rPr lang="en-US" sz="3200" kern="0" dirty="0" smtClean="0">
                <a:solidFill>
                  <a:srgbClr val="FF0000"/>
                </a:solidFill>
              </a:rPr>
              <a:t>Pier Caps</a:t>
            </a:r>
          </a:p>
        </p:txBody>
      </p:sp>
    </p:spTree>
    <p:extLst>
      <p:ext uri="{BB962C8B-B14F-4D97-AF65-F5344CB8AC3E}">
        <p14:creationId xmlns:p14="http://schemas.microsoft.com/office/powerpoint/2010/main" val="1940067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5653177" y="76200"/>
            <a:ext cx="3200400" cy="1544638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Day 4 – Oct. 20</a:t>
            </a:r>
            <a:br>
              <a:rPr lang="en-US" sz="3200" dirty="0" smtClean="0">
                <a:solidFill>
                  <a:srgbClr val="FF0000"/>
                </a:solidFill>
              </a:rPr>
            </a:br>
            <a:r>
              <a:rPr lang="en-US" sz="3200" dirty="0" smtClean="0">
                <a:solidFill>
                  <a:srgbClr val="FF0000"/>
                </a:solidFill>
              </a:rPr>
              <a:t>Column Assembly  </a:t>
            </a:r>
          </a:p>
        </p:txBody>
      </p:sp>
      <p:pic>
        <p:nvPicPr>
          <p:cNvPr id="5125" name="Picture 5" descr="W:\Projects\7800602005\BRFinal\ABC Progress Pictures\Keg Creek 10-20-11\IMG_05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124200" cy="2343150"/>
          </a:xfrm>
          <a:prstGeom prst="rect">
            <a:avLst/>
          </a:prstGeom>
          <a:noFill/>
        </p:spPr>
      </p:pic>
      <p:pic>
        <p:nvPicPr>
          <p:cNvPr id="10" name="Picture 2" descr="W:\Projects\7800602005\BRFinal\ABC Progress Pictures\Keg Creek 10-20-11\IMG_05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5950"/>
            <a:ext cx="6629400" cy="49720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00400" y="381000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Cutoff dowels</a:t>
            </a:r>
          </a:p>
          <a:p>
            <a:r>
              <a:rPr lang="en-US" sz="2400" dirty="0" smtClean="0"/>
              <a:t> and shim plates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6781800" y="2057400"/>
            <a:ext cx="2362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Add non-shrink bedding</a:t>
            </a:r>
          </a:p>
          <a:p>
            <a:r>
              <a:rPr lang="en-US" sz="2400" dirty="0" smtClean="0"/>
              <a:t>grout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Bedding grout should be slightly overfilled and crowned</a:t>
            </a:r>
          </a:p>
        </p:txBody>
      </p:sp>
      <p:pic>
        <p:nvPicPr>
          <p:cNvPr id="9" name="Picture 3" descr="W:\Projects\7800602005\BRFinal\ABC Progress Pictures\Keg Creek 10-20-11\IMG_05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01600" y="0"/>
            <a:ext cx="9245600" cy="69342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816306" y="2667000"/>
            <a:ext cx="879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52 kips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78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09600" y="-18406"/>
            <a:ext cx="7924800" cy="1544638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Day 4 , Oct. 20 - Column Assembly   </a:t>
            </a:r>
          </a:p>
        </p:txBody>
      </p:sp>
      <p:pic>
        <p:nvPicPr>
          <p:cNvPr id="9218" name="Picture 2" descr="W:\Projects\7800602005\BRFinal\ABC Progress Pictures\HNTB\1020_2011\DSC_12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3898" y="2057400"/>
            <a:ext cx="7220102" cy="4800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52600" y="1295400"/>
            <a:ext cx="75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Removal of bottom form with rubber coupler plugs</a:t>
            </a: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7" name="Picture 4" descr="W:\Projects\7800602005\BRFinal\ABC Progress Pictures\Keg Creek 10-20-11\IMG_05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691" y="0"/>
            <a:ext cx="7315200" cy="54864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514600" y="361936"/>
            <a:ext cx="274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Columns need to be match marked for placement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39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W:\Projects\7800602005\BRFinal\ABC Progress Pictures\Keg Creek 10-20-11\IMG_05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967" y="857250"/>
            <a:ext cx="8001000" cy="6000750"/>
          </a:xfrm>
          <a:prstGeom prst="rect">
            <a:avLst/>
          </a:prstGeom>
          <a:noFill/>
        </p:spPr>
      </p:pic>
      <p:sp>
        <p:nvSpPr>
          <p:cNvPr id="9" name="Title 3"/>
          <p:cNvSpPr txBox="1">
            <a:spLocks/>
          </p:cNvSpPr>
          <p:nvPr/>
        </p:nvSpPr>
        <p:spPr bwMode="auto">
          <a:xfrm>
            <a:off x="571500" y="5105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Mid-afternoon contractor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done with column erection ~ 1 hour / column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90600" y="152399"/>
            <a:ext cx="746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Precast Column Erection</a:t>
            </a:r>
            <a:endParaRPr lang="en-US" sz="3600" dirty="0">
              <a:latin typeface="Copperplate Gothic Bold" panose="020E0705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52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 descr="C:\Documents and Settings\mlaviolette\Desktop\Keg Creek Site Photos\1017_2011\DSC_134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92425" y="3657600"/>
            <a:ext cx="5148263" cy="3127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8676" name="Picture 4" descr="C:\Documents and Settings\mlaviolette\Desktop\Keg Creek Site Photos\1017_2011\DSC_1449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192338" y="823912"/>
            <a:ext cx="3082925" cy="283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8677" name="Picture 5" descr="C:\Documents and Settings\mlaviolette\Desktop\Keg Creek Site Photos\1017_2011\DSC_1453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661024" y="822325"/>
            <a:ext cx="3179763" cy="2835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-56322" y="14204"/>
            <a:ext cx="9220200" cy="762000"/>
          </a:xfrm>
        </p:spPr>
        <p:txBody>
          <a:bodyPr/>
          <a:lstStyle/>
          <a:p>
            <a:r>
              <a:rPr lang="en-US" sz="40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Bedding and Coupler Grouting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9225" y="4044227"/>
            <a:ext cx="2743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Coupler Grouting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Procedure is critical! Workers need to be trained and supervised by manufacturer.</a:t>
            </a: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1143000"/>
            <a:ext cx="2057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Sponge rubber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bedding grout dam for retention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 flipV="1">
            <a:off x="1432983" y="1752600"/>
            <a:ext cx="1459442" cy="762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92018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5334000" y="457200"/>
            <a:ext cx="3200400" cy="1544638"/>
          </a:xfrm>
        </p:spPr>
        <p:txBody>
          <a:bodyPr/>
          <a:lstStyle/>
          <a:p>
            <a:r>
              <a:rPr lang="en-US" sz="36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Temporary</a:t>
            </a:r>
            <a:br>
              <a:rPr lang="en-US" sz="36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</a:br>
            <a:r>
              <a:rPr lang="en-US" sz="36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Abutment</a:t>
            </a:r>
            <a:br>
              <a:rPr lang="en-US" sz="36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</a:br>
            <a:r>
              <a:rPr lang="en-US" sz="36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Supports</a:t>
            </a:r>
          </a:p>
        </p:txBody>
      </p:sp>
      <p:pic>
        <p:nvPicPr>
          <p:cNvPr id="6146" name="Picture 2" descr="W:\Projects\7800602005\BRFinal\ABC Progress Pictures\Keg Creek 10-20-11\IMG_05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8"/>
            <a:ext cx="5029200" cy="3771900"/>
          </a:xfrm>
          <a:prstGeom prst="rect">
            <a:avLst/>
          </a:prstGeom>
          <a:noFill/>
        </p:spPr>
      </p:pic>
      <p:pic>
        <p:nvPicPr>
          <p:cNvPr id="7" name="Picture 3" descr="W:\Projects\7800602005\BRFinal\ABC Progress Pictures\Keg Creek 10-20-11\IMG_05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47691" y="2574266"/>
            <a:ext cx="5715000" cy="4286250"/>
          </a:xfrm>
          <a:prstGeom prst="rect">
            <a:avLst/>
          </a:prstGeom>
          <a:noFill/>
        </p:spPr>
      </p:pic>
      <p:sp>
        <p:nvSpPr>
          <p:cNvPr id="10" name="Title 1"/>
          <p:cNvSpPr txBox="1">
            <a:spLocks/>
          </p:cNvSpPr>
          <p:nvPr/>
        </p:nvSpPr>
        <p:spPr bwMode="auto">
          <a:xfrm>
            <a:off x="69011" y="3733800"/>
            <a:ext cx="3200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l"/>
            <a:r>
              <a:rPr lang="en-US" sz="3200" kern="0" dirty="0" smtClean="0">
                <a:solidFill>
                  <a:srgbClr val="FF0000"/>
                </a:solidFill>
              </a:rPr>
              <a:t>Contractor casted high early strength bearing pads after pile driving </a:t>
            </a:r>
          </a:p>
        </p:txBody>
      </p:sp>
    </p:spTree>
    <p:extLst>
      <p:ext uri="{BB962C8B-B14F-4D97-AF65-F5344CB8AC3E}">
        <p14:creationId xmlns:p14="http://schemas.microsoft.com/office/powerpoint/2010/main" val="326298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8574" y="4214813"/>
            <a:ext cx="2790826" cy="2490787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Day 5</a:t>
            </a:r>
            <a:b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</a:br>
            <a: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Oct, 20</a:t>
            </a:r>
            <a:b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</a:br>
            <a: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Abutment / Wing Erection</a:t>
            </a:r>
            <a:endParaRPr lang="en-US" sz="3200" i="1" dirty="0" smtClean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pic>
        <p:nvPicPr>
          <p:cNvPr id="19459" name="Picture 4" descr="C:\Documents and Settings\mlaviolette\Desktop\Keg Creek Site Photos\1017_2011\DSC_137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" y="76200"/>
            <a:ext cx="3733800" cy="40082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9460" name="Picture 5" descr="C:\Documents and Settings\mlaviolette\Desktop\Keg Creek Site Photos\1017_2011\DSC_1396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528733" y="48335"/>
            <a:ext cx="2857500" cy="406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9461" name="Picture 6" descr="C:\Documents and Settings\mlaviolette\Desktop\Keg Creek Site Photos\1017_2011\DSC_1389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743200" y="4144962"/>
            <a:ext cx="6164263" cy="2713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562600" y="5715000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93 kips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06582" y="2101334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26 kips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5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body" idx="1"/>
          </p:nvPr>
        </p:nvSpPr>
        <p:spPr>
          <a:xfrm>
            <a:off x="495556" y="533400"/>
            <a:ext cx="5562600" cy="1500187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EXISTING BRIDGE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180’ x 28’-0 Continuous concrete girder bridge</a:t>
            </a:r>
            <a:r>
              <a:rPr lang="en-US" sz="2800" dirty="0" smtClean="0">
                <a:solidFill>
                  <a:schemeClr val="tx2"/>
                </a:solidFill>
              </a:rPr>
              <a:t/>
            </a:r>
            <a:br>
              <a:rPr lang="en-US" sz="2800" dirty="0" smtClean="0">
                <a:solidFill>
                  <a:schemeClr val="tx2"/>
                </a:solidFill>
              </a:rPr>
            </a:br>
            <a:endParaRPr lang="en-US" sz="2400" dirty="0" smtClean="0">
              <a:solidFill>
                <a:srgbClr val="0070C0"/>
              </a:solidFill>
            </a:endParaRPr>
          </a:p>
        </p:txBody>
      </p:sp>
      <p:pic>
        <p:nvPicPr>
          <p:cNvPr id="5" name="Picture 3" descr="\\Nyw00\bsivakumar$\HNTB Docs\TRB-SHRP2\SHRP2 R04 Phase 2\Demonstration Project\Demo Project files\Pictures\DSCN109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" y="1752600"/>
            <a:ext cx="5791712" cy="434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Content Placeholder 1"/>
          <p:cNvSpPr txBox="1">
            <a:spLocks/>
          </p:cNvSpPr>
          <p:nvPr/>
        </p:nvSpPr>
        <p:spPr>
          <a:xfrm>
            <a:off x="6248400" y="990600"/>
            <a:ext cx="2819400" cy="4724400"/>
          </a:xfrm>
          <a:prstGeom prst="rect">
            <a:avLst/>
          </a:prstGeom>
        </p:spPr>
        <p:txBody>
          <a:bodyPr/>
          <a:lstStyle/>
          <a:p>
            <a:pPr marL="342900" lvl="0" indent="-342900" eaLnBrk="0" hangingPunct="0">
              <a:lnSpc>
                <a:spcPct val="85000"/>
              </a:lnSpc>
              <a:spcBef>
                <a:spcPct val="50000"/>
              </a:spcBef>
              <a:buClr>
                <a:srgbClr val="3366FF"/>
              </a:buClr>
              <a:buBlip>
                <a:blip r:embed="rId3"/>
              </a:buBlip>
              <a:defRPr/>
            </a:pPr>
            <a:r>
              <a:rPr lang="en-US" sz="2200" b="0" kern="0" dirty="0" smtClean="0">
                <a:latin typeface="+mn-lt"/>
              </a:rPr>
              <a:t>Built in 1953</a:t>
            </a:r>
          </a:p>
          <a:p>
            <a:pPr marL="342900" lvl="0" indent="-342900" eaLnBrk="0" hangingPunct="0">
              <a:lnSpc>
                <a:spcPct val="85000"/>
              </a:lnSpc>
              <a:spcBef>
                <a:spcPct val="50000"/>
              </a:spcBef>
              <a:buClr>
                <a:srgbClr val="3366FF"/>
              </a:buClr>
              <a:buBlip>
                <a:blip r:embed="rId3"/>
              </a:buBlip>
              <a:defRPr/>
            </a:pPr>
            <a:r>
              <a:rPr lang="en-US" sz="2200" kern="0" dirty="0" smtClean="0">
                <a:solidFill>
                  <a:srgbClr val="FFFFFF"/>
                </a:solidFill>
              </a:rPr>
              <a:t>3 </a:t>
            </a:r>
            <a:r>
              <a:rPr lang="en-US" sz="2200" kern="0" dirty="0">
                <a:solidFill>
                  <a:srgbClr val="FFFFFF"/>
                </a:solidFill>
              </a:rPr>
              <a:t>spans </a:t>
            </a:r>
            <a:r>
              <a:rPr lang="en-US" sz="2200" kern="0" dirty="0" smtClean="0">
                <a:solidFill>
                  <a:srgbClr val="00B050"/>
                </a:solidFill>
              </a:rPr>
              <a:t>53’6</a:t>
            </a:r>
            <a:r>
              <a:rPr lang="en-US" sz="2200" kern="0" dirty="0">
                <a:solidFill>
                  <a:srgbClr val="00B050"/>
                </a:solidFill>
              </a:rPr>
              <a:t>”,73’,</a:t>
            </a:r>
            <a:r>
              <a:rPr lang="en-US" sz="2200" kern="0" dirty="0" smtClean="0">
                <a:solidFill>
                  <a:srgbClr val="00B050"/>
                </a:solidFill>
              </a:rPr>
              <a:t>53’6</a:t>
            </a:r>
            <a:r>
              <a:rPr lang="en-US" sz="2200" kern="0" dirty="0">
                <a:solidFill>
                  <a:srgbClr val="00B050"/>
                </a:solidFill>
              </a:rPr>
              <a:t>”</a:t>
            </a:r>
          </a:p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Clr>
                <a:schemeClr val="accent1"/>
              </a:buClr>
              <a:buBlip>
                <a:blip r:embed="rId3"/>
              </a:buBlip>
              <a:defRPr/>
            </a:pPr>
            <a:r>
              <a:rPr lang="en-US" sz="2200" b="0" kern="0" dirty="0" smtClean="0">
                <a:latin typeface="+mn-lt"/>
              </a:rPr>
              <a:t>Moderate sized, typical rural crossing</a:t>
            </a:r>
          </a:p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Clr>
                <a:schemeClr val="accent1"/>
              </a:buClr>
              <a:buBlip>
                <a:blip r:embed="rId3"/>
              </a:buBlip>
              <a:defRPr/>
            </a:pPr>
            <a:r>
              <a:rPr lang="en-US" sz="2200" kern="0" dirty="0" smtClean="0"/>
              <a:t>Small, meandering stream </a:t>
            </a:r>
            <a:endParaRPr lang="en-US" sz="2200" b="0" kern="0" dirty="0">
              <a:latin typeface="+mn-lt"/>
            </a:endParaRPr>
          </a:p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Clr>
                <a:schemeClr val="accent1"/>
              </a:buClr>
              <a:buBlip>
                <a:blip r:embed="rId3"/>
              </a:buBlip>
              <a:defRPr/>
            </a:pPr>
            <a:r>
              <a:rPr lang="en-US" sz="2200" b="0" kern="0" dirty="0" smtClean="0">
                <a:latin typeface="+mn-lt"/>
              </a:rPr>
              <a:t>Narrow bridge width on primary road system</a:t>
            </a:r>
          </a:p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Clr>
                <a:schemeClr val="accent1"/>
              </a:buClr>
              <a:buBlip>
                <a:blip r:embed="rId3"/>
              </a:buBlip>
              <a:defRPr/>
            </a:pPr>
            <a:r>
              <a:rPr lang="en-US" sz="2200" kern="0" dirty="0" smtClean="0"/>
              <a:t>Sufficiency rating = 33</a:t>
            </a:r>
          </a:p>
        </p:txBody>
      </p:sp>
    </p:spTree>
    <p:extLst>
      <p:ext uri="{BB962C8B-B14F-4D97-AF65-F5344CB8AC3E}">
        <p14:creationId xmlns:p14="http://schemas.microsoft.com/office/powerpoint/2010/main" val="59872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3200400" cy="1544638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Day 5 – Oct. 21  </a:t>
            </a:r>
          </a:p>
        </p:txBody>
      </p:sp>
      <p:pic>
        <p:nvPicPr>
          <p:cNvPr id="11266" name="Picture 2" descr="W:\Projects\7800602005\BRFinal\ABC Progress Pictures\HNTB\1021_2011\DSC_13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6800"/>
            <a:ext cx="8709966" cy="5791200"/>
          </a:xfrm>
          <a:prstGeom prst="rect">
            <a:avLst/>
          </a:prstGeom>
          <a:noFill/>
        </p:spPr>
      </p:pic>
      <p:pic>
        <p:nvPicPr>
          <p:cNvPr id="11267" name="Picture 3" descr="W:\Projects\7800602005\BRFinal\ABC Progress Pictures\HNTB\1021_2011\DSC_14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63452"/>
            <a:ext cx="5105400" cy="339454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657600" y="228600"/>
            <a:ext cx="43434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3 crane erection sequence went well </a:t>
            </a:r>
          </a:p>
        </p:txBody>
      </p:sp>
      <p:pic>
        <p:nvPicPr>
          <p:cNvPr id="7" name="Picture 4" descr="W:\Projects\7800602005\BRFinal\ABC Progress Pictures\Keg Creek 10-21-11\IMG_06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500" y="0"/>
            <a:ext cx="51435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7558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3" descr="C:\Documents and Settings\mlaviolette\Desktop\Keg Creek Site Photos\1017_2011\DSC_156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7818" y="1129506"/>
            <a:ext cx="2624138" cy="2736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1509" name="Picture 5" descr="C:\Documents and Settings\mlaviolette\Desktop\Keg Creek Site Photos\1017_2011\DSC_157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42343" y="3276600"/>
            <a:ext cx="5076825" cy="33766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1507" name="Picture 2" descr="C:\Documents and Settings\mlaviolette\Desktop\Keg Creek Site Photos\1017_2011\DSC_157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875337" y="1143000"/>
            <a:ext cx="2897188" cy="2709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1506" name="Title 4"/>
          <p:cNvSpPr>
            <a:spLocks noGrp="1"/>
          </p:cNvSpPr>
          <p:nvPr>
            <p:ph type="title"/>
          </p:nvPr>
        </p:nvSpPr>
        <p:spPr>
          <a:xfrm>
            <a:off x="0" y="152400"/>
            <a:ext cx="9143999" cy="719137"/>
          </a:xfrm>
        </p:spPr>
        <p:txBody>
          <a:bodyPr/>
          <a:lstStyle/>
          <a:p>
            <a:r>
              <a:rPr lang="en-US" sz="40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SCC – Abutment Pile Pockets</a:t>
            </a:r>
            <a:endParaRPr lang="en-US" sz="4000" i="1" dirty="0" smtClean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pic>
        <p:nvPicPr>
          <p:cNvPr id="6" name="Picture 7" descr="C:\Documents and Settings\mlaviolette\Desktop\Keg Creek Site Photos\1017_2011\DSC_1359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657600" y="1143000"/>
            <a:ext cx="1609725" cy="23478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228600" y="3866356"/>
            <a:ext cx="1941513" cy="269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l"/>
            <a:r>
              <a:rPr lang="en-US" sz="3200" kern="0" dirty="0" smtClean="0">
                <a:solidFill>
                  <a:srgbClr val="FF0000"/>
                </a:solidFill>
              </a:rPr>
              <a:t>Cast SCC</a:t>
            </a:r>
          </a:p>
          <a:p>
            <a:pPr algn="l"/>
            <a:r>
              <a:rPr lang="en-US" sz="3200" kern="0" dirty="0" smtClean="0">
                <a:solidFill>
                  <a:srgbClr val="FF0000"/>
                </a:solidFill>
              </a:rPr>
              <a:t>ASAP for cure time</a:t>
            </a:r>
          </a:p>
        </p:txBody>
      </p:sp>
    </p:spTree>
    <p:extLst>
      <p:ext uri="{BB962C8B-B14F-4D97-AF65-F5344CB8AC3E}">
        <p14:creationId xmlns:p14="http://schemas.microsoft.com/office/powerpoint/2010/main" val="308609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5791200" y="-304800"/>
            <a:ext cx="3200400" cy="1544638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Day 6 – Oct. 22  </a:t>
            </a:r>
          </a:p>
        </p:txBody>
      </p:sp>
      <p:pic>
        <p:nvPicPr>
          <p:cNvPr id="3074" name="Picture 2" descr="W:\Projects\7800602005\BRFinal\ABC Progress Pictures\HNTB\1022_2011\DSC_14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5832655" cy="3878094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943600" y="762000"/>
            <a:ext cx="2971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 168,000 LBS (84Ton)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Largest Iowa precast lift.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Used typical embedded P/S strand details for lifting.</a:t>
            </a:r>
            <a:endParaRPr lang="en-US" sz="2400" dirty="0"/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1" y="4191000"/>
            <a:ext cx="4267199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n-US" kern="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Cap Beam Erection &amp; Assembly</a:t>
            </a:r>
          </a:p>
        </p:txBody>
      </p:sp>
      <p:pic>
        <p:nvPicPr>
          <p:cNvPr id="11" name="Picture 3" descr="C:\Documents and Settings\mlaviolette\Desktop\Keg Creek Site Photos\1017_2011\DSC_148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89450" y="3762256"/>
            <a:ext cx="4654550" cy="30957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30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 txBox="1">
            <a:spLocks/>
          </p:cNvSpPr>
          <p:nvPr/>
        </p:nvSpPr>
        <p:spPr bwMode="auto">
          <a:xfrm>
            <a:off x="-300488" y="-457200"/>
            <a:ext cx="997788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n-US" sz="3600" kern="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Cap Beam Erection &amp; Assembly</a:t>
            </a:r>
          </a:p>
        </p:txBody>
      </p:sp>
      <p:pic>
        <p:nvPicPr>
          <p:cNvPr id="12" name="Picture 4" descr="W:\Projects\7800602005\BRFinal\ABC Progress Pictures\HNTB\1022_2011\DSC_14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057718"/>
            <a:ext cx="6647078" cy="44196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84942" y="5473005"/>
            <a:ext cx="84304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This was certainly easy! This could be utilized for 4 span or larger bridge. Access in the stream channel was key! 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14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-174625" y="0"/>
            <a:ext cx="9601200" cy="762000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Superstructure Module Transport</a:t>
            </a:r>
          </a:p>
        </p:txBody>
      </p:sp>
      <p:pic>
        <p:nvPicPr>
          <p:cNvPr id="32772" name="Picture 2" descr="C:\Documents and Settings\mlaviolette\Desktop\Keg Creek Site Photos\1017_2011\DSC_159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914400"/>
            <a:ext cx="4625975" cy="3076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5181600" y="685800"/>
            <a:ext cx="32004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endParaRPr lang="en-US" sz="3200" kern="0" dirty="0" smtClean="0">
              <a:solidFill>
                <a:srgbClr val="FF0000"/>
              </a:solidFill>
            </a:endParaRPr>
          </a:p>
          <a:p>
            <a:endParaRPr lang="en-US" sz="3200" kern="0" dirty="0">
              <a:solidFill>
                <a:srgbClr val="FF0000"/>
              </a:solidFill>
            </a:endParaRPr>
          </a:p>
          <a:p>
            <a:endParaRPr lang="en-US" sz="3200" kern="0" dirty="0" smtClean="0">
              <a:solidFill>
                <a:srgbClr val="FF0000"/>
              </a:solidFill>
            </a:endParaRPr>
          </a:p>
          <a:p>
            <a:r>
              <a:rPr lang="en-US" sz="3200" kern="0" dirty="0" smtClean="0">
                <a:solidFill>
                  <a:srgbClr val="FF0000"/>
                </a:solidFill>
              </a:rPr>
              <a:t>Day 8 – Oct. 24</a:t>
            </a:r>
            <a:br>
              <a:rPr lang="en-US" sz="3200" kern="0" dirty="0" smtClean="0">
                <a:solidFill>
                  <a:srgbClr val="FF0000"/>
                </a:solidFill>
              </a:rPr>
            </a:br>
            <a:r>
              <a:rPr lang="en-US" sz="3200" kern="0" dirty="0" smtClean="0">
                <a:solidFill>
                  <a:srgbClr val="FF0000"/>
                </a:solidFill>
              </a:rPr>
              <a:t/>
            </a:r>
            <a:br>
              <a:rPr lang="en-US" sz="3200" kern="0" dirty="0" smtClean="0">
                <a:solidFill>
                  <a:srgbClr val="FF0000"/>
                </a:solidFill>
              </a:rPr>
            </a:br>
            <a:endParaRPr lang="en-US" sz="3200" kern="0" dirty="0" smtClean="0">
              <a:solidFill>
                <a:srgbClr val="FF0000"/>
              </a:solidFill>
            </a:endParaRPr>
          </a:p>
          <a:p>
            <a:endParaRPr lang="en-US" sz="3200" kern="0" dirty="0" smtClean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99000" y="1630157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sz="2000" dirty="0" smtClean="0"/>
              <a:t>1 week into closure period. Erecting</a:t>
            </a:r>
            <a:r>
              <a:rPr lang="en-US" sz="2000" dirty="0"/>
              <a:t> </a:t>
            </a:r>
            <a:r>
              <a:rPr lang="en-US" sz="2000" dirty="0" smtClean="0"/>
              <a:t>superstructure modules.</a:t>
            </a:r>
          </a:p>
        </p:txBody>
      </p:sp>
      <p:pic>
        <p:nvPicPr>
          <p:cNvPr id="12" name="Picture 3" descr="W:\Projects\7800602005\BRFinal\ABC Progress Pictures\HNTB\1024_2011\DSC_16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9535" y="3570457"/>
            <a:ext cx="4944465" cy="32875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256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W:\Projects\7800602005\BRFinal\ABC Progress Pictures\HNTB\1024_2011\DSC_16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4400"/>
            <a:ext cx="5042611" cy="3352800"/>
          </a:xfrm>
          <a:prstGeom prst="rect">
            <a:avLst/>
          </a:prstGeom>
          <a:noFill/>
        </p:spPr>
      </p:pic>
      <p:pic>
        <p:nvPicPr>
          <p:cNvPr id="7" name="Picture 2" descr="C:\Documents and Settings\aabuhaw\Desktop\Int Mo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026" y="3962400"/>
            <a:ext cx="4354712" cy="28956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963382" y="4343400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69-80 kips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Superstructure Module Erection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05200" y="1066800"/>
            <a:ext cx="1488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102-112 kips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57800" y="1831651"/>
            <a:ext cx="3657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 Exterior modules had to be carefully rigged for a balanced lift.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/>
              <a:t> </a:t>
            </a:r>
            <a:r>
              <a:rPr lang="en-US" sz="2000" dirty="0" smtClean="0"/>
              <a:t>Lifting points attached to top flange of steel girders.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00200" y="5562600"/>
            <a:ext cx="8430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2 crane pick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84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W:\Projects\7800602005\BRFinal\ABC Progress Pictures\HNTB\1024_2011\DSC_16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300" y="1447800"/>
            <a:ext cx="7775266" cy="5169725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474133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n-US" sz="4000" kern="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Superstructure Module Erection</a:t>
            </a:r>
          </a:p>
        </p:txBody>
      </p:sp>
    </p:spTree>
    <p:extLst>
      <p:ext uri="{BB962C8B-B14F-4D97-AF65-F5344CB8AC3E}">
        <p14:creationId xmlns:p14="http://schemas.microsoft.com/office/powerpoint/2010/main" val="257293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457200" y="19050"/>
            <a:ext cx="8229600" cy="788987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Module Assembly</a:t>
            </a:r>
          </a:p>
        </p:txBody>
      </p:sp>
      <p:pic>
        <p:nvPicPr>
          <p:cNvPr id="34819" name="Picture 3" descr="C:\Documents and Settings\mlaviolette\Desktop\Keg Creek Site Photos\1017_2011\DSC_177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2400" y="799041"/>
            <a:ext cx="5127625" cy="3409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604" name="Picture 4" descr="C:\Documents and Settings\mlaviolette\Desktop\Keg Creek Site Photos\1017_2011\DSC_176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72200" y="2555875"/>
            <a:ext cx="2971800" cy="45967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605" name="Picture 5" descr="C:\Documents and Settings\mlaviolette\Desktop\Keg Creek Site Photos\1017_2011\DSC_180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34000" y="832908"/>
            <a:ext cx="3810000" cy="2533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4" descr="C:\Documents and Settings\mlaviolette\Desktop\Keg Creek Site Photos\1017_2011\DSC_1641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752600" y="3934619"/>
            <a:ext cx="4397151" cy="29233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2638" y="4343400"/>
            <a:ext cx="20824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Module deck design should minimize reinforcing to avoid</a:t>
            </a:r>
          </a:p>
          <a:p>
            <a:r>
              <a:rPr lang="en-US" sz="2000" dirty="0" smtClean="0"/>
              <a:t>interferences</a:t>
            </a:r>
          </a:p>
        </p:txBody>
      </p:sp>
    </p:spTree>
    <p:extLst>
      <p:ext uri="{BB962C8B-B14F-4D97-AF65-F5344CB8AC3E}">
        <p14:creationId xmlns:p14="http://schemas.microsoft.com/office/powerpoint/2010/main" val="182470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685800" y="25842"/>
            <a:ext cx="8255000" cy="1544638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Deck Joint Reinforcing, Bolting</a:t>
            </a:r>
            <a:b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</a:br>
            <a: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and Forming – Days 10 &amp; 11</a:t>
            </a:r>
          </a:p>
        </p:txBody>
      </p:sp>
      <p:pic>
        <p:nvPicPr>
          <p:cNvPr id="6" name="Picture 3" descr="W:\Projects\7800602005\BRFinal\ABC Progress Pictures\Keg Creek 10-26-11\IMG_1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77" y="2207227"/>
            <a:ext cx="3860800" cy="5147733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1262" y="1524000"/>
            <a:ext cx="441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Lots of joint forming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8" name="Picture 2" descr="W:\Projects\7800602005\BRFinal\ABC Progress Pictures\Keg Creek 10-26-11\IMG_1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11600" y="1619533"/>
            <a:ext cx="5257800" cy="394335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5105400" y="5791200"/>
            <a:ext cx="3581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Bolting modules over pier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62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305800" cy="1544638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Deck Joint Reinforcing, Bolting</a:t>
            </a:r>
            <a:b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</a:br>
            <a: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and Forming – Days 10 &amp; 11</a:t>
            </a:r>
          </a:p>
        </p:txBody>
      </p:sp>
      <p:pic>
        <p:nvPicPr>
          <p:cNvPr id="9" name="Picture 2" descr="W:\Projects\7800602005\BRFinal\ABC Progress Pictures\HNTB\1026_2011\DSC_18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22178"/>
            <a:ext cx="3276600" cy="4928007"/>
          </a:xfrm>
          <a:prstGeom prst="rect">
            <a:avLst/>
          </a:prstGeom>
          <a:noFill/>
        </p:spPr>
      </p:pic>
      <p:pic>
        <p:nvPicPr>
          <p:cNvPr id="10" name="Picture 3" descr="W:\Projects\7800602005\BRFinal\ABC Progress Pictures\Keg Creek 10-27-11\IMG_10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657600"/>
            <a:ext cx="4267200" cy="3200400"/>
          </a:xfrm>
          <a:prstGeom prst="rect">
            <a:avLst/>
          </a:prstGeom>
          <a:noFill/>
        </p:spPr>
      </p:pic>
      <p:pic>
        <p:nvPicPr>
          <p:cNvPr id="11" name="Picture 5" descr="W:\Projects\7800602005\BRFinal\ABC Progress Pictures\Keg Creek 10-27-11\IMG_10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1219200"/>
            <a:ext cx="3454400" cy="25908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99915" y="906515"/>
            <a:ext cx="13383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Joint rebar =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$$ labor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38415" y="4191000"/>
            <a:ext cx="13383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Epoxy coating can be damaged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86600" y="1600200"/>
            <a:ext cx="175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Need to minimize rebar congestion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60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Why Keg Creek?</a:t>
            </a:r>
            <a:endParaRPr lang="en-US" dirty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05400"/>
          </a:xfrm>
        </p:spPr>
        <p:txBody>
          <a:bodyPr/>
          <a:lstStyle/>
          <a:p>
            <a:pPr>
              <a:buBlip>
                <a:blip r:embed="rId3"/>
              </a:buBlip>
            </a:pPr>
            <a:r>
              <a:rPr lang="en-US" dirty="0"/>
              <a:t>Typical rural, moderate size stream crossing in Iowa. Indicative of many bridges throughout the mid-west and country.  SHRP2 looking to standardize ABC design plans.</a:t>
            </a:r>
          </a:p>
          <a:p>
            <a:pPr>
              <a:buBlip>
                <a:blip r:embed="rId3"/>
              </a:buBlip>
            </a:pPr>
            <a:r>
              <a:rPr lang="en-US" dirty="0"/>
              <a:t> Detour: 22 mile detour less desirable for traveling public over 4  to 6 month period versus 2 week ABC period.</a:t>
            </a:r>
          </a:p>
          <a:p>
            <a:pPr>
              <a:buBlip>
                <a:blip r:embed="rId3"/>
              </a:buBlip>
            </a:pPr>
            <a:r>
              <a:rPr lang="en-US" dirty="0"/>
              <a:t> </a:t>
            </a:r>
            <a:r>
              <a:rPr lang="en-US" dirty="0" smtClean="0"/>
              <a:t>Funding Schedule</a:t>
            </a:r>
            <a:r>
              <a:rPr lang="en-US" dirty="0"/>
              <a:t>: </a:t>
            </a:r>
            <a:r>
              <a:rPr lang="en-US" dirty="0" smtClean="0"/>
              <a:t>Keg Creek already </a:t>
            </a:r>
            <a:r>
              <a:rPr lang="en-US" dirty="0"/>
              <a:t>programmed for 2011 construction.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56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3" descr="C:\Documents and Settings\mlaviolette\Desktop\Keg Creek Site Photos\1017_2011\DSC_188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151313" y="3505200"/>
            <a:ext cx="4803775" cy="3194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15" name="Title 1"/>
          <p:cNvSpPr>
            <a:spLocks noGrp="1"/>
          </p:cNvSpPr>
          <p:nvPr>
            <p:ph type="title"/>
          </p:nvPr>
        </p:nvSpPr>
        <p:spPr>
          <a:xfrm>
            <a:off x="-152400" y="-3313"/>
            <a:ext cx="9448800" cy="836612"/>
          </a:xfrm>
        </p:spPr>
        <p:txBody>
          <a:bodyPr/>
          <a:lstStyle/>
          <a:p>
            <a:r>
              <a:rPr lang="en-US" sz="28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Flooded Backfill System – Days 10 &amp; 11</a:t>
            </a:r>
          </a:p>
        </p:txBody>
      </p:sp>
      <p:pic>
        <p:nvPicPr>
          <p:cNvPr id="38916" name="Picture 2" descr="C:\Documents and Settings\mlaviolette\Desktop\Keg Creek Site Photos\1017_2011\DSC_186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2400" y="1143000"/>
            <a:ext cx="3733800" cy="56139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8917" name="Picture 4" descr="C:\Documents and Settings\mlaviolette\Desktop\Keg Creek Site Photos\1017_2011\DSC_1889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800172" y="838200"/>
            <a:ext cx="3509963" cy="25447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5545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62099" y="76200"/>
            <a:ext cx="8915400" cy="636587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Precast Approach Preparation</a:t>
            </a:r>
            <a:b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</a:br>
            <a: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Days 11 &amp; 13</a:t>
            </a:r>
          </a:p>
        </p:txBody>
      </p:sp>
      <p:pic>
        <p:nvPicPr>
          <p:cNvPr id="39939" name="Picture 5" descr="C:\Documents and Settings\mlaviolette\Desktop\Keg Creek Site Photos\1017_2011\DSC_190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419786" y="862597"/>
            <a:ext cx="4557713" cy="3549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9941" name="Picture 8" descr="C:\Documents and Settings\mlaviolette\Desktop\Keg Creek Site Photos\1017_2011\DSC_191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886200" y="4233862"/>
            <a:ext cx="4702175" cy="262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562600" y="2863334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35 kips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4905" y="4233862"/>
            <a:ext cx="2971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Subgrade surface needs to be level and well compacted</a:t>
            </a:r>
            <a:endParaRPr lang="en-US" dirty="0"/>
          </a:p>
        </p:txBody>
      </p:sp>
      <p:pic>
        <p:nvPicPr>
          <p:cNvPr id="9" name="Picture 4" descr="W:\Projects\7800602005\BRFinal\ABC Progress Pictures\Keg Creek 10-27-11\IMG_10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92" y="875788"/>
            <a:ext cx="4262208" cy="31966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1099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5" name="Picture 5" descr="C:\Documents and Settings\mlaviolette\Desktop\Keg Creek Site Photos\1017_2011\DSC_203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00" y="1371600"/>
            <a:ext cx="2891791" cy="5329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152401" y="15240"/>
            <a:ext cx="8835390" cy="1127760"/>
          </a:xfrm>
        </p:spPr>
        <p:txBody>
          <a:bodyPr/>
          <a:lstStyle/>
          <a:p>
            <a:r>
              <a:rPr lang="en-US" sz="36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Precast Approach Slab Placement – Days 11 &amp; 13</a:t>
            </a:r>
          </a:p>
        </p:txBody>
      </p:sp>
      <p:pic>
        <p:nvPicPr>
          <p:cNvPr id="40964" name="Picture 4" descr="C:\Documents and Settings\mlaviolette\Desktop\Keg Creek Site Photos\1017_2011\DSC_200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00200" y="3846702"/>
            <a:ext cx="4389120" cy="29184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0963" name="Picture 2" descr="C:\Documents and Settings\mlaviolette\Desktop\Keg Creek Site Photos\1017_2011\DSC_191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28600" y="1295401"/>
            <a:ext cx="3396537" cy="2438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545700" y="5410200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31-37 kips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67406" y="1189025"/>
            <a:ext cx="21945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20’ approach panels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4 panels / end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Outside panels were formed to fit around wing end section</a:t>
            </a:r>
          </a:p>
        </p:txBody>
      </p:sp>
    </p:spTree>
    <p:extLst>
      <p:ext uri="{BB962C8B-B14F-4D97-AF65-F5344CB8AC3E}">
        <p14:creationId xmlns:p14="http://schemas.microsoft.com/office/powerpoint/2010/main" val="142391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046" y="0"/>
            <a:ext cx="8763000" cy="973601"/>
          </a:xfrm>
        </p:spPr>
        <p:txBody>
          <a:bodyPr/>
          <a:lstStyle/>
          <a:p>
            <a:r>
              <a:rPr lang="en-US" sz="40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UHPC JOINT POUR – DAY 12</a:t>
            </a:r>
            <a:endParaRPr lang="en-US" sz="4000" dirty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pic>
        <p:nvPicPr>
          <p:cNvPr id="62467" name="Picture 3" descr="C:\Documents and Settings\mlaviolette\Desktop\Keg Creek Site Photos\October 28\DSC_045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010249" y="4532268"/>
            <a:ext cx="3292611" cy="23257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" name="Picture 3" descr="C:\Documents and Settings\mlaviolette\Desktop\Keg Creek Site Photos\October 28\DSC_048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37852" y="2920180"/>
            <a:ext cx="3588043" cy="37608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5353172" y="870149"/>
            <a:ext cx="3686941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UHPC MIXING REQUIREMENTS ARE SPECIFIC AND CONTROLLED BY SPECIAL PROVISIONS.</a:t>
            </a:r>
            <a:endParaRPr lang="en-US" sz="2200" dirty="0"/>
          </a:p>
        </p:txBody>
      </p:sp>
      <p:sp>
        <p:nvSpPr>
          <p:cNvPr id="8" name="Rectangle 7"/>
          <p:cNvSpPr/>
          <p:nvPr/>
        </p:nvSpPr>
        <p:spPr>
          <a:xfrm>
            <a:off x="7696200" y="3200399"/>
            <a:ext cx="1447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STEEL FIBERS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279635"/>
            <a:ext cx="25820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PRECISION INGREDIENTS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1" name="Picture 2" descr="W:\Projects\7800602005\BRFinal\ABC Progress Pictures\HNTB\1028_2011\DSC_04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7633" y="914400"/>
            <a:ext cx="5351755" cy="35446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2" name="Rectangle 11"/>
          <p:cNvSpPr/>
          <p:nvPr/>
        </p:nvSpPr>
        <p:spPr>
          <a:xfrm>
            <a:off x="457200" y="1116370"/>
            <a:ext cx="175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DUCTAL BAG MIX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36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054" y="76200"/>
            <a:ext cx="8229600" cy="560387"/>
          </a:xfrm>
        </p:spPr>
        <p:txBody>
          <a:bodyPr/>
          <a:lstStyle/>
          <a:p>
            <a:r>
              <a:rPr lang="en-US" sz="40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UHPC Joint Prep – Day 12</a:t>
            </a:r>
            <a:endParaRPr lang="en-US" sz="4000" dirty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pic>
        <p:nvPicPr>
          <p:cNvPr id="78851" name="Picture 3" descr="C:\Documents and Settings\mlaviolette\Desktop\Keg Creek Site Photos\October 28\DSC_052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050223" y="3484220"/>
            <a:ext cx="5093778" cy="33737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6" name="Picture 2" descr="W:\Projects\7800602005\BRFinal\ABC Progress Pictures\HNTB\1028_2011\DSC_19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6466"/>
            <a:ext cx="4050222" cy="609153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6565" y="4717384"/>
            <a:ext cx="15728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SSD Precast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Edge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at longitudinal joints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 flipV="1">
            <a:off x="838200" y="5257800"/>
            <a:ext cx="838200" cy="1524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>
          <a:xfrm>
            <a:off x="4267198" y="609600"/>
            <a:ext cx="472440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Saturated surface dry precast surface.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Textured edge of precast is ideal, but unable to sandblast.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Application of bonding agent (</a:t>
            </a:r>
            <a:r>
              <a:rPr lang="en-US" sz="2000" dirty="0" err="1" smtClean="0"/>
              <a:t>Rezi</a:t>
            </a:r>
            <a:r>
              <a:rPr lang="en-US" sz="2000" dirty="0" smtClean="0"/>
              <a:t>-Weld 1000) for bonding UHPC to precast edge for Transverse Joints.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Recommend using stainless steel bars and sandblasting precast edge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15199" y="5943600"/>
            <a:ext cx="1828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Bonding agent applied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 flipH="1" flipV="1">
            <a:off x="5867400" y="5640714"/>
            <a:ext cx="1447799" cy="62605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96181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60387"/>
          </a:xfrm>
        </p:spPr>
        <p:txBody>
          <a:bodyPr/>
          <a:lstStyle/>
          <a:p>
            <a:r>
              <a:rPr lang="en-US" sz="40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UHPC Placement – Day 12</a:t>
            </a:r>
            <a:endParaRPr lang="en-US" sz="4000" dirty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pic>
        <p:nvPicPr>
          <p:cNvPr id="78852" name="Picture 4" descr="C:\Documents and Settings\mlaviolette\Desktop\Keg Creek Site Photos\October 28\DSC_053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770374"/>
            <a:ext cx="5148025" cy="273873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9" name="Picture 5" descr="W:\Projects\7800602005\BRFinal\ABC Progress Pictures\Keg Creek 10-28-11\IMG_11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3664" y="3536310"/>
            <a:ext cx="4459841" cy="334488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6" name="Picture 3" descr="W:\Projects\7800602005\BRFinal\ABC Progress Pictures\HNTB\1028_2011\DSC_056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764179"/>
            <a:ext cx="4144305" cy="274493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247650" y="3469812"/>
            <a:ext cx="41148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Transport UHPC with buggy</a:t>
            </a: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UHPC is very </a:t>
            </a:r>
            <a:r>
              <a:rPr lang="en-US" sz="2200" dirty="0" err="1" smtClean="0"/>
              <a:t>flowable</a:t>
            </a:r>
            <a:r>
              <a:rPr lang="en-US" sz="2200" dirty="0" smtClean="0"/>
              <a:t>. No voids.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Provide </a:t>
            </a:r>
            <a:r>
              <a:rPr lang="en-US" sz="2200" dirty="0"/>
              <a:t>c</a:t>
            </a:r>
            <a:r>
              <a:rPr lang="en-US" sz="2200" dirty="0" smtClean="0"/>
              <a:t>ap forms for curing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UHPC is environmentally sensitive</a:t>
            </a:r>
            <a:r>
              <a:rPr lang="en-US" sz="22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Heat accelerators can be used.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Grinding after 10ksi is verified.</a:t>
            </a:r>
            <a:endParaRPr lang="en-US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7085275" y="3048000"/>
            <a:ext cx="182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Cap forms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43801" y="62484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Flowability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28241" y="914400"/>
            <a:ext cx="1828801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Motorized buggy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34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258775" y="-304800"/>
            <a:ext cx="8610600" cy="2590800"/>
          </a:xfrm>
        </p:spPr>
        <p:txBody>
          <a:bodyPr/>
          <a:lstStyle/>
          <a:p>
            <a:pPr algn="l"/>
            <a:r>
              <a:rPr lang="en-US" sz="32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Day 15 – POST-TENSION OVER PIERS</a:t>
            </a:r>
            <a:r>
              <a:rPr lang="en-US" sz="3200" dirty="0" smtClean="0">
                <a:solidFill>
                  <a:srgbClr val="FF0000"/>
                </a:solidFill>
              </a:rPr>
              <a:t/>
            </a:r>
            <a:br>
              <a:rPr lang="en-US" sz="3200" dirty="0" smtClean="0">
                <a:solidFill>
                  <a:srgbClr val="FF0000"/>
                </a:solidFill>
              </a:rPr>
            </a:br>
            <a:r>
              <a:rPr lang="en-US" sz="2800" dirty="0" smtClean="0">
                <a:solidFill>
                  <a:srgbClr val="FF0000"/>
                </a:solidFill>
              </a:rPr>
              <a:t/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800" dirty="0" smtClean="0">
                <a:solidFill>
                  <a:srgbClr val="FF0000"/>
                </a:solidFill>
              </a:rPr>
              <a:t/>
            </a:r>
            <a:br>
              <a:rPr lang="en-US" sz="2800" dirty="0" smtClean="0">
                <a:solidFill>
                  <a:srgbClr val="FF0000"/>
                </a:solidFill>
              </a:rPr>
            </a:br>
            <a:endParaRPr lang="en-US" sz="2800" dirty="0" smtClean="0">
              <a:solidFill>
                <a:srgbClr val="FF0000"/>
              </a:solidFill>
            </a:endParaRPr>
          </a:p>
        </p:txBody>
      </p:sp>
      <p:pic>
        <p:nvPicPr>
          <p:cNvPr id="5124" name="Picture 4" descr="W:\Projects\7800602005\BRFinal\ABC Progress Pictures\HNTB\1031_2011\DSC_20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770534"/>
            <a:ext cx="8366151" cy="55626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038600" y="762000"/>
            <a:ext cx="4495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solidFill>
                  <a:srgbClr val="FF0000"/>
                </a:solidFill>
              </a:rPr>
              <a:t>48 Post-tension locations: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0000"/>
                </a:solidFill>
              </a:rPr>
              <a:t>(4) rods per module stressed simultaneously to a min. 70 kips per rod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97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5486400" y="-228600"/>
            <a:ext cx="3962400" cy="2590800"/>
          </a:xfrm>
        </p:spPr>
        <p:txBody>
          <a:bodyPr/>
          <a:lstStyle/>
          <a:p>
            <a:pPr algn="l"/>
            <a:r>
              <a:rPr lang="en-US" sz="3200" dirty="0" smtClean="0">
                <a:solidFill>
                  <a:srgbClr val="FF0000"/>
                </a:solidFill>
              </a:rPr>
              <a:t>Day 16 – Nov. 1</a:t>
            </a:r>
            <a:br>
              <a:rPr lang="en-US" sz="3200" dirty="0" smtClean="0">
                <a:solidFill>
                  <a:srgbClr val="FF0000"/>
                </a:solidFill>
              </a:rPr>
            </a:br>
            <a:r>
              <a:rPr lang="en-US" sz="2800" dirty="0" smtClean="0">
                <a:solidFill>
                  <a:srgbClr val="FF0000"/>
                </a:solidFill>
              </a:rPr>
              <a:t/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800" dirty="0" smtClean="0">
                <a:solidFill>
                  <a:srgbClr val="FF0000"/>
                </a:solidFill>
              </a:rPr>
              <a:t/>
            </a:r>
            <a:br>
              <a:rPr lang="en-US" sz="2800" dirty="0" smtClean="0">
                <a:solidFill>
                  <a:srgbClr val="FF0000"/>
                </a:solidFill>
              </a:rPr>
            </a:br>
            <a:endParaRPr 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486400" y="685800"/>
            <a:ext cx="3657600" cy="4648200"/>
          </a:xfrm>
        </p:spPr>
        <p:txBody>
          <a:bodyPr/>
          <a:lstStyle/>
          <a:p>
            <a:r>
              <a:rPr lang="en-US" sz="2400" dirty="0" smtClean="0"/>
              <a:t>2 days over ABC</a:t>
            </a:r>
          </a:p>
          <a:p>
            <a:r>
              <a:rPr lang="en-US" sz="2400" dirty="0" smtClean="0"/>
              <a:t>Finish bridge deck grinding/grooving. </a:t>
            </a:r>
          </a:p>
          <a:p>
            <a:r>
              <a:rPr lang="en-US" sz="2400" dirty="0" smtClean="0"/>
              <a:t>Guardrail placement</a:t>
            </a:r>
          </a:p>
          <a:p>
            <a:r>
              <a:rPr lang="en-US" sz="2400" dirty="0" smtClean="0"/>
              <a:t>Shoulder panel &amp; ML PCC paving (w/ M-mix)</a:t>
            </a:r>
          </a:p>
          <a:p>
            <a:r>
              <a:rPr lang="en-US" sz="2400" dirty="0" smtClean="0"/>
              <a:t>Paint lines</a:t>
            </a:r>
          </a:p>
          <a:p>
            <a:r>
              <a:rPr lang="en-US" sz="2400" dirty="0" smtClean="0"/>
              <a:t>ISU installing Health Monitoring Hardware</a:t>
            </a:r>
          </a:p>
          <a:p>
            <a:r>
              <a:rPr lang="en-US" sz="2400" dirty="0" smtClean="0"/>
              <a:t>Bridge can be opened to traffic when UHPC has 15 </a:t>
            </a:r>
            <a:r>
              <a:rPr lang="en-US" sz="2400" dirty="0" err="1" smtClean="0"/>
              <a:t>ksi</a:t>
            </a:r>
            <a:r>
              <a:rPr lang="en-US" sz="2400" dirty="0" smtClean="0"/>
              <a:t> strength. Can occur in 3 to 4 days.</a:t>
            </a: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 lvl="1">
              <a:buFont typeface="Arial" pitchFamily="34" charset="0"/>
              <a:buChar char="•"/>
            </a:pPr>
            <a:endParaRPr lang="en-US" sz="2000" i="1" dirty="0" smtClean="0"/>
          </a:p>
        </p:txBody>
      </p:sp>
      <p:pic>
        <p:nvPicPr>
          <p:cNvPr id="6146" name="Picture 2" descr="W:\Highway\Construction\Staff\Structures Field Engineer\Shared Files\keg creek 11-1-11\HPIM5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0"/>
            <a:ext cx="5333998" cy="4016961"/>
          </a:xfrm>
          <a:prstGeom prst="rect">
            <a:avLst/>
          </a:prstGeom>
          <a:noFill/>
        </p:spPr>
      </p:pic>
      <p:pic>
        <p:nvPicPr>
          <p:cNvPr id="6147" name="Picture 3" descr="W:\Projects\7800602005\BRFinal\ABC Progress Pictures\HNTB\1101_2011\DSC_21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07742"/>
            <a:ext cx="5334000" cy="3546543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57200" y="34290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PROFILOMETER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163" y="76200"/>
            <a:ext cx="49470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Deck Grinding for profile and smoothness of joints.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65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10600" cy="914400"/>
          </a:xfrm>
        </p:spPr>
        <p:txBody>
          <a:bodyPr/>
          <a:lstStyle/>
          <a:p>
            <a:r>
              <a:rPr lang="en-US" sz="2800" dirty="0" smtClean="0">
                <a:solidFill>
                  <a:srgbClr val="FF0000"/>
                </a:solidFill>
              </a:rPr>
              <a:t/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800" dirty="0" smtClean="0">
                <a:solidFill>
                  <a:srgbClr val="FF0000"/>
                </a:solidFill>
              </a:rPr>
              <a:t/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36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Completed Bridge – Open Nov. 2</a:t>
            </a:r>
            <a:r>
              <a:rPr lang="en-US" sz="2800" dirty="0" smtClean="0">
                <a:solidFill>
                  <a:srgbClr val="FF0000"/>
                </a:solidFill>
                <a:latin typeface="Bodoni MT Black" pitchFamily="18" charset="0"/>
              </a:rPr>
              <a:t/>
            </a:r>
            <a:br>
              <a:rPr lang="en-US" sz="2800" dirty="0" smtClean="0">
                <a:solidFill>
                  <a:srgbClr val="FF0000"/>
                </a:solidFill>
                <a:latin typeface="Bodoni MT Black" pitchFamily="18" charset="0"/>
              </a:rPr>
            </a:br>
            <a:r>
              <a:rPr lang="en-US" sz="2800" dirty="0" smtClean="0">
                <a:solidFill>
                  <a:srgbClr val="FF0000"/>
                </a:solidFill>
                <a:latin typeface="Bodoni MT Black" pitchFamily="18" charset="0"/>
              </a:rPr>
              <a:t/>
            </a:r>
            <a:br>
              <a:rPr lang="en-US" sz="2800" dirty="0" smtClean="0">
                <a:solidFill>
                  <a:srgbClr val="FF0000"/>
                </a:solidFill>
                <a:latin typeface="Bodoni MT Black" pitchFamily="18" charset="0"/>
              </a:rPr>
            </a:br>
            <a:r>
              <a:rPr lang="en-US" sz="2800" dirty="0" smtClean="0">
                <a:solidFill>
                  <a:srgbClr val="FF0000"/>
                </a:solidFill>
              </a:rPr>
              <a:t/>
            </a:r>
            <a:br>
              <a:rPr lang="en-US" sz="2800" dirty="0" smtClean="0">
                <a:solidFill>
                  <a:srgbClr val="FF0000"/>
                </a:solidFill>
              </a:rPr>
            </a:br>
            <a:endParaRPr lang="en-US" sz="2800" dirty="0" smtClean="0">
              <a:solidFill>
                <a:srgbClr val="FF0000"/>
              </a:solidFill>
            </a:endParaRPr>
          </a:p>
        </p:txBody>
      </p:sp>
      <p:pic>
        <p:nvPicPr>
          <p:cNvPr id="1026" name="Picture 2" descr="W:\Projects\7800602005\BRFinal\ABC Progress Pictures\Keg Creek Bridge Deck 11-15-11\IMG_012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b="16667"/>
          <a:stretch/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669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09600"/>
          </a:xfrm>
        </p:spPr>
        <p:txBody>
          <a:bodyPr/>
          <a:lstStyle/>
          <a:p>
            <a:r>
              <a:rPr lang="en-US" sz="40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Conclusions</a:t>
            </a:r>
            <a:endParaRPr lang="en-US" sz="4000" dirty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638800"/>
          </a:xfrm>
        </p:spPr>
        <p:txBody>
          <a:bodyPr/>
          <a:lstStyle/>
          <a:p>
            <a:r>
              <a:rPr lang="en-US" sz="2800" dirty="0" smtClean="0"/>
              <a:t>ABC modular design concept was successfully demonstrated, but there were some challenges along the way. </a:t>
            </a:r>
          </a:p>
          <a:p>
            <a:r>
              <a:rPr lang="en-US" sz="2800" dirty="0" smtClean="0"/>
              <a:t>Post construction review identified problem areas, as expected, and provided recommendations for improvements which are documented.</a:t>
            </a:r>
          </a:p>
          <a:p>
            <a:r>
              <a:rPr lang="en-US" sz="2800" dirty="0" smtClean="0"/>
              <a:t>As the result of this project (and other past ABC projects), Iowa DOT gained a better understanding of risks and benefits associated with ABC and is developing ABC policy.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46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Copperplate Gothic Bold" panose="020E0705020206020404" pitchFamily="34" charset="0"/>
              </a:rPr>
              <a:t>Why Keg Creek?</a:t>
            </a:r>
            <a:endParaRPr lang="en-US" dirty="0">
              <a:latin typeface="Copperplate Gothic Bold" panose="020E07050202060204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en-US" dirty="0"/>
              <a:t>Size of bridge favorable for pilot project </a:t>
            </a:r>
            <a:r>
              <a:rPr lang="en-US" dirty="0" smtClean="0"/>
              <a:t>in term of cost</a:t>
            </a:r>
            <a:r>
              <a:rPr lang="en-US" dirty="0"/>
              <a:t>. </a:t>
            </a:r>
          </a:p>
          <a:p>
            <a:pPr>
              <a:buBlip>
                <a:blip r:embed="rId2"/>
              </a:buBlip>
            </a:pPr>
            <a:r>
              <a:rPr lang="en-US" dirty="0"/>
              <a:t>Low AADT = ideal for demonstration site.</a:t>
            </a:r>
          </a:p>
          <a:p>
            <a:pPr>
              <a:buBlip>
                <a:blip r:embed="rId2"/>
              </a:buBlip>
            </a:pPr>
            <a:r>
              <a:rPr lang="en-US" dirty="0"/>
              <a:t>Narrow existing bridge width allowed for drilled shaft foundation construction prior to bridge closure (outside of ABC</a:t>
            </a:r>
            <a:r>
              <a:rPr lang="en-US" dirty="0" smtClean="0"/>
              <a:t>).</a:t>
            </a:r>
          </a:p>
          <a:p>
            <a:pPr>
              <a:buBlip>
                <a:blip r:embed="rId2"/>
              </a:buBlip>
            </a:pPr>
            <a:r>
              <a:rPr lang="en-US" dirty="0" smtClean="0"/>
              <a:t>Bridge geometry: 0 degree skew and flat grade.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42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38862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Project Website</a:t>
            </a:r>
            <a:endParaRPr lang="en-US" dirty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pic>
        <p:nvPicPr>
          <p:cNvPr id="4" name="Content Placeholder 3" descr="Webpage_captu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2580" r="11938" b="2210"/>
          <a:stretch>
            <a:fillRect/>
          </a:stretch>
        </p:blipFill>
        <p:spPr>
          <a:xfrm>
            <a:off x="4572000" y="113547"/>
            <a:ext cx="4572000" cy="6744453"/>
          </a:xfrm>
        </p:spPr>
      </p:pic>
      <p:sp>
        <p:nvSpPr>
          <p:cNvPr id="5" name="Rectangle 4"/>
          <p:cNvSpPr/>
          <p:nvPr/>
        </p:nvSpPr>
        <p:spPr>
          <a:xfrm>
            <a:off x="0" y="1905001"/>
            <a:ext cx="4572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hlinkClick r:id="rId3"/>
              </a:rPr>
              <a:t>http://www.iowadot.gov/us6KegCreek/</a:t>
            </a:r>
            <a:endParaRPr lang="en-US" sz="2000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4191000"/>
            <a:ext cx="457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Bodoni MT Black" pitchFamily="18" charset="0"/>
              </a:rPr>
              <a:t>Questions?</a:t>
            </a:r>
            <a:endParaRPr lang="en-US" sz="6000" dirty="0">
              <a:solidFill>
                <a:srgbClr val="FF0000"/>
              </a:solidFill>
              <a:latin typeface="Bodoni MT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13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eg creek time lapse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-6506" y="169817"/>
            <a:ext cx="9150506" cy="5146766"/>
          </a:xfr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5715000"/>
            <a:ext cx="8229600" cy="761999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n-US" kern="0" dirty="0" smtClean="0">
                <a:solidFill>
                  <a:srgbClr val="FF0000"/>
                </a:solidFill>
              </a:rPr>
              <a:t>Time Lapse Construction</a:t>
            </a:r>
          </a:p>
        </p:txBody>
      </p:sp>
    </p:spTree>
    <p:extLst>
      <p:ext uri="{BB962C8B-B14F-4D97-AF65-F5344CB8AC3E}">
        <p14:creationId xmlns:p14="http://schemas.microsoft.com/office/powerpoint/2010/main" val="21506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marL="0" indent="0">
              <a:buNone/>
            </a:pPr>
            <a:r>
              <a:rPr lang="en-US" sz="4400" dirty="0" smtClean="0"/>
              <a:t>Following Slides for Discussion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24061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152402"/>
            <a:ext cx="8229600" cy="761999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Precast Abutments &amp; Wings</a:t>
            </a:r>
          </a:p>
        </p:txBody>
      </p:sp>
      <p:pic>
        <p:nvPicPr>
          <p:cNvPr id="4098" name="Picture 2" descr="W:\Projects\7800602005\BRFinal\ABC Progress Pictures\Site 9-16-11\Abutment Cast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56073"/>
            <a:ext cx="5334000" cy="320192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2400" y="838200"/>
            <a:ext cx="40386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 Holes in abutment stem for anchors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 Pile pockets voids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 Cheek wall integral with abutment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 Wing wall w/ barrier casted previous to setting wing.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6" name="Picture 2" descr="W:\Projects\7800602005\BRFinal\ABC Progress Pictures\HNTB\1022_2011\DSC_14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898922"/>
            <a:ext cx="3962400" cy="5959078"/>
          </a:xfrm>
          <a:prstGeom prst="rect">
            <a:avLst/>
          </a:prstGeom>
          <a:noFill/>
        </p:spPr>
      </p:pic>
      <p:pic>
        <p:nvPicPr>
          <p:cNvPr id="1027" name="Picture 3" descr="W:\Projects\7800602005\BRFinal\ABC Progress Pictures\HNTB\0916_2011\DSC_04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3260792"/>
            <a:ext cx="5410200" cy="35972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362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1999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Precast  Columns</a:t>
            </a:r>
          </a:p>
        </p:txBody>
      </p:sp>
      <p:pic>
        <p:nvPicPr>
          <p:cNvPr id="8194" name="Picture 2" descr="W:\Projects\7800602005\BRFinal\ABC Progress Pictures\Site 9-30-11\IMG_04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1" y="762000"/>
            <a:ext cx="4572000" cy="6096348"/>
          </a:xfrm>
          <a:prstGeom prst="rect">
            <a:avLst/>
          </a:prstGeom>
          <a:noFill/>
        </p:spPr>
      </p:pic>
      <p:pic>
        <p:nvPicPr>
          <p:cNvPr id="8195" name="Picture 3" descr="W:\Projects\7800602005\BRFinal\ABC Progress Pictures\Site 8-29-11\IMG_01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029200" y="9906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28600" y="762000"/>
            <a:ext cx="44196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tx2"/>
                </a:solidFill>
              </a:rPr>
              <a:t> Tie rebar cage w/ steel template for dowel alignment with epoxy couplers</a:t>
            </a:r>
          </a:p>
          <a:p>
            <a:pPr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tx2"/>
                </a:solidFill>
              </a:rPr>
              <a:t>Cast concrete column vertical with template secured to top of column</a:t>
            </a:r>
          </a:p>
          <a:p>
            <a:pPr>
              <a:buFont typeface="Arial" pitchFamily="34" charset="0"/>
              <a:buChar char="•"/>
            </a:pPr>
            <a:r>
              <a:rPr lang="en-US" sz="2200" dirty="0" smtClean="0">
                <a:solidFill>
                  <a:schemeClr val="tx2"/>
                </a:solidFill>
              </a:rPr>
              <a:t>Proper bracing</a:t>
            </a:r>
            <a:endParaRPr lang="en-US" sz="2200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8200" y="9906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Bracing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5715000" y="1371600"/>
            <a:ext cx="609600" cy="685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V="1">
            <a:off x="5715000" y="3733800"/>
            <a:ext cx="685800" cy="685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>
          <a:xfrm>
            <a:off x="4724400" y="4267200"/>
            <a:ext cx="12192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Steel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Guys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95400" y="3352800"/>
            <a:ext cx="302198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Steel template is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CRITICAL!!!!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86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990600" y="-304800"/>
            <a:ext cx="7162800" cy="1544638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Precast Column to Shaft Connections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" y="914400"/>
            <a:ext cx="861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Need to fabricate column form with proper hole alignment</a:t>
            </a:r>
            <a:endParaRPr lang="en-US" sz="2400" dirty="0"/>
          </a:p>
        </p:txBody>
      </p:sp>
      <p:pic>
        <p:nvPicPr>
          <p:cNvPr id="2051" name="Picture 3" descr="W:\Projects\7800602005\BRFinal\ABC Progress Pictures\Site 8-29-11\IMG_01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0"/>
            <a:ext cx="6096000" cy="4572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629400" y="3276600"/>
            <a:ext cx="205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Column bottom form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H="1">
            <a:off x="4419600" y="3657600"/>
            <a:ext cx="2133600" cy="11430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4" name="Picture 2" descr="W:\Projects\7800602005\BRFinal\ABC Progress Pictures\Site 8-29-11\IMG_01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1600200"/>
            <a:ext cx="7010400" cy="5257800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2819400" y="1752600"/>
            <a:ext cx="472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7E30C"/>
                </a:solidFill>
              </a:rPr>
              <a:t>RUBBER PLUGS TO PREVENT CONCRETE INGRESS</a:t>
            </a:r>
            <a:endParaRPr lang="en-US" sz="2400" b="1" dirty="0">
              <a:solidFill>
                <a:srgbClr val="07E30C"/>
              </a:solidFill>
            </a:endParaRPr>
          </a:p>
        </p:txBody>
      </p:sp>
      <p:pic>
        <p:nvPicPr>
          <p:cNvPr id="21" name="Picture 2" descr="C:\Documents and Settings\mlaviolette\Desktop\Keg Creek Site Photos\1017_2011\DSC_1302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066800" y="1490148"/>
            <a:ext cx="6705600" cy="53678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2057400" y="5181600"/>
            <a:ext cx="449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REMOVE FORM AND RUBBER PLUGS JUST BEFORE SETTING COLUMNS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1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5029200" y="-457200"/>
            <a:ext cx="3200400" cy="1544638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Day 4 – Oct. 20  </a:t>
            </a:r>
          </a:p>
        </p:txBody>
      </p:sp>
      <p:pic>
        <p:nvPicPr>
          <p:cNvPr id="7171" name="Picture 3" descr="W:\Projects\7800602005\BRFinal\ABC Progress Pictures\Keg Creek 10-20-11\IMG_05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3200" y="0"/>
            <a:ext cx="4368800" cy="3276600"/>
          </a:xfrm>
          <a:prstGeom prst="rect">
            <a:avLst/>
          </a:prstGeom>
          <a:noFill/>
        </p:spPr>
      </p:pic>
      <p:pic>
        <p:nvPicPr>
          <p:cNvPr id="7174" name="Picture 6" descr="W:\Projects\7800602005\BRFinal\ABC Progress Pictures\HNTB\1020_2011\DSC_13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60792"/>
            <a:ext cx="5410200" cy="3597208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4267200" y="609600"/>
            <a:ext cx="4724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Dayton-Superior “Sleeve-Lock Grout Couplers” with S-L grout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Hand pump as recommended by D-S. (no backup pump)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Do not start grouting until bedding grout has cured. </a:t>
            </a:r>
            <a:r>
              <a:rPr lang="en-US" sz="2400" b="1" dirty="0" smtClean="0">
                <a:solidFill>
                  <a:srgbClr val="00B050"/>
                </a:solidFill>
              </a:rPr>
              <a:t>Wait 12 hours</a:t>
            </a:r>
          </a:p>
        </p:txBody>
      </p:sp>
      <p:sp>
        <p:nvSpPr>
          <p:cNvPr id="9" name="Rectangle 8"/>
          <p:cNvSpPr/>
          <p:nvPr/>
        </p:nvSpPr>
        <p:spPr>
          <a:xfrm>
            <a:off x="5638800" y="3124200"/>
            <a:ext cx="3733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Grout the bottom port. This will fill up bottom dowel chamber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Grout will push out top. Install top plug while continuing grouting then install bottom plug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Recheck and top off top plug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-228600"/>
            <a:ext cx="4419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COUPLER GROUTING</a:t>
            </a:r>
          </a:p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CRITICAL ACTIVITY - ABC </a:t>
            </a:r>
            <a:endParaRPr lang="en-US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461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544638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Column Installation Lessons Learned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1066801"/>
            <a:ext cx="8229600" cy="5486399"/>
          </a:xfrm>
        </p:spPr>
        <p:txBody>
          <a:bodyPr/>
          <a:lstStyle/>
          <a:p>
            <a:r>
              <a:rPr lang="en-US" sz="2400" dirty="0" smtClean="0"/>
              <a:t>This is a critical ABC activity.</a:t>
            </a:r>
          </a:p>
          <a:p>
            <a:r>
              <a:rPr lang="en-US" sz="2400" dirty="0" smtClean="0"/>
              <a:t>Properly prepare and cure grout bedding</a:t>
            </a:r>
          </a:p>
          <a:p>
            <a:pPr lvl="1"/>
            <a:r>
              <a:rPr lang="en-US" sz="2400" dirty="0" smtClean="0"/>
              <a:t>Overfilling the grout slightly</a:t>
            </a:r>
          </a:p>
          <a:p>
            <a:pPr lvl="1"/>
            <a:r>
              <a:rPr lang="en-US" sz="2400" dirty="0" smtClean="0"/>
              <a:t>Provide a bedding grout dam</a:t>
            </a:r>
          </a:p>
          <a:p>
            <a:pPr lvl="1"/>
            <a:r>
              <a:rPr lang="en-US" sz="2400" dirty="0" smtClean="0"/>
              <a:t>Curing the bed grout a proper time</a:t>
            </a:r>
          </a:p>
          <a:p>
            <a:r>
              <a:rPr lang="en-US" sz="2400" dirty="0" smtClean="0"/>
              <a:t>Have extra pumps and mixers available</a:t>
            </a:r>
          </a:p>
          <a:p>
            <a:pPr lvl="1"/>
            <a:r>
              <a:rPr lang="en-US" sz="2400" dirty="0" smtClean="0"/>
              <a:t>Paddle mixers on-site our helpful.</a:t>
            </a:r>
            <a:endParaRPr lang="en-US" sz="2000" dirty="0" smtClean="0"/>
          </a:p>
          <a:p>
            <a:r>
              <a:rPr lang="en-US" sz="2400" dirty="0" smtClean="0"/>
              <a:t>Project inspector must be on-site for bedding and coupler grouting activities. </a:t>
            </a:r>
            <a:r>
              <a:rPr lang="en-US" sz="2400" b="1" dirty="0" smtClean="0">
                <a:solidFill>
                  <a:srgbClr val="00B050"/>
                </a:solidFill>
              </a:rPr>
              <a:t>THIS IS A MUST.</a:t>
            </a:r>
          </a:p>
          <a:p>
            <a:r>
              <a:rPr lang="en-US" sz="2400" dirty="0" smtClean="0"/>
              <a:t>This method of construction for piers can be feasibly used in Iowa to build multiple span bridges.</a:t>
            </a:r>
          </a:p>
          <a:p>
            <a:pPr>
              <a:buNone/>
            </a:pPr>
            <a:endParaRPr lang="en-US" sz="2400" dirty="0" smtClean="0"/>
          </a:p>
          <a:p>
            <a:pPr lvl="1">
              <a:buFont typeface="Arial" pitchFamily="34" charset="0"/>
              <a:buChar char="•"/>
            </a:pPr>
            <a:endParaRPr lang="en-US" sz="2000" dirty="0" smtClean="0"/>
          </a:p>
          <a:p>
            <a:pPr lvl="1">
              <a:buFont typeface="Arial" pitchFamily="34" charset="0"/>
              <a:buChar char="•"/>
            </a:pPr>
            <a:endParaRPr lang="en-US" sz="2000" dirty="0" smtClean="0"/>
          </a:p>
          <a:p>
            <a:pPr lvl="1"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63766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DECK MODULE DETAILS</a:t>
            </a:r>
            <a:endParaRPr lang="en-US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P:\data\Pottawattamie 111\presentation pdfs\78-0061-114_REV#1_6-16-11 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41295"/>
            <a:ext cx="9144000" cy="59167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31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DECK MODULE DETAILS</a:t>
            </a:r>
            <a:endParaRPr lang="en-US" sz="3200" dirty="0"/>
          </a:p>
        </p:txBody>
      </p:sp>
      <p:pic>
        <p:nvPicPr>
          <p:cNvPr id="1026" name="Picture 2" descr="P:\data\Pottawattamie 111\presentation pdfs\78-0061-114_REV#1_6-16-11_Page_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41294"/>
            <a:ext cx="9144000" cy="59167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7" name="Oval 6"/>
          <p:cNvSpPr/>
          <p:nvPr/>
        </p:nvSpPr>
        <p:spPr bwMode="auto">
          <a:xfrm flipV="1">
            <a:off x="3962400" y="5257800"/>
            <a:ext cx="2743200" cy="304800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67000" y="2819400"/>
            <a:ext cx="38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Pick point leaves slab void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10" name="Elbow Connector 9"/>
          <p:cNvCxnSpPr/>
          <p:nvPr/>
        </p:nvCxnSpPr>
        <p:spPr bwMode="auto">
          <a:xfrm rot="16200000" flipV="1">
            <a:off x="1828800" y="2438400"/>
            <a:ext cx="609600" cy="6096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 flipH="1">
            <a:off x="2438400" y="3048000"/>
            <a:ext cx="3048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Rectangle 21"/>
          <p:cNvSpPr/>
          <p:nvPr/>
        </p:nvSpPr>
        <p:spPr>
          <a:xfrm>
            <a:off x="228600" y="5486400"/>
            <a:ext cx="129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dirty="0" smtClean="0">
                <a:solidFill>
                  <a:srgbClr val="FF0000"/>
                </a:solidFill>
              </a:rPr>
              <a:t>Pick point</a:t>
            </a:r>
          </a:p>
          <a:p>
            <a:pPr algn="r"/>
            <a:r>
              <a:rPr lang="en-US" b="1" dirty="0" smtClean="0">
                <a:solidFill>
                  <a:srgbClr val="FF0000"/>
                </a:solidFill>
              </a:rPr>
              <a:t>detail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31" name="Curved Connector 30"/>
          <p:cNvCxnSpPr/>
          <p:nvPr/>
        </p:nvCxnSpPr>
        <p:spPr bwMode="auto">
          <a:xfrm>
            <a:off x="1524000" y="5791200"/>
            <a:ext cx="533400" cy="1524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Oval 34"/>
          <p:cNvSpPr/>
          <p:nvPr/>
        </p:nvSpPr>
        <p:spPr bwMode="auto">
          <a:xfrm flipV="1">
            <a:off x="4876800" y="4114800"/>
            <a:ext cx="3581400" cy="762000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00800" y="2895600"/>
            <a:ext cx="152400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Drain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38" name="Straight Arrow Connector 37"/>
          <p:cNvCxnSpPr/>
          <p:nvPr/>
        </p:nvCxnSpPr>
        <p:spPr bwMode="auto">
          <a:xfrm flipH="1" flipV="1">
            <a:off x="6629400" y="2362200"/>
            <a:ext cx="152400" cy="6096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80524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Project Dat</a:t>
            </a:r>
            <a:r>
              <a:rPr lang="en-US" sz="4000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a</a:t>
            </a:r>
            <a:endParaRPr lang="en-US" sz="4000" dirty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10600" cy="6096000"/>
          </a:xfrm>
        </p:spPr>
        <p:txBody>
          <a:bodyPr/>
          <a:lstStyle/>
          <a:p>
            <a:r>
              <a:rPr lang="en-US" sz="2800" dirty="0" smtClean="0"/>
              <a:t>Design: HNTB </a:t>
            </a:r>
            <a:r>
              <a:rPr lang="en-US" sz="2000" i="1" dirty="0" smtClean="0">
                <a:solidFill>
                  <a:srgbClr val="FF0000"/>
                </a:solidFill>
              </a:rPr>
              <a:t>(M. LaVoilette, B. Sivakumar, F. Hubbard, and K. Price) </a:t>
            </a:r>
          </a:p>
          <a:p>
            <a:r>
              <a:rPr lang="en-US" sz="2800" dirty="0" smtClean="0"/>
              <a:t>Owner: Iowa DOT </a:t>
            </a:r>
            <a:r>
              <a:rPr lang="en-US" sz="2000" dirty="0" smtClean="0">
                <a:solidFill>
                  <a:srgbClr val="FF0000"/>
                </a:solidFill>
              </a:rPr>
              <a:t>(</a:t>
            </a:r>
            <a:r>
              <a:rPr lang="en-US" sz="2000" i="1" dirty="0" smtClean="0">
                <a:solidFill>
                  <a:srgbClr val="FF0000"/>
                </a:solidFill>
              </a:rPr>
              <a:t>D. Evans – Design Review, B. Flippin &amp; G. Feazell)</a:t>
            </a:r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800" dirty="0" smtClean="0"/>
              <a:t>Testing: ISU </a:t>
            </a:r>
            <a:r>
              <a:rPr lang="en-US" sz="2000" i="1" dirty="0" smtClean="0">
                <a:solidFill>
                  <a:srgbClr val="FF0000"/>
                </a:solidFill>
              </a:rPr>
              <a:t>(M. Rouse, B. Phares, D. Hartwell, D. Wood, and T. Wipf)</a:t>
            </a:r>
          </a:p>
          <a:p>
            <a:r>
              <a:rPr lang="en-US" sz="2800" dirty="0" smtClean="0"/>
              <a:t>Contractor: </a:t>
            </a:r>
            <a:r>
              <a:rPr lang="en-US" sz="2800" dirty="0" err="1" smtClean="0"/>
              <a:t>Godbersen</a:t>
            </a:r>
            <a:r>
              <a:rPr lang="en-US" sz="2800" dirty="0" smtClean="0"/>
              <a:t>-Smith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smtClean="0"/>
              <a:t>$2,658,823 </a:t>
            </a:r>
            <a:r>
              <a:rPr lang="en-US" sz="2000" i="1" dirty="0" smtClean="0">
                <a:solidFill>
                  <a:srgbClr val="FF0000"/>
                </a:solidFill>
              </a:rPr>
              <a:t>(7 bidders from $2.66M to $3.99M)</a:t>
            </a:r>
          </a:p>
          <a:p>
            <a:r>
              <a:rPr lang="en-US" sz="2800" dirty="0" smtClean="0"/>
              <a:t>Unit cost: $231 per </a:t>
            </a:r>
            <a:r>
              <a:rPr lang="en-US" sz="2800" dirty="0" err="1" smtClean="0"/>
              <a:t>sq.ft</a:t>
            </a:r>
            <a:r>
              <a:rPr lang="en-US" sz="2800" dirty="0" smtClean="0"/>
              <a:t>. </a:t>
            </a:r>
            <a:r>
              <a:rPr lang="en-US" sz="2400" dirty="0" smtClean="0">
                <a:solidFill>
                  <a:srgbClr val="FF0000"/>
                </a:solidFill>
              </a:rPr>
              <a:t>(bid price)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	</a:t>
            </a:r>
            <a:r>
              <a:rPr lang="en-US" sz="2800" dirty="0" smtClean="0"/>
              <a:t>vs. $124 per sq. ft. </a:t>
            </a:r>
            <a:r>
              <a:rPr lang="en-US" sz="2400" dirty="0" smtClean="0">
                <a:solidFill>
                  <a:srgbClr val="FF0000"/>
                </a:solidFill>
              </a:rPr>
              <a:t>(estimated for conventional CIP)</a:t>
            </a:r>
          </a:p>
          <a:p>
            <a:pPr marL="857250" lvl="1" indent="-457200">
              <a:buNone/>
            </a:pPr>
            <a:endParaRPr lang="en-US" sz="20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445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381000" y="-152400"/>
            <a:ext cx="7924800" cy="1544638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Modular Deck Design Lessons Learned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229600" cy="4530725"/>
          </a:xfrm>
        </p:spPr>
        <p:txBody>
          <a:bodyPr/>
          <a:lstStyle/>
          <a:p>
            <a:r>
              <a:rPr lang="en-US" sz="2800" dirty="0" smtClean="0"/>
              <a:t>Need to reduce steel congestion in precast corners and joints</a:t>
            </a:r>
          </a:p>
          <a:p>
            <a:r>
              <a:rPr lang="en-US" sz="2800" dirty="0" smtClean="0"/>
              <a:t>Need to revisit barrier closure pour reinforcing</a:t>
            </a:r>
          </a:p>
          <a:p>
            <a:r>
              <a:rPr lang="en-US" sz="2800" dirty="0" smtClean="0"/>
              <a:t>Need to revisit the location of the lifting points in exterior modules.</a:t>
            </a:r>
          </a:p>
          <a:p>
            <a:r>
              <a:rPr lang="en-US" sz="2800" dirty="0" smtClean="0"/>
              <a:t>Need to rethink the configuration of the lifting attachments and the formed block-outs.</a:t>
            </a:r>
          </a:p>
          <a:p>
            <a:r>
              <a:rPr lang="en-US" sz="2800" dirty="0" smtClean="0"/>
              <a:t>Need to change overhang diaphragms in end span modules.</a:t>
            </a:r>
          </a:p>
        </p:txBody>
      </p:sp>
    </p:spTree>
    <p:extLst>
      <p:ext uri="{BB962C8B-B14F-4D97-AF65-F5344CB8AC3E}">
        <p14:creationId xmlns:p14="http://schemas.microsoft.com/office/powerpoint/2010/main" val="65971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495800" y="609600"/>
            <a:ext cx="4800600" cy="1066800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Day 11 – Oct. 27</a:t>
            </a:r>
            <a:br>
              <a:rPr lang="en-US" sz="3200" dirty="0" smtClean="0">
                <a:solidFill>
                  <a:srgbClr val="FF0000"/>
                </a:solidFill>
              </a:rPr>
            </a:br>
            <a:r>
              <a:rPr lang="en-US" sz="3200" dirty="0" smtClean="0">
                <a:solidFill>
                  <a:srgbClr val="FF0000"/>
                </a:solidFill>
              </a:rPr>
              <a:t>More Rebar </a:t>
            </a:r>
            <a:r>
              <a:rPr lang="en-US" sz="2800" dirty="0" smtClean="0">
                <a:solidFill>
                  <a:srgbClr val="FF0000"/>
                </a:solidFill>
              </a:rPr>
              <a:t/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800" dirty="0" smtClean="0">
                <a:solidFill>
                  <a:srgbClr val="FF0000"/>
                </a:solidFill>
              </a:rPr>
              <a:t/>
            </a:r>
            <a:br>
              <a:rPr lang="en-US" sz="2800" dirty="0" smtClean="0">
                <a:solidFill>
                  <a:srgbClr val="FF0000"/>
                </a:solidFill>
              </a:rPr>
            </a:br>
            <a:endParaRPr 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00600" y="2057400"/>
            <a:ext cx="3886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LOTS OF JOINT REBAR = LOTS OF LABOR</a:t>
            </a:r>
          </a:p>
          <a:p>
            <a:endParaRPr lang="en-US" sz="2400" b="1" dirty="0" smtClean="0">
              <a:solidFill>
                <a:srgbClr val="FF0000"/>
              </a:solidFill>
            </a:endParaRPr>
          </a:p>
          <a:p>
            <a:endParaRPr lang="en-US" sz="2400" b="1" dirty="0" smtClean="0">
              <a:solidFill>
                <a:srgbClr val="FF0000"/>
              </a:solidFill>
            </a:endParaRPr>
          </a:p>
          <a:p>
            <a:endParaRPr lang="en-US" sz="2400" b="1" dirty="0" smtClean="0">
              <a:solidFill>
                <a:srgbClr val="FF0000"/>
              </a:solidFill>
            </a:endParaRPr>
          </a:p>
          <a:p>
            <a:r>
              <a:rPr lang="en-US" sz="2400" b="1" dirty="0" smtClean="0">
                <a:solidFill>
                  <a:srgbClr val="FF0000"/>
                </a:solidFill>
              </a:rPr>
              <a:t/>
            </a:r>
            <a:br>
              <a:rPr lang="en-US" sz="2400" b="1" dirty="0" smtClean="0">
                <a:solidFill>
                  <a:srgbClr val="FF0000"/>
                </a:solidFill>
              </a:rPr>
            </a:br>
            <a:endParaRPr lang="en-US" sz="2400" b="1" dirty="0"/>
          </a:p>
        </p:txBody>
      </p:sp>
      <p:pic>
        <p:nvPicPr>
          <p:cNvPr id="1026" name="Picture 2" descr="W:\Projects\7800602005\BRFinal\ABC Progress Pictures\HNTB\1026_2011\DSC_18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59840" cy="6858000"/>
          </a:xfrm>
          <a:prstGeom prst="rect">
            <a:avLst/>
          </a:prstGeom>
          <a:noFill/>
        </p:spPr>
      </p:pic>
      <p:pic>
        <p:nvPicPr>
          <p:cNvPr id="1027" name="Picture 3" descr="W:\Projects\7800602005\BRFinal\ABC Progress Pictures\Keg Creek 10-27-11\IMG_10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750"/>
            <a:ext cx="7239000" cy="5429250"/>
          </a:xfrm>
          <a:prstGeom prst="rect">
            <a:avLst/>
          </a:prstGeom>
          <a:noFill/>
        </p:spPr>
      </p:pic>
      <p:pic>
        <p:nvPicPr>
          <p:cNvPr id="1028" name="Picture 4" descr="W:\Projects\7800602005\BRFinal\ABC Progress Pictures\HNTB\1027_2011\DSC_186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90601"/>
            <a:ext cx="9144000" cy="607978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629400" y="3124201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EPOXY COAT DAMAGE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/>
          <p:cNvCxnSpPr>
            <a:stCxn id="7" idx="1"/>
          </p:cNvCxnSpPr>
          <p:nvPr/>
        </p:nvCxnSpPr>
        <p:spPr bwMode="auto">
          <a:xfrm flipH="1">
            <a:off x="5257800" y="3539700"/>
            <a:ext cx="1371600" cy="42270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7" idx="1"/>
          </p:cNvCxnSpPr>
          <p:nvPr/>
        </p:nvCxnSpPr>
        <p:spPr bwMode="auto">
          <a:xfrm flipH="1">
            <a:off x="4648200" y="3539700"/>
            <a:ext cx="1981200" cy="110850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029" name="Picture 5" descr="W:\Projects\7800602005\BRFinal\ABC Progress Pictures\Keg Creek 10-27-11\IMG_10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228602" y="381000"/>
            <a:ext cx="408631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STEEL CONGESTION!!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2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  <p:bldP spid="19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Approach Slab Lessons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4530725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2800" dirty="0" smtClean="0"/>
              <a:t>Backfill process will be on critical path on 14 day ABC schedule. (Can’t backfill until modules placed)</a:t>
            </a:r>
          </a:p>
          <a:p>
            <a:r>
              <a:rPr lang="en-US" sz="2800" dirty="0" smtClean="0"/>
              <a:t>This will make it difficult to pour all UHPC on the same day for deck and approach slabs.</a:t>
            </a:r>
          </a:p>
          <a:p>
            <a:r>
              <a:rPr lang="en-US" sz="2800" dirty="0" smtClean="0"/>
              <a:t>Contractor installed West precast approach slabs on day 13. NOT GOOD!</a:t>
            </a:r>
          </a:p>
          <a:p>
            <a:r>
              <a:rPr lang="en-US" sz="2800" dirty="0" smtClean="0"/>
              <a:t>Contractor suggested using traditional cast-in place approach with a m-mix pavement would probably speed along the process.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4085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UHPC JOINT PERFORMANCE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30725"/>
          </a:xfrm>
        </p:spPr>
        <p:txBody>
          <a:bodyPr/>
          <a:lstStyle/>
          <a:p>
            <a:r>
              <a:rPr lang="en-US" sz="2400" dirty="0" smtClean="0"/>
              <a:t>Several bridge projects and some research testing projects have been conducted with UHPC being cast in the longitudinal joints</a:t>
            </a:r>
          </a:p>
          <a:p>
            <a:pPr lvl="1">
              <a:buFont typeface="Arial" pitchFamily="34" charset="0"/>
              <a:buChar char="•"/>
            </a:pPr>
            <a:r>
              <a:rPr lang="en-US" sz="2200" dirty="0" smtClean="0"/>
              <a:t>Ben </a:t>
            </a:r>
            <a:r>
              <a:rPr lang="en-US" sz="2200" dirty="0" err="1" smtClean="0"/>
              <a:t>Graybeal</a:t>
            </a:r>
            <a:r>
              <a:rPr lang="en-US" sz="2200" dirty="0" smtClean="0"/>
              <a:t> at Turner Fairbanks tested a series of full scale 6” joints casted between deck panels.</a:t>
            </a:r>
          </a:p>
          <a:p>
            <a:pPr lvl="1">
              <a:buFont typeface="Arial" pitchFamily="34" charset="0"/>
              <a:buChar char="•"/>
            </a:pPr>
            <a:r>
              <a:rPr lang="en-US" sz="2200" dirty="0" smtClean="0"/>
              <a:t>With proper precast surface preparation, UHPC casted joints have preformed well causing failure to occur in similar fashion as traditional decks.</a:t>
            </a:r>
          </a:p>
          <a:p>
            <a:pPr lvl="1">
              <a:buFont typeface="Arial" pitchFamily="34" charset="0"/>
              <a:buChar char="•"/>
            </a:pPr>
            <a:r>
              <a:rPr lang="en-US" sz="2200" dirty="0" smtClean="0"/>
              <a:t>UHPC has enhanced bonding mechanism to concrete and rebar</a:t>
            </a:r>
          </a:p>
          <a:p>
            <a:pPr lvl="1">
              <a:buFont typeface="Arial" pitchFamily="34" charset="0"/>
              <a:buChar char="•"/>
            </a:pPr>
            <a:r>
              <a:rPr lang="en-US" sz="2200" dirty="0" smtClean="0"/>
              <a:t>UHPC has low shrinkage and high compressive strengths from 14 </a:t>
            </a:r>
            <a:r>
              <a:rPr lang="en-US" sz="2200" dirty="0" err="1" smtClean="0"/>
              <a:t>ksi</a:t>
            </a:r>
            <a:r>
              <a:rPr lang="en-US" sz="2200" dirty="0" smtClean="0"/>
              <a:t> to 28 </a:t>
            </a:r>
            <a:r>
              <a:rPr lang="en-US" sz="2200" dirty="0" err="1" smtClean="0"/>
              <a:t>ksi</a:t>
            </a:r>
            <a:r>
              <a:rPr lang="en-US" sz="2200" dirty="0" smtClean="0"/>
              <a:t>.</a:t>
            </a:r>
          </a:p>
          <a:p>
            <a:pPr lvl="1">
              <a:buFont typeface="Arial" pitchFamily="34" charset="0"/>
              <a:buChar char="•"/>
            </a:pPr>
            <a:r>
              <a:rPr lang="en-US" sz="2200" dirty="0" smtClean="0"/>
              <a:t>UHPC also contains 290 </a:t>
            </a:r>
            <a:r>
              <a:rPr lang="en-US" sz="2200" dirty="0" err="1" smtClean="0"/>
              <a:t>ksi</a:t>
            </a:r>
            <a:r>
              <a:rPr lang="en-US" sz="2200" dirty="0" smtClean="0"/>
              <a:t> fibers; capable of resisting tension.</a:t>
            </a:r>
          </a:p>
          <a:p>
            <a:pPr lvl="1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112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HOW WILL JOINT UHPC PERFORM IN A TRANSVERSE JOINT?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30725"/>
          </a:xfrm>
        </p:spPr>
        <p:txBody>
          <a:bodyPr/>
          <a:lstStyle/>
          <a:p>
            <a:r>
              <a:rPr lang="en-US" sz="2400" dirty="0" smtClean="0"/>
              <a:t>The transverse joint over the pier is a region of high direct tensile loading in a bridge slab with continuity.</a:t>
            </a:r>
          </a:p>
          <a:p>
            <a:r>
              <a:rPr lang="en-US" sz="2400" dirty="0" smtClean="0"/>
              <a:t>To our knowledge, this had not been a subject of research for UHPC to date.</a:t>
            </a:r>
          </a:p>
          <a:p>
            <a:r>
              <a:rPr lang="en-US" sz="2400" dirty="0" smtClean="0"/>
              <a:t>ISU conducted a full scale module test to research the UHPC transverse joint capabilities.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This was conducted after the letting, but before the bridge construction.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To obtain information on long-term serviceability and fatigue resistance (1,000,000 million truck cycles).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Ultimate load capacity of 1 module over the pier</a:t>
            </a:r>
            <a:endParaRPr lang="en-US" sz="2400" dirty="0" smtClean="0"/>
          </a:p>
          <a:p>
            <a:r>
              <a:rPr lang="en-US" sz="2400" dirty="0" smtClean="0"/>
              <a:t>Other research at ISU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Post-construction, ISU is researching the bonding characteristics of UHPC in direct tension to various surface substrates.</a:t>
            </a:r>
          </a:p>
          <a:p>
            <a:pPr lvl="1">
              <a:buFont typeface="Arial" pitchFamily="34" charset="0"/>
              <a:buChar char="•"/>
            </a:pPr>
            <a:endParaRPr lang="en-US" sz="2000" dirty="0" smtClean="0"/>
          </a:p>
          <a:p>
            <a:pPr lvl="1">
              <a:buFont typeface="Arial" pitchFamily="34" charset="0"/>
              <a:buChar char="•"/>
            </a:pPr>
            <a:endParaRPr lang="en-US" sz="2000" dirty="0" smtClean="0"/>
          </a:p>
          <a:p>
            <a:pPr lvl="1"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93569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WHAT DID WE FIND OUT FROM TESTING?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530725"/>
          </a:xfrm>
        </p:spPr>
        <p:txBody>
          <a:bodyPr/>
          <a:lstStyle/>
          <a:p>
            <a:r>
              <a:rPr lang="en-US" sz="2400" dirty="0" smtClean="0"/>
              <a:t>Under service II loading, the strain gages embedded in the UHPC joint and precast and surface mounted on the specimen measured significant displacements. 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Indication the UHPC is </a:t>
            </a:r>
            <a:r>
              <a:rPr lang="en-US" sz="2400" dirty="0" err="1" smtClean="0"/>
              <a:t>debonding</a:t>
            </a:r>
            <a:r>
              <a:rPr lang="en-US" sz="2400" dirty="0" smtClean="0"/>
              <a:t> at the interface of the precast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This means significant opening of cracks in the deck.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The highest strain was across the joint interface.</a:t>
            </a:r>
          </a:p>
          <a:p>
            <a:r>
              <a:rPr lang="en-US" sz="2400" dirty="0" smtClean="0"/>
              <a:t>What did this mean for Keg Creek?</a:t>
            </a:r>
          </a:p>
          <a:p>
            <a:pPr lvl="1">
              <a:buFont typeface="Arial" pitchFamily="34" charset="0"/>
              <a:buChar char="•"/>
            </a:pPr>
            <a:r>
              <a:rPr lang="en-US" sz="4000" dirty="0" smtClean="0">
                <a:solidFill>
                  <a:srgbClr val="00B050"/>
                </a:solidFill>
              </a:rPr>
              <a:t>Retro-fit of continuity connection of the girders over the pier.</a:t>
            </a:r>
          </a:p>
          <a:p>
            <a:pPr lvl="1">
              <a:buFont typeface="Arial" pitchFamily="34" charset="0"/>
              <a:buChar char="•"/>
            </a:pPr>
            <a:endParaRPr lang="en-US" sz="2000" dirty="0" smtClean="0"/>
          </a:p>
          <a:p>
            <a:pPr lvl="1">
              <a:buFont typeface="Arial" pitchFamily="34" charset="0"/>
              <a:buChar char="•"/>
            </a:pPr>
            <a:endParaRPr lang="en-US" sz="2000" dirty="0" smtClean="0"/>
          </a:p>
          <a:p>
            <a:pPr lvl="1"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319993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52400" y="762000"/>
            <a:ext cx="3429000" cy="1066800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Day 12 – Oct. 28</a:t>
            </a:r>
            <a:br>
              <a:rPr lang="en-US" sz="3200" dirty="0" smtClean="0">
                <a:solidFill>
                  <a:srgbClr val="FF0000"/>
                </a:solidFill>
              </a:rPr>
            </a:br>
            <a:r>
              <a:rPr lang="en-US" sz="3200" dirty="0" smtClean="0">
                <a:solidFill>
                  <a:srgbClr val="FF0000"/>
                </a:solidFill>
              </a:rPr>
              <a:t>UHPC TESTING</a:t>
            </a:r>
            <a:r>
              <a:rPr lang="en-US" sz="2800" dirty="0" smtClean="0">
                <a:solidFill>
                  <a:srgbClr val="FF0000"/>
                </a:solidFill>
              </a:rPr>
              <a:t/>
            </a:r>
            <a:br>
              <a:rPr lang="en-US" sz="2800" dirty="0" smtClean="0">
                <a:solidFill>
                  <a:srgbClr val="FF0000"/>
                </a:solidFill>
              </a:rPr>
            </a:br>
            <a:r>
              <a:rPr lang="en-US" sz="2800" dirty="0" smtClean="0">
                <a:solidFill>
                  <a:srgbClr val="FF0000"/>
                </a:solidFill>
              </a:rPr>
              <a:t/>
            </a:r>
            <a:br>
              <a:rPr lang="en-US" sz="2800" dirty="0" smtClean="0">
                <a:solidFill>
                  <a:srgbClr val="FF0000"/>
                </a:solidFill>
              </a:rPr>
            </a:br>
            <a:endParaRPr 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86600" y="5791201"/>
            <a:ext cx="2438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Flowability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r>
              <a:rPr lang="en-US" sz="2400" b="1" dirty="0" smtClean="0">
                <a:solidFill>
                  <a:srgbClr val="FF0000"/>
                </a:solidFill>
              </a:rPr>
              <a:t> test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W:\Projects\7800602005\BRFinal\ABC Progress Pictures\HNTB\1028_2011\DSC_04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209800"/>
            <a:ext cx="7017871" cy="4648200"/>
          </a:xfrm>
          <a:prstGeom prst="rect">
            <a:avLst/>
          </a:prstGeom>
          <a:noFill/>
        </p:spPr>
      </p:pic>
      <p:pic>
        <p:nvPicPr>
          <p:cNvPr id="3075" name="Picture 3" descr="W:\Projects\7800602005\BRFinal\ABC Progress Pictures\Keg Creek 10-28-11\IMG_11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0"/>
            <a:ext cx="7467600" cy="56007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3733800" y="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CYLINDER TESTS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</a:rPr>
              <a:t> 48 HOURS ~ 10 </a:t>
            </a:r>
            <a:r>
              <a:rPr lang="en-US" sz="2400" b="1" dirty="0" err="1" smtClean="0">
                <a:solidFill>
                  <a:srgbClr val="FF0000"/>
                </a:solidFill>
              </a:rPr>
              <a:t>ksi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</a:rPr>
              <a:t> 28 DAYS ~ 21 </a:t>
            </a:r>
            <a:r>
              <a:rPr lang="en-US" sz="2400" b="1" dirty="0" err="1" smtClean="0">
                <a:solidFill>
                  <a:srgbClr val="FF0000"/>
                </a:solidFill>
              </a:rPr>
              <a:t>ksi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</a:rPr>
              <a:t> THERMAL TEST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94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447800" y="-381000"/>
            <a:ext cx="6400800" cy="1544638"/>
          </a:xfrm>
        </p:spPr>
        <p:txBody>
          <a:bodyPr/>
          <a:lstStyle/>
          <a:p>
            <a:r>
              <a:rPr lang="en-US" sz="4000" dirty="0" smtClean="0">
                <a:solidFill>
                  <a:srgbClr val="FF0000"/>
                </a:solidFill>
              </a:rPr>
              <a:t>LESSONS LEARNED 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8610600" cy="4530725"/>
          </a:xfrm>
        </p:spPr>
        <p:txBody>
          <a:bodyPr/>
          <a:lstStyle/>
          <a:p>
            <a:r>
              <a:rPr lang="en-US" sz="3600" dirty="0" smtClean="0"/>
              <a:t>ABC is a viable bridge construction alternative for Iowa.</a:t>
            </a:r>
          </a:p>
          <a:p>
            <a:r>
              <a:rPr lang="en-US" sz="3600" dirty="0" smtClean="0"/>
              <a:t>Margin of error is lower than CIP.</a:t>
            </a:r>
          </a:p>
          <a:p>
            <a:r>
              <a:rPr lang="en-US" sz="3600" dirty="0" smtClean="0"/>
              <a:t>However, refinement of contract agreements, our own construction inspection program, and improvements to design/specifications.</a:t>
            </a:r>
          </a:p>
          <a:p>
            <a:r>
              <a:rPr lang="en-US" sz="3600" dirty="0" smtClean="0"/>
              <a:t>The premium cost for ABC is about double (based on Keg Creek). Difficult to rationalize this. (User Cost)</a:t>
            </a:r>
          </a:p>
          <a:p>
            <a:pPr>
              <a:buNone/>
            </a:pPr>
            <a:endParaRPr lang="en-US" sz="4000" dirty="0" smtClean="0"/>
          </a:p>
          <a:p>
            <a:pPr lvl="1">
              <a:buFont typeface="Arial" pitchFamily="34" charset="0"/>
              <a:buChar char="•"/>
            </a:pPr>
            <a:endParaRPr lang="en-US" sz="2400" dirty="0" smtClean="0"/>
          </a:p>
          <a:p>
            <a:pPr lvl="1">
              <a:buFont typeface="Arial" pitchFamily="34" charset="0"/>
              <a:buChar char="•"/>
            </a:pPr>
            <a:endParaRPr lang="en-US" sz="2400" dirty="0" smtClean="0"/>
          </a:p>
          <a:p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 lvl="1">
              <a:buFont typeface="Arial" pitchFamily="34" charset="0"/>
              <a:buChar char="•"/>
            </a:pPr>
            <a:endParaRPr lang="en-US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390459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295400" y="-381000"/>
            <a:ext cx="6400800" cy="1544638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LESSONS LEARNED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8610600" cy="5791200"/>
          </a:xfrm>
        </p:spPr>
        <p:txBody>
          <a:bodyPr/>
          <a:lstStyle/>
          <a:p>
            <a:r>
              <a:rPr lang="en-US" sz="2800" dirty="0" smtClean="0"/>
              <a:t>Design / Construction</a:t>
            </a:r>
            <a:endParaRPr lang="en-US" sz="2400" dirty="0" smtClean="0"/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Geometry/shape of the abutment diaphragm overhang needs rework. This includes the need to reduce joint bar in the vertical plane.</a:t>
            </a:r>
          </a:p>
          <a:p>
            <a:pPr lvl="2">
              <a:buFont typeface="Courier New" pitchFamily="49" charset="0"/>
              <a:buChar char="o"/>
            </a:pPr>
            <a:r>
              <a:rPr lang="en-US" sz="2000" dirty="0" smtClean="0"/>
              <a:t>Difficult to seal inside face enabling UHPC to leak</a:t>
            </a:r>
          </a:p>
          <a:p>
            <a:pPr lvl="2">
              <a:buFont typeface="Courier New" pitchFamily="49" charset="0"/>
              <a:buChar char="o"/>
            </a:pPr>
            <a:r>
              <a:rPr lang="en-US" sz="2000" dirty="0" smtClean="0"/>
              <a:t>Rectangular shape makes it difficult to backfill</a:t>
            </a:r>
          </a:p>
          <a:p>
            <a:pPr lvl="2">
              <a:buFont typeface="Courier New" pitchFamily="49" charset="0"/>
              <a:buChar char="o"/>
            </a:pPr>
            <a:r>
              <a:rPr lang="en-US" sz="2000" dirty="0" smtClean="0"/>
              <a:t>Vertical joint rebar is congested causing erection difficulties.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Joint steel congestion leads to increased labor costs and delays. Lets take advantage of UHPC tensile properties.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The beveled edge (or diamond shape) joint style is problematic at modular deck corners. Experiment with a key-way joint.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LOTS MORE TO IMPROVE ON!!</a:t>
            </a:r>
          </a:p>
          <a:p>
            <a:pPr lvl="2">
              <a:buFont typeface="Courier New" pitchFamily="49" charset="0"/>
              <a:buChar char="o"/>
            </a:pPr>
            <a:endParaRPr lang="en-US" sz="2000" dirty="0" smtClean="0"/>
          </a:p>
          <a:p>
            <a:pPr lvl="2">
              <a:buNone/>
            </a:pPr>
            <a:endParaRPr lang="en-US" sz="2000" dirty="0" smtClean="0"/>
          </a:p>
          <a:p>
            <a:pPr lvl="2">
              <a:buNone/>
            </a:pPr>
            <a:r>
              <a:rPr lang="en-US" sz="2000" dirty="0" smtClean="0"/>
              <a:t>		</a:t>
            </a:r>
          </a:p>
          <a:p>
            <a:pPr lvl="1">
              <a:buFont typeface="Arial" pitchFamily="34" charset="0"/>
              <a:buChar char="•"/>
            </a:pPr>
            <a:endParaRPr lang="en-US" sz="2400" dirty="0" smtClean="0"/>
          </a:p>
          <a:p>
            <a:pPr lvl="1">
              <a:buNone/>
            </a:pPr>
            <a:endParaRPr lang="en-US" sz="2400" dirty="0" smtClean="0"/>
          </a:p>
          <a:p>
            <a:pPr lvl="1">
              <a:buFont typeface="Arial" pitchFamily="34" charset="0"/>
              <a:buChar char="•"/>
            </a:pPr>
            <a:endParaRPr lang="en-US" sz="2400" dirty="0" smtClean="0"/>
          </a:p>
          <a:p>
            <a:pPr lvl="1">
              <a:buFont typeface="Arial" pitchFamily="34" charset="0"/>
              <a:buChar char="•"/>
            </a:pPr>
            <a:endParaRPr lang="en-US" sz="2400" dirty="0" smtClean="0"/>
          </a:p>
          <a:p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 lvl="1">
              <a:buFont typeface="Arial" pitchFamily="34" charset="0"/>
              <a:buChar char="•"/>
            </a:pPr>
            <a:endParaRPr lang="en-US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322394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6858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Project Data</a:t>
            </a:r>
            <a:endParaRPr lang="en-US" dirty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09600"/>
            <a:ext cx="8763000" cy="6096000"/>
          </a:xfrm>
        </p:spPr>
        <p:txBody>
          <a:bodyPr/>
          <a:lstStyle/>
          <a:p>
            <a:r>
              <a:rPr lang="en-US" sz="2800" dirty="0"/>
              <a:t>Contract period:   </a:t>
            </a:r>
            <a:r>
              <a:rPr lang="en-US" sz="2800" dirty="0" smtClean="0"/>
              <a:t>Fall 2011 Construction    </a:t>
            </a:r>
            <a:r>
              <a:rPr lang="en-US" sz="2400" dirty="0"/>
              <a:t>	</a:t>
            </a:r>
          </a:p>
          <a:p>
            <a:pPr marL="804863" lvl="1" indent="-347663"/>
            <a:r>
              <a:rPr lang="en-US" sz="2400" dirty="0"/>
              <a:t> </a:t>
            </a:r>
            <a:r>
              <a:rPr lang="en-US" sz="2400" dirty="0" smtClean="0"/>
              <a:t>Phase 1: Drilled </a:t>
            </a:r>
            <a:r>
              <a:rPr lang="en-US" sz="2400" dirty="0"/>
              <a:t>shaft installation ( 9 working days )</a:t>
            </a:r>
          </a:p>
          <a:p>
            <a:pPr marL="806450" lvl="1" indent="-349250"/>
            <a:r>
              <a:rPr lang="en-US" sz="2400" dirty="0" smtClean="0"/>
              <a:t> Phase 2: </a:t>
            </a:r>
            <a:r>
              <a:rPr lang="en-US" sz="2400" dirty="0"/>
              <a:t>ABC Period (14 calendar </a:t>
            </a:r>
            <a:r>
              <a:rPr lang="en-US" sz="2400" dirty="0" smtClean="0"/>
              <a:t>days of road closure with Traffic Detour)</a:t>
            </a:r>
            <a:endParaRPr lang="en-US" sz="2400" dirty="0"/>
          </a:p>
          <a:p>
            <a:pPr marL="804863" lvl="1" indent="-347663"/>
            <a:r>
              <a:rPr lang="en-US" sz="2400" dirty="0" smtClean="0"/>
              <a:t> Phase 3: Revetment</a:t>
            </a:r>
            <a:r>
              <a:rPr lang="en-US" sz="2400" dirty="0"/>
              <a:t>, grading, and flumes ( 20 working days </a:t>
            </a:r>
            <a:r>
              <a:rPr lang="en-US" sz="2400" dirty="0" smtClean="0"/>
              <a:t>)</a:t>
            </a:r>
            <a:endParaRPr lang="en-US" sz="2800" dirty="0" smtClean="0"/>
          </a:p>
          <a:p>
            <a:r>
              <a:rPr lang="en-US" sz="2800" dirty="0" smtClean="0"/>
              <a:t>Incentive/Disincentive on 14 days ABC: </a:t>
            </a:r>
            <a:r>
              <a:rPr lang="en-US" sz="2400" dirty="0" smtClean="0"/>
              <a:t>$22,000 / day</a:t>
            </a:r>
          </a:p>
          <a:p>
            <a:r>
              <a:rPr lang="en-US" sz="2800" dirty="0" smtClean="0"/>
              <a:t>ABC approximate start date: 9/19/11 </a:t>
            </a:r>
            <a:r>
              <a:rPr lang="en-US" sz="2000" i="1" dirty="0" smtClean="0">
                <a:solidFill>
                  <a:srgbClr val="FF0000"/>
                </a:solidFill>
              </a:rPr>
              <a:t>(actual 10/17/11)</a:t>
            </a:r>
          </a:p>
          <a:p>
            <a:r>
              <a:rPr lang="en-US" sz="2800" dirty="0" smtClean="0"/>
              <a:t>SHRP2 funds: $250,000 </a:t>
            </a:r>
            <a:r>
              <a:rPr lang="en-US" sz="2000" i="1" dirty="0" smtClean="0">
                <a:solidFill>
                  <a:srgbClr val="FF0000"/>
                </a:solidFill>
              </a:rPr>
              <a:t>(M. Starnes – Program Officer)</a:t>
            </a:r>
          </a:p>
          <a:p>
            <a:r>
              <a:rPr lang="en-US" sz="2800" dirty="0" smtClean="0"/>
              <a:t>HFL funds: $600,000 or 20% </a:t>
            </a:r>
            <a:r>
              <a:rPr lang="en-US" sz="2000" dirty="0">
                <a:solidFill>
                  <a:srgbClr val="FF0000"/>
                </a:solidFill>
              </a:rPr>
              <a:t>(</a:t>
            </a:r>
            <a:r>
              <a:rPr lang="en-US" sz="2000" i="1" dirty="0" smtClean="0">
                <a:solidFill>
                  <a:srgbClr val="FF0000"/>
                </a:solidFill>
              </a:rPr>
              <a:t>M. Huie – Program Coordinator)</a:t>
            </a:r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800" dirty="0" smtClean="0">
                <a:solidFill>
                  <a:srgbClr val="00B050"/>
                </a:solidFill>
              </a:rPr>
              <a:t>UHPC Cost: $5000 / cu. yd. x 33 cu. yd = $165,000</a:t>
            </a:r>
          </a:p>
          <a:p>
            <a:pPr>
              <a:buNone/>
            </a:pPr>
            <a:endParaRPr lang="en-US" sz="2400" dirty="0" smtClean="0"/>
          </a:p>
          <a:p>
            <a:pPr marL="857250" lvl="1" indent="-457200">
              <a:buNone/>
            </a:pPr>
            <a:endParaRPr lang="en-US" sz="20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2420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829"/>
            <a:ext cx="4495800" cy="1693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5000"/>
              </a:lnSpc>
              <a:defRPr/>
            </a:pPr>
            <a:endParaRPr lang="en-US" sz="4400" kern="0" dirty="0">
              <a:solidFill>
                <a:schemeClr val="bg1"/>
              </a:solidFill>
              <a:latin typeface="Copperplate Gothic Bold" panose="020E0705020206020404" pitchFamily="34" charset="0"/>
              <a:ea typeface="+mj-ea"/>
              <a:cs typeface="+mj-cs"/>
            </a:endParaRPr>
          </a:p>
          <a:p>
            <a:pPr algn="ctr">
              <a:lnSpc>
                <a:spcPct val="85000"/>
              </a:lnSpc>
              <a:defRPr/>
            </a:pPr>
            <a:r>
              <a:rPr lang="en-US" sz="4400" kern="0" dirty="0" smtClean="0">
                <a:solidFill>
                  <a:srgbClr val="FF0000"/>
                </a:solidFill>
                <a:latin typeface="Copperplate Gothic Bold" panose="020E0705020206020404" pitchFamily="34" charset="0"/>
                <a:ea typeface="+mj-ea"/>
                <a:cs typeface="+mj-cs"/>
              </a:rPr>
              <a:t>Project </a:t>
            </a:r>
            <a:r>
              <a:rPr lang="en-US" sz="4400" kern="0" dirty="0">
                <a:solidFill>
                  <a:srgbClr val="FF0000"/>
                </a:solidFill>
                <a:latin typeface="Copperplate Gothic Bold" panose="020E0705020206020404" pitchFamily="34" charset="0"/>
                <a:ea typeface="+mj-ea"/>
                <a:cs typeface="+mj-cs"/>
              </a:rPr>
              <a:t>Innovations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152400" y="2700338"/>
            <a:ext cx="8686800" cy="38481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Clr>
                <a:schemeClr val="accent1"/>
              </a:buClr>
              <a:buBlip>
                <a:blip r:embed="rId3"/>
              </a:buBlip>
              <a:defRPr/>
            </a:pPr>
            <a:r>
              <a:rPr lang="en-US" sz="2800" b="0" kern="0" dirty="0"/>
              <a:t>Precast modular </a:t>
            </a:r>
            <a:r>
              <a:rPr lang="en-US" sz="2800" b="0" kern="0" dirty="0" smtClean="0"/>
              <a:t>deck system</a:t>
            </a:r>
          </a:p>
          <a:p>
            <a:pPr marL="914400" lvl="1" indent="-457200" eaLnBrk="0" hangingPunct="0">
              <a:lnSpc>
                <a:spcPct val="85000"/>
              </a:lnSpc>
              <a:spcBef>
                <a:spcPct val="50000"/>
              </a:spcBef>
              <a:buClr>
                <a:srgbClr val="66FF66"/>
              </a:buClr>
              <a:buFont typeface="Arial" panose="020B0604020202020204" pitchFamily="34" charset="0"/>
              <a:buChar char="•"/>
              <a:defRPr/>
            </a:pPr>
            <a:r>
              <a:rPr lang="en-US" sz="2400" kern="0" dirty="0" smtClean="0">
                <a:solidFill>
                  <a:srgbClr val="66FF66"/>
                </a:solidFill>
              </a:rPr>
              <a:t>Precast Module = 8.5” HPC slab casted on 2 steel I-beams (RSB W30x99)</a:t>
            </a:r>
            <a:endParaRPr lang="en-US" sz="2400" b="0" kern="0" dirty="0" smtClean="0">
              <a:solidFill>
                <a:srgbClr val="66FF66"/>
              </a:solidFill>
            </a:endParaRPr>
          </a:p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Clr>
                <a:schemeClr val="accent1"/>
              </a:buClr>
              <a:buBlip>
                <a:blip r:embed="rId3"/>
              </a:buBlip>
              <a:defRPr/>
            </a:pPr>
            <a:r>
              <a:rPr lang="en-US" sz="2800" kern="0" dirty="0" smtClean="0"/>
              <a:t>Precast pier columns &amp; bent caps</a:t>
            </a:r>
          </a:p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Clr>
                <a:schemeClr val="accent1"/>
              </a:buClr>
              <a:buBlip>
                <a:blip r:embed="rId3"/>
              </a:buBlip>
              <a:defRPr/>
            </a:pPr>
            <a:r>
              <a:rPr lang="en-US" sz="2800" b="0" kern="0" dirty="0" smtClean="0"/>
              <a:t>Precast abutment footings &amp; wings </a:t>
            </a:r>
          </a:p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Clr>
                <a:schemeClr val="accent1"/>
              </a:buClr>
              <a:buBlip>
                <a:blip r:embed="rId3"/>
              </a:buBlip>
              <a:defRPr/>
            </a:pPr>
            <a:r>
              <a:rPr lang="en-US" sz="2800" b="0" kern="0" dirty="0" smtClean="0"/>
              <a:t>Precast </a:t>
            </a:r>
            <a:r>
              <a:rPr lang="en-US" sz="2800" b="0" kern="0" dirty="0"/>
              <a:t>approach </a:t>
            </a:r>
            <a:r>
              <a:rPr lang="en-US" sz="2800" b="0" kern="0" dirty="0" smtClean="0"/>
              <a:t>pavement slabs</a:t>
            </a:r>
            <a:endParaRPr lang="en-US" sz="2800" b="0" kern="0" dirty="0"/>
          </a:p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Clr>
                <a:schemeClr val="accent1"/>
              </a:buClr>
              <a:buBlip>
                <a:blip r:embed="rId3"/>
              </a:buBlip>
              <a:defRPr/>
            </a:pPr>
            <a:r>
              <a:rPr lang="en-US" sz="2800" b="0" kern="0" dirty="0" smtClean="0"/>
              <a:t>Semi-integral abutments   </a:t>
            </a:r>
            <a:endParaRPr lang="en-US" sz="2800" b="0" kern="0" dirty="0"/>
          </a:p>
          <a:p>
            <a:pPr marL="342900" indent="-342900" eaLnBrk="0" hangingPunct="0">
              <a:lnSpc>
                <a:spcPct val="85000"/>
              </a:lnSpc>
              <a:spcBef>
                <a:spcPct val="50000"/>
              </a:spcBef>
              <a:buClr>
                <a:schemeClr val="accent1"/>
              </a:buClr>
              <a:buBlip>
                <a:blip r:embed="rId3"/>
              </a:buBlip>
              <a:defRPr/>
            </a:pPr>
            <a:r>
              <a:rPr lang="en-US" sz="2800" b="0" kern="0" dirty="0" smtClean="0"/>
              <a:t>UHPC </a:t>
            </a:r>
            <a:r>
              <a:rPr lang="en-US" sz="2800" b="0" kern="0" dirty="0"/>
              <a:t>joint between </a:t>
            </a:r>
            <a:r>
              <a:rPr lang="en-US" sz="2800" kern="0" dirty="0" smtClean="0"/>
              <a:t>modules</a:t>
            </a:r>
            <a:endParaRPr lang="en-US" sz="2800" b="0" kern="0" dirty="0"/>
          </a:p>
        </p:txBody>
      </p:sp>
      <p:pic>
        <p:nvPicPr>
          <p:cNvPr id="6" name="Picture 2" descr="W:\Projects\7800602005\BRFinal\ABC Progress Pictures\Keg Creek 10-23-11\IMG_07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4572000"/>
            <a:ext cx="3048000" cy="228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6" name="Picture 2" descr="P:\data\Keg Creek Iowa ABC Workshop\keg creek final bridge rend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1" y="1829"/>
            <a:ext cx="4191000" cy="270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210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OTDean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5693</TotalTime>
  <Words>2582</Words>
  <Application>Microsoft Office PowerPoint</Application>
  <PresentationFormat>On-screen Show (4:3)</PresentationFormat>
  <Paragraphs>449</Paragraphs>
  <Slides>78</Slides>
  <Notes>17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79" baseType="lpstr">
      <vt:lpstr>DOTDean</vt:lpstr>
      <vt:lpstr>Iowa ABC Demonstration Project US 6 over Keg Creek </vt:lpstr>
      <vt:lpstr>Background</vt:lpstr>
      <vt:lpstr>PROJECT LOCATION </vt:lpstr>
      <vt:lpstr>PowerPoint Presentation</vt:lpstr>
      <vt:lpstr>Why Keg Creek?</vt:lpstr>
      <vt:lpstr>Why Keg Creek?</vt:lpstr>
      <vt:lpstr>Project Data</vt:lpstr>
      <vt:lpstr>Project Data</vt:lpstr>
      <vt:lpstr>PowerPoint Presentation</vt:lpstr>
      <vt:lpstr>PowerPoint Presentation</vt:lpstr>
      <vt:lpstr>Proposed Bridge Geometry</vt:lpstr>
      <vt:lpstr>PROJECT SITE - RURAL</vt:lpstr>
      <vt:lpstr>FABRICATION</vt:lpstr>
      <vt:lpstr>Iowa Bridge Farm (Self Performing Modular Casting)</vt:lpstr>
      <vt:lpstr>Precast Substructure Components Casting</vt:lpstr>
      <vt:lpstr>Superstructure Modules –Structural Steel Assembly</vt:lpstr>
      <vt:lpstr>Superstructure Modules   Deck Forming</vt:lpstr>
      <vt:lpstr>Deck Concrete Placement</vt:lpstr>
      <vt:lpstr>Precast Approach Slabs</vt:lpstr>
      <vt:lpstr>PowerPoint Presentation</vt:lpstr>
      <vt:lpstr>PIER DETAILS</vt:lpstr>
      <vt:lpstr>PowerPoint Presentation</vt:lpstr>
      <vt:lpstr>PowerPoint Presentation</vt:lpstr>
      <vt:lpstr>ABUTMENTS DETAILS</vt:lpstr>
      <vt:lpstr>ABUTMENTS DETAILS</vt:lpstr>
      <vt:lpstr>Modular Superstructure Details</vt:lpstr>
      <vt:lpstr>DECK MODULE DETAILS</vt:lpstr>
      <vt:lpstr>CONTINUITY CONNECTION OVER PIER</vt:lpstr>
      <vt:lpstr>Post-Tensioning Retrofit </vt:lpstr>
      <vt:lpstr>Drilled Shaft Construction (Phase 1)</vt:lpstr>
      <vt:lpstr>14-Day ABC Timeline – Phase 2  (as proposed by the Contractor)</vt:lpstr>
      <vt:lpstr>Day 1  Oct. 17  </vt:lpstr>
      <vt:lpstr>Day 3 – Oct. 19  </vt:lpstr>
      <vt:lpstr>Day 4 – Oct. 20 Column Assembly  </vt:lpstr>
      <vt:lpstr>Day 4 , Oct. 20 - Column Assembly   </vt:lpstr>
      <vt:lpstr>PowerPoint Presentation</vt:lpstr>
      <vt:lpstr>Bedding and Coupler Grouting</vt:lpstr>
      <vt:lpstr>Temporary Abutment Supports</vt:lpstr>
      <vt:lpstr>Day 5 Oct, 20 Abutment / Wing Erection</vt:lpstr>
      <vt:lpstr>Day 5 – Oct. 21  </vt:lpstr>
      <vt:lpstr>SCC – Abutment Pile Pockets</vt:lpstr>
      <vt:lpstr>Day 6 – Oct. 22  </vt:lpstr>
      <vt:lpstr>PowerPoint Presentation</vt:lpstr>
      <vt:lpstr>Superstructure Module Transport</vt:lpstr>
      <vt:lpstr>Superstructure Module Erection</vt:lpstr>
      <vt:lpstr>PowerPoint Presentation</vt:lpstr>
      <vt:lpstr>Module Assembly</vt:lpstr>
      <vt:lpstr>Deck Joint Reinforcing, Bolting and Forming – Days 10 &amp; 11</vt:lpstr>
      <vt:lpstr>Deck Joint Reinforcing, Bolting and Forming – Days 10 &amp; 11</vt:lpstr>
      <vt:lpstr>Flooded Backfill System – Days 10 &amp; 11</vt:lpstr>
      <vt:lpstr>Precast Approach Preparation Days 11 &amp; 13</vt:lpstr>
      <vt:lpstr>Precast Approach Slab Placement – Days 11 &amp; 13</vt:lpstr>
      <vt:lpstr>UHPC JOINT POUR – DAY 12</vt:lpstr>
      <vt:lpstr>UHPC Joint Prep – Day 12</vt:lpstr>
      <vt:lpstr>UHPC Placement – Day 12</vt:lpstr>
      <vt:lpstr>Day 15 – POST-TENSION OVER PIERS   </vt:lpstr>
      <vt:lpstr>Day 16 – Nov. 1   </vt:lpstr>
      <vt:lpstr>  Completed Bridge – Open Nov. 2   </vt:lpstr>
      <vt:lpstr>Conclusions</vt:lpstr>
      <vt:lpstr>Project Website</vt:lpstr>
      <vt:lpstr>PowerPoint Presentation</vt:lpstr>
      <vt:lpstr>PowerPoint Presentation</vt:lpstr>
      <vt:lpstr>Precast Abutments &amp; Wings</vt:lpstr>
      <vt:lpstr>Precast  Columns</vt:lpstr>
      <vt:lpstr>Precast Column to Shaft Connections</vt:lpstr>
      <vt:lpstr>Day 4 – Oct. 20  </vt:lpstr>
      <vt:lpstr>Column Installation Lessons Learned</vt:lpstr>
      <vt:lpstr>DECK MODULE DETAILS</vt:lpstr>
      <vt:lpstr>DECK MODULE DETAILS</vt:lpstr>
      <vt:lpstr>Modular Deck Design Lessons Learned</vt:lpstr>
      <vt:lpstr>Day 11 – Oct. 27 More Rebar   </vt:lpstr>
      <vt:lpstr>Approach Slab Lessons</vt:lpstr>
      <vt:lpstr>UHPC JOINT PERFORMANCE</vt:lpstr>
      <vt:lpstr>HOW WILL JOINT UHPC PERFORM IN A TRANSVERSE JOINT?</vt:lpstr>
      <vt:lpstr>WHAT DID WE FIND OUT FROM TESTING?</vt:lpstr>
      <vt:lpstr>Day 12 – Oct. 28 UHPC TESTING  </vt:lpstr>
      <vt:lpstr>LESSONS LEARNED </vt:lpstr>
      <vt:lpstr>LESSONS LEARNED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 Evans</dc:creator>
  <cp:lastModifiedBy>David Richard Evans</cp:lastModifiedBy>
  <cp:revision>534</cp:revision>
  <cp:lastPrinted>2014-04-29T14:26:15Z</cp:lastPrinted>
  <dcterms:created xsi:type="dcterms:W3CDTF">2010-07-11T14:43:14Z</dcterms:created>
  <dcterms:modified xsi:type="dcterms:W3CDTF">2014-04-29T15:48:10Z</dcterms:modified>
</cp:coreProperties>
</file>