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256" r:id="rId2"/>
    <p:sldId id="265" r:id="rId3"/>
    <p:sldId id="257" r:id="rId4"/>
    <p:sldId id="266" r:id="rId5"/>
    <p:sldId id="260" r:id="rId6"/>
    <p:sldId id="261" r:id="rId7"/>
    <p:sldId id="262" r:id="rId8"/>
    <p:sldId id="263" r:id="rId9"/>
    <p:sldId id="313" r:id="rId10"/>
    <p:sldId id="264" r:id="rId11"/>
    <p:sldId id="297" r:id="rId12"/>
    <p:sldId id="296" r:id="rId13"/>
    <p:sldId id="300" r:id="rId14"/>
    <p:sldId id="299" r:id="rId15"/>
    <p:sldId id="298" r:id="rId16"/>
    <p:sldId id="272" r:id="rId17"/>
    <p:sldId id="267" r:id="rId18"/>
    <p:sldId id="268" r:id="rId19"/>
    <p:sldId id="273" r:id="rId20"/>
    <p:sldId id="276" r:id="rId21"/>
    <p:sldId id="277" r:id="rId22"/>
    <p:sldId id="301" r:id="rId23"/>
    <p:sldId id="288" r:id="rId24"/>
    <p:sldId id="270" r:id="rId25"/>
    <p:sldId id="269" r:id="rId26"/>
    <p:sldId id="271" r:id="rId27"/>
    <p:sldId id="274" r:id="rId28"/>
    <p:sldId id="275" r:id="rId29"/>
    <p:sldId id="278" r:id="rId30"/>
    <p:sldId id="280" r:id="rId31"/>
    <p:sldId id="281" r:id="rId32"/>
    <p:sldId id="282" r:id="rId33"/>
    <p:sldId id="279" r:id="rId34"/>
    <p:sldId id="283" r:id="rId35"/>
    <p:sldId id="284" r:id="rId36"/>
    <p:sldId id="285" r:id="rId37"/>
    <p:sldId id="302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86" r:id="rId46"/>
    <p:sldId id="287" r:id="rId47"/>
    <p:sldId id="305" r:id="rId48"/>
    <p:sldId id="306" r:id="rId49"/>
    <p:sldId id="307" r:id="rId50"/>
    <p:sldId id="308" r:id="rId51"/>
    <p:sldId id="311" r:id="rId52"/>
    <p:sldId id="312" r:id="rId53"/>
    <p:sldId id="309" r:id="rId54"/>
    <p:sldId id="310" r:id="rId55"/>
  </p:sldIdLst>
  <p:sldSz cx="9144000" cy="6858000" type="screen4x3"/>
  <p:notesSz cx="6934200" cy="92329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326C"/>
    <a:srgbClr val="1F286B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510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5138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27475" y="0"/>
            <a:ext cx="3005138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A76216-5D47-4F25-AA42-056ABE99EEC7}" type="datetimeFigureOut">
              <a:rPr lang="en-US" smtClean="0"/>
              <a:t>4/30/2014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69350"/>
            <a:ext cx="3005138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27475" y="8769350"/>
            <a:ext cx="3005138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9102C4-DFFB-4D6B-B673-E5632F9B2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0448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5138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27475" y="0"/>
            <a:ext cx="3005138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CB39F7-C42B-4406-BC31-41A437B754F4}" type="datetimeFigureOut">
              <a:rPr lang="en-US" smtClean="0"/>
              <a:t>4/30/2014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8875" y="692150"/>
            <a:ext cx="4616450" cy="3462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3738" y="4386263"/>
            <a:ext cx="5546725" cy="41544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69350"/>
            <a:ext cx="3005138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27475" y="8769350"/>
            <a:ext cx="3005138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80E38A-D286-4CFA-8A38-09FCB5A59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08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DDE1-2D43-4877-9606-15B2D715932F}" type="datetimeFigureOut">
              <a:rPr lang="en-US" smtClean="0"/>
              <a:t>4/30/2014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659C-3129-4AD0-8673-AF2320605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828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DDE1-2D43-4877-9606-15B2D715932F}" type="datetimeFigureOut">
              <a:rPr lang="en-US" smtClean="0"/>
              <a:t>4/30/2014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659C-3129-4AD0-8673-AF2320605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287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DDE1-2D43-4877-9606-15B2D715932F}" type="datetimeFigureOut">
              <a:rPr lang="en-US" smtClean="0"/>
              <a:t>4/30/2014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659C-3129-4AD0-8673-AF2320605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717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DDE1-2D43-4877-9606-15B2D715932F}" type="datetimeFigureOut">
              <a:rPr lang="en-US" smtClean="0"/>
              <a:t>4/30/2014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659C-3129-4AD0-8673-AF2320605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081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DDE1-2D43-4877-9606-15B2D715932F}" type="datetimeFigureOut">
              <a:rPr lang="en-US" smtClean="0"/>
              <a:t>4/30/2014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659C-3129-4AD0-8673-AF2320605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546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DDE1-2D43-4877-9606-15B2D715932F}" type="datetimeFigureOut">
              <a:rPr lang="en-US" smtClean="0"/>
              <a:t>4/30/2014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659C-3129-4AD0-8673-AF2320605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849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DDE1-2D43-4877-9606-15B2D715932F}" type="datetimeFigureOut">
              <a:rPr lang="en-US" smtClean="0"/>
              <a:t>4/30/2014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659C-3129-4AD0-8673-AF2320605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366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DDE1-2D43-4877-9606-15B2D715932F}" type="datetimeFigureOut">
              <a:rPr lang="en-US" smtClean="0"/>
              <a:t>4/30/2014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659C-3129-4AD0-8673-AF2320605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99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DDE1-2D43-4877-9606-15B2D715932F}" type="datetimeFigureOut">
              <a:rPr lang="en-US" smtClean="0"/>
              <a:t>4/30/2014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659C-3129-4AD0-8673-AF2320605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09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DDE1-2D43-4877-9606-15B2D715932F}" type="datetimeFigureOut">
              <a:rPr lang="en-US" smtClean="0"/>
              <a:t>4/30/2014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659C-3129-4AD0-8673-AF2320605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907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DDE1-2D43-4877-9606-15B2D715932F}" type="datetimeFigureOut">
              <a:rPr lang="en-US" smtClean="0"/>
              <a:t>4/30/2014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659C-3129-4AD0-8673-AF2320605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122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Texturizer/>
                    </a14:imgEffect>
                    <a14:imgEffect>
                      <a14:colorTemperature colorTemp="47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DDDE1-2D43-4877-9606-15B2D715932F}" type="datetimeFigureOut">
              <a:rPr lang="en-US" smtClean="0"/>
              <a:t>4/30/2014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C659C-3129-4AD0-8673-AF2320605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545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C000"/>
                </a:solidFill>
              </a:rPr>
              <a:t>IA-92 over Little Silver Creek</a:t>
            </a:r>
            <a:br>
              <a:rPr lang="en-US" b="1" dirty="0" smtClean="0">
                <a:solidFill>
                  <a:srgbClr val="FFC000"/>
                </a:solidFill>
              </a:rPr>
            </a:br>
            <a:r>
              <a:rPr lang="en-US" sz="2000" b="1" dirty="0" smtClean="0">
                <a:solidFill>
                  <a:srgbClr val="FFC000"/>
                </a:solidFill>
              </a:rPr>
              <a:t>ACCELERATED BRIDGE CONSTRUCTION CONCEPT REVIEW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Iowa ABC Workshop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May 1, 2014</a:t>
            </a:r>
          </a:p>
          <a:p>
            <a:r>
              <a:rPr lang="en-US" sz="2000" b="1" dirty="0" smtClean="0">
                <a:solidFill>
                  <a:schemeClr val="bg1"/>
                </a:solidFill>
              </a:rPr>
              <a:t>Presented by Curtis J. Carter, PE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79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ttawattamie115_30%DraftPlans_Page_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0647"/>
            <a:ext cx="9144000" cy="591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35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solidFill>
                  <a:srgbClr val="FFC000"/>
                </a:solidFill>
              </a:rPr>
              <a:t>SITE </a:t>
            </a:r>
            <a:r>
              <a:rPr lang="en-US" b="1" dirty="0" smtClean="0">
                <a:solidFill>
                  <a:srgbClr val="FFC000"/>
                </a:solidFill>
              </a:rPr>
              <a:t>OBSTACLES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FFC000"/>
                </a:solidFill>
              </a:rPr>
              <a:t>Skew</a:t>
            </a:r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Iowa has not previously applied decked module concept to skewed bridge</a:t>
            </a:r>
          </a:p>
          <a:p>
            <a:r>
              <a:rPr lang="en-US" sz="2400" dirty="0" smtClean="0">
                <a:solidFill>
                  <a:srgbClr val="FFC000"/>
                </a:solidFill>
              </a:rPr>
              <a:t>Sag Vertical Curve</a:t>
            </a:r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4.0% deck grade at W. Abutment, 2.7% at Pier 1</a:t>
            </a:r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Sag curvature complicates fit-up, requires more accuracy during fabrication/prefabrication</a:t>
            </a:r>
          </a:p>
          <a:p>
            <a:r>
              <a:rPr lang="en-US" sz="2400" dirty="0" smtClean="0">
                <a:solidFill>
                  <a:srgbClr val="FFC000"/>
                </a:solidFill>
              </a:rPr>
              <a:t>Poor Soil Conditions</a:t>
            </a:r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Long pile lengths with 2 or 3 field splices per pile</a:t>
            </a:r>
          </a:p>
          <a:p>
            <a:r>
              <a:rPr lang="en-US" sz="2400" dirty="0" smtClean="0">
                <a:solidFill>
                  <a:srgbClr val="FFC000"/>
                </a:solidFill>
              </a:rPr>
              <a:t>Long Unbraced Length at Piers</a:t>
            </a:r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Degraded channel plus design scour</a:t>
            </a:r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Unsupported length exceeds Iowa design standards for pile bent </a:t>
            </a:r>
            <a:r>
              <a:rPr lang="en-US" sz="2000" dirty="0" smtClean="0">
                <a:solidFill>
                  <a:schemeClr val="bg1"/>
                </a:solidFill>
              </a:rPr>
              <a:t>piers</a:t>
            </a:r>
            <a:endParaRPr lang="en-US" sz="20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81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solidFill>
                  <a:srgbClr val="FFC000"/>
                </a:solidFill>
              </a:rPr>
              <a:t>DESIGN </a:t>
            </a:r>
            <a:r>
              <a:rPr lang="en-US" b="1" dirty="0" smtClean="0">
                <a:solidFill>
                  <a:srgbClr val="FFC000"/>
                </a:solidFill>
              </a:rPr>
              <a:t>STATUS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FFC000"/>
                </a:solidFill>
              </a:rPr>
              <a:t>Design Team</a:t>
            </a:r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Curtis Carter</a:t>
            </a:r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Mike Nop</a:t>
            </a:r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Dean Bierwagen</a:t>
            </a:r>
            <a:endParaRPr lang="en-US" sz="2000" dirty="0" smtClean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rgbClr val="FFC000"/>
                </a:solidFill>
              </a:rPr>
              <a:t>Design/Details </a:t>
            </a:r>
            <a:r>
              <a:rPr lang="en-US" sz="2400" dirty="0" smtClean="0">
                <a:solidFill>
                  <a:srgbClr val="FFC000"/>
                </a:solidFill>
              </a:rPr>
              <a:t>under development, 60% complete</a:t>
            </a:r>
          </a:p>
          <a:p>
            <a:r>
              <a:rPr lang="en-US" sz="2400" dirty="0" smtClean="0">
                <a:solidFill>
                  <a:srgbClr val="FFC000"/>
                </a:solidFill>
              </a:rPr>
              <a:t>Design concept may evolve based on:</a:t>
            </a:r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Feedback from ABC Workshop</a:t>
            </a:r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Feedback from Iowa Association of General Contractors</a:t>
            </a:r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Possible research opportunities</a:t>
            </a:r>
            <a:endParaRPr lang="en-US" sz="2000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08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DESIGN HIGHLIGHTS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39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solidFill>
                  <a:srgbClr val="FFC000"/>
                </a:solidFill>
              </a:rPr>
              <a:t>CONCEPT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 smtClean="0">
                <a:solidFill>
                  <a:srgbClr val="FFC000"/>
                </a:solidFill>
              </a:rPr>
              <a:t>Superstructure</a:t>
            </a:r>
          </a:p>
          <a:p>
            <a:pPr lvl="1"/>
            <a:r>
              <a:rPr lang="en-US" sz="1800" dirty="0" smtClean="0">
                <a:solidFill>
                  <a:schemeClr val="bg1"/>
                </a:solidFill>
              </a:rPr>
              <a:t>Modular Decked Beams</a:t>
            </a:r>
          </a:p>
          <a:p>
            <a:r>
              <a:rPr lang="en-US" sz="2200" dirty="0" smtClean="0">
                <a:solidFill>
                  <a:srgbClr val="FFC000"/>
                </a:solidFill>
              </a:rPr>
              <a:t>Substructure</a:t>
            </a:r>
            <a:endParaRPr lang="en-US" sz="2200" dirty="0" smtClean="0">
              <a:solidFill>
                <a:srgbClr val="FFC000"/>
              </a:solidFill>
            </a:endParaRPr>
          </a:p>
          <a:p>
            <a:pPr lvl="1"/>
            <a:r>
              <a:rPr lang="en-US" sz="1800" dirty="0" smtClean="0">
                <a:solidFill>
                  <a:schemeClr val="bg1"/>
                </a:solidFill>
              </a:rPr>
              <a:t>Integral Abutments</a:t>
            </a:r>
          </a:p>
          <a:p>
            <a:pPr lvl="1"/>
            <a:r>
              <a:rPr lang="en-US" sz="1800" dirty="0" smtClean="0">
                <a:solidFill>
                  <a:schemeClr val="bg1"/>
                </a:solidFill>
              </a:rPr>
              <a:t>Pile Bent </a:t>
            </a:r>
            <a:r>
              <a:rPr lang="en-US" sz="1800" dirty="0" smtClean="0">
                <a:solidFill>
                  <a:schemeClr val="bg1"/>
                </a:solidFill>
              </a:rPr>
              <a:t>Piers</a:t>
            </a:r>
            <a:endParaRPr lang="en-US" sz="1800" dirty="0">
              <a:solidFill>
                <a:schemeClr val="bg1"/>
              </a:solidFill>
            </a:endParaRPr>
          </a:p>
          <a:p>
            <a:r>
              <a:rPr lang="en-US" sz="2200" dirty="0" smtClean="0">
                <a:solidFill>
                  <a:srgbClr val="FFC000"/>
                </a:solidFill>
              </a:rPr>
              <a:t>Details </a:t>
            </a:r>
            <a:r>
              <a:rPr lang="en-US" sz="2200" dirty="0">
                <a:solidFill>
                  <a:srgbClr val="FFC000"/>
                </a:solidFill>
              </a:rPr>
              <a:t>intended to:</a:t>
            </a:r>
          </a:p>
          <a:p>
            <a:pPr lvl="1"/>
            <a:r>
              <a:rPr lang="en-US" sz="1800" dirty="0" smtClean="0">
                <a:solidFill>
                  <a:schemeClr val="bg1"/>
                </a:solidFill>
              </a:rPr>
              <a:t>Build on Proven Technology</a:t>
            </a:r>
          </a:p>
          <a:p>
            <a:pPr lvl="1"/>
            <a:r>
              <a:rPr lang="en-US" sz="1800" dirty="0" smtClean="0">
                <a:solidFill>
                  <a:schemeClr val="bg1"/>
                </a:solidFill>
              </a:rPr>
              <a:t>Improve Accelerated Constructability</a:t>
            </a:r>
            <a:endParaRPr lang="en-US" sz="1800" dirty="0">
              <a:solidFill>
                <a:schemeClr val="bg1"/>
              </a:solidFill>
            </a:endParaRPr>
          </a:p>
          <a:p>
            <a:pPr lvl="1"/>
            <a:r>
              <a:rPr lang="en-US" sz="1800" dirty="0">
                <a:solidFill>
                  <a:schemeClr val="bg1"/>
                </a:solidFill>
              </a:rPr>
              <a:t>Ease Construction Tolerances</a:t>
            </a:r>
          </a:p>
          <a:p>
            <a:pPr lvl="1"/>
            <a:r>
              <a:rPr lang="en-US" sz="1800" dirty="0">
                <a:solidFill>
                  <a:schemeClr val="bg1"/>
                </a:solidFill>
              </a:rPr>
              <a:t>Facilitate Rapid Field </a:t>
            </a:r>
            <a:r>
              <a:rPr lang="en-US" sz="1800" dirty="0" smtClean="0">
                <a:solidFill>
                  <a:schemeClr val="bg1"/>
                </a:solidFill>
              </a:rPr>
              <a:t>Adjustment</a:t>
            </a:r>
          </a:p>
          <a:p>
            <a:pPr lvl="1"/>
            <a:r>
              <a:rPr lang="en-US" sz="1800" dirty="0" smtClean="0">
                <a:solidFill>
                  <a:schemeClr val="bg1"/>
                </a:solidFill>
              </a:rPr>
              <a:t>Satisfy Performance Goals (Construction Schedule, Design Life)</a:t>
            </a:r>
          </a:p>
          <a:p>
            <a:pPr lvl="1"/>
            <a:r>
              <a:rPr lang="en-US" sz="1800" dirty="0" smtClean="0">
                <a:solidFill>
                  <a:schemeClr val="bg1"/>
                </a:solidFill>
              </a:rPr>
              <a:t>Promote Contractor Involvement and Innovation</a:t>
            </a:r>
            <a:endParaRPr lang="en-US" sz="18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1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solidFill>
                  <a:srgbClr val="FFC000"/>
                </a:solidFill>
              </a:rPr>
              <a:t>ACCELERATED CONST. SCHEDULE 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800" dirty="0" smtClean="0">
                <a:solidFill>
                  <a:schemeClr val="bg1"/>
                </a:solidFill>
              </a:rPr>
              <a:t>21-DAY ROAD CLOSURE</a:t>
            </a:r>
          </a:p>
          <a:p>
            <a:r>
              <a:rPr lang="en-US" sz="2400" dirty="0" smtClean="0">
                <a:solidFill>
                  <a:srgbClr val="FFC000"/>
                </a:solidFill>
              </a:rPr>
              <a:t>Pre-closure activities:</a:t>
            </a:r>
          </a:p>
          <a:p>
            <a:pPr lvl="1"/>
            <a:r>
              <a:rPr lang="en-US" sz="1900" dirty="0" smtClean="0">
                <a:solidFill>
                  <a:schemeClr val="bg1"/>
                </a:solidFill>
              </a:rPr>
              <a:t>Prefabricate superstructure modules</a:t>
            </a:r>
          </a:p>
          <a:p>
            <a:pPr lvl="1"/>
            <a:r>
              <a:rPr lang="en-US" sz="1900" dirty="0" smtClean="0">
                <a:solidFill>
                  <a:schemeClr val="bg1"/>
                </a:solidFill>
              </a:rPr>
              <a:t>Prefabricate </a:t>
            </a:r>
            <a:r>
              <a:rPr lang="en-US" sz="1900" dirty="0" smtClean="0">
                <a:solidFill>
                  <a:schemeClr val="bg1"/>
                </a:solidFill>
              </a:rPr>
              <a:t>substructure caps/footings </a:t>
            </a:r>
            <a:r>
              <a:rPr lang="en-US" sz="1900" dirty="0" smtClean="0">
                <a:solidFill>
                  <a:schemeClr val="bg1"/>
                </a:solidFill>
              </a:rPr>
              <a:t>(optional)</a:t>
            </a:r>
          </a:p>
          <a:p>
            <a:r>
              <a:rPr lang="en-US" sz="2400" dirty="0" smtClean="0">
                <a:solidFill>
                  <a:srgbClr val="FFC000"/>
                </a:solidFill>
              </a:rPr>
              <a:t>During closure:</a:t>
            </a:r>
          </a:p>
          <a:p>
            <a:pPr lvl="1"/>
            <a:r>
              <a:rPr lang="en-US" sz="1900" dirty="0" smtClean="0">
                <a:solidFill>
                  <a:schemeClr val="bg1"/>
                </a:solidFill>
              </a:rPr>
              <a:t>Demolition</a:t>
            </a:r>
          </a:p>
          <a:p>
            <a:pPr lvl="1"/>
            <a:r>
              <a:rPr lang="en-US" sz="1900" dirty="0" smtClean="0">
                <a:solidFill>
                  <a:schemeClr val="bg1"/>
                </a:solidFill>
              </a:rPr>
              <a:t>Grading and Revetment</a:t>
            </a:r>
          </a:p>
          <a:p>
            <a:pPr lvl="1"/>
            <a:r>
              <a:rPr lang="en-US" sz="1900" dirty="0" smtClean="0">
                <a:solidFill>
                  <a:schemeClr val="bg1"/>
                </a:solidFill>
              </a:rPr>
              <a:t>Substructure Construction</a:t>
            </a:r>
          </a:p>
          <a:p>
            <a:pPr lvl="1"/>
            <a:r>
              <a:rPr lang="en-US" sz="1900" dirty="0" smtClean="0">
                <a:solidFill>
                  <a:schemeClr val="bg1"/>
                </a:solidFill>
              </a:rPr>
              <a:t>Superstructure Construction</a:t>
            </a:r>
          </a:p>
          <a:p>
            <a:pPr lvl="1"/>
            <a:r>
              <a:rPr lang="en-US" sz="1900" dirty="0" smtClean="0">
                <a:solidFill>
                  <a:schemeClr val="bg1"/>
                </a:solidFill>
              </a:rPr>
              <a:t>Approach Construction</a:t>
            </a:r>
          </a:p>
          <a:p>
            <a:r>
              <a:rPr lang="en-US" sz="2400" dirty="0" smtClean="0">
                <a:solidFill>
                  <a:srgbClr val="FFC000"/>
                </a:solidFill>
              </a:rPr>
              <a:t>Post-closure activities (permissible single-lane closures as required):</a:t>
            </a:r>
          </a:p>
          <a:p>
            <a:pPr lvl="1"/>
            <a:r>
              <a:rPr lang="en-US" sz="1900" dirty="0" smtClean="0">
                <a:solidFill>
                  <a:schemeClr val="bg1"/>
                </a:solidFill>
              </a:rPr>
              <a:t>Shoulder Construction</a:t>
            </a:r>
          </a:p>
          <a:p>
            <a:pPr lvl="1"/>
            <a:r>
              <a:rPr lang="en-US" sz="1900" dirty="0" smtClean="0">
                <a:solidFill>
                  <a:schemeClr val="bg1"/>
                </a:solidFill>
              </a:rPr>
              <a:t>Guardrail</a:t>
            </a:r>
          </a:p>
          <a:p>
            <a:pPr lvl="1"/>
            <a:r>
              <a:rPr lang="en-US" sz="1900" dirty="0" smtClean="0">
                <a:solidFill>
                  <a:schemeClr val="bg1"/>
                </a:solidFill>
              </a:rPr>
              <a:t>Finish Grading and Seeding</a:t>
            </a:r>
          </a:p>
          <a:p>
            <a:pPr lvl="1"/>
            <a:r>
              <a:rPr lang="en-US" sz="1900" dirty="0" smtClean="0">
                <a:solidFill>
                  <a:schemeClr val="bg1"/>
                </a:solidFill>
              </a:rPr>
              <a:t>Miscellaneous Non-Structural Construction </a:t>
            </a:r>
            <a:r>
              <a:rPr lang="en-US" sz="1900" dirty="0" smtClean="0">
                <a:solidFill>
                  <a:schemeClr val="bg1"/>
                </a:solidFill>
              </a:rPr>
              <a:t>Activities</a:t>
            </a:r>
            <a:endParaRPr lang="en-US" sz="19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01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PROPOSED CONST. PHASING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9" y="1219200"/>
            <a:ext cx="8478980" cy="5486398"/>
          </a:xfrm>
        </p:spPr>
      </p:pic>
    </p:spTree>
    <p:extLst>
      <p:ext uri="{BB962C8B-B14F-4D97-AF65-F5344CB8AC3E}">
        <p14:creationId xmlns:p14="http://schemas.microsoft.com/office/powerpoint/2010/main" val="336548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PROPOSED SCHEDULE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189521895"/>
              </p:ext>
            </p:extLst>
          </p:nvPr>
        </p:nvGraphicFramePr>
        <p:xfrm>
          <a:off x="685801" y="1444146"/>
          <a:ext cx="7772399" cy="4682577"/>
        </p:xfrm>
        <a:graphic>
          <a:graphicData uri="http://schemas.openxmlformats.org/drawingml/2006/table">
            <a:tbl>
              <a:tblPr/>
              <a:tblGrid>
                <a:gridCol w="220133"/>
                <a:gridCol w="541868"/>
                <a:gridCol w="541868"/>
                <a:gridCol w="541868"/>
                <a:gridCol w="541868"/>
                <a:gridCol w="541868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</a:tblGrid>
              <a:tr h="166552">
                <a:tc gridSpan="28"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E326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5585">
                <a:tc gridSpan="28"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FFFFFF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21 Day ABC Timeline</a:t>
                      </a:r>
                    </a:p>
                  </a:txBody>
                  <a:tcPr marL="8328" marR="8328" marT="832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326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6552">
                <a:tc gridSpan="28"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326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6552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0819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CONSTRUCTION ACTIVITY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1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 DAY CLOSURE PERIOD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CLOSE IA 92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BRIDGE DEMOLITION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GRADING &amp; RIP-RAP PLACEMENT UNDER BRIDGE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DRIVE PIER PILING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PIER PILE ENCASEMENT CONSTRUCTION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DRIVE ABUTMENT PILING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CONSTRUCT PIER CAP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ABUTMENT PILE BRACING &amp; BEAM SEATS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ERECT DECK MODULES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CONSTRUCT ABUTMENTS &amp; WINGS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CONSTRUCT PIER CAP DIAPHRAGMS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PLACE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UHPC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LONGITUDINAL JOINTS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CONSTRUCT APPROACHES AND BARRIER RAIL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GRINDING &amp; LONGITUDINAL GROOVING OF DECK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FINISH GRADING &amp; WING ARMORING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GUARDRAIL &amp; PAINT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OPEN IA 92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515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solidFill>
                  <a:srgbClr val="FFC000"/>
                </a:solidFill>
              </a:rPr>
              <a:t>MODULAR DECKED BEAMS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4572000" cy="46482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2800" dirty="0" smtClean="0">
                <a:solidFill>
                  <a:schemeClr val="bg1"/>
                </a:solidFill>
              </a:rPr>
              <a:t>2-BEAM MODULAR UNITS</a:t>
            </a:r>
          </a:p>
          <a:p>
            <a:r>
              <a:rPr lang="en-US" sz="2400" dirty="0" smtClean="0">
                <a:solidFill>
                  <a:srgbClr val="FFC000"/>
                </a:solidFill>
              </a:rPr>
              <a:t>Patterned after US-6 over Keg Creek</a:t>
            </a:r>
          </a:p>
          <a:p>
            <a:r>
              <a:rPr lang="en-US" sz="2400" dirty="0">
                <a:solidFill>
                  <a:srgbClr val="FFC000"/>
                </a:solidFill>
              </a:rPr>
              <a:t>± </a:t>
            </a:r>
            <a:r>
              <a:rPr lang="en-US" sz="2400" dirty="0" smtClean="0">
                <a:solidFill>
                  <a:srgbClr val="FFC000"/>
                </a:solidFill>
              </a:rPr>
              <a:t>100,000 </a:t>
            </a:r>
            <a:r>
              <a:rPr lang="en-US" sz="2400" dirty="0" err="1" smtClean="0">
                <a:solidFill>
                  <a:srgbClr val="FFC000"/>
                </a:solidFill>
              </a:rPr>
              <a:t>lbs</a:t>
            </a:r>
            <a:r>
              <a:rPr lang="en-US" sz="2400" dirty="0" smtClean="0">
                <a:solidFill>
                  <a:srgbClr val="FFC000"/>
                </a:solidFill>
              </a:rPr>
              <a:t> </a:t>
            </a:r>
            <a:r>
              <a:rPr lang="en-US" sz="2400" dirty="0">
                <a:solidFill>
                  <a:srgbClr val="FFC000"/>
                </a:solidFill>
              </a:rPr>
              <a:t>Module Weight</a:t>
            </a:r>
          </a:p>
          <a:p>
            <a:r>
              <a:rPr lang="en-US" sz="2400" dirty="0" smtClean="0">
                <a:solidFill>
                  <a:srgbClr val="FFC000"/>
                </a:solidFill>
              </a:rPr>
              <a:t>W40x149 Beams (Simple Span)</a:t>
            </a:r>
          </a:p>
          <a:p>
            <a:pPr lvl="1"/>
            <a:r>
              <a:rPr lang="en-US" sz="1900" dirty="0" err="1" smtClean="0">
                <a:solidFill>
                  <a:schemeClr val="bg1"/>
                </a:solidFill>
              </a:rPr>
              <a:t>Prestressed</a:t>
            </a:r>
            <a:r>
              <a:rPr lang="en-US" sz="1900" dirty="0" smtClean="0">
                <a:solidFill>
                  <a:schemeClr val="bg1"/>
                </a:solidFill>
              </a:rPr>
              <a:t> concrete beams were considered but not implemented due to geometry complications (camber vs. grade) and heavier pick weights</a:t>
            </a:r>
          </a:p>
          <a:p>
            <a:r>
              <a:rPr lang="en-US" sz="2400" dirty="0" smtClean="0">
                <a:solidFill>
                  <a:srgbClr val="FFC000"/>
                </a:solidFill>
              </a:rPr>
              <a:t>4’-6 Beam Spacing, 7’-0 Deck Width</a:t>
            </a:r>
          </a:p>
          <a:p>
            <a:r>
              <a:rPr lang="en-US" sz="2400" dirty="0" smtClean="0">
                <a:solidFill>
                  <a:srgbClr val="FFC000"/>
                </a:solidFill>
              </a:rPr>
              <a:t>8¼” High Performance Concrete Deck</a:t>
            </a:r>
          </a:p>
          <a:p>
            <a:pPr lvl="1"/>
            <a:r>
              <a:rPr lang="en-US" sz="1900" dirty="0" smtClean="0">
                <a:solidFill>
                  <a:schemeClr val="bg1"/>
                </a:solidFill>
              </a:rPr>
              <a:t>Deck includes additional sacrificial thickness to allow grade/crown adjustment by grinding</a:t>
            </a:r>
          </a:p>
          <a:p>
            <a:r>
              <a:rPr lang="en-US" sz="2400" dirty="0" smtClean="0">
                <a:solidFill>
                  <a:srgbClr val="FFC000"/>
                </a:solidFill>
              </a:rPr>
              <a:t>Stainless Steel Deck Reinforcing</a:t>
            </a:r>
          </a:p>
          <a:p>
            <a:pPr lvl="1"/>
            <a:r>
              <a:rPr lang="en-US" sz="1900" dirty="0" smtClean="0">
                <a:solidFill>
                  <a:schemeClr val="bg1"/>
                </a:solidFill>
              </a:rPr>
              <a:t>Improved joint performance and greater service life</a:t>
            </a: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676400"/>
            <a:ext cx="3657600" cy="30971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TextBox 6"/>
          <p:cNvSpPr txBox="1"/>
          <p:nvPr/>
        </p:nvSpPr>
        <p:spPr>
          <a:xfrm>
            <a:off x="6019800" y="4957443"/>
            <a:ext cx="213360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Typ. Module Detail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6477000" y="4038600"/>
            <a:ext cx="2209800" cy="990599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8548315" y="5042573"/>
            <a:ext cx="138486" cy="467163"/>
          </a:xfrm>
          <a:prstGeom prst="line">
            <a:avLst/>
          </a:prstGeom>
          <a:ln w="28575">
            <a:solidFill>
              <a:schemeClr val="bg1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8001000" y="2559378"/>
            <a:ext cx="245390" cy="412422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310685" y="5509736"/>
            <a:ext cx="2590800" cy="7386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C00000"/>
                </a:solidFill>
              </a:rPr>
              <a:t>Bottom of beams will be set level; crown will be established using variable haunch thickness</a:t>
            </a:r>
            <a:endParaRPr lang="en-US" sz="1400" i="1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77185" y="1547336"/>
            <a:ext cx="2667000" cy="7386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C00000"/>
                </a:solidFill>
              </a:rPr>
              <a:t>Transverse reinforcing will project from module for staggered lap with adjacent module</a:t>
            </a:r>
            <a:endParaRPr lang="en-US" sz="1400" i="1" dirty="0">
              <a:solidFill>
                <a:srgbClr val="C00000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flipH="1" flipV="1">
            <a:off x="7644185" y="2286000"/>
            <a:ext cx="602205" cy="273378"/>
          </a:xfrm>
          <a:prstGeom prst="line">
            <a:avLst/>
          </a:prstGeom>
          <a:ln w="28575">
            <a:solidFill>
              <a:schemeClr val="bg1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7611056" y="4038601"/>
            <a:ext cx="1075745" cy="1003972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6835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MODULAR DECKED BEAMS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Content Placeholder 3" descr="Pottawattamie115_30%DraftPlans_Page_0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32509" y="1219200"/>
            <a:ext cx="8478981" cy="5486399"/>
          </a:xfrm>
        </p:spPr>
      </p:pic>
      <p:cxnSp>
        <p:nvCxnSpPr>
          <p:cNvPr id="7" name="Straight Arrow Connector 6"/>
          <p:cNvCxnSpPr/>
          <p:nvPr/>
        </p:nvCxnSpPr>
        <p:spPr>
          <a:xfrm flipH="1">
            <a:off x="1676400" y="2220738"/>
            <a:ext cx="2819400" cy="56724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2819400" y="2220738"/>
            <a:ext cx="1676400" cy="541075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3962400" y="2220738"/>
            <a:ext cx="533400" cy="522462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495800" y="2220738"/>
            <a:ext cx="685800" cy="522462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495800" y="2220738"/>
            <a:ext cx="1828800" cy="56724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4495800" y="2220738"/>
            <a:ext cx="3048000" cy="56724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505200" y="1912961"/>
            <a:ext cx="1995115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C00000"/>
                </a:solidFill>
              </a:rPr>
              <a:t>Six-module cross section</a:t>
            </a:r>
            <a:endParaRPr lang="en-US" sz="1400" i="1" dirty="0">
              <a:solidFill>
                <a:srgbClr val="C00000"/>
              </a:solidFill>
            </a:endParaRPr>
          </a:p>
        </p:txBody>
      </p:sp>
      <p:cxnSp>
        <p:nvCxnSpPr>
          <p:cNvPr id="34" name="Straight Arrow Connector 33"/>
          <p:cNvCxnSpPr>
            <a:stCxn id="37" idx="0"/>
          </p:cNvCxnSpPr>
          <p:nvPr/>
        </p:nvCxnSpPr>
        <p:spPr>
          <a:xfrm flipV="1">
            <a:off x="2109432" y="2895600"/>
            <a:ext cx="176568" cy="1521024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993443" y="4416624"/>
            <a:ext cx="2231978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C00000"/>
                </a:solidFill>
              </a:rPr>
              <a:t>10” joint between modules</a:t>
            </a:r>
            <a:endParaRPr lang="en-US" sz="1400" i="1" dirty="0">
              <a:solidFill>
                <a:srgbClr val="C00000"/>
              </a:solidFill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 flipH="1" flipV="1">
            <a:off x="4038600" y="3279576"/>
            <a:ext cx="381000" cy="1140024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392433" y="4407347"/>
            <a:ext cx="2514600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C00000"/>
                </a:solidFill>
              </a:rPr>
              <a:t>Discontinuous steel diaphragms</a:t>
            </a:r>
            <a:endParaRPr lang="en-US" sz="14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708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7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solidFill>
                  <a:srgbClr val="FFC000"/>
                </a:solidFill>
              </a:rPr>
              <a:t>PRESENTATION OBJECTIVES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Discuss project concept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Share preliminary construction details (60% plans)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Solicit feedback from Workshop participants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Precursor to upcoming meeting with Iowa Association of General Contractors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75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MODULAR DECKED BEAMS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10" y="1219200"/>
            <a:ext cx="8478978" cy="5486398"/>
          </a:xfrm>
        </p:spPr>
      </p:pic>
      <p:cxnSp>
        <p:nvCxnSpPr>
          <p:cNvPr id="7" name="Straight Arrow Connector 6"/>
          <p:cNvCxnSpPr/>
          <p:nvPr/>
        </p:nvCxnSpPr>
        <p:spPr>
          <a:xfrm flipV="1">
            <a:off x="2971800" y="5486400"/>
            <a:ext cx="228600" cy="30480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981200" y="5791200"/>
            <a:ext cx="1371599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C00000"/>
                </a:solidFill>
              </a:rPr>
              <a:t>18-module deck</a:t>
            </a:r>
            <a:endParaRPr lang="en-US" sz="14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294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MODULAR DECKED BEAMS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Content Placeholder 3" descr="Pottawattamie115_30%DraftPlans_Page_0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32509" y="1219200"/>
            <a:ext cx="8478980" cy="5486398"/>
          </a:xfrm>
        </p:spPr>
      </p:pic>
      <p:cxnSp>
        <p:nvCxnSpPr>
          <p:cNvPr id="6" name="Straight Arrow Connector 5"/>
          <p:cNvCxnSpPr/>
          <p:nvPr/>
        </p:nvCxnSpPr>
        <p:spPr>
          <a:xfrm flipV="1">
            <a:off x="7772400" y="2971800"/>
            <a:ext cx="76200" cy="30480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257800" y="3276600"/>
            <a:ext cx="3124200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C00000"/>
                </a:solidFill>
              </a:rPr>
              <a:t>Beam ends project from modular deck for lifting and securing to other modules</a:t>
            </a:r>
            <a:endParaRPr lang="en-US" sz="14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72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solidFill>
                  <a:srgbClr val="FFC000"/>
                </a:solidFill>
              </a:rPr>
              <a:t>ALTERNATE SITE CASTING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FFC000"/>
                </a:solidFill>
              </a:rPr>
              <a:t>Due to complex geometry, accurate prefabrication of single individual modules at a fabrication shop/casting yard will likely be difficult and expensive.</a:t>
            </a:r>
          </a:p>
          <a:p>
            <a:r>
              <a:rPr lang="en-US" sz="2000" dirty="0" smtClean="0">
                <a:solidFill>
                  <a:srgbClr val="FFC000"/>
                </a:solidFill>
              </a:rPr>
              <a:t>The recommended prefabrication procedure consists of using alternate site casting procedures to construct all modules simultaneously on temporary supports that match the relative location/elevation of the design bridge seats.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Constructing modules simultaneously in the correct relative position facilitates accurate bar placement (optimized bar stagger at longitudinal joints).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Minimizes post-assembly grinding/grade correction due to misaligned joint mating surfaces.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Deck joint locations could be blocked out to allow for concrete placement using a conventional paving machine.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Alternate site would be selected by the contractor and would be close to the project site, minimizing module transportation costs.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06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ALTERNATE SITE CASTING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10" y="1219200"/>
            <a:ext cx="8478978" cy="5486398"/>
          </a:xfrm>
        </p:spPr>
      </p:pic>
      <p:cxnSp>
        <p:nvCxnSpPr>
          <p:cNvPr id="6" name="Straight Arrow Connector 5"/>
          <p:cNvCxnSpPr/>
          <p:nvPr/>
        </p:nvCxnSpPr>
        <p:spPr>
          <a:xfrm flipH="1">
            <a:off x="2590800" y="1603177"/>
            <a:ext cx="228600" cy="682823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914400" y="1295400"/>
            <a:ext cx="2743200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C00000"/>
                </a:solidFill>
              </a:rPr>
              <a:t>Profile grade scale exaggerated 5X</a:t>
            </a:r>
            <a:endParaRPr lang="en-US" sz="1400" i="1" dirty="0">
              <a:solidFill>
                <a:srgbClr val="C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24400" y="3124200"/>
            <a:ext cx="13716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093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err="1" smtClean="0">
                <a:solidFill>
                  <a:srgbClr val="FFC000"/>
                </a:solidFill>
              </a:rPr>
              <a:t>C.I.P</a:t>
            </a:r>
            <a:r>
              <a:rPr lang="en-US" b="1" dirty="0" smtClean="0">
                <a:solidFill>
                  <a:srgbClr val="FFC000"/>
                </a:solidFill>
              </a:rPr>
              <a:t>. TRANSVERSE JOINTS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CONVENTIONAL CAST-IN-PLACE TRANSVERSE JOINTS</a:t>
            </a:r>
          </a:p>
          <a:p>
            <a:r>
              <a:rPr lang="en-US" sz="2000" dirty="0" smtClean="0">
                <a:solidFill>
                  <a:srgbClr val="FFC000"/>
                </a:solidFill>
              </a:rPr>
              <a:t>Wider joint for improved constructability</a:t>
            </a:r>
          </a:p>
          <a:p>
            <a:r>
              <a:rPr lang="en-US" sz="2000" dirty="0" smtClean="0">
                <a:solidFill>
                  <a:srgbClr val="FFC000"/>
                </a:solidFill>
              </a:rPr>
              <a:t>Allows joint(s) to be placed at lower-stress regions of deck</a:t>
            </a:r>
          </a:p>
          <a:p>
            <a:r>
              <a:rPr lang="en-US" sz="2000" dirty="0" smtClean="0">
                <a:solidFill>
                  <a:srgbClr val="FFC000"/>
                </a:solidFill>
              </a:rPr>
              <a:t>Deck closure concrete is monolithic with abutment/pier diaphragms</a:t>
            </a:r>
          </a:p>
          <a:p>
            <a:r>
              <a:rPr lang="en-US" sz="2000" dirty="0" smtClean="0">
                <a:solidFill>
                  <a:srgbClr val="FFC000"/>
                </a:solidFill>
              </a:rPr>
              <a:t>Conventional construction procedures with concrete maturity monitoring</a:t>
            </a:r>
            <a:endParaRPr lang="en-US" sz="2000" dirty="0">
              <a:solidFill>
                <a:srgbClr val="FFC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43" y="5410200"/>
            <a:ext cx="5253657" cy="1066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7" t="4322" r="2899" b="15486"/>
          <a:stretch/>
        </p:blipFill>
        <p:spPr bwMode="auto">
          <a:xfrm>
            <a:off x="1264403" y="3886200"/>
            <a:ext cx="4526797" cy="10906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248400" y="4078069"/>
            <a:ext cx="213360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US-6 Over Keg Creek</a:t>
            </a:r>
          </a:p>
          <a:p>
            <a:r>
              <a:rPr lang="en-US" dirty="0" smtClean="0"/>
              <a:t>Deck Plan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248400" y="5602069"/>
            <a:ext cx="213360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IA-92 Over </a:t>
            </a:r>
            <a:r>
              <a:rPr lang="en-US" dirty="0" err="1" smtClean="0"/>
              <a:t>L.S</a:t>
            </a:r>
            <a:r>
              <a:rPr lang="en-US" dirty="0" smtClean="0"/>
              <a:t>. Creek</a:t>
            </a:r>
          </a:p>
          <a:p>
            <a:r>
              <a:rPr lang="en-US" dirty="0" smtClean="0"/>
              <a:t>Deck Plan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9" idx="1"/>
          </p:cNvCxnSpPr>
          <p:nvPr/>
        </p:nvCxnSpPr>
        <p:spPr>
          <a:xfrm flipH="1">
            <a:off x="2895600" y="3659089"/>
            <a:ext cx="457200" cy="303311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0" idx="3"/>
          </p:cNvCxnSpPr>
          <p:nvPr/>
        </p:nvCxnSpPr>
        <p:spPr>
          <a:xfrm>
            <a:off x="1828800" y="5201201"/>
            <a:ext cx="685800" cy="287431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52800" y="3505200"/>
            <a:ext cx="1600200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C00000"/>
                </a:solidFill>
              </a:rPr>
              <a:t>Narrow </a:t>
            </a:r>
            <a:r>
              <a:rPr lang="en-US" sz="1400" i="1" dirty="0" err="1" smtClean="0">
                <a:solidFill>
                  <a:srgbClr val="C00000"/>
                </a:solidFill>
              </a:rPr>
              <a:t>UHPC</a:t>
            </a:r>
            <a:r>
              <a:rPr lang="en-US" sz="1400" i="1" dirty="0" smtClean="0">
                <a:solidFill>
                  <a:srgbClr val="C00000"/>
                </a:solidFill>
              </a:rPr>
              <a:t> joint</a:t>
            </a:r>
            <a:endParaRPr lang="en-US" sz="1400" i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5047312"/>
            <a:ext cx="1371600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C00000"/>
                </a:solidFill>
              </a:rPr>
              <a:t>Wide </a:t>
            </a:r>
            <a:r>
              <a:rPr lang="en-US" sz="1400" i="1" dirty="0" err="1" smtClean="0">
                <a:solidFill>
                  <a:srgbClr val="C00000"/>
                </a:solidFill>
              </a:rPr>
              <a:t>C.I.P</a:t>
            </a:r>
            <a:r>
              <a:rPr lang="en-US" sz="1400" i="1" dirty="0" smtClean="0">
                <a:solidFill>
                  <a:srgbClr val="C00000"/>
                </a:solidFill>
              </a:rPr>
              <a:t>. joint</a:t>
            </a:r>
            <a:endParaRPr lang="en-US" sz="14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510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err="1" smtClean="0">
                <a:solidFill>
                  <a:srgbClr val="FFC000"/>
                </a:solidFill>
              </a:rPr>
              <a:t>UHPC</a:t>
            </a:r>
            <a:r>
              <a:rPr lang="en-US" b="1" dirty="0" smtClean="0">
                <a:solidFill>
                  <a:srgbClr val="FFC000"/>
                </a:solidFill>
              </a:rPr>
              <a:t> LONGITUDINAL JOINTS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53340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ULTRA-HIGH-PERFORMANCE CONCRETE</a:t>
            </a:r>
          </a:p>
          <a:p>
            <a:r>
              <a:rPr lang="en-US" sz="2000" dirty="0" smtClean="0">
                <a:solidFill>
                  <a:srgbClr val="FFC000"/>
                </a:solidFill>
              </a:rPr>
              <a:t>Performance Advantages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Better bond with precast module concrete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Improved durability compared with conventional concrete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Reduced development lengths for narrower joints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Placed after </a:t>
            </a:r>
            <a:r>
              <a:rPr lang="en-US" sz="1600" dirty="0" err="1" smtClean="0">
                <a:solidFill>
                  <a:schemeClr val="bg1"/>
                </a:solidFill>
              </a:rPr>
              <a:t>C.I.P</a:t>
            </a:r>
            <a:r>
              <a:rPr lang="en-US" sz="1600" dirty="0" smtClean="0">
                <a:solidFill>
                  <a:schemeClr val="bg1"/>
                </a:solidFill>
              </a:rPr>
              <a:t>. transverse closures to minimize </a:t>
            </a:r>
            <a:r>
              <a:rPr lang="en-US" sz="1600" dirty="0" err="1" smtClean="0">
                <a:solidFill>
                  <a:schemeClr val="bg1"/>
                </a:solidFill>
              </a:rPr>
              <a:t>UHPC</a:t>
            </a:r>
            <a:r>
              <a:rPr lang="en-US" sz="1600" dirty="0" smtClean="0">
                <a:solidFill>
                  <a:schemeClr val="bg1"/>
                </a:solidFill>
              </a:rPr>
              <a:t> forming requirements</a:t>
            </a:r>
          </a:p>
          <a:p>
            <a:r>
              <a:rPr lang="en-US" sz="2000" dirty="0" smtClean="0">
                <a:solidFill>
                  <a:srgbClr val="FFC000"/>
                </a:solidFill>
              </a:rPr>
              <a:t>Design Considerations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Limited contractor experience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Special construction procedures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On-site test pour will be required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Contractor will be required to coordinate with manufacturer and follow recommended procedures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6026" y="1752600"/>
            <a:ext cx="2450774" cy="4038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394613" y="5906869"/>
            <a:ext cx="213360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Example Deck Joint Options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5943600" y="3429000"/>
            <a:ext cx="1295400" cy="21946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5805114" y="3429217"/>
            <a:ext cx="138486" cy="467163"/>
          </a:xfrm>
          <a:prstGeom prst="line">
            <a:avLst/>
          </a:prstGeom>
          <a:ln w="28575">
            <a:solidFill>
              <a:schemeClr val="bg1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43400" y="3886200"/>
            <a:ext cx="1752600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C00000"/>
                </a:solidFill>
              </a:rPr>
              <a:t>Version of this detail used for design</a:t>
            </a:r>
            <a:endParaRPr lang="en-US" sz="14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749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solidFill>
                  <a:srgbClr val="FFC000"/>
                </a:solidFill>
              </a:rPr>
              <a:t>SIMPLE-MADE-CONTINUOUS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FFC000"/>
                </a:solidFill>
              </a:rPr>
              <a:t>Designed to support dead load and live load for simple span conditions</a:t>
            </a:r>
          </a:p>
          <a:p>
            <a:r>
              <a:rPr lang="en-US" sz="2000" dirty="0" smtClean="0">
                <a:solidFill>
                  <a:srgbClr val="FFC000"/>
                </a:solidFill>
              </a:rPr>
              <a:t>Details will be implemented to allow structure to behave as continuous under live load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Additional deck reinforcing in negative </a:t>
            </a:r>
            <a:r>
              <a:rPr lang="en-US" sz="1600" dirty="0" smtClean="0">
                <a:solidFill>
                  <a:schemeClr val="bg1"/>
                </a:solidFill>
              </a:rPr>
              <a:t>				 moment </a:t>
            </a:r>
            <a:r>
              <a:rPr lang="en-US" sz="1600" dirty="0" smtClean="0">
                <a:solidFill>
                  <a:schemeClr val="bg1"/>
                </a:solidFill>
              </a:rPr>
              <a:t>region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Steel block used to transfer </a:t>
            </a:r>
            <a:r>
              <a:rPr lang="en-US" sz="1600" dirty="0" smtClean="0">
                <a:solidFill>
                  <a:schemeClr val="bg1"/>
                </a:solidFill>
              </a:rPr>
              <a:t>compressive				     </a:t>
            </a:r>
            <a:r>
              <a:rPr lang="en-US" sz="1600" dirty="0" smtClean="0">
                <a:solidFill>
                  <a:schemeClr val="bg1"/>
                </a:solidFill>
              </a:rPr>
              <a:t>forces between beam bottom flanges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6" t="18051" r="9221" b="9785"/>
          <a:stretch/>
        </p:blipFill>
        <p:spPr bwMode="auto">
          <a:xfrm>
            <a:off x="304800" y="4208229"/>
            <a:ext cx="3617843" cy="23449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629400" y="5105400"/>
            <a:ext cx="213360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Proposed Pier Continuity Details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71" t="32037" r="35655" b="19788"/>
          <a:stretch/>
        </p:blipFill>
        <p:spPr bwMode="auto">
          <a:xfrm>
            <a:off x="4038600" y="4208228"/>
            <a:ext cx="2259529" cy="23449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85"/>
          <a:stretch/>
        </p:blipFill>
        <p:spPr bwMode="auto">
          <a:xfrm>
            <a:off x="6135218" y="2667000"/>
            <a:ext cx="2856382" cy="21371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>
            <a:off x="7543800" y="2928610"/>
            <a:ext cx="228600" cy="103379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873088" y="2405390"/>
            <a:ext cx="1828799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C00000"/>
                </a:solidFill>
              </a:rPr>
              <a:t>Snug-fit acceptable for compression detail</a:t>
            </a:r>
            <a:endParaRPr lang="en-US" sz="1400" i="1" dirty="0">
              <a:solidFill>
                <a:srgbClr val="C00000"/>
              </a:solidFill>
            </a:endParaRPr>
          </a:p>
        </p:txBody>
      </p:sp>
      <p:cxnSp>
        <p:nvCxnSpPr>
          <p:cNvPr id="17" name="Straight Arrow Connector 16"/>
          <p:cNvCxnSpPr>
            <a:stCxn id="8" idx="2"/>
          </p:cNvCxnSpPr>
          <p:nvPr/>
        </p:nvCxnSpPr>
        <p:spPr>
          <a:xfrm>
            <a:off x="4779560" y="4015264"/>
            <a:ext cx="388804" cy="861536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8" idx="2"/>
          </p:cNvCxnSpPr>
          <p:nvPr/>
        </p:nvCxnSpPr>
        <p:spPr>
          <a:xfrm>
            <a:off x="4779560" y="4015264"/>
            <a:ext cx="1621240" cy="525566"/>
          </a:xfrm>
          <a:prstGeom prst="line">
            <a:avLst/>
          </a:prstGeom>
          <a:ln w="28575">
            <a:solidFill>
              <a:schemeClr val="bg1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6400800" y="4173692"/>
            <a:ext cx="805218" cy="367138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615519" y="3276600"/>
            <a:ext cx="2328081" cy="7386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C00000"/>
                </a:solidFill>
              </a:rPr>
              <a:t>Slotted holes and shim packs facilitate constructability and field adjustment</a:t>
            </a:r>
            <a:endParaRPr lang="en-US" sz="1400" i="1" dirty="0">
              <a:solidFill>
                <a:srgbClr val="C00000"/>
              </a:solidFill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 flipH="1">
            <a:off x="2217604" y="3962400"/>
            <a:ext cx="296996" cy="861536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2095524" y="3962400"/>
            <a:ext cx="419076" cy="91941"/>
          </a:xfrm>
          <a:prstGeom prst="line">
            <a:avLst/>
          </a:prstGeom>
          <a:ln w="28575">
            <a:solidFill>
              <a:schemeClr val="bg1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04800" y="3685009"/>
            <a:ext cx="1808921" cy="7386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C00000"/>
                </a:solidFill>
              </a:rPr>
              <a:t>Monolithic diaphragm encases full moment reaction</a:t>
            </a:r>
            <a:endParaRPr lang="en-US" sz="14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742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MODULAR SUPERSTRUCTURE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9" y="1219200"/>
            <a:ext cx="8478980" cy="5486398"/>
          </a:xfrm>
        </p:spPr>
      </p:pic>
      <p:cxnSp>
        <p:nvCxnSpPr>
          <p:cNvPr id="8" name="Straight Arrow Connector 7"/>
          <p:cNvCxnSpPr>
            <a:stCxn id="6" idx="2"/>
          </p:cNvCxnSpPr>
          <p:nvPr/>
        </p:nvCxnSpPr>
        <p:spPr>
          <a:xfrm flipH="1">
            <a:off x="4800600" y="4104620"/>
            <a:ext cx="914400" cy="84838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876800" y="3581400"/>
            <a:ext cx="1676400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C00000"/>
                </a:solidFill>
              </a:rPr>
              <a:t>Staggered bar lap for transverse joints</a:t>
            </a:r>
            <a:endParaRPr lang="en-US" sz="1400" i="1" dirty="0">
              <a:solidFill>
                <a:srgbClr val="C0000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2676940" y="4490710"/>
            <a:ext cx="523460" cy="38609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914400" y="4724400"/>
            <a:ext cx="1762540" cy="7386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C00000"/>
                </a:solidFill>
              </a:rPr>
              <a:t>Deck end section cast integrally with abutment diaphragm</a:t>
            </a:r>
            <a:endParaRPr lang="en-US" sz="14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494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MODULAR SUPERSTRUCTURE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9" y="1219200"/>
            <a:ext cx="8478980" cy="5486398"/>
          </a:xfrm>
        </p:spPr>
      </p:pic>
      <p:cxnSp>
        <p:nvCxnSpPr>
          <p:cNvPr id="7" name="Straight Arrow Connector 6"/>
          <p:cNvCxnSpPr/>
          <p:nvPr/>
        </p:nvCxnSpPr>
        <p:spPr>
          <a:xfrm flipH="1">
            <a:off x="5105400" y="3342620"/>
            <a:ext cx="190500" cy="38609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1981200" y="5257802"/>
            <a:ext cx="609600" cy="838198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524000" y="6096000"/>
            <a:ext cx="2362200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C00000"/>
                </a:solidFill>
              </a:rPr>
              <a:t>Compression block assembly</a:t>
            </a:r>
            <a:endParaRPr lang="en-US" sz="1400" i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6600" y="2819400"/>
            <a:ext cx="2362200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C00000"/>
                </a:solidFill>
              </a:rPr>
              <a:t>Wide transverse deck closure integral with pier diaphragms</a:t>
            </a:r>
            <a:endParaRPr lang="en-US" sz="14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41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solidFill>
                  <a:srgbClr val="FFC000"/>
                </a:solidFill>
              </a:rPr>
              <a:t>PILE BENT PIERS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000" dirty="0" smtClean="0">
                <a:solidFill>
                  <a:srgbClr val="FFC000"/>
                </a:solidFill>
              </a:rPr>
              <a:t>Selected for economy/constructability</a:t>
            </a:r>
          </a:p>
          <a:p>
            <a:r>
              <a:rPr lang="en-US" sz="2000" dirty="0" smtClean="0">
                <a:solidFill>
                  <a:srgbClr val="FFC000"/>
                </a:solidFill>
              </a:rPr>
              <a:t>Design considerations include scour and unsupported length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HP16x141 Piling (first use of HP16 section in Iowa)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Piling oriented for strong-axis bending (non-standard detail in Iowa)</a:t>
            </a:r>
          </a:p>
          <a:p>
            <a:r>
              <a:rPr lang="en-US" sz="2000" dirty="0" smtClean="0">
                <a:solidFill>
                  <a:srgbClr val="FFC000"/>
                </a:solidFill>
              </a:rPr>
              <a:t>Design intent to include multiple construction options: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Precast cap option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Cast-in-place cap option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Option to construct						  concrete pile encasement					        after critical road closure</a:t>
            </a:r>
          </a:p>
          <a:p>
            <a:r>
              <a:rPr lang="en-US" sz="2000" dirty="0" err="1" smtClean="0">
                <a:solidFill>
                  <a:srgbClr val="FFC000"/>
                </a:solidFill>
              </a:rPr>
              <a:t>C.I.P</a:t>
            </a:r>
            <a:r>
              <a:rPr lang="en-US" sz="2000" dirty="0" smtClean="0">
                <a:solidFill>
                  <a:srgbClr val="FFC000"/>
                </a:solidFill>
              </a:rPr>
              <a:t>. diaphragm monolithic                                                                               with deck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Provides simple and 						   durable connection of 						        deck modules at pier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276600"/>
            <a:ext cx="5069754" cy="28536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54277" y="6019800"/>
            <a:ext cx="213360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IA Modified Std.</a:t>
            </a:r>
          </a:p>
          <a:p>
            <a:pPr algn="ctr"/>
            <a:r>
              <a:rPr lang="en-US" dirty="0" smtClean="0"/>
              <a:t>Pile Bent Pier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42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solidFill>
                  <a:srgbClr val="FFC000"/>
                </a:solidFill>
              </a:rPr>
              <a:t>PROJECT OVERVIEW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 smtClean="0">
                <a:solidFill>
                  <a:srgbClr val="FFC000"/>
                </a:solidFill>
              </a:rPr>
              <a:t>OBJECTIVE:</a:t>
            </a:r>
            <a:r>
              <a:rPr lang="en-US" sz="2000" dirty="0" smtClean="0">
                <a:solidFill>
                  <a:schemeClr val="bg1"/>
                </a:solidFill>
              </a:rPr>
              <a:t>	In-House Design of ABC Bridge using </a:t>
            </a:r>
            <a:r>
              <a:rPr lang="en-US" sz="2000" dirty="0" err="1" smtClean="0">
                <a:solidFill>
                  <a:schemeClr val="bg1"/>
                </a:solidFill>
              </a:rPr>
              <a:t>PBES</a:t>
            </a:r>
            <a:r>
              <a:rPr lang="en-US" sz="2000" dirty="0" smtClean="0">
                <a:solidFill>
                  <a:schemeClr val="bg1"/>
                </a:solidFill>
              </a:rPr>
              <a:t> (Non-Slide)</a:t>
            </a:r>
          </a:p>
          <a:p>
            <a:pPr marL="0" indent="0">
              <a:buNone/>
            </a:pPr>
            <a:endParaRPr lang="en-US" sz="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FFC000"/>
                </a:solidFill>
              </a:rPr>
              <a:t>SITE:</a:t>
            </a:r>
            <a:r>
              <a:rPr lang="en-US" sz="2000" dirty="0" smtClean="0">
                <a:solidFill>
                  <a:schemeClr val="bg1"/>
                </a:solidFill>
              </a:rPr>
              <a:t>		IA-92 over Little Silver Creek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	</a:t>
            </a:r>
            <a:r>
              <a:rPr lang="en-US" sz="2000" dirty="0" smtClean="0">
                <a:solidFill>
                  <a:schemeClr val="bg1"/>
                </a:solidFill>
              </a:rPr>
              <a:t>	West of </a:t>
            </a:r>
            <a:r>
              <a:rPr lang="en-US" sz="2000" dirty="0" err="1" smtClean="0">
                <a:solidFill>
                  <a:schemeClr val="bg1"/>
                </a:solidFill>
              </a:rPr>
              <a:t>Treynor</a:t>
            </a:r>
            <a:r>
              <a:rPr lang="en-US" sz="2000" dirty="0" smtClean="0">
                <a:solidFill>
                  <a:schemeClr val="bg1"/>
                </a:solidFill>
              </a:rPr>
              <a:t>, IA (Rural)</a:t>
            </a:r>
          </a:p>
          <a:p>
            <a:pPr marL="0" indent="0">
              <a:buNone/>
            </a:pPr>
            <a:endParaRPr lang="en-US" sz="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FFC000"/>
                </a:solidFill>
              </a:rPr>
              <a:t>GEOMETRY:</a:t>
            </a:r>
            <a:r>
              <a:rPr lang="en-US" sz="2000" dirty="0" smtClean="0">
                <a:solidFill>
                  <a:schemeClr val="bg1"/>
                </a:solidFill>
              </a:rPr>
              <a:t>	234’ x 44’ Bridge, 20° Skew, Sag Vertical Curve</a:t>
            </a:r>
          </a:p>
          <a:p>
            <a:pPr marL="0" indent="0">
              <a:buNone/>
            </a:pPr>
            <a:endParaRPr lang="en-US" sz="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FFC000"/>
                </a:solidFill>
              </a:rPr>
              <a:t>SCHEDULE:</a:t>
            </a:r>
            <a:r>
              <a:rPr lang="en-US" sz="2000" dirty="0" smtClean="0">
                <a:solidFill>
                  <a:schemeClr val="bg1"/>
                </a:solidFill>
              </a:rPr>
              <a:t>	Road Closure Limited to 21 Days</a:t>
            </a:r>
          </a:p>
          <a:p>
            <a:pPr marL="0" indent="0">
              <a:buNone/>
            </a:pPr>
            <a:endParaRPr lang="en-US" sz="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FFC000"/>
                </a:solidFill>
              </a:rPr>
              <a:t>LETTING:</a:t>
            </a:r>
            <a:r>
              <a:rPr lang="en-US" sz="2000" dirty="0" smtClean="0">
                <a:solidFill>
                  <a:schemeClr val="bg1"/>
                </a:solidFill>
              </a:rPr>
              <a:t>	December 16, 2014</a:t>
            </a:r>
          </a:p>
          <a:p>
            <a:pPr marL="0" indent="0">
              <a:buNone/>
            </a:pPr>
            <a:endParaRPr lang="en-US" sz="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FFC000"/>
                </a:solidFill>
              </a:rPr>
              <a:t>CONSTRUCTION:</a:t>
            </a:r>
            <a:r>
              <a:rPr lang="en-US" sz="2000" dirty="0" smtClean="0">
                <a:solidFill>
                  <a:schemeClr val="bg1"/>
                </a:solidFill>
              </a:rPr>
              <a:t>	Fall, </a:t>
            </a:r>
            <a:r>
              <a:rPr lang="en-US" sz="2000" dirty="0" smtClean="0">
                <a:solidFill>
                  <a:schemeClr val="bg1"/>
                </a:solidFill>
              </a:rPr>
              <a:t>2015</a:t>
            </a:r>
          </a:p>
          <a:p>
            <a:pPr marL="0" indent="0">
              <a:buNone/>
            </a:pPr>
            <a:endParaRPr lang="en-US" sz="9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FFC000"/>
                </a:solidFill>
              </a:rPr>
              <a:t>EST. COST:</a:t>
            </a:r>
            <a:r>
              <a:rPr lang="en-US" sz="2000" dirty="0" smtClean="0">
                <a:solidFill>
                  <a:schemeClr val="bg1"/>
                </a:solidFill>
              </a:rPr>
              <a:t>	$3.2M</a:t>
            </a:r>
            <a:endParaRPr lang="en-US" sz="20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FFC000"/>
                </a:solidFill>
              </a:rPr>
              <a:t>STATUS:</a:t>
            </a:r>
            <a:r>
              <a:rPr lang="en-US" sz="2000" dirty="0" smtClean="0">
                <a:solidFill>
                  <a:schemeClr val="bg1"/>
                </a:solidFill>
              </a:rPr>
              <a:t>		60% Design Plans as of May 1, 2014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	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6004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PILE BENT PIERS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9" y="1219200"/>
            <a:ext cx="8478981" cy="5486400"/>
          </a:xfrm>
        </p:spPr>
      </p:pic>
    </p:spTree>
    <p:extLst>
      <p:ext uri="{BB962C8B-B14F-4D97-AF65-F5344CB8AC3E}">
        <p14:creationId xmlns:p14="http://schemas.microsoft.com/office/powerpoint/2010/main" val="330525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PILE BENT PIER (</a:t>
            </a: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C.I.P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 CAP)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9" y="1219200"/>
            <a:ext cx="8478981" cy="5486399"/>
          </a:xfrm>
        </p:spPr>
      </p:pic>
      <p:cxnSp>
        <p:nvCxnSpPr>
          <p:cNvPr id="7" name="Straight Arrow Connector 6"/>
          <p:cNvCxnSpPr>
            <a:stCxn id="5" idx="1"/>
          </p:cNvCxnSpPr>
          <p:nvPr/>
        </p:nvCxnSpPr>
        <p:spPr>
          <a:xfrm flipH="1">
            <a:off x="3505200" y="2624284"/>
            <a:ext cx="762000" cy="728516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267200" y="2039508"/>
            <a:ext cx="2209800" cy="116955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C00000"/>
                </a:solidFill>
              </a:rPr>
              <a:t>Conventional construction; forms and reinforcing cage preassembled and dropped into place, concrete maturity after 24-36 hrs.</a:t>
            </a:r>
            <a:endParaRPr lang="en-US" sz="1400" i="1" dirty="0">
              <a:solidFill>
                <a:srgbClr val="C00000"/>
              </a:solidFill>
            </a:endParaRPr>
          </a:p>
        </p:txBody>
      </p:sp>
      <p:cxnSp>
        <p:nvCxnSpPr>
          <p:cNvPr id="9" name="Straight Arrow Connector 8"/>
          <p:cNvCxnSpPr>
            <a:stCxn id="6" idx="1"/>
          </p:cNvCxnSpPr>
          <p:nvPr/>
        </p:nvCxnSpPr>
        <p:spPr>
          <a:xfrm flipH="1" flipV="1">
            <a:off x="2819400" y="4953000"/>
            <a:ext cx="457200" cy="379651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276600" y="4855597"/>
            <a:ext cx="2209800" cy="954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C00000"/>
                </a:solidFill>
              </a:rPr>
              <a:t>Pile encasement is non-structural for design; may be constructed after critical road closure.</a:t>
            </a:r>
            <a:endParaRPr lang="en-US" sz="14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12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PILE BENT PIER (PRECAST CAP)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9" y="1219200"/>
            <a:ext cx="8478980" cy="5486399"/>
          </a:xfrm>
        </p:spPr>
      </p:pic>
      <p:cxnSp>
        <p:nvCxnSpPr>
          <p:cNvPr id="7" name="Straight Arrow Connector 6"/>
          <p:cNvCxnSpPr/>
          <p:nvPr/>
        </p:nvCxnSpPr>
        <p:spPr>
          <a:xfrm>
            <a:off x="1676400" y="2974777"/>
            <a:ext cx="76200" cy="378023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15456" y="2667000"/>
            <a:ext cx="3048000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C00000"/>
                </a:solidFill>
              </a:rPr>
              <a:t>Lifting loops (± 125,000 lbs. pick weight</a:t>
            </a:r>
            <a:endParaRPr lang="en-US" sz="1400" i="1" dirty="0">
              <a:solidFill>
                <a:srgbClr val="C0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4724400" y="2974777"/>
            <a:ext cx="381000" cy="426225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648200" y="2667000"/>
            <a:ext cx="1447800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i="1" dirty="0" err="1" smtClean="0">
                <a:solidFill>
                  <a:srgbClr val="C00000"/>
                </a:solidFill>
              </a:rPr>
              <a:t>CMP</a:t>
            </a:r>
            <a:r>
              <a:rPr lang="en-US" sz="1400" i="1" dirty="0" smtClean="0">
                <a:solidFill>
                  <a:srgbClr val="C00000"/>
                </a:solidFill>
              </a:rPr>
              <a:t> pile pockets</a:t>
            </a:r>
            <a:endParaRPr lang="en-US" sz="14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789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solidFill>
                  <a:srgbClr val="FFC000"/>
                </a:solidFill>
              </a:rPr>
              <a:t>INTEGRAL ABUTMENTS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FFC000"/>
                </a:solidFill>
              </a:rPr>
              <a:t>Selected for constructability/durability</a:t>
            </a:r>
          </a:p>
          <a:p>
            <a:r>
              <a:rPr lang="en-US" sz="2000" dirty="0" smtClean="0">
                <a:solidFill>
                  <a:srgbClr val="FFC000"/>
                </a:solidFill>
              </a:rPr>
              <a:t>Design considerations include stability during module placement </a:t>
            </a:r>
          </a:p>
          <a:p>
            <a:pPr lvl="1"/>
            <a:r>
              <a:rPr lang="en-US" sz="1600" dirty="0" err="1" smtClean="0">
                <a:solidFill>
                  <a:schemeClr val="bg1"/>
                </a:solidFill>
              </a:rPr>
              <a:t>Prebored</a:t>
            </a:r>
            <a:r>
              <a:rPr lang="en-US" sz="1600" dirty="0" smtClean="0">
                <a:solidFill>
                  <a:schemeClr val="bg1"/>
                </a:solidFill>
              </a:rPr>
              <a:t> piles oriented for weak axis bending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Desire/need for piles to be braced during module 		                 placement</a:t>
            </a:r>
          </a:p>
          <a:p>
            <a:r>
              <a:rPr lang="en-US" sz="2000" dirty="0" smtClean="0">
                <a:solidFill>
                  <a:srgbClr val="FFC000"/>
                </a:solidFill>
              </a:rPr>
              <a:t>Design intent to include multiple construction		                options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Precast cap option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Cast-in-place cap option</a:t>
            </a:r>
          </a:p>
          <a:p>
            <a:pPr lvl="1"/>
            <a:r>
              <a:rPr lang="en-US" sz="1600" dirty="0" err="1" smtClean="0">
                <a:solidFill>
                  <a:schemeClr val="bg1"/>
                </a:solidFill>
              </a:rPr>
              <a:t>Capless</a:t>
            </a:r>
            <a:r>
              <a:rPr lang="en-US" sz="1600" dirty="0" smtClean="0">
                <a:solidFill>
                  <a:schemeClr val="bg1"/>
                </a:solidFill>
              </a:rPr>
              <a:t> option (beams supported directly on piling)</a:t>
            </a:r>
          </a:p>
          <a:p>
            <a:r>
              <a:rPr lang="en-US" sz="2000" dirty="0" err="1" smtClean="0">
                <a:solidFill>
                  <a:srgbClr val="FFC000"/>
                </a:solidFill>
              </a:rPr>
              <a:t>C.I.P</a:t>
            </a:r>
            <a:r>
              <a:rPr lang="en-US" sz="2000" dirty="0" smtClean="0">
                <a:solidFill>
                  <a:srgbClr val="FFC000"/>
                </a:solidFill>
              </a:rPr>
              <a:t>. diaphragm monolithic with deck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Provides simple and durable connection of deck		                     modules at abutment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438400"/>
            <a:ext cx="2633661" cy="35845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269830" y="6135469"/>
            <a:ext cx="213360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Integral Abutment</a:t>
            </a:r>
          </a:p>
          <a:p>
            <a:pPr algn="ctr"/>
            <a:r>
              <a:rPr lang="en-US" dirty="0" smtClean="0"/>
              <a:t>with Precast Cap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77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INTEGRAL ABUTMENTS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9" y="1219200"/>
            <a:ext cx="8478981" cy="5486399"/>
          </a:xfrm>
        </p:spPr>
      </p:pic>
    </p:spTree>
    <p:extLst>
      <p:ext uri="{BB962C8B-B14F-4D97-AF65-F5344CB8AC3E}">
        <p14:creationId xmlns:p14="http://schemas.microsoft.com/office/powerpoint/2010/main" val="135821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INTEGRAL ABUT. (PRECAST/</a:t>
            </a: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C.I.P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.)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9" y="1219200"/>
            <a:ext cx="8478980" cy="5486399"/>
          </a:xfrm>
        </p:spPr>
      </p:pic>
      <p:cxnSp>
        <p:nvCxnSpPr>
          <p:cNvPr id="6" name="Straight Arrow Connector 5"/>
          <p:cNvCxnSpPr/>
          <p:nvPr/>
        </p:nvCxnSpPr>
        <p:spPr>
          <a:xfrm>
            <a:off x="2971800" y="2885420"/>
            <a:ext cx="152400" cy="31498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524000" y="2362200"/>
            <a:ext cx="1828800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i="1" dirty="0" err="1" smtClean="0">
                <a:solidFill>
                  <a:srgbClr val="C00000"/>
                </a:solidFill>
              </a:rPr>
              <a:t>CMP</a:t>
            </a:r>
            <a:r>
              <a:rPr lang="en-US" sz="1400" i="1" dirty="0" smtClean="0">
                <a:solidFill>
                  <a:srgbClr val="C00000"/>
                </a:solidFill>
              </a:rPr>
              <a:t> pile pockets (omit for </a:t>
            </a:r>
            <a:r>
              <a:rPr lang="en-US" sz="1400" i="1" dirty="0" err="1" smtClean="0">
                <a:solidFill>
                  <a:srgbClr val="C00000"/>
                </a:solidFill>
              </a:rPr>
              <a:t>C.I.P</a:t>
            </a:r>
            <a:r>
              <a:rPr lang="en-US" sz="1400" i="1" dirty="0" smtClean="0">
                <a:solidFill>
                  <a:srgbClr val="C00000"/>
                </a:solidFill>
              </a:rPr>
              <a:t>. option)</a:t>
            </a:r>
            <a:endParaRPr lang="en-US" sz="1400" i="1" dirty="0">
              <a:solidFill>
                <a:srgbClr val="C0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4114800" y="1981200"/>
            <a:ext cx="152400" cy="76200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886200" y="1673423"/>
            <a:ext cx="1981200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C00000"/>
                </a:solidFill>
              </a:rPr>
              <a:t>± 95,000 lbs. pick weight</a:t>
            </a:r>
            <a:endParaRPr lang="en-US" sz="14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199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INTEGRAL ABUT. (PRECAST/</a:t>
            </a:r>
            <a:r>
              <a:rPr lang="en-US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C.I.P</a:t>
            </a: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.)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9" y="1219200"/>
            <a:ext cx="8478980" cy="5486398"/>
          </a:xfrm>
        </p:spPr>
      </p:pic>
      <p:cxnSp>
        <p:nvCxnSpPr>
          <p:cNvPr id="6" name="Straight Arrow Connector 5"/>
          <p:cNvCxnSpPr>
            <a:stCxn id="5" idx="3"/>
          </p:cNvCxnSpPr>
          <p:nvPr/>
        </p:nvCxnSpPr>
        <p:spPr>
          <a:xfrm flipV="1">
            <a:off x="6248400" y="2743200"/>
            <a:ext cx="457200" cy="41401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038600" y="2895600"/>
            <a:ext cx="2209800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C00000"/>
                </a:solidFill>
              </a:rPr>
              <a:t>Abutment </a:t>
            </a:r>
            <a:r>
              <a:rPr lang="en-US" sz="1400" i="1" dirty="0" err="1" smtClean="0">
                <a:solidFill>
                  <a:srgbClr val="C00000"/>
                </a:solidFill>
              </a:rPr>
              <a:t>backwall</a:t>
            </a:r>
            <a:r>
              <a:rPr lang="en-US" sz="1400" i="1" dirty="0" smtClean="0">
                <a:solidFill>
                  <a:srgbClr val="C00000"/>
                </a:solidFill>
              </a:rPr>
              <a:t> monolithic with end of deck</a:t>
            </a:r>
            <a:endParaRPr lang="en-US" sz="1400" i="1" dirty="0">
              <a:solidFill>
                <a:srgbClr val="C0000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7505700" y="3276600"/>
            <a:ext cx="952500" cy="152400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400800" y="4800600"/>
            <a:ext cx="2209800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C00000"/>
                </a:solidFill>
              </a:rPr>
              <a:t>Mechanical splicers connect footing and </a:t>
            </a:r>
            <a:r>
              <a:rPr lang="en-US" sz="1400" i="1" dirty="0" err="1" smtClean="0">
                <a:solidFill>
                  <a:srgbClr val="C00000"/>
                </a:solidFill>
              </a:rPr>
              <a:t>backwall</a:t>
            </a:r>
            <a:endParaRPr lang="en-US" sz="14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07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rgbClr val="FFC000"/>
                </a:solidFill>
              </a:rPr>
              <a:t>BEAM-ON-PILE ABUT. CONCEPT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000" dirty="0" smtClean="0">
                <a:solidFill>
                  <a:srgbClr val="FFC000"/>
                </a:solidFill>
              </a:rPr>
              <a:t>Concept has not been used on in-house IA DOT bridge designs, but other states have positive experience with this method.</a:t>
            </a:r>
          </a:p>
          <a:p>
            <a:r>
              <a:rPr lang="en-US" sz="2000" dirty="0" smtClean="0">
                <a:solidFill>
                  <a:srgbClr val="FFC000"/>
                </a:solidFill>
              </a:rPr>
              <a:t>Concept is being considered as an option for this project, although Iowa is soliciting input/feedback from contractors and other states.</a:t>
            </a:r>
          </a:p>
          <a:p>
            <a:r>
              <a:rPr lang="en-US" sz="2000" dirty="0" smtClean="0">
                <a:solidFill>
                  <a:srgbClr val="FFC000"/>
                </a:solidFill>
              </a:rPr>
              <a:t>Possible advantages for this project: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Removes abutment footing construction from the critical path for deck module placement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Could facilitate accurate placement of beam seats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More conservative design, but not necessarily more expensive</a:t>
            </a:r>
          </a:p>
          <a:p>
            <a:r>
              <a:rPr lang="en-US" sz="2000" dirty="0" smtClean="0">
                <a:solidFill>
                  <a:srgbClr val="FFC000"/>
                </a:solidFill>
              </a:rPr>
              <a:t>Design considerations: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Applicability to modular ABC concept??  Construction Tolerance??  Can these details be constructed quickly and accurately??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Pile stability during module placement??  Module dead load reactions </a:t>
            </a:r>
            <a:r>
              <a:rPr lang="en-US" sz="1600" dirty="0" smtClean="0">
                <a:solidFill>
                  <a:schemeClr val="bg1"/>
                </a:solidFill>
              </a:rPr>
              <a:t>could </a:t>
            </a:r>
            <a:r>
              <a:rPr lang="en-US" sz="1600" dirty="0" smtClean="0">
                <a:solidFill>
                  <a:schemeClr val="bg1"/>
                </a:solidFill>
              </a:rPr>
              <a:t>exceed typical dead load reactions of single beams.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Pile bracing details??</a:t>
            </a:r>
          </a:p>
          <a:p>
            <a:pPr lvl="1"/>
            <a:r>
              <a:rPr lang="en-US" sz="1600" dirty="0">
                <a:solidFill>
                  <a:schemeClr val="bg1"/>
                </a:solidFill>
              </a:rPr>
              <a:t>Field welding concerns??</a:t>
            </a:r>
          </a:p>
          <a:p>
            <a:pPr lvl="1"/>
            <a:endParaRPr lang="en-US" sz="1600" dirty="0" smtClean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en-US" sz="1600" dirty="0" smtClean="0">
              <a:solidFill>
                <a:schemeClr val="bg1"/>
              </a:solidFill>
            </a:endParaRPr>
          </a:p>
          <a:p>
            <a:pPr lvl="1"/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62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ABUTMENT CONCEPT: BEAM-ON-PILE</a:t>
            </a:r>
            <a:b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(1) INSTALL PILING</a:t>
            </a:r>
          </a:p>
        </p:txBody>
      </p:sp>
      <p:pic>
        <p:nvPicPr>
          <p:cNvPr id="4" name="Content Placeholder 3" descr="pott115-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267691" y="2057400"/>
            <a:ext cx="7065818" cy="4572000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70815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ABUTMENT CONCEPT: BEAM-ON-PILE</a:t>
            </a:r>
            <a:b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(2)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INSTALL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BRACING &amp; BEAM SEATS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Content Placeholder 3" descr="pott115-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267691" y="2057400"/>
            <a:ext cx="7065818" cy="45720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Picture 4" descr="pott115-8.jpg"/>
          <p:cNvPicPr>
            <a:picLocks noChangeAspect="1"/>
          </p:cNvPicPr>
          <p:nvPr/>
        </p:nvPicPr>
        <p:blipFill>
          <a:blip r:embed="rId3" cstate="print"/>
          <a:srcRect l="19355" t="9971" r="17742" b="35191"/>
          <a:stretch>
            <a:fillRect/>
          </a:stretch>
        </p:blipFill>
        <p:spPr>
          <a:xfrm>
            <a:off x="4953000" y="1524000"/>
            <a:ext cx="3886200" cy="2192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024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90"/>
          <a:stretch/>
        </p:blipFill>
        <p:spPr>
          <a:xfrm>
            <a:off x="-14828" y="-29342"/>
            <a:ext cx="9173657" cy="6916684"/>
          </a:xfrm>
        </p:spPr>
      </p:pic>
      <p:sp>
        <p:nvSpPr>
          <p:cNvPr id="5" name="TextBox 4"/>
          <p:cNvSpPr txBox="1"/>
          <p:nvPr/>
        </p:nvSpPr>
        <p:spPr>
          <a:xfrm>
            <a:off x="4495800" y="1106269"/>
            <a:ext cx="182880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IA-92 over </a:t>
            </a:r>
          </a:p>
          <a:p>
            <a:pPr algn="ctr"/>
            <a:r>
              <a:rPr lang="en-US" dirty="0" smtClean="0"/>
              <a:t>Little Silver Creek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3962400" y="1752600"/>
            <a:ext cx="533400" cy="1030069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397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ABUTMENT CONCEPT: BEAM-ON-PILE</a:t>
            </a:r>
            <a:b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(3)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INSTALL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PRECAST WINGS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Content Placeholder 3" descr="pott115-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267691" y="2057400"/>
            <a:ext cx="7065818" cy="4572000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40354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ABUTMENT CONCEPT: BEAM-ON-PILE</a:t>
            </a:r>
            <a:b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 INSTALL DECKED MODULES &amp; WING POCKETS</a:t>
            </a:r>
            <a:endParaRPr lang="en-US" sz="25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Content Placeholder 3" descr="pott115-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267691" y="2057400"/>
            <a:ext cx="7065818" cy="45720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Picture 4" descr="pott115-9.jpg"/>
          <p:cNvPicPr>
            <a:picLocks noChangeAspect="1"/>
          </p:cNvPicPr>
          <p:nvPr/>
        </p:nvPicPr>
        <p:blipFill>
          <a:blip r:embed="rId3" cstate="print"/>
          <a:srcRect l="52256" t="29672" r="5556" b="5934"/>
          <a:stretch>
            <a:fillRect/>
          </a:stretch>
        </p:blipFill>
        <p:spPr>
          <a:xfrm>
            <a:off x="6781800" y="1371600"/>
            <a:ext cx="2057400" cy="203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pott115-10.jpg"/>
          <p:cNvPicPr>
            <a:picLocks noChangeAspect="1"/>
          </p:cNvPicPr>
          <p:nvPr/>
        </p:nvPicPr>
        <p:blipFill>
          <a:blip r:embed="rId4" cstate="print"/>
          <a:srcRect l="9167" t="38409" r="9167" b="44848"/>
          <a:stretch>
            <a:fillRect/>
          </a:stretch>
        </p:blipFill>
        <p:spPr>
          <a:xfrm>
            <a:off x="228600" y="1447800"/>
            <a:ext cx="6096000" cy="8086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452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ABUTMENT CONCEPT: BEAM-ON-PILE</a:t>
            </a:r>
            <a:b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(5) PLACE ABUTMENT CONCRETE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Content Placeholder 3" descr="pott115-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267691" y="2057400"/>
            <a:ext cx="7065818" cy="45720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Picture 4" descr="abutxsection.jpg"/>
          <p:cNvPicPr>
            <a:picLocks noChangeAspect="1"/>
          </p:cNvPicPr>
          <p:nvPr/>
        </p:nvPicPr>
        <p:blipFill>
          <a:blip r:embed="rId3" cstate="print"/>
          <a:srcRect l="28535" t="3333" r="25101"/>
          <a:stretch>
            <a:fillRect/>
          </a:stretch>
        </p:blipFill>
        <p:spPr>
          <a:xfrm>
            <a:off x="7315200" y="1066800"/>
            <a:ext cx="1600200" cy="25780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95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ABUTMENT CONCEPT: BEAM-ON-PILE</a:t>
            </a:r>
            <a:b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(6) PLACE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UHPC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LONGITUDINAL JOINTS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Content Placeholder 3" descr="pott115-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267691" y="2057400"/>
            <a:ext cx="7065818" cy="45720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Picture 6" descr="pott115-12.jpg"/>
          <p:cNvPicPr>
            <a:picLocks noChangeAspect="1"/>
          </p:cNvPicPr>
          <p:nvPr/>
        </p:nvPicPr>
        <p:blipFill>
          <a:blip r:embed="rId3" cstate="print"/>
          <a:srcRect l="12500" t="42273" r="8333" b="42273"/>
          <a:stretch>
            <a:fillRect/>
          </a:stretch>
        </p:blipFill>
        <p:spPr>
          <a:xfrm>
            <a:off x="228600" y="1515979"/>
            <a:ext cx="6096000" cy="7700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269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ABUTMENT CONCEPT: BEAM-ON-PILE</a:t>
            </a:r>
            <a:b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(7)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INSTALL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BARRIER RAIL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Content Placeholder 3" descr="pott115-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267691" y="2057400"/>
            <a:ext cx="7065818" cy="4572000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93552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INTEGRAL ABUT. (BEAM-ON-PILE)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9" y="1219200"/>
            <a:ext cx="8478980" cy="5486398"/>
          </a:xfrm>
        </p:spPr>
      </p:pic>
      <p:cxnSp>
        <p:nvCxnSpPr>
          <p:cNvPr id="7" name="Straight Arrow Connector 6"/>
          <p:cNvCxnSpPr>
            <a:stCxn id="5" idx="3"/>
          </p:cNvCxnSpPr>
          <p:nvPr/>
        </p:nvCxnSpPr>
        <p:spPr>
          <a:xfrm flipV="1">
            <a:off x="2209800" y="2895600"/>
            <a:ext cx="609600" cy="621268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52400" y="3147536"/>
            <a:ext cx="2057400" cy="7386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C00000"/>
                </a:solidFill>
              </a:rPr>
              <a:t>Requires more piles than Precast/CIP option, but shorter lengths</a:t>
            </a:r>
            <a:endParaRPr lang="en-US" sz="1400" i="1" dirty="0">
              <a:solidFill>
                <a:srgbClr val="C00000"/>
              </a:solidFill>
            </a:endParaRPr>
          </a:p>
        </p:txBody>
      </p:sp>
      <p:cxnSp>
        <p:nvCxnSpPr>
          <p:cNvPr id="10" name="Straight Arrow Connector 9"/>
          <p:cNvCxnSpPr>
            <a:stCxn id="6" idx="2"/>
          </p:cNvCxnSpPr>
          <p:nvPr/>
        </p:nvCxnSpPr>
        <p:spPr>
          <a:xfrm flipH="1">
            <a:off x="5029200" y="2047220"/>
            <a:ext cx="190500" cy="54358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6" idx="2"/>
          </p:cNvCxnSpPr>
          <p:nvPr/>
        </p:nvCxnSpPr>
        <p:spPr>
          <a:xfrm>
            <a:off x="5219700" y="2047220"/>
            <a:ext cx="1638300" cy="69598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343400" y="1524000"/>
            <a:ext cx="1752600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C00000"/>
                </a:solidFill>
              </a:rPr>
              <a:t>Pile bracing between modules</a:t>
            </a:r>
            <a:endParaRPr lang="en-US" sz="14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07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INTEGRAL ABUT. (BEAM-ON-PILE)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9" y="1219200"/>
            <a:ext cx="8478980" cy="5486398"/>
          </a:xfrm>
        </p:spPr>
      </p:pic>
      <p:cxnSp>
        <p:nvCxnSpPr>
          <p:cNvPr id="6" name="Straight Arrow Connector 5"/>
          <p:cNvCxnSpPr/>
          <p:nvPr/>
        </p:nvCxnSpPr>
        <p:spPr>
          <a:xfrm>
            <a:off x="6477000" y="1524000"/>
            <a:ext cx="1447800" cy="52322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5" idx="1"/>
          </p:cNvCxnSpPr>
          <p:nvPr/>
        </p:nvCxnSpPr>
        <p:spPr>
          <a:xfrm flipH="1">
            <a:off x="3276600" y="3157210"/>
            <a:ext cx="533400" cy="261610"/>
          </a:xfrm>
          <a:prstGeom prst="line">
            <a:avLst/>
          </a:prstGeom>
          <a:ln w="28575">
            <a:solidFill>
              <a:schemeClr val="bg1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5" idx="3"/>
          </p:cNvCxnSpPr>
          <p:nvPr/>
        </p:nvCxnSpPr>
        <p:spPr>
          <a:xfrm flipV="1">
            <a:off x="5943600" y="1524000"/>
            <a:ext cx="533400" cy="1633210"/>
          </a:xfrm>
          <a:prstGeom prst="line">
            <a:avLst/>
          </a:prstGeom>
          <a:ln w="28575">
            <a:solidFill>
              <a:schemeClr val="bg1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810000" y="2895600"/>
            <a:ext cx="2133600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C00000"/>
                </a:solidFill>
              </a:rPr>
              <a:t>Abutment, wings and deck closure poured together</a:t>
            </a:r>
            <a:endParaRPr lang="en-US" sz="1400" i="1" dirty="0">
              <a:solidFill>
                <a:srgbClr val="C0000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6477000" y="1524000"/>
            <a:ext cx="304800" cy="76200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276600" y="3418820"/>
            <a:ext cx="2362200" cy="130558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607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PROJECT SUMMARY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80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solidFill>
                  <a:srgbClr val="FFC000"/>
                </a:solidFill>
              </a:rPr>
              <a:t>PROJECT OBJECTIVES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000" dirty="0" smtClean="0">
                <a:solidFill>
                  <a:srgbClr val="FFC000"/>
                </a:solidFill>
              </a:rPr>
              <a:t>Safe structure (during construction and service) with long service life</a:t>
            </a:r>
          </a:p>
          <a:p>
            <a:r>
              <a:rPr lang="en-US" sz="2000" dirty="0" smtClean="0">
                <a:solidFill>
                  <a:srgbClr val="FFC000"/>
                </a:solidFill>
              </a:rPr>
              <a:t>Accelerated construction schedule</a:t>
            </a:r>
          </a:p>
          <a:p>
            <a:r>
              <a:rPr lang="en-US" sz="2000" dirty="0" smtClean="0">
                <a:solidFill>
                  <a:srgbClr val="FFC000"/>
                </a:solidFill>
              </a:rPr>
              <a:t>Demonstrate application of modular construction concept at a more challenging site</a:t>
            </a:r>
          </a:p>
          <a:p>
            <a:r>
              <a:rPr lang="en-US" sz="2000" dirty="0" smtClean="0">
                <a:solidFill>
                  <a:srgbClr val="FFC000"/>
                </a:solidFill>
              </a:rPr>
              <a:t>Demonstrate improvements upon previous experience with the modular construction concept</a:t>
            </a:r>
          </a:p>
          <a:p>
            <a:r>
              <a:rPr lang="en-US" sz="2000" dirty="0" smtClean="0">
                <a:solidFill>
                  <a:srgbClr val="FFC000"/>
                </a:solidFill>
              </a:rPr>
              <a:t>Provide in-house </a:t>
            </a:r>
            <a:r>
              <a:rPr lang="en-US" sz="2000" dirty="0">
                <a:solidFill>
                  <a:srgbClr val="FFC000"/>
                </a:solidFill>
              </a:rPr>
              <a:t>design </a:t>
            </a:r>
            <a:r>
              <a:rPr lang="en-US" sz="2000" dirty="0" smtClean="0">
                <a:solidFill>
                  <a:srgbClr val="FFC000"/>
                </a:solidFill>
              </a:rPr>
              <a:t>experience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Provides designers with a better understanding of the unique design/details/processes required for the modular construction concept, and for ABC projects in general.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Experience will benefit in-house designers of similar projects, and reviewers of consultant-designed projects. 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2000" dirty="0" smtClean="0">
                <a:solidFill>
                  <a:srgbClr val="FFC000"/>
                </a:solidFill>
              </a:rPr>
              <a:t>Expand </a:t>
            </a:r>
            <a:r>
              <a:rPr lang="en-US" sz="2000" dirty="0">
                <a:solidFill>
                  <a:srgbClr val="FFC000"/>
                </a:solidFill>
              </a:rPr>
              <a:t>agency experience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When combined with experience from the Keg Creek project, IA DOT can develop a better understanding of the costs, benefits, and limitations of the modular construction concept.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Experience with this project will assist the DOT in establishing policy and selecting the appropriate construction concept (modular construction, slide, etc.) for future ABC projects.</a:t>
            </a:r>
          </a:p>
          <a:p>
            <a:pPr marL="457200" lvl="1" indent="0">
              <a:buNone/>
            </a:pP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67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rgbClr val="FFC000"/>
                </a:solidFill>
              </a:rPr>
              <a:t>PROJECT INNOVATIONS </a:t>
            </a:r>
            <a:r>
              <a:rPr lang="en-US" sz="2000" b="1" dirty="0" smtClean="0">
                <a:solidFill>
                  <a:schemeClr val="bg1"/>
                </a:solidFill>
              </a:rPr>
              <a:t>(IOWA PERSPECTIVE)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FFC000"/>
                </a:solidFill>
              </a:rPr>
              <a:t>Integral abutments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Iowa’s preferred abutment type, but hasn’t previously been applied to ABC project</a:t>
            </a:r>
          </a:p>
          <a:p>
            <a:r>
              <a:rPr lang="en-US" sz="2000" dirty="0" smtClean="0">
                <a:solidFill>
                  <a:srgbClr val="FFC000"/>
                </a:solidFill>
              </a:rPr>
              <a:t>Transverse deck closures monolithic with beam end diaphragms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Moves joint interface to lower-stress region of deck, provides secure connection of modules</a:t>
            </a:r>
          </a:p>
          <a:p>
            <a:r>
              <a:rPr lang="en-US" sz="2000" dirty="0" smtClean="0">
                <a:solidFill>
                  <a:srgbClr val="FFC000"/>
                </a:solidFill>
              </a:rPr>
              <a:t>Simplified </a:t>
            </a:r>
            <a:r>
              <a:rPr lang="en-US" sz="2000" dirty="0" err="1" smtClean="0">
                <a:solidFill>
                  <a:srgbClr val="FFC000"/>
                </a:solidFill>
              </a:rPr>
              <a:t>UHPC</a:t>
            </a:r>
            <a:r>
              <a:rPr lang="en-US" sz="2000" dirty="0" smtClean="0">
                <a:solidFill>
                  <a:srgbClr val="FFC000"/>
                </a:solidFill>
              </a:rPr>
              <a:t> joint details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Wider joint, simpler bar lap, less bar congestion</a:t>
            </a:r>
          </a:p>
          <a:p>
            <a:pPr lvl="1"/>
            <a:r>
              <a:rPr lang="en-US" sz="1600" dirty="0" err="1" smtClean="0">
                <a:solidFill>
                  <a:schemeClr val="bg1"/>
                </a:solidFill>
              </a:rPr>
              <a:t>UHPC</a:t>
            </a:r>
            <a:r>
              <a:rPr lang="en-US" sz="1600" dirty="0" smtClean="0">
                <a:solidFill>
                  <a:schemeClr val="bg1"/>
                </a:solidFill>
              </a:rPr>
              <a:t> application to longitudinal joints only should simplify forming </a:t>
            </a:r>
          </a:p>
          <a:p>
            <a:r>
              <a:rPr lang="en-US" sz="2000" dirty="0" smtClean="0">
                <a:solidFill>
                  <a:srgbClr val="FFC000"/>
                </a:solidFill>
              </a:rPr>
              <a:t>Simplified continuity details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Faster construction, more liberal construction tolerance</a:t>
            </a:r>
          </a:p>
        </p:txBody>
      </p:sp>
    </p:spTree>
    <p:extLst>
      <p:ext uri="{BB962C8B-B14F-4D97-AF65-F5344CB8AC3E}">
        <p14:creationId xmlns:p14="http://schemas.microsoft.com/office/powerpoint/2010/main" val="331044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PROJECT SITE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Content Placeholder 5" descr="Pott1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851" t="5557" r="851" b="5556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TextBox 3"/>
          <p:cNvSpPr txBox="1"/>
          <p:nvPr/>
        </p:nvSpPr>
        <p:spPr>
          <a:xfrm>
            <a:off x="5029200" y="1563469"/>
            <a:ext cx="320040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Existing 150’-0 x 28’</a:t>
            </a:r>
          </a:p>
          <a:p>
            <a:pPr algn="ctr"/>
            <a:r>
              <a:rPr lang="en-US" dirty="0" smtClean="0"/>
              <a:t>Continuous Conc. Girder Bridge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4486855" y="2209800"/>
            <a:ext cx="533400" cy="1030069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111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rgbClr val="FFC000"/>
                </a:solidFill>
              </a:rPr>
              <a:t>PROJECT INNOVATIONS </a:t>
            </a:r>
            <a:r>
              <a:rPr lang="en-US" sz="2000" b="1" dirty="0" smtClean="0">
                <a:solidFill>
                  <a:schemeClr val="bg1"/>
                </a:solidFill>
              </a:rPr>
              <a:t>(IOWA PERSPECTIVE)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FFC000"/>
                </a:solidFill>
              </a:rPr>
              <a:t>Stainless steel deck reinforcing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New to Iowa, expected to provide better joint performance and longer service life</a:t>
            </a:r>
          </a:p>
          <a:p>
            <a:r>
              <a:rPr lang="en-US" sz="2000" dirty="0" smtClean="0">
                <a:solidFill>
                  <a:srgbClr val="FFC000"/>
                </a:solidFill>
              </a:rPr>
              <a:t>Expanded application of pile bent piers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Long unbraced length requires larger pile size</a:t>
            </a:r>
          </a:p>
          <a:p>
            <a:r>
              <a:rPr lang="en-US" sz="2000" dirty="0" smtClean="0">
                <a:solidFill>
                  <a:srgbClr val="FFC000"/>
                </a:solidFill>
              </a:rPr>
              <a:t>Fully detailed design alternates for substructure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Facilitates contractor involvement in the final design solution</a:t>
            </a:r>
          </a:p>
          <a:p>
            <a:r>
              <a:rPr lang="en-US" sz="2000" dirty="0" smtClean="0">
                <a:solidFill>
                  <a:srgbClr val="FFC000"/>
                </a:solidFill>
              </a:rPr>
              <a:t>Greater opportunity/application of accelerated cast-in-place concrete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Counter-intuitive to some ABC philosophy, cast-in-place concrete can be a good design option if it can be placed quickly and </a:t>
            </a:r>
            <a:r>
              <a:rPr lang="en-US" sz="1600" dirty="0" smtClean="0">
                <a:solidFill>
                  <a:schemeClr val="bg1"/>
                </a:solidFill>
              </a:rPr>
              <a:t>accurately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Cast-in-place concrete is generally more forgiving than precast concrete with respect to construction tolerance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89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SCHEDULE, REVISITED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285529327"/>
              </p:ext>
            </p:extLst>
          </p:nvPr>
        </p:nvGraphicFramePr>
        <p:xfrm>
          <a:off x="685801" y="1444146"/>
          <a:ext cx="7772399" cy="4682577"/>
        </p:xfrm>
        <a:graphic>
          <a:graphicData uri="http://schemas.openxmlformats.org/drawingml/2006/table">
            <a:tbl>
              <a:tblPr/>
              <a:tblGrid>
                <a:gridCol w="220133"/>
                <a:gridCol w="541868"/>
                <a:gridCol w="541868"/>
                <a:gridCol w="541868"/>
                <a:gridCol w="541868"/>
                <a:gridCol w="541868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</a:tblGrid>
              <a:tr h="166552">
                <a:tc gridSpan="28"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E326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5585">
                <a:tc gridSpan="28"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FFFFFF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21 Day ABC Timeline</a:t>
                      </a:r>
                    </a:p>
                  </a:txBody>
                  <a:tcPr marL="8328" marR="8328" marT="832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326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6552">
                <a:tc gridSpan="28"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326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6552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0819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CONSTRUCTION ACTIVITY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1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 DAY CLOSURE PERIOD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CLOSE IA 92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BRIDGE DEMOLITION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GRADING &amp; RIP-RAP PLACEMENT UNDER BRIDGE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DRIVE PIER PILING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PIER PILE ENCASEMENT CONSTRUCTION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DRIVE ABUTMENT PILING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CONSTRUCT PIER CAP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ABUTMENT PILE BRACING &amp; BEAM SEATS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ERECT DECK MODULES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CONSTRUCT ABUTMENTS &amp; WINGS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CONSTRUCT PIER CAP DIAPHRAGMS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PLACE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UHPC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LONGITUDINAL JOINTS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CONSTRUCT APPROACHES AND BARRIER RAIL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GRINDING &amp; LONGITUDINAL GROOVING OF DECK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FINISH GRADING &amp; WING ARMORING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GUARDRAIL &amp; PAINT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OPEN IA 92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3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28" marR="8328" marT="8328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294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SCHEDULE, REVISITED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DEMOLITION &amp; GRADING –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 DAYS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PIERS –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 DAYS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ABUTMENT SEAT –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 DAYS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MODULE PLACEMENT –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 DAYS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TRANSVERSE CLOSURES –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 DAYS</a:t>
            </a:r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UHPC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JOINTS –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 DAY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APPROACHES –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 DAYS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BARRIER RAIL –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 DAYS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DECK GRINDING/GROOVING –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 DAYS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95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</a:rPr>
              <a:t>WORKSHOP DISCUSSION OPPORTUNITIES</a:t>
            </a:r>
            <a:endParaRPr lang="en-US" sz="36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rgbClr val="FFC000"/>
                </a:solidFill>
              </a:rPr>
              <a:t>Opportunities for improvement??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Schedule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Decked module concept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Transverse joint concept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Longitudinal joint concept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chemeClr val="bg1"/>
                </a:solidFill>
              </a:rPr>
              <a:t>UHPC</a:t>
            </a:r>
            <a:r>
              <a:rPr lang="en-US" sz="2000" dirty="0" smtClean="0">
                <a:solidFill>
                  <a:schemeClr val="bg1"/>
                </a:solidFill>
              </a:rPr>
              <a:t> details</a:t>
            </a:r>
            <a:endParaRPr lang="en-US" sz="2000" dirty="0">
              <a:solidFill>
                <a:schemeClr val="bg1"/>
              </a:solidFill>
            </a:endParaRP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Continuity details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Pier details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Abutment details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General constructability</a:t>
            </a:r>
          </a:p>
          <a:p>
            <a:pPr lvl="1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41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QUESTIONS??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5638800"/>
            <a:ext cx="6400800" cy="609600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THANK YOU!!</a:t>
            </a:r>
            <a:endParaRPr lang="en-US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36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1985770  (JPG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15200" y="6248400"/>
            <a:ext cx="1574358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Looking North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55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1985770  (JPG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470" y="0"/>
            <a:ext cx="887505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15200" y="6248400"/>
            <a:ext cx="1574358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Looking North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22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1985770  (JPG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470" y="0"/>
            <a:ext cx="887505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15200" y="6248400"/>
            <a:ext cx="1574358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Looking South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59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carte1\AppData\Local\Microsoft\Windows\Temporary Internet Files\Content.Outlook\CC86P7GR\View NW_1 (2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4" r="15312"/>
          <a:stretch/>
        </p:blipFill>
        <p:spPr bwMode="auto">
          <a:xfrm>
            <a:off x="0" y="-76200"/>
            <a:ext cx="9144000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91200" y="6096000"/>
            <a:ext cx="320040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Existing 150’-0 x 28’</a:t>
            </a:r>
          </a:p>
          <a:p>
            <a:pPr algn="ctr"/>
            <a:r>
              <a:rPr lang="en-US" dirty="0" smtClean="0"/>
              <a:t>Continuous Conc. Girder Bridge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87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1381</TotalTime>
  <Words>1795</Words>
  <Application>Microsoft Office PowerPoint</Application>
  <PresentationFormat>On-screen Show (4:3)</PresentationFormat>
  <Paragraphs>1309</Paragraphs>
  <Slides>54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Office Theme</vt:lpstr>
      <vt:lpstr>IA-92 over Little Silver Creek ACCELERATED BRIDGE CONSTRUCTION CONCEPT REVIEW</vt:lpstr>
      <vt:lpstr>PRESENTATION OBJECTIVES</vt:lpstr>
      <vt:lpstr>PROJECT OVERVIEW</vt:lpstr>
      <vt:lpstr>PowerPoint Presentation</vt:lpstr>
      <vt:lpstr>PROJECT SITE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SITE OBSTACLES</vt:lpstr>
      <vt:lpstr>DESIGN STATUS</vt:lpstr>
      <vt:lpstr>DESIGN HIGHLIGHTS</vt:lpstr>
      <vt:lpstr>CONCEPT</vt:lpstr>
      <vt:lpstr>ACCELERATED CONST. SCHEDULE </vt:lpstr>
      <vt:lpstr>PROPOSED CONST. PHASING</vt:lpstr>
      <vt:lpstr>PROPOSED SCHEDULE</vt:lpstr>
      <vt:lpstr>MODULAR DECKED BEAMS</vt:lpstr>
      <vt:lpstr>MODULAR DECKED BEAMS</vt:lpstr>
      <vt:lpstr>MODULAR DECKED BEAMS</vt:lpstr>
      <vt:lpstr>MODULAR DECKED BEAMS</vt:lpstr>
      <vt:lpstr>ALTERNATE SITE CASTING</vt:lpstr>
      <vt:lpstr>ALTERNATE SITE CASTING</vt:lpstr>
      <vt:lpstr>C.I.P. TRANSVERSE JOINTS</vt:lpstr>
      <vt:lpstr>UHPC LONGITUDINAL JOINTS</vt:lpstr>
      <vt:lpstr>SIMPLE-MADE-CONTINUOUS</vt:lpstr>
      <vt:lpstr>MODULAR SUPERSTRUCTURE</vt:lpstr>
      <vt:lpstr>MODULAR SUPERSTRUCTURE</vt:lpstr>
      <vt:lpstr>PILE BENT PIERS</vt:lpstr>
      <vt:lpstr>PILE BENT PIERS</vt:lpstr>
      <vt:lpstr>PILE BENT PIER (C.I.P. CAP)</vt:lpstr>
      <vt:lpstr>PILE BENT PIER (PRECAST CAP)</vt:lpstr>
      <vt:lpstr>INTEGRAL ABUTMENTS</vt:lpstr>
      <vt:lpstr>INTEGRAL ABUTMENTS</vt:lpstr>
      <vt:lpstr>INTEGRAL ABUT. (PRECAST/C.I.P.)</vt:lpstr>
      <vt:lpstr>INTEGRAL ABUT. (PRECAST/C.I.P.)</vt:lpstr>
      <vt:lpstr>BEAM-ON-PILE ABUT. CONCEPT</vt:lpstr>
      <vt:lpstr>ABUTMENT CONCEPT: BEAM-ON-PILE (1) INSTALL PILING</vt:lpstr>
      <vt:lpstr>ABUTMENT CONCEPT: BEAM-ON-PILE (2) INSTALL BRACING &amp; BEAM SEATS</vt:lpstr>
      <vt:lpstr>ABUTMENT CONCEPT: BEAM-ON-PILE (3) INSTALL PRECAST WINGS</vt:lpstr>
      <vt:lpstr>ABUTMENT CONCEPT: BEAM-ON-PILE (4) INSTALL DECKED MODULES &amp; WING POCKETS</vt:lpstr>
      <vt:lpstr>ABUTMENT CONCEPT: BEAM-ON-PILE (5) PLACE ABUTMENT CONCRETE</vt:lpstr>
      <vt:lpstr>ABUTMENT CONCEPT: BEAM-ON-PILE (6) PLACE UHPC LONGITUDINAL JOINTS</vt:lpstr>
      <vt:lpstr>ABUTMENT CONCEPT: BEAM-ON-PILE (7) INSTALL BARRIER RAIL</vt:lpstr>
      <vt:lpstr>INTEGRAL ABUT. (BEAM-ON-PILE)</vt:lpstr>
      <vt:lpstr>INTEGRAL ABUT. (BEAM-ON-PILE)</vt:lpstr>
      <vt:lpstr>PROJECT SUMMARY</vt:lpstr>
      <vt:lpstr>PROJECT OBJECTIVES</vt:lpstr>
      <vt:lpstr>PROJECT INNOVATIONS (IOWA PERSPECTIVE)</vt:lpstr>
      <vt:lpstr>PROJECT INNOVATIONS (IOWA PERSPECTIVE)</vt:lpstr>
      <vt:lpstr>SCHEDULE, REVISITED</vt:lpstr>
      <vt:lpstr>SCHEDULE, REVISITED</vt:lpstr>
      <vt:lpstr>WORKSHOP DISCUSSION OPPORTUNITIES</vt:lpstr>
      <vt:lpstr>QUESTIONS??</vt:lpstr>
    </vt:vector>
  </TitlesOfParts>
  <Company>Iowa Department of Transportation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IA-92 over Little Silver Creek ACCELERATED BRIDGE CONSTRUCTION CONCEPT REVIEW</dc:title>
  <dc:creator>Curtis Carter</dc:creator>
  <cp:lastModifiedBy>Curtis Carter</cp:lastModifiedBy>
  <cp:revision>110</cp:revision>
  <cp:lastPrinted>2014-04-30T19:13:19Z</cp:lastPrinted>
  <dcterms:created xsi:type="dcterms:W3CDTF">2014-04-28T13:39:52Z</dcterms:created>
  <dcterms:modified xsi:type="dcterms:W3CDTF">2014-04-30T19:17:17Z</dcterms:modified>
</cp:coreProperties>
</file>