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65" r:id="rId3"/>
    <p:sldId id="257" r:id="rId4"/>
    <p:sldId id="266" r:id="rId5"/>
    <p:sldId id="260" r:id="rId6"/>
    <p:sldId id="261" r:id="rId7"/>
    <p:sldId id="262" r:id="rId8"/>
    <p:sldId id="263" r:id="rId9"/>
    <p:sldId id="313" r:id="rId10"/>
    <p:sldId id="264" r:id="rId11"/>
    <p:sldId id="297" r:id="rId12"/>
    <p:sldId id="296" r:id="rId13"/>
    <p:sldId id="300" r:id="rId14"/>
    <p:sldId id="299" r:id="rId15"/>
    <p:sldId id="298" r:id="rId16"/>
    <p:sldId id="272" r:id="rId17"/>
    <p:sldId id="267" r:id="rId18"/>
    <p:sldId id="268" r:id="rId19"/>
    <p:sldId id="273" r:id="rId20"/>
    <p:sldId id="276" r:id="rId21"/>
    <p:sldId id="277" r:id="rId22"/>
    <p:sldId id="301" r:id="rId23"/>
    <p:sldId id="288" r:id="rId24"/>
    <p:sldId id="270" r:id="rId25"/>
    <p:sldId id="269" r:id="rId26"/>
    <p:sldId id="271" r:id="rId27"/>
    <p:sldId id="274" r:id="rId28"/>
    <p:sldId id="275" r:id="rId29"/>
    <p:sldId id="278" r:id="rId30"/>
    <p:sldId id="280" r:id="rId31"/>
    <p:sldId id="281" r:id="rId32"/>
    <p:sldId id="282" r:id="rId33"/>
    <p:sldId id="279" r:id="rId34"/>
    <p:sldId id="283" r:id="rId35"/>
    <p:sldId id="284" r:id="rId36"/>
    <p:sldId id="285" r:id="rId37"/>
    <p:sldId id="302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86" r:id="rId46"/>
    <p:sldId id="287" r:id="rId47"/>
    <p:sldId id="305" r:id="rId48"/>
    <p:sldId id="306" r:id="rId49"/>
    <p:sldId id="307" r:id="rId50"/>
    <p:sldId id="308" r:id="rId51"/>
    <p:sldId id="311" r:id="rId52"/>
    <p:sldId id="312" r:id="rId53"/>
    <p:sldId id="309" r:id="rId54"/>
    <p:sldId id="310" r:id="rId55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26C"/>
    <a:srgbClr val="1F286B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510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76216-5D47-4F25-AA42-056ABE99EEC7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02C4-DFFB-4D6B-B673-E5632F9B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44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B39F7-C42B-4406-BC31-41A437B754F4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4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80E38A-D286-4CFA-8A38-09FCB5A598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2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87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1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8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4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4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66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99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9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0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2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  <a14:imgEffect>
                      <a14:colorTemperature colorTemp="47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DDDE1-2D43-4877-9606-15B2D715932F}" type="datetimeFigureOut">
              <a:rPr lang="en-US" smtClean="0"/>
              <a:t>4/30/2014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C659C-3129-4AD0-8673-AF2320605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4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IA-92 over Little Silver Creek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sz="2000" b="1" dirty="0" smtClean="0">
                <a:solidFill>
                  <a:srgbClr val="FFC000"/>
                </a:solidFill>
              </a:rPr>
              <a:t>ACCELERATED BRIDGE CONSTRUCTION CONCEPT REVIEW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Iowa ABC Workshop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May 1, 2014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Presented by Curtis J. Carter, PE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ttawattamie115_30%DraftPlans_Page_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SITE </a:t>
            </a:r>
            <a:r>
              <a:rPr lang="en-US" b="1" dirty="0" smtClean="0">
                <a:solidFill>
                  <a:srgbClr val="FFC000"/>
                </a:solidFill>
              </a:rPr>
              <a:t>OBSTACLES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Skew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Iowa has not previously applied decked module concept to skewed bridge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Sag Vertical Curve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4.0% deck grade at W. Abutment, 2.7% at Pier 1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Sag curvature complicates fit-up, requires more accuracy during fabrication/prefabrication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Poor Soil Conditions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Long pile lengths with 2 or 3 field splices per pile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Long Unbraced Length at Piers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Degraded channel plus design scour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Unsupported length exceeds Iowa design standards for pile bent </a:t>
            </a:r>
            <a:r>
              <a:rPr lang="en-US" sz="2000" dirty="0" smtClean="0">
                <a:solidFill>
                  <a:schemeClr val="bg1"/>
                </a:solidFill>
              </a:rPr>
              <a:t>piers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81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DESIGN </a:t>
            </a:r>
            <a:r>
              <a:rPr lang="en-US" b="1" dirty="0" smtClean="0">
                <a:solidFill>
                  <a:srgbClr val="FFC000"/>
                </a:solidFill>
              </a:rPr>
              <a:t>STATUS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Design Team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Curtis Carter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Mike Nop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Dean Bierwagen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Design/Details </a:t>
            </a:r>
            <a:r>
              <a:rPr lang="en-US" sz="2400" dirty="0" smtClean="0">
                <a:solidFill>
                  <a:srgbClr val="FFC000"/>
                </a:solidFill>
              </a:rPr>
              <a:t>under development, 60% complete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Design concept may evolve based on: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Feedback from ABC Workshop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Feedback from Iowa Association of General Contractors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Possible research opportunities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DESIGN HIGHLIGHTS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CONCEPT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FFC000"/>
                </a:solidFill>
              </a:rPr>
              <a:t>Superstructure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Modular Decked Beams</a:t>
            </a:r>
          </a:p>
          <a:p>
            <a:r>
              <a:rPr lang="en-US" sz="2200" dirty="0" smtClean="0">
                <a:solidFill>
                  <a:srgbClr val="FFC000"/>
                </a:solidFill>
              </a:rPr>
              <a:t>Substructure</a:t>
            </a:r>
            <a:endParaRPr lang="en-US" sz="2200" dirty="0" smtClean="0">
              <a:solidFill>
                <a:srgbClr val="FFC000"/>
              </a:solidFill>
            </a:endParaRP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Integral Abutments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Pile Bent </a:t>
            </a:r>
            <a:r>
              <a:rPr lang="en-US" sz="1800" dirty="0" smtClean="0">
                <a:solidFill>
                  <a:schemeClr val="bg1"/>
                </a:solidFill>
              </a:rPr>
              <a:t>Piers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2200" dirty="0" smtClean="0">
                <a:solidFill>
                  <a:srgbClr val="FFC000"/>
                </a:solidFill>
              </a:rPr>
              <a:t>Details </a:t>
            </a:r>
            <a:r>
              <a:rPr lang="en-US" sz="2200" dirty="0">
                <a:solidFill>
                  <a:srgbClr val="FFC000"/>
                </a:solidFill>
              </a:rPr>
              <a:t>intended to: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Build on Proven Technology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Improve Accelerated Constructability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Ease Construction Tolerances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Facilitate Rapid Field </a:t>
            </a:r>
            <a:r>
              <a:rPr lang="en-US" sz="1800" dirty="0" smtClean="0">
                <a:solidFill>
                  <a:schemeClr val="bg1"/>
                </a:solidFill>
              </a:rPr>
              <a:t>Adjustment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Satisfy Performance Goals (Construction Schedule, Design Life)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Promote Contractor Involvement and Innovation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ACCELERATED CONST. SCHEDULE 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21-DAY ROAD CLOSURE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Pre-closure activities: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Prefabricate superstructure modules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Prefabricate </a:t>
            </a:r>
            <a:r>
              <a:rPr lang="en-US" sz="1900" dirty="0" smtClean="0">
                <a:solidFill>
                  <a:schemeClr val="bg1"/>
                </a:solidFill>
              </a:rPr>
              <a:t>substructure caps/footings </a:t>
            </a:r>
            <a:r>
              <a:rPr lang="en-US" sz="1900" dirty="0" smtClean="0">
                <a:solidFill>
                  <a:schemeClr val="bg1"/>
                </a:solidFill>
              </a:rPr>
              <a:t>(optional)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During closure: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Demolition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Grading and Revetment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Substructure Construction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Superstructure Construction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Approach Construction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Post-closure activities (permissible single-lane closures as required):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Shoulder Construction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Guardrail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Finish Grading and Seeding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Miscellaneous Non-Structural Construction </a:t>
            </a:r>
            <a:r>
              <a:rPr lang="en-US" sz="1900" dirty="0" smtClean="0">
                <a:solidFill>
                  <a:schemeClr val="bg1"/>
                </a:solidFill>
              </a:rPr>
              <a:t>Activities</a:t>
            </a:r>
            <a:endParaRPr lang="en-US" sz="1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PROPOSED CONST. PHASING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8"/>
          </a:xfrm>
        </p:spPr>
      </p:pic>
    </p:spTree>
    <p:extLst>
      <p:ext uri="{BB962C8B-B14F-4D97-AF65-F5344CB8AC3E}">
        <p14:creationId xmlns:p14="http://schemas.microsoft.com/office/powerpoint/2010/main" val="336548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PROPOSED SCHEDULE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89521895"/>
              </p:ext>
            </p:extLst>
          </p:nvPr>
        </p:nvGraphicFramePr>
        <p:xfrm>
          <a:off x="685801" y="1444146"/>
          <a:ext cx="7772399" cy="4682577"/>
        </p:xfrm>
        <a:graphic>
          <a:graphicData uri="http://schemas.openxmlformats.org/drawingml/2006/table">
            <a:tbl>
              <a:tblPr/>
              <a:tblGrid>
                <a:gridCol w="220133"/>
                <a:gridCol w="541868"/>
                <a:gridCol w="541868"/>
                <a:gridCol w="541868"/>
                <a:gridCol w="541868"/>
                <a:gridCol w="541868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</a:tblGrid>
              <a:tr h="166552">
                <a:tc gridSpan="2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E32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585">
                <a:tc gridSpan="28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 Day ABC Timeline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E32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552">
                <a:tc gridSpan="2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2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819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CONSTRUCTION ACTIVITY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 DAY CLOSURE PERIOD</a:t>
                      </a:r>
                    </a:p>
                  </a:txBody>
                  <a:tcPr marL="8328" marR="8328" marT="8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CLOSE IA 92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BRIDGE DEMOLITION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GRADING &amp; RIP-RAP PLACEMENT UNDER BRIDGE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DRIVE PIER PILING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PIER PILE ENCASEMENT CONSTRUCTION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DRIVE ABUTMENT PILING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 PIER CAP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ABUTMENT PILE BRACING &amp; BEAM SEATS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ERECT DECK MODULES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CONSTRUCT ABUTMENTS &amp; WINGS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 PIER CAP DIAPHRAGMS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PLACE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UHPC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LONGITUDINAL JOINTS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CONSTRUCT APPROACHES AND BARRIER RAIL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GRINDING &amp; LONGITUDINAL GROOVING OF DECK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FINISH GRADING &amp; WING ARMORING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GUARDRAIL &amp; PAINT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OPEN IA 92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51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MODULAR DECKED BEAMS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648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2-BEAM MODULAR UNITS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Patterned after US-6 over Keg Creek</a:t>
            </a:r>
          </a:p>
          <a:p>
            <a:r>
              <a:rPr lang="en-US" sz="2400" dirty="0">
                <a:solidFill>
                  <a:srgbClr val="FFC000"/>
                </a:solidFill>
              </a:rPr>
              <a:t>± </a:t>
            </a:r>
            <a:r>
              <a:rPr lang="en-US" sz="2400" dirty="0" smtClean="0">
                <a:solidFill>
                  <a:srgbClr val="FFC000"/>
                </a:solidFill>
              </a:rPr>
              <a:t>100,000 </a:t>
            </a:r>
            <a:r>
              <a:rPr lang="en-US" sz="2400" dirty="0" err="1" smtClean="0">
                <a:solidFill>
                  <a:srgbClr val="FFC000"/>
                </a:solidFill>
              </a:rPr>
              <a:t>lbs</a:t>
            </a:r>
            <a:r>
              <a:rPr lang="en-US" sz="2400" dirty="0" smtClean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Module Weight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W40x149 Beams (Simple Span)</a:t>
            </a:r>
          </a:p>
          <a:p>
            <a:pPr lvl="1"/>
            <a:r>
              <a:rPr lang="en-US" sz="1900" dirty="0" err="1" smtClean="0">
                <a:solidFill>
                  <a:schemeClr val="bg1"/>
                </a:solidFill>
              </a:rPr>
              <a:t>Prestressed</a:t>
            </a:r>
            <a:r>
              <a:rPr lang="en-US" sz="1900" dirty="0" smtClean="0">
                <a:solidFill>
                  <a:schemeClr val="bg1"/>
                </a:solidFill>
              </a:rPr>
              <a:t> concrete beams were considered but not implemented due to geometry complications (camber vs. grade) and heavier pick weights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4’-6 Beam Spacing, 7’-0 Deck Width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8¼” High Performance Concrete Deck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Deck includes additional sacrificial thickness to allow grade/crown adjustment by grinding</a:t>
            </a:r>
          </a:p>
          <a:p>
            <a:r>
              <a:rPr lang="en-US" sz="2400" dirty="0" smtClean="0">
                <a:solidFill>
                  <a:srgbClr val="FFC000"/>
                </a:solidFill>
              </a:rPr>
              <a:t>Stainless Steel Deck Reinforcing</a:t>
            </a:r>
          </a:p>
          <a:p>
            <a:pPr lvl="1"/>
            <a:r>
              <a:rPr lang="en-US" sz="1900" dirty="0" smtClean="0">
                <a:solidFill>
                  <a:schemeClr val="bg1"/>
                </a:solidFill>
              </a:rPr>
              <a:t>Improved joint performance and greater service life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57600" cy="3097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6019800" y="4957443"/>
            <a:ext cx="21336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Typ. Module Detail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477000" y="4038600"/>
            <a:ext cx="2209800" cy="99059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548315" y="5042573"/>
            <a:ext cx="138486" cy="467163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001000" y="2559378"/>
            <a:ext cx="245390" cy="41242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310685" y="5509736"/>
            <a:ext cx="259080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Bottom of beams will be set level; crown will be established using variable haunch thickness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77185" y="1547336"/>
            <a:ext cx="266700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Transverse reinforcing will project from module for staggered lap with adjacent module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 flipV="1">
            <a:off x="7644185" y="2286000"/>
            <a:ext cx="602205" cy="273378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611056" y="4038601"/>
            <a:ext cx="1075745" cy="100397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83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MODULAR DECKED BEAMS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awattamie115_30%DraftPlans_Page_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2509" y="1219200"/>
            <a:ext cx="8478981" cy="5486399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1676400" y="2220738"/>
            <a:ext cx="2819400" cy="5672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819400" y="2220738"/>
            <a:ext cx="1676400" cy="54107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962400" y="2220738"/>
            <a:ext cx="533400" cy="5224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95800" y="2220738"/>
            <a:ext cx="685800" cy="5224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95800" y="2220738"/>
            <a:ext cx="1828800" cy="5672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495800" y="2220738"/>
            <a:ext cx="3048000" cy="56724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05200" y="1912961"/>
            <a:ext cx="199511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Six-module cross section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34" name="Straight Arrow Connector 33"/>
          <p:cNvCxnSpPr>
            <a:stCxn id="37" idx="0"/>
          </p:cNvCxnSpPr>
          <p:nvPr/>
        </p:nvCxnSpPr>
        <p:spPr>
          <a:xfrm flipV="1">
            <a:off x="2109432" y="2895600"/>
            <a:ext cx="176568" cy="152102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93443" y="4416624"/>
            <a:ext cx="223197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10” joint between modules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4038600" y="3279576"/>
            <a:ext cx="381000" cy="114002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92433" y="4407347"/>
            <a:ext cx="2514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Discontinuous steel diaphragms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7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PRESENTATION OBJECTIVES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Discuss project concept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Share preliminary construction details (60% plans)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Solicit feedback from Workshop participants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Precursor to upcoming meeting with Iowa Association of General Contractors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MODULAR DECKED BEAMS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219200"/>
            <a:ext cx="8478978" cy="5486398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2971800" y="5486400"/>
            <a:ext cx="228600" cy="304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81200" y="5791200"/>
            <a:ext cx="137159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18-module deck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2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MODULAR DECKED BEAMS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awattamie115_30%DraftPlans_Page_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2509" y="1219200"/>
            <a:ext cx="8478980" cy="548639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7772400" y="2971800"/>
            <a:ext cx="76200" cy="304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7800" y="3276600"/>
            <a:ext cx="3124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Beam ends project from modular deck for lifting and securing to other modules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ALTERNATE SITE CASTING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Due to complex geometry, accurate prefabrication of single individual modules at a fabrication shop/casting yard will likely be difficult and expensive.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The recommended prefabrication procedure consists of using alternate site casting procedures to construct all modules simultaneously on temporary supports that match the relative location/elevation of the design bridge seats.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Constructing modules simultaneously in the correct relative position facilitates accurate bar placement (optimized bar stagger at longitudinal joints).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Minimizes post-assembly grinding/grade correction due to misaligned joint mating surfaces.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Deck joint locations could be blocked out to allow for concrete placement using a conventional paving machine.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Alternate site would be selected by the contractor and would be close to the project site, minimizing module transportation costs.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ALTERNATE SITE CASTING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219200"/>
            <a:ext cx="8478978" cy="5486398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2590800" y="1603177"/>
            <a:ext cx="228600" cy="68282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14400" y="1295400"/>
            <a:ext cx="2743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Profile grade scale exaggerated 5X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3124200"/>
            <a:ext cx="1371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 smtClean="0">
                <a:solidFill>
                  <a:srgbClr val="FFC000"/>
                </a:solidFill>
              </a:rPr>
              <a:t>C.I.P</a:t>
            </a:r>
            <a:r>
              <a:rPr lang="en-US" b="1" dirty="0" smtClean="0">
                <a:solidFill>
                  <a:srgbClr val="FFC000"/>
                </a:solidFill>
              </a:rPr>
              <a:t>. TRANSVERSE JOINTS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CONVENTIONAL CAST-IN-PLACE TRANSVERSE JOINTS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Wider joint for improved constructability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Allows joint(s) to be placed at lower-stress regions of deck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Deck closure concrete is monolithic with abutment/pier diaphragms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Conventional construction procedures with concrete maturity monitoring</a:t>
            </a:r>
            <a:endParaRPr lang="en-US" sz="2000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43" y="5410200"/>
            <a:ext cx="5253657" cy="106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t="4322" r="2899" b="15486"/>
          <a:stretch/>
        </p:blipFill>
        <p:spPr bwMode="auto">
          <a:xfrm>
            <a:off x="1264403" y="3886200"/>
            <a:ext cx="4526797" cy="1090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4078069"/>
            <a:ext cx="2133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US-6 Over Keg Creek</a:t>
            </a:r>
          </a:p>
          <a:p>
            <a:r>
              <a:rPr lang="en-US" dirty="0" smtClean="0"/>
              <a:t>Deck Plan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5602069"/>
            <a:ext cx="2133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IA-92 Over </a:t>
            </a:r>
            <a:r>
              <a:rPr lang="en-US" dirty="0" err="1" smtClean="0"/>
              <a:t>L.S</a:t>
            </a:r>
            <a:r>
              <a:rPr lang="en-US" dirty="0" smtClean="0"/>
              <a:t>. Creek</a:t>
            </a:r>
          </a:p>
          <a:p>
            <a:r>
              <a:rPr lang="en-US" dirty="0" smtClean="0"/>
              <a:t>Deck Plan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2895600" y="3659089"/>
            <a:ext cx="457200" cy="30331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3"/>
          </p:cNvCxnSpPr>
          <p:nvPr/>
        </p:nvCxnSpPr>
        <p:spPr>
          <a:xfrm>
            <a:off x="1828800" y="5201201"/>
            <a:ext cx="685800" cy="28743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52800" y="3505200"/>
            <a:ext cx="1600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Narrow </a:t>
            </a:r>
            <a:r>
              <a:rPr lang="en-US" sz="1400" i="1" dirty="0" err="1" smtClean="0">
                <a:solidFill>
                  <a:srgbClr val="C00000"/>
                </a:solidFill>
              </a:rPr>
              <a:t>UHPC</a:t>
            </a:r>
            <a:r>
              <a:rPr lang="en-US" sz="1400" i="1" dirty="0" smtClean="0">
                <a:solidFill>
                  <a:srgbClr val="C00000"/>
                </a:solidFill>
              </a:rPr>
              <a:t> joint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047312"/>
            <a:ext cx="1371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Wide </a:t>
            </a:r>
            <a:r>
              <a:rPr lang="en-US" sz="1400" i="1" dirty="0" err="1" smtClean="0">
                <a:solidFill>
                  <a:srgbClr val="C00000"/>
                </a:solidFill>
              </a:rPr>
              <a:t>C.I.P</a:t>
            </a:r>
            <a:r>
              <a:rPr lang="en-US" sz="1400" i="1" dirty="0" smtClean="0">
                <a:solidFill>
                  <a:srgbClr val="C00000"/>
                </a:solidFill>
              </a:rPr>
              <a:t>. joint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 smtClean="0">
                <a:solidFill>
                  <a:srgbClr val="FFC000"/>
                </a:solidFill>
              </a:rPr>
              <a:t>UHPC</a:t>
            </a:r>
            <a:r>
              <a:rPr lang="en-US" b="1" dirty="0" smtClean="0">
                <a:solidFill>
                  <a:srgbClr val="FFC000"/>
                </a:solidFill>
              </a:rPr>
              <a:t> LONGITUDINAL JOINTS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ULTRA-HIGH-PERFORMANCE CONCRETE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Performance Advantages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Better bond with precast module concrete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Improved durability compared with conventional concrete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Reduced development lengths for narrower joints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Placed after </a:t>
            </a:r>
            <a:r>
              <a:rPr lang="en-US" sz="1600" dirty="0" err="1" smtClean="0">
                <a:solidFill>
                  <a:schemeClr val="bg1"/>
                </a:solidFill>
              </a:rPr>
              <a:t>C.I.P</a:t>
            </a:r>
            <a:r>
              <a:rPr lang="en-US" sz="1600" dirty="0" smtClean="0">
                <a:solidFill>
                  <a:schemeClr val="bg1"/>
                </a:solidFill>
              </a:rPr>
              <a:t>. transverse closures to minimize </a:t>
            </a:r>
            <a:r>
              <a:rPr lang="en-US" sz="1600" dirty="0" err="1" smtClean="0">
                <a:solidFill>
                  <a:schemeClr val="bg1"/>
                </a:solidFill>
              </a:rPr>
              <a:t>UHPC</a:t>
            </a:r>
            <a:r>
              <a:rPr lang="en-US" sz="1600" dirty="0" smtClean="0">
                <a:solidFill>
                  <a:schemeClr val="bg1"/>
                </a:solidFill>
              </a:rPr>
              <a:t> forming requirements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Design Considerations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Limited contractor experience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Special construction procedures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On-site test pour will be required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Contractor will be required to coordinate with manufacturer and follow recommended procedures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6026" y="1752600"/>
            <a:ext cx="2450774" cy="403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394613" y="5906869"/>
            <a:ext cx="2133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 Deck Joint Options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943600" y="3429000"/>
            <a:ext cx="1295400" cy="21946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805114" y="3429217"/>
            <a:ext cx="138486" cy="467163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43400" y="3886200"/>
            <a:ext cx="1752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Version of this detail used for design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4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SIMPLE-MADE-CONTINUOUS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Designed to support dead load and live load for simple span conditions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Details will be implemented to allow structure to behave as continuous under live load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Additional deck reinforcing in negative </a:t>
            </a:r>
            <a:r>
              <a:rPr lang="en-US" sz="1600" dirty="0" smtClean="0">
                <a:solidFill>
                  <a:schemeClr val="bg1"/>
                </a:solidFill>
              </a:rPr>
              <a:t>				 moment </a:t>
            </a:r>
            <a:r>
              <a:rPr lang="en-US" sz="1600" dirty="0" smtClean="0">
                <a:solidFill>
                  <a:schemeClr val="bg1"/>
                </a:solidFill>
              </a:rPr>
              <a:t>region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Steel block used to transfer </a:t>
            </a:r>
            <a:r>
              <a:rPr lang="en-US" sz="1600" dirty="0" smtClean="0">
                <a:solidFill>
                  <a:schemeClr val="bg1"/>
                </a:solidFill>
              </a:rPr>
              <a:t>compressive				     </a:t>
            </a:r>
            <a:r>
              <a:rPr lang="en-US" sz="1600" dirty="0" smtClean="0">
                <a:solidFill>
                  <a:schemeClr val="bg1"/>
                </a:solidFill>
              </a:rPr>
              <a:t>forces between beam bottom flanges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18051" r="9221" b="9785"/>
          <a:stretch/>
        </p:blipFill>
        <p:spPr bwMode="auto">
          <a:xfrm>
            <a:off x="304800" y="4208229"/>
            <a:ext cx="3617843" cy="2344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5105400"/>
            <a:ext cx="2133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Proposed Pier Continuity Details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1" t="32037" r="35655" b="19788"/>
          <a:stretch/>
        </p:blipFill>
        <p:spPr bwMode="auto">
          <a:xfrm>
            <a:off x="4038600" y="4208228"/>
            <a:ext cx="2259529" cy="2344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5"/>
          <a:stretch/>
        </p:blipFill>
        <p:spPr bwMode="auto">
          <a:xfrm>
            <a:off x="6135218" y="2667000"/>
            <a:ext cx="2856382" cy="2137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7543800" y="2928610"/>
            <a:ext cx="228600" cy="10337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73088" y="2405390"/>
            <a:ext cx="182879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Snug-fit acceptable for compression detail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>
            <a:stCxn id="8" idx="2"/>
          </p:cNvCxnSpPr>
          <p:nvPr/>
        </p:nvCxnSpPr>
        <p:spPr>
          <a:xfrm>
            <a:off x="4779560" y="4015264"/>
            <a:ext cx="388804" cy="86153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2"/>
          </p:cNvCxnSpPr>
          <p:nvPr/>
        </p:nvCxnSpPr>
        <p:spPr>
          <a:xfrm>
            <a:off x="4779560" y="4015264"/>
            <a:ext cx="1621240" cy="525566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400800" y="4173692"/>
            <a:ext cx="805218" cy="36713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15519" y="3276600"/>
            <a:ext cx="2328081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Slotted holes and shim packs facilitate constructability and field adjustment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217604" y="3962400"/>
            <a:ext cx="296996" cy="86153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2095524" y="3962400"/>
            <a:ext cx="419076" cy="91941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3685009"/>
            <a:ext cx="1808921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Monolithic diaphragm encases full moment reaction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4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MODULAR SUPERSTRUCTURE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8"/>
          </a:xfrm>
        </p:spPr>
      </p:pic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4800600" y="4104620"/>
            <a:ext cx="914400" cy="8483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76800" y="3581400"/>
            <a:ext cx="16764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Staggered bar lap for transverse joints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76940" y="4490710"/>
            <a:ext cx="523460" cy="3860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4400" y="4724400"/>
            <a:ext cx="176254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Deck end section cast integrally with abutment diaphragm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MODULAR SUPERSTRUCTURE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8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5105400" y="3342620"/>
            <a:ext cx="190500" cy="3860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981200" y="5257802"/>
            <a:ext cx="609600" cy="83819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4000" y="6096000"/>
            <a:ext cx="2362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Compression block assembly</a:t>
            </a:r>
            <a:endParaRPr lang="en-US" sz="1400" i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2819400"/>
            <a:ext cx="23622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Wide transverse deck closure integral with pier diaphragms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PILE BENT PIERS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Selected for economy/constructability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Design considerations include scour and unsupported length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HP16x141 Piling (first use of HP16 section in Iowa)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Piling oriented for strong-axis bending (non-standard detail in Iowa)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Design intent to include multiple construction options: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Precast cap option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Cast-in-place cap option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Option to construct						  concrete pile encasement					        after critical road closure</a:t>
            </a:r>
          </a:p>
          <a:p>
            <a:r>
              <a:rPr lang="en-US" sz="2000" dirty="0" err="1" smtClean="0">
                <a:solidFill>
                  <a:srgbClr val="FFC000"/>
                </a:solidFill>
              </a:rPr>
              <a:t>C.I.P</a:t>
            </a:r>
            <a:r>
              <a:rPr lang="en-US" sz="2000" dirty="0" smtClean="0">
                <a:solidFill>
                  <a:srgbClr val="FFC000"/>
                </a:solidFill>
              </a:rPr>
              <a:t>. diaphragm monolithic                                                                               with deck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Provides simple and 						   durable connection of 						        deck modules at pier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276600"/>
            <a:ext cx="5069754" cy="2853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54277" y="6019800"/>
            <a:ext cx="2133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IA Modified Std.</a:t>
            </a:r>
          </a:p>
          <a:p>
            <a:pPr algn="ctr"/>
            <a:r>
              <a:rPr lang="en-US" dirty="0" smtClean="0"/>
              <a:t>Pile Bent Pier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4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PROJECT OVERVIEW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OBJECTIVE:</a:t>
            </a:r>
            <a:r>
              <a:rPr lang="en-US" sz="2000" dirty="0" smtClean="0">
                <a:solidFill>
                  <a:schemeClr val="bg1"/>
                </a:solidFill>
              </a:rPr>
              <a:t>	In-House Design of ABC Bridge using </a:t>
            </a:r>
            <a:r>
              <a:rPr lang="en-US" sz="2000" dirty="0" err="1" smtClean="0">
                <a:solidFill>
                  <a:schemeClr val="bg1"/>
                </a:solidFill>
              </a:rPr>
              <a:t>PBES</a:t>
            </a:r>
            <a:r>
              <a:rPr lang="en-US" sz="2000" dirty="0" smtClean="0">
                <a:solidFill>
                  <a:schemeClr val="bg1"/>
                </a:solidFill>
              </a:rPr>
              <a:t> (Non-Slide)</a:t>
            </a:r>
          </a:p>
          <a:p>
            <a:pPr marL="0" indent="0">
              <a:buNone/>
            </a:pPr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SITE:</a:t>
            </a:r>
            <a:r>
              <a:rPr lang="en-US" sz="2000" dirty="0" smtClean="0">
                <a:solidFill>
                  <a:schemeClr val="bg1"/>
                </a:solidFill>
              </a:rPr>
              <a:t>		IA-92 over Little Silver Creek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	West of </a:t>
            </a:r>
            <a:r>
              <a:rPr lang="en-US" sz="2000" dirty="0" err="1" smtClean="0">
                <a:solidFill>
                  <a:schemeClr val="bg1"/>
                </a:solidFill>
              </a:rPr>
              <a:t>Treynor</a:t>
            </a:r>
            <a:r>
              <a:rPr lang="en-US" sz="2000" dirty="0" smtClean="0">
                <a:solidFill>
                  <a:schemeClr val="bg1"/>
                </a:solidFill>
              </a:rPr>
              <a:t>, IA (Rural)</a:t>
            </a:r>
          </a:p>
          <a:p>
            <a:pPr marL="0" indent="0">
              <a:buNone/>
            </a:pPr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GEOMETRY:</a:t>
            </a:r>
            <a:r>
              <a:rPr lang="en-US" sz="2000" dirty="0" smtClean="0">
                <a:solidFill>
                  <a:schemeClr val="bg1"/>
                </a:solidFill>
              </a:rPr>
              <a:t>	234’ x 44’ Bridge, 20° Skew, Sag Vertical Curve</a:t>
            </a:r>
          </a:p>
          <a:p>
            <a:pPr marL="0" indent="0">
              <a:buNone/>
            </a:pPr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SCHEDULE:</a:t>
            </a:r>
            <a:r>
              <a:rPr lang="en-US" sz="2000" dirty="0" smtClean="0">
                <a:solidFill>
                  <a:schemeClr val="bg1"/>
                </a:solidFill>
              </a:rPr>
              <a:t>	Road Closure Limited to 21 Days</a:t>
            </a:r>
          </a:p>
          <a:p>
            <a:pPr marL="0" indent="0">
              <a:buNone/>
            </a:pPr>
            <a:endParaRPr lang="en-US" sz="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LETTING:</a:t>
            </a:r>
            <a:r>
              <a:rPr lang="en-US" sz="2000" dirty="0" smtClean="0">
                <a:solidFill>
                  <a:schemeClr val="bg1"/>
                </a:solidFill>
              </a:rPr>
              <a:t>	December 16, 2014</a:t>
            </a:r>
          </a:p>
          <a:p>
            <a:pPr marL="0" indent="0">
              <a:buNone/>
            </a:pPr>
            <a:endParaRPr lang="en-US" sz="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CONSTRUCTION:</a:t>
            </a:r>
            <a:r>
              <a:rPr lang="en-US" sz="2000" dirty="0" smtClean="0">
                <a:solidFill>
                  <a:schemeClr val="bg1"/>
                </a:solidFill>
              </a:rPr>
              <a:t>	Fall, </a:t>
            </a:r>
            <a:r>
              <a:rPr lang="en-US" sz="2000" dirty="0" smtClean="0">
                <a:solidFill>
                  <a:schemeClr val="bg1"/>
                </a:solidFill>
              </a:rPr>
              <a:t>2015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EST. COST:</a:t>
            </a:r>
            <a:r>
              <a:rPr lang="en-US" sz="2000" dirty="0" smtClean="0">
                <a:solidFill>
                  <a:schemeClr val="bg1"/>
                </a:solidFill>
              </a:rPr>
              <a:t>	$3.2M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C000"/>
                </a:solidFill>
              </a:rPr>
              <a:t>STATUS:</a:t>
            </a:r>
            <a:r>
              <a:rPr lang="en-US" sz="2000" dirty="0" smtClean="0">
                <a:solidFill>
                  <a:schemeClr val="bg1"/>
                </a:solidFill>
              </a:rPr>
              <a:t>		60% Design Plans as of May 1, 2014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00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PILE BENT PIERS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1" cy="5486400"/>
          </a:xfrm>
        </p:spPr>
      </p:pic>
    </p:spTree>
    <p:extLst>
      <p:ext uri="{BB962C8B-B14F-4D97-AF65-F5344CB8AC3E}">
        <p14:creationId xmlns:p14="http://schemas.microsoft.com/office/powerpoint/2010/main" val="330525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PILE BENT PIER (</a:t>
            </a:r>
            <a:r>
              <a:rPr lang="en-US" sz="3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C.I.P</a:t>
            </a:r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CAP)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1" cy="5486399"/>
          </a:xfrm>
        </p:spPr>
      </p:pic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3505200" y="2624284"/>
            <a:ext cx="762000" cy="72851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67200" y="2039508"/>
            <a:ext cx="2209800" cy="1169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Conventional construction; forms and reinforcing cage preassembled and dropped into place, concrete maturity after 24-36 hrs.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>
            <a:stCxn id="6" idx="1"/>
          </p:cNvCxnSpPr>
          <p:nvPr/>
        </p:nvCxnSpPr>
        <p:spPr>
          <a:xfrm flipH="1" flipV="1">
            <a:off x="2819400" y="4953000"/>
            <a:ext cx="457200" cy="37965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76600" y="4855597"/>
            <a:ext cx="220980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Pile encasement is non-structural for design; may be constructed after critical road closure.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PILE BENT PIER (PRECAST CAP)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9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1676400" y="2974777"/>
            <a:ext cx="76200" cy="37802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15456" y="2667000"/>
            <a:ext cx="30480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Lifting loops (± 125,000 lbs. pick weight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724400" y="2974777"/>
            <a:ext cx="381000" cy="42622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648200" y="2667000"/>
            <a:ext cx="14478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rgbClr val="C00000"/>
                </a:solidFill>
              </a:rPr>
              <a:t>CMP</a:t>
            </a:r>
            <a:r>
              <a:rPr lang="en-US" sz="1400" i="1" dirty="0" smtClean="0">
                <a:solidFill>
                  <a:srgbClr val="C00000"/>
                </a:solidFill>
              </a:rPr>
              <a:t> pile pockets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INTEGRAL ABUTMENTS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Selected for constructability/durability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Design considerations include stability during module placement </a:t>
            </a:r>
          </a:p>
          <a:p>
            <a:pPr lvl="1"/>
            <a:r>
              <a:rPr lang="en-US" sz="1600" dirty="0" err="1" smtClean="0">
                <a:solidFill>
                  <a:schemeClr val="bg1"/>
                </a:solidFill>
              </a:rPr>
              <a:t>Prebored</a:t>
            </a:r>
            <a:r>
              <a:rPr lang="en-US" sz="1600" dirty="0" smtClean="0">
                <a:solidFill>
                  <a:schemeClr val="bg1"/>
                </a:solidFill>
              </a:rPr>
              <a:t> piles oriented for weak axis bending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Desire/need for piles to be braced during module 		                 placement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Design intent to include multiple construction		                options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Precast cap option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Cast-in-place cap option</a:t>
            </a:r>
          </a:p>
          <a:p>
            <a:pPr lvl="1"/>
            <a:r>
              <a:rPr lang="en-US" sz="1600" dirty="0" err="1" smtClean="0">
                <a:solidFill>
                  <a:schemeClr val="bg1"/>
                </a:solidFill>
              </a:rPr>
              <a:t>Capless</a:t>
            </a:r>
            <a:r>
              <a:rPr lang="en-US" sz="1600" dirty="0" smtClean="0">
                <a:solidFill>
                  <a:schemeClr val="bg1"/>
                </a:solidFill>
              </a:rPr>
              <a:t> option (beams supported directly on piling)</a:t>
            </a:r>
          </a:p>
          <a:p>
            <a:r>
              <a:rPr lang="en-US" sz="2000" dirty="0" err="1" smtClean="0">
                <a:solidFill>
                  <a:srgbClr val="FFC000"/>
                </a:solidFill>
              </a:rPr>
              <a:t>C.I.P</a:t>
            </a:r>
            <a:r>
              <a:rPr lang="en-US" sz="2000" dirty="0" smtClean="0">
                <a:solidFill>
                  <a:srgbClr val="FFC000"/>
                </a:solidFill>
              </a:rPr>
              <a:t>. diaphragm monolithic with deck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Provides simple and durable connection of deck		                     modules at abutment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2633661" cy="3584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69830" y="6135469"/>
            <a:ext cx="21336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Integral Abutment</a:t>
            </a:r>
          </a:p>
          <a:p>
            <a:pPr algn="ctr"/>
            <a:r>
              <a:rPr lang="en-US" dirty="0" smtClean="0"/>
              <a:t>with Precast 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INTEGRAL ABUTMENTS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1" cy="5486399"/>
          </a:xfrm>
        </p:spPr>
      </p:pic>
    </p:spTree>
    <p:extLst>
      <p:ext uri="{BB962C8B-B14F-4D97-AF65-F5344CB8AC3E}">
        <p14:creationId xmlns:p14="http://schemas.microsoft.com/office/powerpoint/2010/main" val="13582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INTEGRAL ABUT. (PRECAST/</a:t>
            </a:r>
            <a:r>
              <a:rPr lang="en-US" sz="3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C.I.P</a:t>
            </a:r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.)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9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2971800" y="2885420"/>
            <a:ext cx="152400" cy="3149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24000" y="2362200"/>
            <a:ext cx="1828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rgbClr val="C00000"/>
                </a:solidFill>
              </a:rPr>
              <a:t>CMP</a:t>
            </a:r>
            <a:r>
              <a:rPr lang="en-US" sz="1400" i="1" dirty="0" smtClean="0">
                <a:solidFill>
                  <a:srgbClr val="C00000"/>
                </a:solidFill>
              </a:rPr>
              <a:t> pile pockets (omit for </a:t>
            </a:r>
            <a:r>
              <a:rPr lang="en-US" sz="1400" i="1" dirty="0" err="1" smtClean="0">
                <a:solidFill>
                  <a:srgbClr val="C00000"/>
                </a:solidFill>
              </a:rPr>
              <a:t>C.I.P</a:t>
            </a:r>
            <a:r>
              <a:rPr lang="en-US" sz="1400" i="1" dirty="0" smtClean="0">
                <a:solidFill>
                  <a:srgbClr val="C00000"/>
                </a:solidFill>
              </a:rPr>
              <a:t>. option)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14800" y="1981200"/>
            <a:ext cx="152400" cy="762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86200" y="1673423"/>
            <a:ext cx="19812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± 95,000 lbs. pick weight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9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INTEGRAL ABUT. (PRECAST/</a:t>
            </a:r>
            <a:r>
              <a:rPr lang="en-US" sz="3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C.I.P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.)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8"/>
          </a:xfrm>
        </p:spPr>
      </p:pic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6248400" y="2743200"/>
            <a:ext cx="457200" cy="4140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38600" y="2895600"/>
            <a:ext cx="2209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Abutment </a:t>
            </a:r>
            <a:r>
              <a:rPr lang="en-US" sz="1400" i="1" dirty="0" err="1" smtClean="0">
                <a:solidFill>
                  <a:srgbClr val="C00000"/>
                </a:solidFill>
              </a:rPr>
              <a:t>backwall</a:t>
            </a:r>
            <a:r>
              <a:rPr lang="en-US" sz="1400" i="1" dirty="0" smtClean="0">
                <a:solidFill>
                  <a:srgbClr val="C00000"/>
                </a:solidFill>
              </a:rPr>
              <a:t> monolithic with end of deck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505700" y="3276600"/>
            <a:ext cx="952500" cy="1524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00800" y="4800600"/>
            <a:ext cx="2209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Mechanical splicers connect footing and </a:t>
            </a:r>
            <a:r>
              <a:rPr lang="en-US" sz="1400" i="1" dirty="0" err="1" smtClean="0">
                <a:solidFill>
                  <a:srgbClr val="C00000"/>
                </a:solidFill>
              </a:rPr>
              <a:t>backwall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BEAM-ON-PILE ABUT. CONCEPT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Concept has not been used on in-house IA DOT bridge designs, but other states have positive experience with this method.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Concept is being considered as an option for this project, although Iowa is soliciting input/feedback from contractors and other states.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Possible advantages for this project: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Removes abutment footing construction from the critical path for deck module placement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Could facilitate accurate placement of beam seats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More conservative design, but not necessarily more expensive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Design considerations: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Applicability to modular ABC concept??  Construction Tolerance??  Can these details be constructed quickly and accurately??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Pile stability during module placement??  Module dead load reactions </a:t>
            </a:r>
            <a:r>
              <a:rPr lang="en-US" sz="1600" dirty="0" smtClean="0">
                <a:solidFill>
                  <a:schemeClr val="bg1"/>
                </a:solidFill>
              </a:rPr>
              <a:t>could </a:t>
            </a:r>
            <a:r>
              <a:rPr lang="en-US" sz="1600" dirty="0" smtClean="0">
                <a:solidFill>
                  <a:schemeClr val="bg1"/>
                </a:solidFill>
              </a:rPr>
              <a:t>exceed typical dead load reactions of single beams.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Pile bracing details??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Field welding concerns??</a:t>
            </a:r>
          </a:p>
          <a:p>
            <a:pPr lvl="1"/>
            <a:endParaRPr lang="en-US" sz="16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 lvl="1"/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ABUTMENT CONCEPT: BEAM-ON-PILE</a:t>
            </a:r>
            <a:b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5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(1) INSTALL PILING</a:t>
            </a:r>
          </a:p>
        </p:txBody>
      </p:sp>
      <p:pic>
        <p:nvPicPr>
          <p:cNvPr id="4" name="Content Placeholder 3" descr="pott115-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1" y="2057400"/>
            <a:ext cx="7065818" cy="4572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0815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ABUTMENT CONCEPT: BEAM-ON-PILE</a:t>
            </a:r>
            <a:b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(2)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INSTALL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BRACING &amp; BEAM SEATS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115-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1" y="2057400"/>
            <a:ext cx="7065818" cy="457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pott115-8.jpg"/>
          <p:cNvPicPr>
            <a:picLocks noChangeAspect="1"/>
          </p:cNvPicPr>
          <p:nvPr/>
        </p:nvPicPr>
        <p:blipFill>
          <a:blip r:embed="rId3" cstate="print"/>
          <a:srcRect l="19355" t="9971" r="17742" b="35191"/>
          <a:stretch>
            <a:fillRect/>
          </a:stretch>
        </p:blipFill>
        <p:spPr>
          <a:xfrm>
            <a:off x="4953000" y="1524000"/>
            <a:ext cx="3886200" cy="2192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24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/>
          <a:stretch/>
        </p:blipFill>
        <p:spPr>
          <a:xfrm>
            <a:off x="-14828" y="-29342"/>
            <a:ext cx="9173657" cy="6916684"/>
          </a:xfrm>
        </p:spPr>
      </p:pic>
      <p:sp>
        <p:nvSpPr>
          <p:cNvPr id="5" name="TextBox 4"/>
          <p:cNvSpPr txBox="1"/>
          <p:nvPr/>
        </p:nvSpPr>
        <p:spPr>
          <a:xfrm>
            <a:off x="4495800" y="1106269"/>
            <a:ext cx="18288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IA-92 over </a:t>
            </a:r>
          </a:p>
          <a:p>
            <a:pPr algn="ctr"/>
            <a:r>
              <a:rPr lang="en-US" dirty="0" smtClean="0"/>
              <a:t>Little Silver Creek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962400" y="1752600"/>
            <a:ext cx="533400" cy="103006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ABUTMENT CONCEPT: BEAM-ON-PILE</a:t>
            </a:r>
            <a:b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(3)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INSTALL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PRECAST WINGS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115-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1" y="2057400"/>
            <a:ext cx="7065818" cy="4572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35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ABUTMENT CONCEPT: BEAM-ON-PILE</a:t>
            </a:r>
            <a:b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(4) INSTALL DECKED MODULES &amp; WING POCKETS</a:t>
            </a:r>
            <a:endParaRPr lang="en-US" sz="2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115-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1" y="2057400"/>
            <a:ext cx="7065818" cy="457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pott115-9.jpg"/>
          <p:cNvPicPr>
            <a:picLocks noChangeAspect="1"/>
          </p:cNvPicPr>
          <p:nvPr/>
        </p:nvPicPr>
        <p:blipFill>
          <a:blip r:embed="rId3" cstate="print"/>
          <a:srcRect l="52256" t="29672" r="5556" b="5934"/>
          <a:stretch>
            <a:fillRect/>
          </a:stretch>
        </p:blipFill>
        <p:spPr>
          <a:xfrm>
            <a:off x="6781800" y="1371600"/>
            <a:ext cx="2057400" cy="2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pott115-10.jpg"/>
          <p:cNvPicPr>
            <a:picLocks noChangeAspect="1"/>
          </p:cNvPicPr>
          <p:nvPr/>
        </p:nvPicPr>
        <p:blipFill>
          <a:blip r:embed="rId4" cstate="print"/>
          <a:srcRect l="9167" t="38409" r="9167" b="44848"/>
          <a:stretch>
            <a:fillRect/>
          </a:stretch>
        </p:blipFill>
        <p:spPr>
          <a:xfrm>
            <a:off x="228600" y="1447800"/>
            <a:ext cx="6096000" cy="80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5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ABUTMENT CONCEPT: BEAM-ON-PILE</a:t>
            </a:r>
            <a:b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(5) PLACE ABUTMENT CONCRETE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115-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1" y="2057400"/>
            <a:ext cx="7065818" cy="457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 descr="abutxsection.jpg"/>
          <p:cNvPicPr>
            <a:picLocks noChangeAspect="1"/>
          </p:cNvPicPr>
          <p:nvPr/>
        </p:nvPicPr>
        <p:blipFill>
          <a:blip r:embed="rId3" cstate="print"/>
          <a:srcRect l="28535" t="3333" r="25101"/>
          <a:stretch>
            <a:fillRect/>
          </a:stretch>
        </p:blipFill>
        <p:spPr>
          <a:xfrm>
            <a:off x="7315200" y="1066800"/>
            <a:ext cx="1600200" cy="257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ABUTMENT CONCEPT: BEAM-ON-PILE</a:t>
            </a:r>
            <a:b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(6) PLACE </a:t>
            </a:r>
            <a:r>
              <a:rPr lang="en-US" sz="2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UHPC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LONGITUDINAL JOINTS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115-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1" y="2057400"/>
            <a:ext cx="7065818" cy="4572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pott115-12.jpg"/>
          <p:cNvPicPr>
            <a:picLocks noChangeAspect="1"/>
          </p:cNvPicPr>
          <p:nvPr/>
        </p:nvPicPr>
        <p:blipFill>
          <a:blip r:embed="rId3" cstate="print"/>
          <a:srcRect l="12500" t="42273" r="8333" b="42273"/>
          <a:stretch>
            <a:fillRect/>
          </a:stretch>
        </p:blipFill>
        <p:spPr>
          <a:xfrm>
            <a:off x="228600" y="1515979"/>
            <a:ext cx="6096000" cy="770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6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ABUTMENT CONCEPT: BEAM-ON-PILE</a:t>
            </a:r>
            <a:b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(7)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INSTALL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BARRIER RAIL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 descr="pott115-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67691" y="2057400"/>
            <a:ext cx="7065818" cy="4572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3552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INTEGRAL ABUT. (BEAM-ON-PILE)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8"/>
          </a:xfrm>
        </p:spPr>
      </p:pic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2209800" y="2895600"/>
            <a:ext cx="609600" cy="62126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2400" y="3147536"/>
            <a:ext cx="2057400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Requires more piles than Precast/CIP option, but shorter lengths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/>
          <p:cNvCxnSpPr>
            <a:stCxn id="6" idx="2"/>
          </p:cNvCxnSpPr>
          <p:nvPr/>
        </p:nvCxnSpPr>
        <p:spPr>
          <a:xfrm flipH="1">
            <a:off x="5029200" y="2047220"/>
            <a:ext cx="190500" cy="5435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" idx="2"/>
          </p:cNvCxnSpPr>
          <p:nvPr/>
        </p:nvCxnSpPr>
        <p:spPr>
          <a:xfrm>
            <a:off x="5219700" y="2047220"/>
            <a:ext cx="1638300" cy="6959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43400" y="1524000"/>
            <a:ext cx="1752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Pile bracing between modules</a:t>
            </a:r>
            <a:endParaRPr lang="en-US" sz="1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INTEGRAL ABUT. (BEAM-ON-PILE)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1219200"/>
            <a:ext cx="8478980" cy="5486398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6477000" y="1524000"/>
            <a:ext cx="1447800" cy="5232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1"/>
          </p:cNvCxnSpPr>
          <p:nvPr/>
        </p:nvCxnSpPr>
        <p:spPr>
          <a:xfrm flipH="1">
            <a:off x="3276600" y="3157210"/>
            <a:ext cx="533400" cy="26161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</p:cNvCxnSpPr>
          <p:nvPr/>
        </p:nvCxnSpPr>
        <p:spPr>
          <a:xfrm flipV="1">
            <a:off x="5943600" y="1524000"/>
            <a:ext cx="533400" cy="163321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10000" y="2895600"/>
            <a:ext cx="21336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00000"/>
                </a:solidFill>
              </a:rPr>
              <a:t>Abutment, wings and deck closure poured together</a:t>
            </a:r>
            <a:endParaRPr lang="en-US" sz="1400" i="1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77000" y="1524000"/>
            <a:ext cx="304800" cy="7620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76600" y="3418820"/>
            <a:ext cx="2362200" cy="13055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PROJECT SUMMARY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0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PROJECT OBJECTIVES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Safe structure (during construction and service) with long service life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Accelerated construction schedule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Demonstrate application of modular construction concept at a more challenging site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Demonstrate improvements upon previous experience with the modular construction concept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Provide in-house </a:t>
            </a:r>
            <a:r>
              <a:rPr lang="en-US" sz="2000" dirty="0">
                <a:solidFill>
                  <a:srgbClr val="FFC000"/>
                </a:solidFill>
              </a:rPr>
              <a:t>design </a:t>
            </a:r>
            <a:r>
              <a:rPr lang="en-US" sz="2000" dirty="0" smtClean="0">
                <a:solidFill>
                  <a:srgbClr val="FFC000"/>
                </a:solidFill>
              </a:rPr>
              <a:t>experience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Provides designers with a better understanding of the unique design/details/processes required for the modular construction concept, and for ABC projects in general.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Experience will benefit in-house designers of similar projects, and reviewers of consultant-designed projects.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rgbClr val="FFC000"/>
                </a:solidFill>
              </a:rPr>
              <a:t>Expand </a:t>
            </a:r>
            <a:r>
              <a:rPr lang="en-US" sz="2000" dirty="0">
                <a:solidFill>
                  <a:srgbClr val="FFC000"/>
                </a:solidFill>
              </a:rPr>
              <a:t>agency experience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When combined with experience from the Keg Creek project, IA DOT can develop a better understanding of the costs, benefits, and limitations of the modular construction concept.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Experience with this project will assist the DOT in establishing policy and selecting the appropriate construction concept (modular construction, slide, etc.) for future ABC projects.</a:t>
            </a:r>
          </a:p>
          <a:p>
            <a:pPr marL="457200" lvl="1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PROJECT INNOVATIONS </a:t>
            </a:r>
            <a:r>
              <a:rPr lang="en-US" sz="2000" b="1" dirty="0" smtClean="0">
                <a:solidFill>
                  <a:schemeClr val="bg1"/>
                </a:solidFill>
              </a:rPr>
              <a:t>(IOWA PERSPECTIVE)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Integral abutments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Iowa’s preferred abutment type, but hasn’t previously been applied to ABC project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Transverse deck closures monolithic with beam end diaphragms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Moves joint interface to lower-stress region of deck, provides secure connection of modules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Simplified </a:t>
            </a:r>
            <a:r>
              <a:rPr lang="en-US" sz="2000" dirty="0" err="1" smtClean="0">
                <a:solidFill>
                  <a:srgbClr val="FFC000"/>
                </a:solidFill>
              </a:rPr>
              <a:t>UHPC</a:t>
            </a:r>
            <a:r>
              <a:rPr lang="en-US" sz="2000" dirty="0" smtClean="0">
                <a:solidFill>
                  <a:srgbClr val="FFC000"/>
                </a:solidFill>
              </a:rPr>
              <a:t> joint details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Wider joint, simpler bar lap, less bar congestion</a:t>
            </a:r>
          </a:p>
          <a:p>
            <a:pPr lvl="1"/>
            <a:r>
              <a:rPr lang="en-US" sz="1600" dirty="0" err="1" smtClean="0">
                <a:solidFill>
                  <a:schemeClr val="bg1"/>
                </a:solidFill>
              </a:rPr>
              <a:t>UHPC</a:t>
            </a:r>
            <a:r>
              <a:rPr lang="en-US" sz="1600" dirty="0" smtClean="0">
                <a:solidFill>
                  <a:schemeClr val="bg1"/>
                </a:solidFill>
              </a:rPr>
              <a:t> application to longitudinal joints only should simplify forming 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Simplified continuity details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Faster construction, more liberal construction tolerance</a:t>
            </a:r>
          </a:p>
        </p:txBody>
      </p:sp>
    </p:spTree>
    <p:extLst>
      <p:ext uri="{BB962C8B-B14F-4D97-AF65-F5344CB8AC3E}">
        <p14:creationId xmlns:p14="http://schemas.microsoft.com/office/powerpoint/2010/main" val="33104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 descr="Pott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51" t="5557" r="851" b="555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5029200" y="1563469"/>
            <a:ext cx="32004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150’-0 x 28’</a:t>
            </a:r>
          </a:p>
          <a:p>
            <a:pPr algn="ctr"/>
            <a:r>
              <a:rPr lang="en-US" dirty="0" smtClean="0"/>
              <a:t>Continuous Conc. Girder Bridge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486855" y="2209800"/>
            <a:ext cx="533400" cy="103006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PROJECT INNOVATIONS </a:t>
            </a:r>
            <a:r>
              <a:rPr lang="en-US" sz="2000" b="1" dirty="0" smtClean="0">
                <a:solidFill>
                  <a:schemeClr val="bg1"/>
                </a:solidFill>
              </a:rPr>
              <a:t>(IOWA PERSPECTIVE)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Stainless steel deck reinforcing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New to Iowa, expected to provide better joint performance and longer service life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Expanded application of pile bent piers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Long unbraced length requires larger pile size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Fully detailed design alternates for substructure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Facilitates contractor involvement in the final design solution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Greater opportunity/application of accelerated cast-in-place concrete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Counter-intuitive to some ABC philosophy, cast-in-place concrete can be a good design option if it can be placed quickly and </a:t>
            </a:r>
            <a:r>
              <a:rPr lang="en-US" sz="1600" dirty="0" smtClean="0">
                <a:solidFill>
                  <a:schemeClr val="bg1"/>
                </a:solidFill>
              </a:rPr>
              <a:t>accurately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</a:rPr>
              <a:t>Cast-in-place concrete is generally more forgiving than precast concrete with respect to construction tolerance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9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SCHEDULE, REVISITED</a:t>
            </a:r>
            <a:endParaRPr lang="en-US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85529327"/>
              </p:ext>
            </p:extLst>
          </p:nvPr>
        </p:nvGraphicFramePr>
        <p:xfrm>
          <a:off x="685801" y="1444146"/>
          <a:ext cx="7772399" cy="4682577"/>
        </p:xfrm>
        <a:graphic>
          <a:graphicData uri="http://schemas.openxmlformats.org/drawingml/2006/table">
            <a:tbl>
              <a:tblPr/>
              <a:tblGrid>
                <a:gridCol w="220133"/>
                <a:gridCol w="541868"/>
                <a:gridCol w="541868"/>
                <a:gridCol w="541868"/>
                <a:gridCol w="541868"/>
                <a:gridCol w="541868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  <a:gridCol w="220133"/>
              </a:tblGrid>
              <a:tr h="166552">
                <a:tc gridSpan="2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1E32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585">
                <a:tc gridSpan="28">
                  <a:txBody>
                    <a:bodyPr/>
                    <a:lstStyle/>
                    <a:p>
                      <a:pPr algn="ctr" fontAlgn="ctr"/>
                      <a:r>
                        <a:rPr lang="en-US" sz="2100" b="1" i="0" u="none" strike="noStrike" dirty="0">
                          <a:solidFill>
                            <a:srgbClr val="FFFFFF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21 Day ABC Timeline</a:t>
                      </a:r>
                    </a:p>
                  </a:txBody>
                  <a:tcPr marL="8328" marR="8328" marT="832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E32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552">
                <a:tc gridSpan="28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326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655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20819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CONSTRUCTION ACTIVITY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1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 DAY CLOSURE PERIOD</a:t>
                      </a:r>
                    </a:p>
                  </a:txBody>
                  <a:tcPr marL="8328" marR="8328" marT="83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CLOSE IA 92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BRIDGE DEMOLITION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GRADING &amp; RIP-RAP PLACEMENT UNDER BRIDGE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DRIVE PIER PILING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PIER PILE ENCASEMENT CONSTRUCTION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DRIVE ABUTMENT PILING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 PIER CAP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ABUTMENT PILE BRACING &amp; BEAM SEATS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ERECT DECK MODULES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CONSTRUCT ABUTMENTS &amp; WINGS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CONSTRUCT PIER CAP DIAPHRAGMS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PLACE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UHPC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LONGITUDINAL JOINTS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CONSTRUCT APPROACHES AND BARRIER RAIL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GRINDING &amp; LONGITUDINAL GROOVING OF DECK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FINISH GRADING &amp; WING ARMORING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GUARDRAIL &amp; PAINT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OPEN IA 92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1915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94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SCHEDULE, REVISITED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DEMOLITION &amp; GRADING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 DAYS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PIERS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7 DAYS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ABUTMENT SEAT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 DAYS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MODULE PLACEMENT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 DAYS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TRANSVERSE CLOSURES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 DAYS</a:t>
            </a:r>
          </a:p>
          <a:p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UHPC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JOINTS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DAY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APPROACHES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 DAYS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BARRIER RAIL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DAYS</a:t>
            </a:r>
          </a:p>
          <a:p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DECK GRINDING/GROOVING –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</a:rPr>
              <a:t>WORKSHOP DISCUSSION OPPORTUNITIES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C000"/>
                </a:solidFill>
              </a:rPr>
              <a:t>Opportunities for improvement??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Schedule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Decked module concept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Transverse joint concept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Longitudinal joint concept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1"/>
                </a:solidFill>
              </a:rPr>
              <a:t>UHPC</a:t>
            </a:r>
            <a:r>
              <a:rPr lang="en-US" sz="2000" dirty="0" smtClean="0">
                <a:solidFill>
                  <a:schemeClr val="bg1"/>
                </a:solidFill>
              </a:rPr>
              <a:t> details</a:t>
            </a:r>
            <a:endParaRPr lang="en-US" sz="2000" dirty="0">
              <a:solidFill>
                <a:schemeClr val="bg1"/>
              </a:solidFill>
            </a:endParaRP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Continuity details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Pier details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Abutment details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General constructability</a:t>
            </a:r>
          </a:p>
          <a:p>
            <a:pPr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1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QUESTIONS??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638800"/>
            <a:ext cx="6400800" cy="609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THANK YOU!!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985770  (JPG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6248400"/>
            <a:ext cx="157435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985770  (JPG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6248400"/>
            <a:ext cx="157435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2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985770  (JPG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470" y="0"/>
            <a:ext cx="88750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0" y="6248400"/>
            <a:ext cx="157435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9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carte1\AppData\Local\Microsoft\Windows\Temporary Internet Files\Content.Outlook\CC86P7GR\View NW_1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4" r="15312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6096000"/>
            <a:ext cx="320040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Existing 150’-0 x 28’</a:t>
            </a:r>
          </a:p>
          <a:p>
            <a:pPr algn="ctr"/>
            <a:r>
              <a:rPr lang="en-US" dirty="0" smtClean="0"/>
              <a:t>Continuous Conc. Girder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7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1381</TotalTime>
  <Words>1795</Words>
  <Application>Microsoft Office PowerPoint</Application>
  <PresentationFormat>On-screen Show (4:3)</PresentationFormat>
  <Paragraphs>1309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IA-92 over Little Silver Creek ACCELERATED BRIDGE CONSTRUCTION CONCEPT REVIEW</vt:lpstr>
      <vt:lpstr>PRESENTATION OBJECTIVES</vt:lpstr>
      <vt:lpstr>PROJECT OVERVIEW</vt:lpstr>
      <vt:lpstr>PowerPoint Presentation</vt:lpstr>
      <vt:lpstr>PROJECT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 OBSTACLES</vt:lpstr>
      <vt:lpstr>DESIGN STATUS</vt:lpstr>
      <vt:lpstr>DESIGN HIGHLIGHTS</vt:lpstr>
      <vt:lpstr>CONCEPT</vt:lpstr>
      <vt:lpstr>ACCELERATED CONST. SCHEDULE </vt:lpstr>
      <vt:lpstr>PROPOSED CONST. PHASING</vt:lpstr>
      <vt:lpstr>PROPOSED SCHEDULE</vt:lpstr>
      <vt:lpstr>MODULAR DECKED BEAMS</vt:lpstr>
      <vt:lpstr>MODULAR DECKED BEAMS</vt:lpstr>
      <vt:lpstr>MODULAR DECKED BEAMS</vt:lpstr>
      <vt:lpstr>MODULAR DECKED BEAMS</vt:lpstr>
      <vt:lpstr>ALTERNATE SITE CASTING</vt:lpstr>
      <vt:lpstr>ALTERNATE SITE CASTING</vt:lpstr>
      <vt:lpstr>C.I.P. TRANSVERSE JOINTS</vt:lpstr>
      <vt:lpstr>UHPC LONGITUDINAL JOINTS</vt:lpstr>
      <vt:lpstr>SIMPLE-MADE-CONTINUOUS</vt:lpstr>
      <vt:lpstr>MODULAR SUPERSTRUCTURE</vt:lpstr>
      <vt:lpstr>MODULAR SUPERSTRUCTURE</vt:lpstr>
      <vt:lpstr>PILE BENT PIERS</vt:lpstr>
      <vt:lpstr>PILE BENT PIERS</vt:lpstr>
      <vt:lpstr>PILE BENT PIER (C.I.P. CAP)</vt:lpstr>
      <vt:lpstr>PILE BENT PIER (PRECAST CAP)</vt:lpstr>
      <vt:lpstr>INTEGRAL ABUTMENTS</vt:lpstr>
      <vt:lpstr>INTEGRAL ABUTMENTS</vt:lpstr>
      <vt:lpstr>INTEGRAL ABUT. (PRECAST/C.I.P.)</vt:lpstr>
      <vt:lpstr>INTEGRAL ABUT. (PRECAST/C.I.P.)</vt:lpstr>
      <vt:lpstr>BEAM-ON-PILE ABUT. CONCEPT</vt:lpstr>
      <vt:lpstr>ABUTMENT CONCEPT: BEAM-ON-PILE (1) INSTALL PILING</vt:lpstr>
      <vt:lpstr>ABUTMENT CONCEPT: BEAM-ON-PILE (2) INSTALL BRACING &amp; BEAM SEATS</vt:lpstr>
      <vt:lpstr>ABUTMENT CONCEPT: BEAM-ON-PILE (3) INSTALL PRECAST WINGS</vt:lpstr>
      <vt:lpstr>ABUTMENT CONCEPT: BEAM-ON-PILE (4) INSTALL DECKED MODULES &amp; WING POCKETS</vt:lpstr>
      <vt:lpstr>ABUTMENT CONCEPT: BEAM-ON-PILE (5) PLACE ABUTMENT CONCRETE</vt:lpstr>
      <vt:lpstr>ABUTMENT CONCEPT: BEAM-ON-PILE (6) PLACE UHPC LONGITUDINAL JOINTS</vt:lpstr>
      <vt:lpstr>ABUTMENT CONCEPT: BEAM-ON-PILE (7) INSTALL BARRIER RAIL</vt:lpstr>
      <vt:lpstr>INTEGRAL ABUT. (BEAM-ON-PILE)</vt:lpstr>
      <vt:lpstr>INTEGRAL ABUT. (BEAM-ON-PILE)</vt:lpstr>
      <vt:lpstr>PROJECT SUMMARY</vt:lpstr>
      <vt:lpstr>PROJECT OBJECTIVES</vt:lpstr>
      <vt:lpstr>PROJECT INNOVATIONS (IOWA PERSPECTIVE)</vt:lpstr>
      <vt:lpstr>PROJECT INNOVATIONS (IOWA PERSPECTIVE)</vt:lpstr>
      <vt:lpstr>SCHEDULE, REVISITED</vt:lpstr>
      <vt:lpstr>SCHEDULE, REVISITED</vt:lpstr>
      <vt:lpstr>WORKSHOP DISCUSSION OPPORTUNITIES</vt:lpstr>
      <vt:lpstr>QUESTIONS??</vt:lpstr>
    </vt:vector>
  </TitlesOfParts>
  <Company>Iowa Department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IA-92 over Little Silver Creek ACCELERATED BRIDGE CONSTRUCTION CONCEPT REVIEW</dc:title>
  <dc:creator>Curtis Carter</dc:creator>
  <cp:lastModifiedBy>Curtis Carter</cp:lastModifiedBy>
  <cp:revision>110</cp:revision>
  <cp:lastPrinted>2014-04-30T19:13:19Z</cp:lastPrinted>
  <dcterms:created xsi:type="dcterms:W3CDTF">2014-04-28T13:39:52Z</dcterms:created>
  <dcterms:modified xsi:type="dcterms:W3CDTF">2014-04-30T19:17:17Z</dcterms:modified>
</cp:coreProperties>
</file>