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1" r:id="rId1"/>
  </p:sldMasterIdLst>
  <p:notesMasterIdLst>
    <p:notesMasterId r:id="rId6"/>
  </p:notesMasterIdLst>
  <p:sldIdLst>
    <p:sldId id="284" r:id="rId2"/>
    <p:sldId id="285" r:id="rId3"/>
    <p:sldId id="286" r:id="rId4"/>
    <p:sldId id="287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84547" autoAdjust="0"/>
  </p:normalViewPr>
  <p:slideViewPr>
    <p:cSldViewPr>
      <p:cViewPr>
        <p:scale>
          <a:sx n="66" d="100"/>
          <a:sy n="66" d="100"/>
        </p:scale>
        <p:origin x="-63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95D4E8-3A69-43E8-86FA-D345D5AC5341}" type="datetimeFigureOut">
              <a:rPr lang="en-US" smtClean="0"/>
              <a:pPr/>
              <a:t>12/15/2011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2B582F-D0CB-4D71-A859-7E462B3147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235964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E996CE9-589A-48A4-AB36-FBCA923E5271}" type="slidenum">
              <a:rPr lang="en-US"/>
              <a:pPr/>
              <a:t>1</a:t>
            </a:fld>
            <a:endParaRPr lang="en-US"/>
          </a:p>
        </p:txBody>
      </p:sp>
      <p:sp>
        <p:nvSpPr>
          <p:cNvPr id="286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815839C-5178-456F-8F5A-A4C0C3A23189}" type="slidenum">
              <a:rPr lang="en-US"/>
              <a:pPr/>
              <a:t>2</a:t>
            </a:fld>
            <a:endParaRPr lang="en-US"/>
          </a:p>
        </p:txBody>
      </p:sp>
      <p:sp>
        <p:nvSpPr>
          <p:cNvPr id="288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8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C1300-5821-4183-ACC0-FC1A5424402F}" type="datetimeFigureOut">
              <a:rPr lang="en-US" smtClean="0"/>
              <a:pPr/>
              <a:t>12/15/2011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FAB67-D6F0-41A8-946E-287BE41F00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103704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C1300-5821-4183-ACC0-FC1A5424402F}" type="datetimeFigureOut">
              <a:rPr lang="en-US" smtClean="0"/>
              <a:pPr/>
              <a:t>12/15/2011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FAB67-D6F0-41A8-946E-287BE41F00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32876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C1300-5821-4183-ACC0-FC1A5424402F}" type="datetimeFigureOut">
              <a:rPr lang="en-US" smtClean="0"/>
              <a:pPr/>
              <a:t>12/15/2011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FAB67-D6F0-41A8-946E-287BE41F00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400958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85800" y="41148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4721608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39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907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43350"/>
            <a:ext cx="4038600" cy="21907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D2484649-F5A5-43B3-9893-312ACBAC403F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1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11341371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C1300-5821-4183-ACC0-FC1A5424402F}" type="datetimeFigureOut">
              <a:rPr lang="en-US" smtClean="0"/>
              <a:pPr/>
              <a:t>12/15/2011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FAB67-D6F0-41A8-946E-287BE41F00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305609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C1300-5821-4183-ACC0-FC1A5424402F}" type="datetimeFigureOut">
              <a:rPr lang="en-US" smtClean="0"/>
              <a:pPr/>
              <a:t>12/15/2011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FAB67-D6F0-41A8-946E-287BE41F00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896756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C1300-5821-4183-ACC0-FC1A5424402F}" type="datetimeFigureOut">
              <a:rPr lang="en-US" smtClean="0"/>
              <a:pPr/>
              <a:t>12/15/2011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FAB67-D6F0-41A8-946E-287BE41F00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089414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C1300-5821-4183-ACC0-FC1A5424402F}" type="datetimeFigureOut">
              <a:rPr lang="en-US" smtClean="0"/>
              <a:pPr/>
              <a:t>12/15/2011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FAB67-D6F0-41A8-946E-287BE41F00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808087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C1300-5821-4183-ACC0-FC1A5424402F}" type="datetimeFigureOut">
              <a:rPr lang="en-US" smtClean="0"/>
              <a:pPr/>
              <a:t>12/15/2011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FAB67-D6F0-41A8-946E-287BE41F00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764052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C1300-5821-4183-ACC0-FC1A5424402F}" type="datetimeFigureOut">
              <a:rPr lang="en-US" smtClean="0"/>
              <a:pPr/>
              <a:t>12/15/2011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FAB67-D6F0-41A8-946E-287BE41F00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635798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C1300-5821-4183-ACC0-FC1A5424402F}" type="datetimeFigureOut">
              <a:rPr lang="en-US" smtClean="0"/>
              <a:pPr/>
              <a:t>12/15/2011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FAB67-D6F0-41A8-946E-287BE41F00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413782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C1300-5821-4183-ACC0-FC1A5424402F}" type="datetimeFigureOut">
              <a:rPr lang="en-US" smtClean="0"/>
              <a:pPr/>
              <a:t>12/15/2011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FAB67-D6F0-41A8-946E-287BE41F00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348827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1C1300-5821-4183-ACC0-FC1A5424402F}" type="datetimeFigureOut">
              <a:rPr lang="en-US" smtClean="0"/>
              <a:pPr/>
              <a:t>12/15/2011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0FAB67-D6F0-41A8-946E-287BE41F00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963268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7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698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685800" y="0"/>
            <a:ext cx="7772400" cy="685800"/>
          </a:xfrm>
        </p:spPr>
        <p:txBody>
          <a:bodyPr>
            <a:noAutofit/>
          </a:bodyPr>
          <a:lstStyle/>
          <a:p>
            <a:r>
              <a:rPr lang="en-US" sz="5400" b="1" dirty="0" smtClean="0">
                <a:solidFill>
                  <a:srgbClr val="C00000"/>
                </a:solidFill>
              </a:rPr>
              <a:t>Madison County Bridge</a:t>
            </a:r>
            <a:endParaRPr lang="en-US" sz="5400" b="1" dirty="0">
              <a:solidFill>
                <a:srgbClr val="C00000"/>
              </a:solidFill>
            </a:endParaRPr>
          </a:p>
        </p:txBody>
      </p:sp>
      <p:pic>
        <p:nvPicPr>
          <p:cNvPr id="285699" name="Picture 3" descr="DSCN005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685800"/>
            <a:ext cx="5029201" cy="3772209"/>
          </a:xfrm>
          <a:prstGeom prst="rect">
            <a:avLst/>
          </a:prstGeom>
          <a:noFill/>
        </p:spPr>
      </p:pic>
      <p:pic>
        <p:nvPicPr>
          <p:cNvPr id="4" name="Picture 9" descr="DSCN291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0000" y="2867500"/>
            <a:ext cx="5334000" cy="39905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4155952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746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381000"/>
            <a:ext cx="8229600" cy="6397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2877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838200" y="1219200"/>
            <a:ext cx="7924800" cy="5372100"/>
          </a:xfrm>
        </p:spPr>
        <p:txBody>
          <a:bodyPr>
            <a:normAutofit/>
          </a:bodyPr>
          <a:lstStyle/>
          <a:p>
            <a:r>
              <a:rPr lang="en-US" sz="2800" dirty="0"/>
              <a:t>Type:</a:t>
            </a:r>
          </a:p>
          <a:p>
            <a:pPr lvl="1"/>
            <a:r>
              <a:rPr lang="en-US" sz="2400" dirty="0"/>
              <a:t>Box beam bridge</a:t>
            </a:r>
          </a:p>
          <a:p>
            <a:pPr lvl="1"/>
            <a:r>
              <a:rPr lang="en-US" sz="2400" dirty="0" smtClean="0"/>
              <a:t>Approach </a:t>
            </a:r>
            <a:r>
              <a:rPr lang="en-US" sz="2400" dirty="0"/>
              <a:t>roadway surface – gravel</a:t>
            </a:r>
          </a:p>
          <a:p>
            <a:r>
              <a:rPr lang="en-US" sz="2800" dirty="0" smtClean="0"/>
              <a:t>Size</a:t>
            </a:r>
            <a:r>
              <a:rPr lang="en-US" sz="2800" dirty="0"/>
              <a:t>:</a:t>
            </a:r>
          </a:p>
          <a:p>
            <a:pPr lvl="1"/>
            <a:r>
              <a:rPr lang="en-US" sz="2400" dirty="0"/>
              <a:t>Span: 46’-8</a:t>
            </a:r>
          </a:p>
          <a:p>
            <a:pPr lvl="1"/>
            <a:r>
              <a:rPr lang="en-US" sz="2400" dirty="0"/>
              <a:t>Width:  24’-0 </a:t>
            </a:r>
            <a:endParaRPr lang="en-US" sz="2400" dirty="0" smtClean="0"/>
          </a:p>
          <a:p>
            <a:r>
              <a:rPr lang="en-US" dirty="0" smtClean="0"/>
              <a:t>Cost:</a:t>
            </a:r>
          </a:p>
          <a:p>
            <a:pPr lvl="1"/>
            <a:r>
              <a:rPr lang="en-US" dirty="0" smtClean="0"/>
              <a:t>Winning Bid Total $159,937</a:t>
            </a:r>
          </a:p>
          <a:p>
            <a:pPr lvl="1"/>
            <a:r>
              <a:rPr lang="en-US" dirty="0" smtClean="0"/>
              <a:t>Bridge Bid $121,210</a:t>
            </a:r>
          </a:p>
          <a:p>
            <a:pPr lvl="1"/>
            <a:r>
              <a:rPr lang="en-US" dirty="0" smtClean="0"/>
              <a:t>Bridge Unit Cost $102/SF </a:t>
            </a:r>
          </a:p>
          <a:p>
            <a:pPr lvl="1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40501691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3890" name="Picture 2" descr="Pictures 06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28600"/>
            <a:ext cx="3454166" cy="2590800"/>
          </a:xfrm>
          <a:prstGeom prst="rect">
            <a:avLst/>
          </a:prstGeom>
          <a:noFill/>
        </p:spPr>
      </p:pic>
      <p:pic>
        <p:nvPicPr>
          <p:cNvPr id="3" name="Picture 2" descr="DSC0244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2667000"/>
            <a:ext cx="4267484" cy="3200400"/>
          </a:xfrm>
          <a:prstGeom prst="rect">
            <a:avLst/>
          </a:prstGeom>
          <a:noFill/>
        </p:spPr>
      </p:pic>
      <p:pic>
        <p:nvPicPr>
          <p:cNvPr id="4" name="Picture 2" descr="DSC0244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77087" y="3657601"/>
            <a:ext cx="4266913" cy="32004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3581400" y="609600"/>
            <a:ext cx="5638800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Substructure</a:t>
            </a:r>
          </a:p>
          <a:p>
            <a:pPr lvl="1">
              <a:buFont typeface="Arial" pitchFamily="34" charset="0"/>
              <a:buChar char="•"/>
            </a:pPr>
            <a:r>
              <a:rPr lang="en-US" sz="2400" dirty="0" smtClean="0"/>
              <a:t>Precast abutment footing</a:t>
            </a:r>
          </a:p>
          <a:p>
            <a:pPr lvl="1">
              <a:buFont typeface="Arial" pitchFamily="34" charset="0"/>
              <a:buChar char="•"/>
            </a:pPr>
            <a:r>
              <a:rPr lang="en-US" sz="2400" dirty="0" smtClean="0"/>
              <a:t>H-pile foundation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33275465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3106" name="Picture 2" descr="DSCN270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4378623" cy="3276600"/>
          </a:xfrm>
          <a:prstGeom prst="rect">
            <a:avLst/>
          </a:prstGeom>
          <a:noFill/>
        </p:spPr>
      </p:pic>
      <p:pic>
        <p:nvPicPr>
          <p:cNvPr id="3" name="Picture 2" descr="DSCN274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657600"/>
            <a:ext cx="4277259" cy="3200400"/>
          </a:xfrm>
          <a:prstGeom prst="rect">
            <a:avLst/>
          </a:prstGeom>
          <a:noFill/>
        </p:spPr>
      </p:pic>
      <p:pic>
        <p:nvPicPr>
          <p:cNvPr id="4" name="Picture 2" descr="DSCN275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59832" y="3352800"/>
            <a:ext cx="4684169" cy="3505200"/>
          </a:xfrm>
          <a:prstGeom prst="rect">
            <a:avLst/>
          </a:prstGeom>
          <a:noFill/>
        </p:spPr>
      </p:pic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4419600" y="685800"/>
            <a:ext cx="4876800" cy="2743200"/>
          </a:xfrm>
          <a:prstGeom prst="rect">
            <a:avLst/>
          </a:prstGeom>
        </p:spPr>
        <p:txBody>
          <a:bodyPr/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Superstructure</a:t>
            </a:r>
          </a:p>
          <a:p>
            <a:pPr marL="640080" marR="0" lvl="1" indent="-2468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Precast pretensioned box girders with integral deck </a:t>
            </a:r>
          </a:p>
          <a:p>
            <a:pPr marL="914400" marR="0" lvl="2" indent="-2468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/>
              <a:buChar char=""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Pre-stressed longitudinally </a:t>
            </a:r>
          </a:p>
          <a:p>
            <a:pPr marL="914400" marR="0" lvl="2" indent="-2468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/>
              <a:buChar char=""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Bolted transversely</a:t>
            </a:r>
          </a:p>
          <a:p>
            <a:pPr marL="640080" marR="0" lvl="1" indent="-2468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074268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2153</TotalTime>
  <Words>62</Words>
  <Application>Microsoft Office PowerPoint</Application>
  <PresentationFormat>On-screen Show (4:3)</PresentationFormat>
  <Paragraphs>21</Paragraphs>
  <Slides>4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Madison County Bridge</vt:lpstr>
      <vt:lpstr>Overview</vt:lpstr>
      <vt:lpstr>Slide 3</vt:lpstr>
      <vt:lpstr>Slide 4</vt:lpstr>
    </vt:vector>
  </TitlesOfParts>
  <Company>Iowa Department of Transportation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Owner’s Perspective: PBES vs. Conventional</dc:title>
  <dc:creator>aabuhaw</dc:creator>
  <cp:lastModifiedBy>Ahmad Abu-Hawah</cp:lastModifiedBy>
  <cp:revision>93</cp:revision>
  <dcterms:created xsi:type="dcterms:W3CDTF">2011-10-14T12:42:52Z</dcterms:created>
  <dcterms:modified xsi:type="dcterms:W3CDTF">2011-12-15T15:19:46Z</dcterms:modified>
</cp:coreProperties>
</file>