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6"/>
  </p:notesMasterIdLst>
  <p:sldIdLst>
    <p:sldId id="284" r:id="rId2"/>
    <p:sldId id="285" r:id="rId3"/>
    <p:sldId id="286" r:id="rId4"/>
    <p:sldId id="287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84547" autoAdjust="0"/>
  </p:normalViewPr>
  <p:slideViewPr>
    <p:cSldViewPr>
      <p:cViewPr>
        <p:scale>
          <a:sx n="66" d="100"/>
          <a:sy n="66" d="100"/>
        </p:scale>
        <p:origin x="-6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5D4E8-3A69-43E8-86FA-D345D5AC5341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2B582F-D0CB-4D71-A859-7E462B3147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3596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996CE9-589A-48A4-AB36-FBCA923E5271}" type="slidenum">
              <a:rPr lang="en-US"/>
              <a:pPr/>
              <a:t>1</a:t>
            </a:fld>
            <a:endParaRPr lang="en-US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15839C-5178-456F-8F5A-A4C0C3A23189}" type="slidenum">
              <a:rPr lang="en-US"/>
              <a:pPr/>
              <a:t>2</a:t>
            </a:fld>
            <a:endParaRPr lang="en-US"/>
          </a:p>
        </p:txBody>
      </p:sp>
      <p:sp>
        <p:nvSpPr>
          <p:cNvPr id="28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C1300-5821-4183-ACC0-FC1A5424402F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FAB67-D6F0-41A8-946E-287BE41F00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0370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C1300-5821-4183-ACC0-FC1A5424402F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FAB67-D6F0-41A8-946E-287BE41F00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287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C1300-5821-4183-ACC0-FC1A5424402F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FAB67-D6F0-41A8-946E-287BE41F00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0095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72160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3350"/>
            <a:ext cx="40386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2484649-F5A5-43B3-9893-312ACBAC403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134137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C1300-5821-4183-ACC0-FC1A5424402F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FAB67-D6F0-41A8-946E-287BE41F00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0560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C1300-5821-4183-ACC0-FC1A5424402F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FAB67-D6F0-41A8-946E-287BE41F00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9675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C1300-5821-4183-ACC0-FC1A5424402F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FAB67-D6F0-41A8-946E-287BE41F00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8941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C1300-5821-4183-ACC0-FC1A5424402F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FAB67-D6F0-41A8-946E-287BE41F00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0808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C1300-5821-4183-ACC0-FC1A5424402F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FAB67-D6F0-41A8-946E-287BE41F00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6405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C1300-5821-4183-ACC0-FC1A5424402F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FAB67-D6F0-41A8-946E-287BE41F00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3579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C1300-5821-4183-ACC0-FC1A5424402F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FAB67-D6F0-41A8-946E-287BE41F00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1378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C1300-5821-4183-ACC0-FC1A5424402F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FAB67-D6F0-41A8-946E-287BE41F00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4882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C1300-5821-4183-ACC0-FC1A5424402F}" type="datetimeFigureOut">
              <a:rPr lang="en-US" smtClean="0"/>
              <a:pPr/>
              <a:t>12/15/2011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FAB67-D6F0-41A8-946E-287BE41F00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6326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85800" y="0"/>
            <a:ext cx="7772400" cy="6858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</a:rPr>
              <a:t>Madison County Bridge</a:t>
            </a:r>
            <a:endParaRPr lang="en-US" sz="5400" b="1" dirty="0">
              <a:solidFill>
                <a:srgbClr val="C00000"/>
              </a:solidFill>
            </a:endParaRPr>
          </a:p>
        </p:txBody>
      </p:sp>
      <p:pic>
        <p:nvPicPr>
          <p:cNvPr id="285699" name="Picture 3" descr="DSCN00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685800"/>
            <a:ext cx="5029201" cy="3772209"/>
          </a:xfrm>
          <a:prstGeom prst="rect">
            <a:avLst/>
          </a:prstGeom>
          <a:noFill/>
        </p:spPr>
      </p:pic>
      <p:pic>
        <p:nvPicPr>
          <p:cNvPr id="4" name="Picture 9" descr="DSCN29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2867500"/>
            <a:ext cx="5334000" cy="3990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155952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287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219200"/>
            <a:ext cx="7924800" cy="5372100"/>
          </a:xfrm>
        </p:spPr>
        <p:txBody>
          <a:bodyPr>
            <a:normAutofit/>
          </a:bodyPr>
          <a:lstStyle/>
          <a:p>
            <a:r>
              <a:rPr lang="en-US" sz="2800" dirty="0"/>
              <a:t>Type:</a:t>
            </a:r>
          </a:p>
          <a:p>
            <a:pPr lvl="1"/>
            <a:r>
              <a:rPr lang="en-US" sz="2400" dirty="0"/>
              <a:t>Box beam bridge</a:t>
            </a:r>
          </a:p>
          <a:p>
            <a:pPr lvl="1"/>
            <a:r>
              <a:rPr lang="en-US" sz="2400" dirty="0" smtClean="0"/>
              <a:t>Approach </a:t>
            </a:r>
            <a:r>
              <a:rPr lang="en-US" sz="2400" dirty="0"/>
              <a:t>roadway surface – gravel</a:t>
            </a:r>
          </a:p>
          <a:p>
            <a:r>
              <a:rPr lang="en-US" sz="2800" dirty="0" smtClean="0"/>
              <a:t>Size</a:t>
            </a:r>
            <a:r>
              <a:rPr lang="en-US" sz="2800" dirty="0"/>
              <a:t>:</a:t>
            </a:r>
          </a:p>
          <a:p>
            <a:pPr lvl="1"/>
            <a:r>
              <a:rPr lang="en-US" sz="2400" dirty="0"/>
              <a:t>Span: 46’-8</a:t>
            </a:r>
          </a:p>
          <a:p>
            <a:pPr lvl="1"/>
            <a:r>
              <a:rPr lang="en-US" sz="2400" dirty="0"/>
              <a:t>Width:  24’-0 </a:t>
            </a:r>
            <a:endParaRPr lang="en-US" sz="2400" dirty="0" smtClean="0"/>
          </a:p>
          <a:p>
            <a:r>
              <a:rPr lang="en-US" dirty="0" smtClean="0"/>
              <a:t>Cost:</a:t>
            </a:r>
          </a:p>
          <a:p>
            <a:pPr lvl="1"/>
            <a:r>
              <a:rPr lang="en-US" dirty="0" smtClean="0"/>
              <a:t>Winning Bid Total $159,937</a:t>
            </a:r>
          </a:p>
          <a:p>
            <a:pPr lvl="1"/>
            <a:r>
              <a:rPr lang="en-US" dirty="0" smtClean="0"/>
              <a:t>Bridge Bid $121,210</a:t>
            </a:r>
          </a:p>
          <a:p>
            <a:pPr lvl="1"/>
            <a:r>
              <a:rPr lang="en-US" dirty="0" smtClean="0"/>
              <a:t>Bridge Unit Cost $102/SF 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4050169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890" name="Picture 2" descr="Pictures 0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3454166" cy="2590800"/>
          </a:xfrm>
          <a:prstGeom prst="rect">
            <a:avLst/>
          </a:prstGeom>
          <a:noFill/>
        </p:spPr>
      </p:pic>
      <p:pic>
        <p:nvPicPr>
          <p:cNvPr id="3" name="Picture 2" descr="DSC024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667000"/>
            <a:ext cx="4267484" cy="3200400"/>
          </a:xfrm>
          <a:prstGeom prst="rect">
            <a:avLst/>
          </a:prstGeom>
          <a:noFill/>
        </p:spPr>
      </p:pic>
      <p:pic>
        <p:nvPicPr>
          <p:cNvPr id="4" name="Picture 2" descr="DSC024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7087" y="3657601"/>
            <a:ext cx="4266913" cy="3200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581400" y="609600"/>
            <a:ext cx="56388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Substructure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Precast abutment footing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H-pile foundation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327546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106" name="Picture 2" descr="DSCN27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378623" cy="3276600"/>
          </a:xfrm>
          <a:prstGeom prst="rect">
            <a:avLst/>
          </a:prstGeom>
          <a:noFill/>
        </p:spPr>
      </p:pic>
      <p:pic>
        <p:nvPicPr>
          <p:cNvPr id="3" name="Picture 2" descr="DSCN27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57600"/>
            <a:ext cx="4277259" cy="3200400"/>
          </a:xfrm>
          <a:prstGeom prst="rect">
            <a:avLst/>
          </a:prstGeom>
          <a:noFill/>
        </p:spPr>
      </p:pic>
      <p:pic>
        <p:nvPicPr>
          <p:cNvPr id="4" name="Picture 2" descr="DSCN275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9832" y="3352800"/>
            <a:ext cx="4684169" cy="3505200"/>
          </a:xfrm>
          <a:prstGeom prst="rect">
            <a:avLst/>
          </a:prstGeom>
          <a:noFill/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419600" y="685800"/>
            <a:ext cx="4876800" cy="2743200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Superstructure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Precast pretensioned box girders with integral deck </a:t>
            </a:r>
          </a:p>
          <a:p>
            <a:pPr marL="914400" marR="0" lvl="2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 2"/>
              <a:buChar char="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Pre-stressed longitudinally </a:t>
            </a:r>
          </a:p>
          <a:p>
            <a:pPr marL="914400" marR="0" lvl="2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 2"/>
              <a:buChar char="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Bolted transversely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7426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2153</TotalTime>
  <Words>62</Words>
  <Application>Microsoft Office PowerPoint</Application>
  <PresentationFormat>On-screen Show (4:3)</PresentationFormat>
  <Paragraphs>21</Paragraphs>
  <Slides>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Madison County Bridge</vt:lpstr>
      <vt:lpstr>Overview</vt:lpstr>
      <vt:lpstr>Slide 3</vt:lpstr>
      <vt:lpstr>Slide 4</vt:lpstr>
    </vt:vector>
  </TitlesOfParts>
  <Company>Iowa Department of Transportation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Owner’s Perspective: PBES vs. Conventional</dc:title>
  <dc:creator>aabuhaw</dc:creator>
  <cp:lastModifiedBy>Ahmad Abu-Hawah</cp:lastModifiedBy>
  <cp:revision>93</cp:revision>
  <dcterms:created xsi:type="dcterms:W3CDTF">2011-10-14T12:42:52Z</dcterms:created>
  <dcterms:modified xsi:type="dcterms:W3CDTF">2011-12-15T15:19:46Z</dcterms:modified>
</cp:coreProperties>
</file>