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334" r:id="rId3"/>
    <p:sldId id="347" r:id="rId4"/>
    <p:sldId id="338" r:id="rId5"/>
    <p:sldId id="337" r:id="rId6"/>
    <p:sldId id="339" r:id="rId7"/>
    <p:sldId id="340" r:id="rId8"/>
    <p:sldId id="356" r:id="rId9"/>
    <p:sldId id="336" r:id="rId10"/>
    <p:sldId id="341" r:id="rId11"/>
    <p:sldId id="342" r:id="rId12"/>
    <p:sldId id="354" r:id="rId13"/>
    <p:sldId id="343" r:id="rId14"/>
    <p:sldId id="355" r:id="rId15"/>
    <p:sldId id="348" r:id="rId16"/>
    <p:sldId id="349" r:id="rId17"/>
    <p:sldId id="350" r:id="rId18"/>
    <p:sldId id="351" r:id="rId19"/>
    <p:sldId id="352" r:id="rId20"/>
    <p:sldId id="353" r:id="rId21"/>
    <p:sldId id="344" r:id="rId22"/>
    <p:sldId id="345" r:id="rId23"/>
    <p:sldId id="287"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kett, Kayla" initials="BK" lastIdx="1" clrIdx="0">
    <p:extLst>
      <p:ext uri="{19B8F6BF-5375-455C-9EA6-DF929625EA0E}">
        <p15:presenceInfo xmlns:p15="http://schemas.microsoft.com/office/powerpoint/2012/main" userId="S::Kayla.Burkett@iowadot.us::40b9d76f-d2d3-4091-bf44-edab28832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21"/>
    <a:srgbClr val="00717F"/>
    <a:srgbClr val="FF9966"/>
    <a:srgbClr val="69686D"/>
    <a:srgbClr val="B55813"/>
    <a:srgbClr val="008080"/>
    <a:srgbClr val="990000"/>
    <a:srgbClr val="009999"/>
    <a:srgbClr val="B1B3B3"/>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F79DE-7684-AD59-6549-E0FAC0DD1E17}" v="359" dt="2024-09-30T19:27:05.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70" d="100"/>
          <a:sy n="70" d="100"/>
        </p:scale>
        <p:origin x="109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d, Vania" userId="S::vania.boyd@iowadot.us::b9679699-311c-40a0-a10a-6b574bccafb4" providerId="AD" clId="Web-{3F9F79DE-7684-AD59-6549-E0FAC0DD1E17}"/>
    <pc:docChg chg="addSld modSld">
      <pc:chgData name="Boyd, Vania" userId="S::vania.boyd@iowadot.us::b9679699-311c-40a0-a10a-6b574bccafb4" providerId="AD" clId="Web-{3F9F79DE-7684-AD59-6549-E0FAC0DD1E17}" dt="2024-09-30T19:27:05.197" v="213" actId="20577"/>
      <pc:docMkLst>
        <pc:docMk/>
      </pc:docMkLst>
      <pc:sldChg chg="modSp">
        <pc:chgData name="Boyd, Vania" userId="S::vania.boyd@iowadot.us::b9679699-311c-40a0-a10a-6b574bccafb4" providerId="AD" clId="Web-{3F9F79DE-7684-AD59-6549-E0FAC0DD1E17}" dt="2024-09-30T19:10:05.101" v="29" actId="1076"/>
        <pc:sldMkLst>
          <pc:docMk/>
          <pc:sldMk cId="1884132598" sldId="334"/>
        </pc:sldMkLst>
        <pc:spChg chg="mod">
          <ac:chgData name="Boyd, Vania" userId="S::vania.boyd@iowadot.us::b9679699-311c-40a0-a10a-6b574bccafb4" providerId="AD" clId="Web-{3F9F79DE-7684-AD59-6549-E0FAC0DD1E17}" dt="2024-09-30T19:10:02.789" v="28" actId="20577"/>
          <ac:spMkLst>
            <pc:docMk/>
            <pc:sldMk cId="1884132598" sldId="334"/>
            <ac:spMk id="2" creationId="{0E97A8DA-3343-3D9F-8333-CFBEFF97BC8B}"/>
          </ac:spMkLst>
        </pc:spChg>
        <pc:picChg chg="mod">
          <ac:chgData name="Boyd, Vania" userId="S::vania.boyd@iowadot.us::b9679699-311c-40a0-a10a-6b574bccafb4" providerId="AD" clId="Web-{3F9F79DE-7684-AD59-6549-E0FAC0DD1E17}" dt="2024-09-30T19:10:05.101" v="29" actId="1076"/>
          <ac:picMkLst>
            <pc:docMk/>
            <pc:sldMk cId="1884132598" sldId="334"/>
            <ac:picMk id="4" creationId="{92708D3F-D8E9-9F65-088D-C912283BAC52}"/>
          </ac:picMkLst>
        </pc:picChg>
      </pc:sldChg>
      <pc:sldChg chg="modSp">
        <pc:chgData name="Boyd, Vania" userId="S::vania.boyd@iowadot.us::b9679699-311c-40a0-a10a-6b574bccafb4" providerId="AD" clId="Web-{3F9F79DE-7684-AD59-6549-E0FAC0DD1E17}" dt="2024-09-30T19:27:05.197" v="213" actId="20577"/>
        <pc:sldMkLst>
          <pc:docMk/>
          <pc:sldMk cId="3076522834" sldId="336"/>
        </pc:sldMkLst>
        <pc:spChg chg="mod">
          <ac:chgData name="Boyd, Vania" userId="S::vania.boyd@iowadot.us::b9679699-311c-40a0-a10a-6b574bccafb4" providerId="AD" clId="Web-{3F9F79DE-7684-AD59-6549-E0FAC0DD1E17}" dt="2024-09-30T19:16:33.821" v="82" actId="14100"/>
          <ac:spMkLst>
            <pc:docMk/>
            <pc:sldMk cId="3076522834" sldId="336"/>
            <ac:spMk id="2" creationId="{2AD8946C-0FD8-AA93-BA3B-FA8696BAA7AD}"/>
          </ac:spMkLst>
        </pc:spChg>
        <pc:spChg chg="mod">
          <ac:chgData name="Boyd, Vania" userId="S::vania.boyd@iowadot.us::b9679699-311c-40a0-a10a-6b574bccafb4" providerId="AD" clId="Web-{3F9F79DE-7684-AD59-6549-E0FAC0DD1E17}" dt="2024-09-30T19:27:05.197" v="213" actId="20577"/>
          <ac:spMkLst>
            <pc:docMk/>
            <pc:sldMk cId="3076522834" sldId="336"/>
            <ac:spMk id="4" creationId="{72ACCEE8-276C-5C41-E9D8-D97842970CA1}"/>
          </ac:spMkLst>
        </pc:spChg>
        <pc:spChg chg="mod">
          <ac:chgData name="Boyd, Vania" userId="S::vania.boyd@iowadot.us::b9679699-311c-40a0-a10a-6b574bccafb4" providerId="AD" clId="Web-{3F9F79DE-7684-AD59-6549-E0FAC0DD1E17}" dt="2024-09-30T19:26:34.243" v="201" actId="1076"/>
          <ac:spMkLst>
            <pc:docMk/>
            <pc:sldMk cId="3076522834" sldId="336"/>
            <ac:spMk id="5" creationId="{7A91309F-E2B4-B15E-9431-4E9401F01AE0}"/>
          </ac:spMkLst>
        </pc:spChg>
      </pc:sldChg>
      <pc:sldChg chg="addSp delSp modSp">
        <pc:chgData name="Boyd, Vania" userId="S::vania.boyd@iowadot.us::b9679699-311c-40a0-a10a-6b574bccafb4" providerId="AD" clId="Web-{3F9F79DE-7684-AD59-6549-E0FAC0DD1E17}" dt="2024-09-30T19:11:12.992" v="33" actId="1076"/>
        <pc:sldMkLst>
          <pc:docMk/>
          <pc:sldMk cId="2757946540" sldId="337"/>
        </pc:sldMkLst>
        <pc:picChg chg="add mod">
          <ac:chgData name="Boyd, Vania" userId="S::vania.boyd@iowadot.us::b9679699-311c-40a0-a10a-6b574bccafb4" providerId="AD" clId="Web-{3F9F79DE-7684-AD59-6549-E0FAC0DD1E17}" dt="2024-09-30T19:11:12.992" v="33" actId="1076"/>
          <ac:picMkLst>
            <pc:docMk/>
            <pc:sldMk cId="2757946540" sldId="337"/>
            <ac:picMk id="3" creationId="{7971972F-A652-8E30-3ADD-1AA2B7FECBD8}"/>
          </ac:picMkLst>
        </pc:picChg>
        <pc:picChg chg="del">
          <ac:chgData name="Boyd, Vania" userId="S::vania.boyd@iowadot.us::b9679699-311c-40a0-a10a-6b574bccafb4" providerId="AD" clId="Web-{3F9F79DE-7684-AD59-6549-E0FAC0DD1E17}" dt="2024-09-30T19:11:06.679" v="30"/>
          <ac:picMkLst>
            <pc:docMk/>
            <pc:sldMk cId="2757946540" sldId="337"/>
            <ac:picMk id="8" creationId="{A9C0F725-863E-DB4B-4D9F-3A79C96F1844}"/>
          </ac:picMkLst>
        </pc:picChg>
      </pc:sldChg>
      <pc:sldChg chg="addSp delSp modSp">
        <pc:chgData name="Boyd, Vania" userId="S::vania.boyd@iowadot.us::b9679699-311c-40a0-a10a-6b574bccafb4" providerId="AD" clId="Web-{3F9F79DE-7684-AD59-6549-E0FAC0DD1E17}" dt="2024-09-30T19:15:37.617" v="38" actId="1076"/>
        <pc:sldMkLst>
          <pc:docMk/>
          <pc:sldMk cId="3840296247" sldId="339"/>
        </pc:sldMkLst>
        <pc:picChg chg="add mod">
          <ac:chgData name="Boyd, Vania" userId="S::vania.boyd@iowadot.us::b9679699-311c-40a0-a10a-6b574bccafb4" providerId="AD" clId="Web-{3F9F79DE-7684-AD59-6549-E0FAC0DD1E17}" dt="2024-09-30T19:15:37.617" v="38" actId="1076"/>
          <ac:picMkLst>
            <pc:docMk/>
            <pc:sldMk cId="3840296247" sldId="339"/>
            <ac:picMk id="2" creationId="{6CBDE323-549D-90C3-619C-523E0B9F1835}"/>
          </ac:picMkLst>
        </pc:picChg>
        <pc:picChg chg="del">
          <ac:chgData name="Boyd, Vania" userId="S::vania.boyd@iowadot.us::b9679699-311c-40a0-a10a-6b574bccafb4" providerId="AD" clId="Web-{3F9F79DE-7684-AD59-6549-E0FAC0DD1E17}" dt="2024-09-30T19:15:06.742" v="34"/>
          <ac:picMkLst>
            <pc:docMk/>
            <pc:sldMk cId="3840296247" sldId="339"/>
            <ac:picMk id="6" creationId="{50A2F75D-7101-6B75-32CB-27844AB1E10D}"/>
          </ac:picMkLst>
        </pc:picChg>
      </pc:sldChg>
      <pc:sldChg chg="addSp delSp modSp">
        <pc:chgData name="Boyd, Vania" userId="S::vania.boyd@iowadot.us::b9679699-311c-40a0-a10a-6b574bccafb4" providerId="AD" clId="Web-{3F9F79DE-7684-AD59-6549-E0FAC0DD1E17}" dt="2024-09-30T19:21:37.134" v="174"/>
        <pc:sldMkLst>
          <pc:docMk/>
          <pc:sldMk cId="4233406071" sldId="340"/>
        </pc:sldMkLst>
        <pc:spChg chg="mod">
          <ac:chgData name="Boyd, Vania" userId="S::vania.boyd@iowadot.us::b9679699-311c-40a0-a10a-6b574bccafb4" providerId="AD" clId="Web-{3F9F79DE-7684-AD59-6549-E0FAC0DD1E17}" dt="2024-09-30T19:18:12.571" v="99" actId="14100"/>
          <ac:spMkLst>
            <pc:docMk/>
            <pc:sldMk cId="4233406071" sldId="340"/>
            <ac:spMk id="4" creationId="{6DBBCDEF-FE92-D214-43AF-AA6FD68714EE}"/>
          </ac:spMkLst>
        </pc:spChg>
        <pc:spChg chg="add del mod">
          <ac:chgData name="Boyd, Vania" userId="S::vania.boyd@iowadot.us::b9679699-311c-40a0-a10a-6b574bccafb4" providerId="AD" clId="Web-{3F9F79DE-7684-AD59-6549-E0FAC0DD1E17}" dt="2024-09-30T19:21:37.134" v="174"/>
          <ac:spMkLst>
            <pc:docMk/>
            <pc:sldMk cId="4233406071" sldId="340"/>
            <ac:spMk id="5" creationId="{3CCD6BD3-A9D0-71A8-18F8-06914D3C8BFA}"/>
          </ac:spMkLst>
        </pc:spChg>
        <pc:picChg chg="del">
          <ac:chgData name="Boyd, Vania" userId="S::vania.boyd@iowadot.us::b9679699-311c-40a0-a10a-6b574bccafb4" providerId="AD" clId="Web-{3F9F79DE-7684-AD59-6549-E0FAC0DD1E17}" dt="2024-09-30T19:15:41.602" v="39"/>
          <ac:picMkLst>
            <pc:docMk/>
            <pc:sldMk cId="4233406071" sldId="340"/>
            <ac:picMk id="2" creationId="{AA07124B-6494-6648-06F2-2B5849B0AAF0}"/>
          </ac:picMkLst>
        </pc:picChg>
        <pc:picChg chg="add mod">
          <ac:chgData name="Boyd, Vania" userId="S::vania.boyd@iowadot.us::b9679699-311c-40a0-a10a-6b574bccafb4" providerId="AD" clId="Web-{3F9F79DE-7684-AD59-6549-E0FAC0DD1E17}" dt="2024-09-30T19:15:53.602" v="43" actId="1076"/>
          <ac:picMkLst>
            <pc:docMk/>
            <pc:sldMk cId="4233406071" sldId="340"/>
            <ac:picMk id="3" creationId="{9A00B340-F796-ED98-8D3D-98FC3A1F21EF}"/>
          </ac:picMkLst>
        </pc:picChg>
      </pc:sldChg>
      <pc:sldChg chg="addSp delSp">
        <pc:chgData name="Boyd, Vania" userId="S::vania.boyd@iowadot.us::b9679699-311c-40a0-a10a-6b574bccafb4" providerId="AD" clId="Web-{3F9F79DE-7684-AD59-6549-E0FAC0DD1E17}" dt="2024-09-30T19:16:45.774" v="84"/>
        <pc:sldMkLst>
          <pc:docMk/>
          <pc:sldMk cId="2464518586" sldId="341"/>
        </pc:sldMkLst>
        <pc:picChg chg="del">
          <ac:chgData name="Boyd, Vania" userId="S::vania.boyd@iowadot.us::b9679699-311c-40a0-a10a-6b574bccafb4" providerId="AD" clId="Web-{3F9F79DE-7684-AD59-6549-E0FAC0DD1E17}" dt="2024-09-30T19:16:45.133" v="83"/>
          <ac:picMkLst>
            <pc:docMk/>
            <pc:sldMk cId="2464518586" sldId="341"/>
            <ac:picMk id="2" creationId="{068E4617-87D3-0934-EE33-36E9953A1599}"/>
          </ac:picMkLst>
        </pc:picChg>
        <pc:picChg chg="add">
          <ac:chgData name="Boyd, Vania" userId="S::vania.boyd@iowadot.us::b9679699-311c-40a0-a10a-6b574bccafb4" providerId="AD" clId="Web-{3F9F79DE-7684-AD59-6549-E0FAC0DD1E17}" dt="2024-09-30T19:16:45.774" v="84"/>
          <ac:picMkLst>
            <pc:docMk/>
            <pc:sldMk cId="2464518586" sldId="341"/>
            <ac:picMk id="5" creationId="{5937170A-F3C4-05D9-DAC8-774CCB7990E1}"/>
          </ac:picMkLst>
        </pc:picChg>
      </pc:sldChg>
      <pc:sldChg chg="addSp delSp">
        <pc:chgData name="Boyd, Vania" userId="S::vania.boyd@iowadot.us::b9679699-311c-40a0-a10a-6b574bccafb4" providerId="AD" clId="Web-{3F9F79DE-7684-AD59-6549-E0FAC0DD1E17}" dt="2024-09-30T19:16:49.446" v="86"/>
        <pc:sldMkLst>
          <pc:docMk/>
          <pc:sldMk cId="3143932114" sldId="342"/>
        </pc:sldMkLst>
        <pc:picChg chg="del">
          <ac:chgData name="Boyd, Vania" userId="S::vania.boyd@iowadot.us::b9679699-311c-40a0-a10a-6b574bccafb4" providerId="AD" clId="Web-{3F9F79DE-7684-AD59-6549-E0FAC0DD1E17}" dt="2024-09-30T19:16:48.539" v="85"/>
          <ac:picMkLst>
            <pc:docMk/>
            <pc:sldMk cId="3143932114" sldId="342"/>
            <ac:picMk id="2" creationId="{E73C0AF4-B9CA-DC01-BD4C-556C1EF470ED}"/>
          </ac:picMkLst>
        </pc:picChg>
        <pc:picChg chg="add">
          <ac:chgData name="Boyd, Vania" userId="S::vania.boyd@iowadot.us::b9679699-311c-40a0-a10a-6b574bccafb4" providerId="AD" clId="Web-{3F9F79DE-7684-AD59-6549-E0FAC0DD1E17}" dt="2024-09-30T19:16:49.446" v="86"/>
          <ac:picMkLst>
            <pc:docMk/>
            <pc:sldMk cId="3143932114" sldId="342"/>
            <ac:picMk id="5" creationId="{FCF210BC-1A4E-5F3A-8495-C7E96FF75D73}"/>
          </ac:picMkLst>
        </pc:picChg>
      </pc:sldChg>
      <pc:sldChg chg="addSp modSp new">
        <pc:chgData name="Boyd, Vania" userId="S::vania.boyd@iowadot.us::b9679699-311c-40a0-a10a-6b574bccafb4" providerId="AD" clId="Web-{3F9F79DE-7684-AD59-6549-E0FAC0DD1E17}" dt="2024-09-30T19:21:30.149" v="173" actId="20577"/>
        <pc:sldMkLst>
          <pc:docMk/>
          <pc:sldMk cId="1421939449" sldId="356"/>
        </pc:sldMkLst>
        <pc:spChg chg="add mod">
          <ac:chgData name="Boyd, Vania" userId="S::vania.boyd@iowadot.us::b9679699-311c-40a0-a10a-6b574bccafb4" providerId="AD" clId="Web-{3F9F79DE-7684-AD59-6549-E0FAC0DD1E17}" dt="2024-09-30T19:21:30.149" v="173" actId="20577"/>
          <ac:spMkLst>
            <pc:docMk/>
            <pc:sldMk cId="1421939449" sldId="356"/>
            <ac:spMk id="2" creationId="{3F6C5BAE-CAD2-C0F1-8641-7073E0AC42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4CA91D-C0AA-44F2-89F3-489AE45C21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35325DC-86C6-4665-8332-93592B5C2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1F83F4-2C4B-476F-9558-4DA82EABA4C1}" type="datetimeFigureOut">
              <a:rPr lang="en-US" smtClean="0"/>
              <a:t>9/30/2024</a:t>
            </a:fld>
            <a:endParaRPr lang="en-US"/>
          </a:p>
        </p:txBody>
      </p:sp>
      <p:sp>
        <p:nvSpPr>
          <p:cNvPr id="4" name="Footer Placeholder 3">
            <a:extLst>
              <a:ext uri="{FF2B5EF4-FFF2-40B4-BE49-F238E27FC236}">
                <a16:creationId xmlns:a16="http://schemas.microsoft.com/office/drawing/2014/main" id="{083A0E14-1C9B-4EE0-A3D4-CFA0868AF4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B111FF-5289-41EB-A68B-160B90C78F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A5DE45-08B4-4FEA-8006-7458AD0AFF0B}" type="slidenum">
              <a:rPr lang="en-US" smtClean="0"/>
              <a:t>‹#›</a:t>
            </a:fld>
            <a:endParaRPr lang="en-US"/>
          </a:p>
        </p:txBody>
      </p:sp>
    </p:spTree>
    <p:extLst>
      <p:ext uri="{BB962C8B-B14F-4D97-AF65-F5344CB8AC3E}">
        <p14:creationId xmlns:p14="http://schemas.microsoft.com/office/powerpoint/2010/main" val="371467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43C6D-E55F-4BE5-8554-C22BB859EDE9}" type="datetimeFigureOut">
              <a:rPr lang="en-US" smtClean="0"/>
              <a:t>9/30/2024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For drivers under the age of 18, Iowa has a graduated driver’s license (GDL) system. GDL includes three steps that provide experience to improve driving skills. These steps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89769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b="1" dirty="0">
                <a:effectLst/>
                <a:latin typeface="Calibri" panose="020F0502020204030204" pitchFamily="34" charset="0"/>
                <a:ea typeface="Calibri" panose="020F0502020204030204" pitchFamily="34" charset="0"/>
                <a:cs typeface="Calibri" panose="020F0502020204030204" pitchFamily="34" charset="0"/>
              </a:rPr>
              <a:t>Instruction Permit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Must be 14 years old.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Your parent or guardian must provide written consent.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Pass the written and vision test.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Provide a primary form of identification, proof of residency, proof of social security number when you visit the DMV.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With the permit, you can drive at any time with adult supervision such as a family member over the age of 21 or another adult who is over the age of 25 with written permission from your parent or guardian.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319259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custDataLst>
      <p:tags r:id="rId1"/>
    </p:custDataLst>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574249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0" y="260648"/>
            <a:ext cx="792088" cy="400110"/>
          </a:xfrm>
          <a:prstGeom prst="rect">
            <a:avLst/>
          </a:prstGeom>
          <a:noFill/>
        </p:spPr>
        <p:txBody>
          <a:bodyPr wrap="square" rtlCol="0">
            <a:spAutoFit/>
          </a:bodyPr>
          <a:lstStyle/>
          <a:p>
            <a:pPr algn="ctr"/>
            <a:fld id="{5EF72394-20AE-4583-8A01-A144B1C77253}" type="slidenum">
              <a:rPr lang="en-US" sz="2000">
                <a:solidFill>
                  <a:schemeClr val="bg2"/>
                </a:solidFill>
                <a:latin typeface="Century Gothic" panose="020B0502020202020204" pitchFamily="34" charset="0"/>
              </a:rPr>
              <a:pPr algn="ctr"/>
              <a:t>‹#›</a:t>
            </a:fld>
            <a:endParaRPr lang="en-US" sz="2000" dirty="0">
              <a:solidFill>
                <a:schemeClr val="bg2"/>
              </a:solidFill>
              <a:latin typeface="Century Gothic" panose="020B0502020202020204" pitchFamily="34" charset="0"/>
            </a:endParaRPr>
          </a:p>
        </p:txBody>
      </p:sp>
      <p:pic>
        <p:nvPicPr>
          <p:cNvPr id="12" name="Picture 11">
            <a:extLst>
              <a:ext uri="{FF2B5EF4-FFF2-40B4-BE49-F238E27FC236}">
                <a16:creationId xmlns:a16="http://schemas.microsoft.com/office/drawing/2014/main" id="{3E98C519-D978-4424-A85C-F8DE92FA2BE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95265" y="284419"/>
            <a:ext cx="2384100" cy="598012"/>
          </a:xfrm>
          <a:prstGeom prst="rect">
            <a:avLst/>
          </a:prstGeom>
        </p:spPr>
      </p:pic>
      <p:sp>
        <p:nvSpPr>
          <p:cNvPr id="13" name="TextBox 12">
            <a:extLst>
              <a:ext uri="{FF2B5EF4-FFF2-40B4-BE49-F238E27FC236}">
                <a16:creationId xmlns:a16="http://schemas.microsoft.com/office/drawing/2014/main" id="{490495FB-A4B9-4C39-B211-E7C500EFF208}"/>
              </a:ext>
            </a:extLst>
          </p:cNvPr>
          <p:cNvSpPr txBox="1"/>
          <p:nvPr userDrawn="1"/>
        </p:nvSpPr>
        <p:spPr>
          <a:xfrm>
            <a:off x="833437" y="690294"/>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Driver Education</a:t>
            </a:r>
          </a:p>
        </p:txBody>
      </p:sp>
    </p:spTree>
    <p:custDataLst>
      <p:tags r:id="rId1"/>
    </p:custDataLst>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33437" y="690294"/>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INSERT TITLE</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0" y="260648"/>
            <a:ext cx="792088" cy="400110"/>
          </a:xfrm>
          <a:prstGeom prst="rect">
            <a:avLst/>
          </a:prstGeom>
          <a:noFill/>
        </p:spPr>
        <p:txBody>
          <a:bodyPr wrap="square" rtlCol="0">
            <a:spAutoFit/>
          </a:bodyPr>
          <a:lstStyle/>
          <a:p>
            <a:pPr algn="ctr"/>
            <a:fld id="{5EF72394-20AE-4583-8A01-A144B1C77253}" type="slidenum">
              <a:rPr lang="en-US" sz="2000">
                <a:solidFill>
                  <a:schemeClr val="bg2"/>
                </a:solidFill>
                <a:latin typeface="Century Gothic" panose="020B0502020202020204" pitchFamily="34" charset="0"/>
              </a:rPr>
              <a:pPr algn="ctr"/>
              <a:t>‹#›</a:t>
            </a:fld>
            <a:endParaRPr lang="en-US" sz="2000" dirty="0">
              <a:solidFill>
                <a:schemeClr val="bg2"/>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1194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69686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3407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800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6222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5029200" cy="6858000"/>
          </a:xfrm>
          <a:prstGeom prst="rect">
            <a:avLst/>
          </a:prstGeom>
          <a:solidFill>
            <a:srgbClr val="B5581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4276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3104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5" name="Rectangle 4">
            <a:extLst>
              <a:ext uri="{FF2B5EF4-FFF2-40B4-BE49-F238E27FC236}">
                <a16:creationId xmlns:a16="http://schemas.microsoft.com/office/drawing/2014/main" id="{C05A17F4-8DD1-4400-C949-ADC6D5E12907}"/>
              </a:ext>
            </a:extLst>
          </p:cNvPr>
          <p:cNvSpPr/>
          <p:nvPr userDrawn="1"/>
        </p:nvSpPr>
        <p:spPr>
          <a:xfrm>
            <a:off x="378622" y="631627"/>
            <a:ext cx="8386760" cy="60898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600" spc="113" baseline="0" smtClean="0">
                <a:latin typeface="Calibri" panose="020F0502020204030204" pitchFamily="34" charset="0"/>
                <a:cs typeface="Calibri" panose="020F0502020204030204" pitchFamily="34" charset="0"/>
              </a:rPr>
              <a:pPr/>
              <a:t>‹#›</a:t>
            </a:fld>
            <a:endParaRPr lang="en-US" sz="6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883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12"/>
    </p:custDataLst>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3" r:id="rId5"/>
    <p:sldLayoutId id="2147483652" r:id="rId6"/>
    <p:sldLayoutId id="2147483651" r:id="rId7"/>
    <p:sldLayoutId id="2147483659" r:id="rId8"/>
    <p:sldLayoutId id="2147483660" r:id="rId9"/>
    <p:sldLayoutId id="214748366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liveguestpost.com/primary-reasons-and-tips-to-know-before-taking-your-teenage-kid-to-driving-schoo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owadot.seamlessdocs.com/f/AffidavitforSchoolLicense"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iowadot.seamlessdocs.com/f/CO240610005244606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023F2D-63D7-4790-8BDE-2DFA6C8EF409}"/>
              </a:ext>
            </a:extLst>
          </p:cNvPr>
          <p:cNvSpPr txBox="1"/>
          <p:nvPr/>
        </p:nvSpPr>
        <p:spPr>
          <a:xfrm>
            <a:off x="0" y="4876800"/>
            <a:ext cx="6019800" cy="769441"/>
          </a:xfrm>
          <a:prstGeom prst="rect">
            <a:avLst/>
          </a:prstGeom>
          <a:noFill/>
        </p:spPr>
        <p:txBody>
          <a:bodyPr wrap="square" lIns="91440" tIns="45720" rIns="91440" bIns="45720" rtlCol="0" anchor="t">
            <a:spAutoFit/>
          </a:bodyPr>
          <a:lstStyle/>
          <a:p>
            <a:r>
              <a:rPr lang="en-US" sz="2600" b="1" dirty="0">
                <a:solidFill>
                  <a:schemeClr val="bg1"/>
                </a:solidFill>
                <a:latin typeface="Century Gothic"/>
              </a:rPr>
              <a:t>Iowa New Driver Education</a:t>
            </a:r>
          </a:p>
          <a:p>
            <a:r>
              <a:rPr lang="en-US" dirty="0">
                <a:solidFill>
                  <a:srgbClr val="FF9966"/>
                </a:solidFill>
                <a:latin typeface="Century Gothic"/>
              </a:rPr>
              <a:t>(Name of DMV and/or County Treasurer)</a:t>
            </a:r>
            <a:endParaRPr lang="en-US" sz="2000" dirty="0">
              <a:solidFill>
                <a:srgbClr val="FF9966"/>
              </a:solidFill>
              <a:latin typeface="Century Gothic"/>
            </a:endParaRPr>
          </a:p>
        </p:txBody>
      </p:sp>
      <p:pic>
        <p:nvPicPr>
          <p:cNvPr id="9" name="Picture 8">
            <a:extLst>
              <a:ext uri="{FF2B5EF4-FFF2-40B4-BE49-F238E27FC236}">
                <a16:creationId xmlns:a16="http://schemas.microsoft.com/office/drawing/2014/main" id="{3C1C2618-4114-4172-9BBE-EF3ABDF24D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00800" y="152400"/>
            <a:ext cx="2511551" cy="629981"/>
          </a:xfrm>
          <a:prstGeom prst="rect">
            <a:avLst/>
          </a:prstGeom>
        </p:spPr>
      </p:pic>
    </p:spTree>
    <p:custDataLst>
      <p:tags r:id="rId1"/>
    </p:custDataLst>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C0DE4-BBF5-089B-4114-D8B855772FA2}"/>
              </a:ext>
            </a:extLst>
          </p:cNvPr>
          <p:cNvSpPr txBox="1"/>
          <p:nvPr/>
        </p:nvSpPr>
        <p:spPr>
          <a:xfrm>
            <a:off x="533400" y="2182680"/>
            <a:ext cx="7391400" cy="4137095"/>
          </a:xfrm>
          <a:prstGeom prst="rect">
            <a:avLst/>
          </a:prstGeom>
          <a:noFill/>
        </p:spPr>
        <p:txBody>
          <a:bodyPr wrap="square">
            <a:spAutoFit/>
          </a:bodyPr>
          <a:lstStyle/>
          <a:p>
            <a:pPr marR="0" lvl="0">
              <a:lnSpc>
                <a:spcPct val="107000"/>
              </a:lnSpc>
              <a:spcBef>
                <a:spcPts val="0"/>
              </a:spcBef>
              <a:spcAft>
                <a:spcPts val="0"/>
              </a:spcAft>
            </a:pPr>
            <a:r>
              <a:rPr lang="en-US" b="1"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2. Intermediate License </a:t>
            </a:r>
            <a:endPar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Be at least 16 years old.</a:t>
            </a:r>
          </a:p>
          <a:p>
            <a:pPr marL="742950" marR="0" lvl="1" indent="-285750">
              <a:lnSpc>
                <a:spcPct val="107000"/>
              </a:lnSpc>
              <a:spcBef>
                <a:spcPts val="0"/>
              </a:spcBef>
              <a:spcAft>
                <a:spcPts val="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Complete an Iowa-approved driver education course.</a:t>
            </a:r>
          </a:p>
          <a:p>
            <a:pPr marL="742950" marR="0" lvl="1" indent="-285750">
              <a:lnSpc>
                <a:spcPct val="107000"/>
              </a:lnSpc>
              <a:spcBef>
                <a:spcPts val="0"/>
              </a:spcBef>
              <a:spcAft>
                <a:spcPts val="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Have had an instruction permit for a total of one year and a clear driving record for at least six consecutive months immediately before applying for your intermediate license. </a:t>
            </a:r>
          </a:p>
          <a:p>
            <a:pPr marL="742950" marR="0" lvl="1" indent="-285750">
              <a:lnSpc>
                <a:spcPct val="107000"/>
              </a:lnSpc>
              <a:spcBef>
                <a:spcPts val="0"/>
              </a:spcBef>
              <a:spcAft>
                <a:spcPts val="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Depending on your driver education instructor’s opinion, you may be required to complete a drive test at your local DMV.</a:t>
            </a:r>
          </a:p>
          <a:p>
            <a:pPr marL="742950" marR="0" lvl="1" indent="-285750">
              <a:lnSpc>
                <a:spcPct val="107000"/>
              </a:lnSpc>
              <a:spcBef>
                <a:spcPts val="0"/>
              </a:spcBef>
              <a:spcAft>
                <a:spcPts val="80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Your parent or guardian must provide written consent. </a:t>
            </a:r>
          </a:p>
          <a:p>
            <a:pPr marL="0" marR="0">
              <a:lnSpc>
                <a:spcPct val="107000"/>
              </a:lnSpc>
              <a:spcBef>
                <a:spcPts val="0"/>
              </a:spcBef>
              <a:spcAft>
                <a:spcPts val="800"/>
              </a:spcAft>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With an intermediate license, you can drive without adult supervision between 12:30 a.m. and 5 a.m. </a:t>
            </a:r>
          </a:p>
          <a:p>
            <a:pPr marL="0" marR="0">
              <a:lnSpc>
                <a:spcPct val="107000"/>
              </a:lnSpc>
              <a:spcBef>
                <a:spcPts val="0"/>
              </a:spcBef>
              <a:spcAft>
                <a:spcPts val="800"/>
              </a:spcAft>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If your license says, “passenger restriction”, you cannot carry more than one minor passenger that is not a relative when driving without adult supervision. </a:t>
            </a:r>
          </a:p>
        </p:txBody>
      </p:sp>
      <p:pic>
        <p:nvPicPr>
          <p:cNvPr id="5" name="Picture 4">
            <a:extLst>
              <a:ext uri="{FF2B5EF4-FFF2-40B4-BE49-F238E27FC236}">
                <a16:creationId xmlns:a16="http://schemas.microsoft.com/office/drawing/2014/main" id="{5937170A-F3C4-05D9-DAC8-774CCB7990E1}"/>
              </a:ext>
            </a:extLst>
          </p:cNvPr>
          <p:cNvPicPr>
            <a:picLocks noChangeAspect="1"/>
          </p:cNvPicPr>
          <p:nvPr/>
        </p:nvPicPr>
        <p:blipFill>
          <a:blip r:embed="rId3"/>
          <a:stretch>
            <a:fillRect/>
          </a:stretch>
        </p:blipFill>
        <p:spPr>
          <a:xfrm>
            <a:off x="166591" y="1253520"/>
            <a:ext cx="8820073" cy="695211"/>
          </a:xfrm>
          <a:prstGeom prst="rect">
            <a:avLst/>
          </a:prstGeom>
        </p:spPr>
      </p:pic>
    </p:spTree>
    <p:custDataLst>
      <p:tags r:id="rId1"/>
    </p:custDataLst>
    <p:extLst>
      <p:ext uri="{BB962C8B-B14F-4D97-AF65-F5344CB8AC3E}">
        <p14:creationId xmlns:p14="http://schemas.microsoft.com/office/powerpoint/2010/main" val="246451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98DF0-67AC-A8E3-74F4-27BF4B56BDEB}"/>
              </a:ext>
            </a:extLst>
          </p:cNvPr>
          <p:cNvSpPr txBox="1"/>
          <p:nvPr/>
        </p:nvSpPr>
        <p:spPr>
          <a:xfrm>
            <a:off x="609600" y="2286000"/>
            <a:ext cx="7315200" cy="3635547"/>
          </a:xfrm>
          <a:prstGeom prst="rect">
            <a:avLst/>
          </a:prstGeom>
          <a:noFill/>
        </p:spPr>
        <p:txBody>
          <a:bodyPr wrap="square">
            <a:spAutoFit/>
          </a:bodyPr>
          <a:lstStyle/>
          <a:p>
            <a:pPr marR="0" lvl="0">
              <a:lnSpc>
                <a:spcPct val="107000"/>
              </a:lnSpc>
              <a:spcBef>
                <a:spcPts val="0"/>
              </a:spcBef>
              <a:spcAft>
                <a:spcPts val="0"/>
              </a:spcAft>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3. Full License</a:t>
            </a:r>
          </a:p>
          <a:p>
            <a:pPr marL="742950" marR="0" lvl="1" indent="-285750">
              <a:lnSpc>
                <a:spcPct val="107000"/>
              </a:lnSpc>
              <a:spcBef>
                <a:spcPts val="0"/>
              </a:spcBef>
              <a:spcAft>
                <a:spcPts val="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Available at age 17.</a:t>
            </a:r>
          </a:p>
          <a:p>
            <a:pPr marL="742950" marR="0" lvl="1" indent="-285750">
              <a:lnSpc>
                <a:spcPct val="107000"/>
              </a:lnSpc>
              <a:spcBef>
                <a:spcPts val="0"/>
              </a:spcBef>
              <a:spcAft>
                <a:spcPts val="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Must meet all conditions of intermediate license:</a:t>
            </a:r>
          </a:p>
          <a:p>
            <a:pPr marL="1143000" marR="0" lvl="2" indent="-228600">
              <a:lnSpc>
                <a:spcPct val="107000"/>
              </a:lnSpc>
              <a:spcBef>
                <a:spcPts val="0"/>
              </a:spcBef>
              <a:spcAft>
                <a:spcPts val="0"/>
              </a:spcAft>
              <a:buFont typeface="+mj-lt"/>
              <a:buAutoNum type="romanLcPeriod"/>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Keep your intermediate license for at least 12 consecutive months immediately before applying for a full license.</a:t>
            </a:r>
          </a:p>
          <a:p>
            <a:pPr marL="1143000" marR="0" lvl="2" indent="-228600">
              <a:lnSpc>
                <a:spcPct val="107000"/>
              </a:lnSpc>
              <a:spcBef>
                <a:spcPts val="0"/>
              </a:spcBef>
              <a:spcAft>
                <a:spcPts val="0"/>
              </a:spcAft>
              <a:buFont typeface="+mj-lt"/>
              <a:buAutoNum type="romanLcPeriod"/>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Maintain a clean driving record for at least 12 consecutive months immediately before applying for a full license. </a:t>
            </a:r>
          </a:p>
          <a:p>
            <a:pPr marL="1143000" marR="0" lvl="2" indent="-228600">
              <a:lnSpc>
                <a:spcPct val="107000"/>
              </a:lnSpc>
              <a:spcBef>
                <a:spcPts val="0"/>
              </a:spcBef>
              <a:spcAft>
                <a:spcPts val="0"/>
              </a:spcAft>
              <a:buFont typeface="+mj-lt"/>
              <a:buAutoNum type="romanLcPeriod"/>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Complete 10 hours of supervised driving while holding your intermediate license. </a:t>
            </a:r>
          </a:p>
          <a:p>
            <a:pPr marL="742950" marR="0" lvl="1" indent="-285750">
              <a:lnSpc>
                <a:spcPct val="107000"/>
              </a:lnSpc>
              <a:spcBef>
                <a:spcPts val="0"/>
              </a:spcBef>
              <a:spcAft>
                <a:spcPts val="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If you are under the age of 18, you parent or guardian must provide written consent.</a:t>
            </a:r>
          </a:p>
          <a:p>
            <a:pPr marL="742950" marR="0" lvl="1" indent="-285750">
              <a:lnSpc>
                <a:spcPct val="107000"/>
              </a:lnSpc>
              <a:spcBef>
                <a:spcPts val="0"/>
              </a:spcBef>
              <a:spcAft>
                <a:spcPts val="800"/>
              </a:spcAft>
              <a:buFont typeface="Symbol" panose="05050102010706020507" pitchFamily="18" charset="2"/>
              <a:buChar char=""/>
            </a:pPr>
            <a:r>
              <a:rPr lang="en-US"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Full driving privileges with no restrictions. </a:t>
            </a:r>
          </a:p>
        </p:txBody>
      </p:sp>
      <p:pic>
        <p:nvPicPr>
          <p:cNvPr id="5" name="Picture 4">
            <a:extLst>
              <a:ext uri="{FF2B5EF4-FFF2-40B4-BE49-F238E27FC236}">
                <a16:creationId xmlns:a16="http://schemas.microsoft.com/office/drawing/2014/main" id="{FCF210BC-1A4E-5F3A-8495-C7E96FF75D73}"/>
              </a:ext>
            </a:extLst>
          </p:cNvPr>
          <p:cNvPicPr>
            <a:picLocks noChangeAspect="1"/>
          </p:cNvPicPr>
          <p:nvPr/>
        </p:nvPicPr>
        <p:blipFill>
          <a:blip r:embed="rId3"/>
          <a:stretch>
            <a:fillRect/>
          </a:stretch>
        </p:blipFill>
        <p:spPr>
          <a:xfrm>
            <a:off x="166591" y="1253520"/>
            <a:ext cx="8820073" cy="695211"/>
          </a:xfrm>
          <a:prstGeom prst="rect">
            <a:avLst/>
          </a:prstGeom>
        </p:spPr>
      </p:pic>
    </p:spTree>
    <p:custDataLst>
      <p:tags r:id="rId1"/>
    </p:custDataLst>
    <p:extLst>
      <p:ext uri="{BB962C8B-B14F-4D97-AF65-F5344CB8AC3E}">
        <p14:creationId xmlns:p14="http://schemas.microsoft.com/office/powerpoint/2010/main" val="314393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9" descr="mopeds, scooters, vespa, piaggio, motorcycles, bikes, red, yellow, blue ...">
            <a:extLst>
              <a:ext uri="{FF2B5EF4-FFF2-40B4-BE49-F238E27FC236}">
                <a16:creationId xmlns:a16="http://schemas.microsoft.com/office/drawing/2014/main" id="{71399701-353F-22EB-42A6-506D7450D4E2}"/>
              </a:ext>
            </a:extLst>
          </p:cNvPr>
          <p:cNvPicPr>
            <a:picLocks noChangeAspect="1"/>
          </p:cNvPicPr>
          <p:nvPr/>
        </p:nvPicPr>
        <p:blipFill>
          <a:blip r:embed="rId3"/>
          <a:srcRect/>
          <a:stretch/>
        </p:blipFill>
        <p:spPr>
          <a:xfrm>
            <a:off x="-5694" y="-261"/>
            <a:ext cx="9163447" cy="6102023"/>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2" y="4947964"/>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Roboto Slab"/>
                <a:cs typeface="Roboto Slab"/>
              </a:rPr>
              <a:t>Moped</a:t>
            </a:r>
            <a:endParaRPr lang="en-US" altLang="en-US" sz="3300" b="1" dirty="0">
              <a:solidFill>
                <a:schemeClr val="bg1"/>
              </a:solidFill>
              <a:latin typeface="+mj-lt"/>
              <a:ea typeface="Roboto Slab" pitchFamily="2" charset="0"/>
              <a:cs typeface="Roboto Slab" pitchFamily="2" charset="0"/>
            </a:endParaRP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Tree>
    <p:custDataLst>
      <p:tags r:id="rId1"/>
    </p:custDataLst>
    <p:extLst>
      <p:ext uri="{BB962C8B-B14F-4D97-AF65-F5344CB8AC3E}">
        <p14:creationId xmlns:p14="http://schemas.microsoft.com/office/powerpoint/2010/main" val="259692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CB0F9-9A12-89C7-4CA9-2C522E494C26}"/>
              </a:ext>
            </a:extLst>
          </p:cNvPr>
          <p:cNvSpPr/>
          <p:nvPr/>
        </p:nvSpPr>
        <p:spPr>
          <a:xfrm>
            <a:off x="295640" y="1440906"/>
            <a:ext cx="5222138" cy="523220"/>
          </a:xfrm>
          <a:prstGeom prst="rect">
            <a:avLst/>
          </a:prstGeom>
        </p:spPr>
        <p:txBody>
          <a:bodyPr wrap="square" lIns="91440" tIns="45720" rIns="91440" bIns="45720" anchor="t">
            <a:spAutoFit/>
          </a:bodyPr>
          <a:lstStyle/>
          <a:p>
            <a:r>
              <a:rPr lang="en-US" sz="2800" b="1" dirty="0">
                <a:solidFill>
                  <a:srgbClr val="00717F"/>
                </a:solidFill>
                <a:latin typeface="Century Gothic"/>
                <a:cs typeface="Arial"/>
              </a:rPr>
              <a:t>Moped</a:t>
            </a:r>
            <a:endParaRPr lang="en-US" b="1" dirty="0">
              <a:solidFill>
                <a:srgbClr val="00717F"/>
              </a:solidFill>
              <a:latin typeface="Century Gothic" panose="020B0502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1C3635B-E1F7-567A-8D9E-EDC9C57CE75F}"/>
              </a:ext>
            </a:extLst>
          </p:cNvPr>
          <p:cNvSpPr txBox="1"/>
          <p:nvPr/>
        </p:nvSpPr>
        <p:spPr>
          <a:xfrm>
            <a:off x="295640" y="2133600"/>
            <a:ext cx="7781559" cy="3693319"/>
          </a:xfrm>
          <a:prstGeom prst="rect">
            <a:avLst/>
          </a:prstGeom>
          <a:noFill/>
        </p:spPr>
        <p:txBody>
          <a:bodyPr wrap="square" lIns="91440" tIns="45720" rIns="91440" bIns="45720" anchor="t">
            <a:spAutoFit/>
          </a:bodyPr>
          <a:lstStyle/>
          <a:p>
            <a:pPr marL="285750" indent="-285750" fontAlgn="base">
              <a:buFont typeface="Arial"/>
              <a:buChar char="•"/>
            </a:pPr>
            <a:r>
              <a:rPr lang="en-US" b="0" i="0" dirty="0">
                <a:solidFill>
                  <a:srgbClr val="000000"/>
                </a:solidFill>
                <a:effectLst/>
                <a:latin typeface="Calibri"/>
                <a:cs typeface="Calibri"/>
              </a:rPr>
              <a:t>You </a:t>
            </a:r>
            <a:r>
              <a:rPr lang="en-US" dirty="0">
                <a:solidFill>
                  <a:srgbClr val="000000"/>
                </a:solidFill>
                <a:latin typeface="Calibri"/>
                <a:cs typeface="Calibri"/>
              </a:rPr>
              <a:t>must </a:t>
            </a:r>
            <a:r>
              <a:rPr lang="en-US" b="0" i="0" dirty="0">
                <a:solidFill>
                  <a:srgbClr val="000000"/>
                </a:solidFill>
                <a:effectLst/>
                <a:latin typeface="Calibri"/>
                <a:cs typeface="Calibri"/>
              </a:rPr>
              <a:t>be at least </a:t>
            </a:r>
            <a:r>
              <a:rPr lang="en-US" b="1" i="0" dirty="0">
                <a:solidFill>
                  <a:srgbClr val="000000"/>
                </a:solidFill>
                <a:effectLst/>
                <a:latin typeface="Calibri"/>
                <a:cs typeface="Calibri"/>
              </a:rPr>
              <a:t>14 years old</a:t>
            </a:r>
            <a:r>
              <a:rPr lang="en-US" b="0" i="0" dirty="0">
                <a:solidFill>
                  <a:srgbClr val="000000"/>
                </a:solidFill>
                <a:effectLst/>
                <a:latin typeface="Calibri"/>
                <a:cs typeface="Calibri"/>
              </a:rPr>
              <a:t> to obtain a moped license.</a:t>
            </a:r>
            <a:r>
              <a:rPr lang="en-US" dirty="0">
                <a:solidFill>
                  <a:srgbClr val="000000"/>
                </a:solidFill>
                <a:latin typeface="Calibri"/>
                <a:cs typeface="Calibri"/>
              </a:rPr>
              <a:t> </a:t>
            </a:r>
            <a:endParaRPr lang="en-US">
              <a:solidFill>
                <a:srgbClr val="53565A"/>
              </a:solidFill>
              <a:latin typeface="Century Gothic" panose="020F0302020204030204"/>
              <a:cs typeface="Calibri"/>
            </a:endParaRPr>
          </a:p>
          <a:p>
            <a:endParaRPr lang="en-US" dirty="0">
              <a:solidFill>
                <a:srgbClr val="000000"/>
              </a:solidFill>
              <a:latin typeface="Calibri"/>
              <a:cs typeface="Calibri"/>
            </a:endParaRPr>
          </a:p>
          <a:p>
            <a:pPr marL="285750" indent="-285750">
              <a:buFont typeface="Arial"/>
              <a:buChar char="•"/>
            </a:pPr>
            <a:r>
              <a:rPr lang="en-US" b="0" i="0" dirty="0">
                <a:solidFill>
                  <a:srgbClr val="000000"/>
                </a:solidFill>
                <a:effectLst/>
                <a:latin typeface="Calibri"/>
                <a:cs typeface="Calibri"/>
              </a:rPr>
              <a:t>If you are at least </a:t>
            </a:r>
            <a:r>
              <a:rPr lang="en-US" b="1" i="0" dirty="0">
                <a:solidFill>
                  <a:srgbClr val="000000"/>
                </a:solidFill>
                <a:effectLst/>
                <a:latin typeface="Calibri"/>
                <a:cs typeface="Calibri"/>
              </a:rPr>
              <a:t>14 but under 16</a:t>
            </a:r>
            <a:r>
              <a:rPr lang="en-US" b="0" i="0" dirty="0">
                <a:solidFill>
                  <a:srgbClr val="000000"/>
                </a:solidFill>
                <a:effectLst/>
                <a:latin typeface="Calibri"/>
                <a:cs typeface="Calibri"/>
              </a:rPr>
              <a:t>, you must pass an approved moped education course and present your certificate of completion from the course when you apply for the moped license.</a:t>
            </a:r>
            <a:endParaRPr lang="en-US" dirty="0">
              <a:solidFill>
                <a:srgbClr val="53565A"/>
              </a:solidFill>
              <a:latin typeface="Century Gothic" panose="020F0302020204030204"/>
              <a:cs typeface="Calibri"/>
            </a:endParaRPr>
          </a:p>
          <a:p>
            <a:endParaRPr lang="en-US" dirty="0">
              <a:solidFill>
                <a:srgbClr val="000000"/>
              </a:solidFill>
              <a:latin typeface="Calibri"/>
              <a:cs typeface="Calibri"/>
            </a:endParaRPr>
          </a:p>
          <a:p>
            <a:pPr marL="285750" indent="-285750">
              <a:buFont typeface="Arial"/>
              <a:buChar char="•"/>
            </a:pPr>
            <a:r>
              <a:rPr lang="en-US" b="0" i="0" dirty="0">
                <a:solidFill>
                  <a:srgbClr val="000000"/>
                </a:solidFill>
                <a:effectLst/>
                <a:latin typeface="Calibri"/>
                <a:cs typeface="Calibri"/>
              </a:rPr>
              <a:t>If you are at least 16, you do not have to complete a </a:t>
            </a:r>
            <a:r>
              <a:rPr lang="en-US" b="1" i="0" dirty="0">
                <a:solidFill>
                  <a:srgbClr val="000000"/>
                </a:solidFill>
                <a:effectLst/>
                <a:latin typeface="Calibri"/>
                <a:cs typeface="Calibri"/>
              </a:rPr>
              <a:t>moped education course</a:t>
            </a:r>
            <a:r>
              <a:rPr lang="en-US" b="0" i="0" dirty="0">
                <a:solidFill>
                  <a:srgbClr val="000000"/>
                </a:solidFill>
                <a:effectLst/>
                <a:latin typeface="Calibri"/>
                <a:cs typeface="Calibri"/>
              </a:rPr>
              <a:t> to obtain a moped license, but for your safety we encourage you to do so.</a:t>
            </a:r>
            <a:endParaRPr lang="en-US" b="0" i="0">
              <a:solidFill>
                <a:srgbClr val="53565A"/>
              </a:solidFill>
              <a:effectLst/>
              <a:latin typeface="Century Gothic" panose="020F0302020204030204"/>
              <a:cs typeface="Calibri"/>
            </a:endParaRPr>
          </a:p>
          <a:p>
            <a:pPr algn="l" fontAlgn="base"/>
            <a:endParaRPr lang="en-US" b="0" i="0" dirty="0">
              <a:solidFill>
                <a:srgbClr val="212529"/>
              </a:solidFill>
              <a:effectLst/>
              <a:latin typeface="Calibri" panose="020F0502020204030204" pitchFamily="34" charset="0"/>
              <a:cs typeface="Calibri" panose="020F0502020204030204" pitchFamily="34" charset="0"/>
            </a:endParaRPr>
          </a:p>
          <a:p>
            <a:pPr algn="l" fontAlgn="base"/>
            <a:endParaRPr lang="en-US" dirty="0">
              <a:solidFill>
                <a:srgbClr val="212529"/>
              </a:solidFill>
              <a:latin typeface="Calibri" panose="020F0502020204030204" pitchFamily="34" charset="0"/>
              <a:cs typeface="Calibri" panose="020F0502020204030204" pitchFamily="34" charset="0"/>
            </a:endParaRPr>
          </a:p>
          <a:p>
            <a:pPr algn="l" fontAlgn="base"/>
            <a:r>
              <a:rPr lang="en-US" b="1" i="0" dirty="0">
                <a:solidFill>
                  <a:srgbClr val="212529"/>
                </a:solidFill>
                <a:effectLst/>
                <a:latin typeface="Calibri"/>
                <a:cs typeface="Calibri"/>
              </a:rPr>
              <a:t>REMINDER:</a:t>
            </a:r>
            <a:r>
              <a:rPr lang="en-US" b="0" i="0" dirty="0">
                <a:solidFill>
                  <a:srgbClr val="212529"/>
                </a:solidFill>
                <a:effectLst/>
                <a:latin typeface="Calibri"/>
                <a:cs typeface="Calibri"/>
              </a:rPr>
              <a:t> Passengers are not allowed on a moped.</a:t>
            </a:r>
          </a:p>
          <a:p>
            <a:br>
              <a:rPr lang="en-US" dirty="0"/>
            </a:br>
            <a:endParaRPr lang="en-US" b="0" i="0" dirty="0">
              <a:solidFill>
                <a:srgbClr val="000000"/>
              </a:solidFill>
              <a:effectLst/>
              <a:latin typeface="inherit"/>
            </a:endParaRPr>
          </a:p>
        </p:txBody>
      </p:sp>
      <p:pic>
        <p:nvPicPr>
          <p:cNvPr id="3" name="Graphic 2" descr="Warning outline">
            <a:extLst>
              <a:ext uri="{FF2B5EF4-FFF2-40B4-BE49-F238E27FC236}">
                <a16:creationId xmlns:a16="http://schemas.microsoft.com/office/drawing/2014/main" id="{39317D73-44B4-E721-714C-4E53E19F5E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3251" y="4917332"/>
            <a:ext cx="914400" cy="914400"/>
          </a:xfrm>
          <a:prstGeom prst="rect">
            <a:avLst/>
          </a:prstGeom>
        </p:spPr>
      </p:pic>
    </p:spTree>
    <p:custDataLst>
      <p:tags r:id="rId1"/>
    </p:custDataLst>
    <p:extLst>
      <p:ext uri="{BB962C8B-B14F-4D97-AF65-F5344CB8AC3E}">
        <p14:creationId xmlns:p14="http://schemas.microsoft.com/office/powerpoint/2010/main" val="22996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9" descr="Students in classroom seated individually at single tables, with bags on floor, reading and writing on paper sheets">
            <a:extLst>
              <a:ext uri="{FF2B5EF4-FFF2-40B4-BE49-F238E27FC236}">
                <a16:creationId xmlns:a16="http://schemas.microsoft.com/office/drawing/2014/main" id="{71399701-353F-22EB-42A6-506D7450D4E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783" y="-261"/>
            <a:ext cx="9167626" cy="6102023"/>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2" y="4947964"/>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3300" b="1" dirty="0">
                <a:solidFill>
                  <a:schemeClr val="bg1"/>
                </a:solidFill>
                <a:latin typeface="+mj-lt"/>
                <a:ea typeface="Roboto Slab" pitchFamily="2" charset="0"/>
                <a:cs typeface="Roboto Slab" pitchFamily="2" charset="0"/>
              </a:rPr>
              <a:t>Skip the Trip</a:t>
            </a: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1396" y="5490431"/>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Remote Knowledge Testing</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Tree>
    <p:custDataLst>
      <p:tags r:id="rId1"/>
    </p:custDataLst>
    <p:extLst>
      <p:ext uri="{BB962C8B-B14F-4D97-AF65-F5344CB8AC3E}">
        <p14:creationId xmlns:p14="http://schemas.microsoft.com/office/powerpoint/2010/main" val="379553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3015B8A-E089-6AD5-DF58-B83BBF55027A}"/>
              </a:ext>
            </a:extLst>
          </p:cNvPr>
          <p:cNvSpPr>
            <a:spLocks noGrp="1"/>
          </p:cNvSpPr>
          <p:nvPr>
            <p:ph type="body" sz="quarter" idx="18"/>
          </p:nvPr>
        </p:nvSpPr>
        <p:spPr>
          <a:xfrm>
            <a:off x="1204437" y="1415076"/>
            <a:ext cx="3074670" cy="430667"/>
          </a:xfrm>
        </p:spPr>
        <p:txBody>
          <a:bodyPr/>
          <a:lstStyle/>
          <a:p>
            <a:r>
              <a:rPr lang="en-US" sz="2400" dirty="0"/>
              <a:t>Overview</a:t>
            </a:r>
          </a:p>
        </p:txBody>
      </p:sp>
      <p:pic>
        <p:nvPicPr>
          <p:cNvPr id="8" name="Graphic 7">
            <a:extLst>
              <a:ext uri="{FF2B5EF4-FFF2-40B4-BE49-F238E27FC236}">
                <a16:creationId xmlns:a16="http://schemas.microsoft.com/office/drawing/2014/main" id="{A26283F5-6F08-B866-1753-2A00C1C1AD5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4380" y="1349747"/>
            <a:ext cx="342900" cy="414528"/>
          </a:xfrm>
          <a:prstGeom prst="rect">
            <a:avLst/>
          </a:prstGeom>
        </p:spPr>
      </p:pic>
      <p:grpSp>
        <p:nvGrpSpPr>
          <p:cNvPr id="20" name="Group 19">
            <a:extLst>
              <a:ext uri="{FF2B5EF4-FFF2-40B4-BE49-F238E27FC236}">
                <a16:creationId xmlns:a16="http://schemas.microsoft.com/office/drawing/2014/main" id="{A9FCE2BF-2AF9-F8C5-407D-30016AA6B2F6}"/>
              </a:ext>
            </a:extLst>
          </p:cNvPr>
          <p:cNvGrpSpPr/>
          <p:nvPr/>
        </p:nvGrpSpPr>
        <p:grpSpPr>
          <a:xfrm>
            <a:off x="770558" y="0"/>
            <a:ext cx="244954" cy="1094750"/>
            <a:chOff x="770558" y="0"/>
            <a:chExt cx="168795" cy="754380"/>
          </a:xfrm>
        </p:grpSpPr>
        <p:cxnSp>
          <p:nvCxnSpPr>
            <p:cNvPr id="3" name="Straight Connector 2">
              <a:extLst>
                <a:ext uri="{FF2B5EF4-FFF2-40B4-BE49-F238E27FC236}">
                  <a16:creationId xmlns:a16="http://schemas.microsoft.com/office/drawing/2014/main" id="{1F98FF10-A6CB-49C1-BDDF-E0FD6E9F1349}"/>
                </a:ext>
                <a:ext uri="{C183D7F6-B498-43B3-948B-1728B52AA6E4}">
                  <adec:decorative xmlns:adec="http://schemas.microsoft.com/office/drawing/2017/decorative" val="1"/>
                </a:ext>
              </a:extLst>
            </p:cNvPr>
            <p:cNvCxnSpPr>
              <a:cxnSpLocks/>
            </p:cNvCxnSpPr>
            <p:nvPr/>
          </p:nvCxnSpPr>
          <p:spPr>
            <a:xfrm>
              <a:off x="854955" y="0"/>
              <a:ext cx="0" cy="75438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586EC07-AFE8-01E8-972B-4FC6481F57A7}"/>
                </a:ext>
                <a:ext uri="{C183D7F6-B498-43B3-948B-1728B52AA6E4}">
                  <adec:decorative xmlns:adec="http://schemas.microsoft.com/office/drawing/2017/decorative" val="1"/>
                </a:ext>
              </a:extLst>
            </p:cNvPr>
            <p:cNvCxnSpPr>
              <a:cxnSpLocks/>
            </p:cNvCxnSpPr>
            <p:nvPr/>
          </p:nvCxnSpPr>
          <p:spPr>
            <a:xfrm>
              <a:off x="770558" y="0"/>
              <a:ext cx="0" cy="7543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AA1F1D5-DEF2-53BE-B69C-0AE3B8BC42DA}"/>
                </a:ext>
                <a:ext uri="{C183D7F6-B498-43B3-948B-1728B52AA6E4}">
                  <adec:decorative xmlns:adec="http://schemas.microsoft.com/office/drawing/2017/decorative" val="1"/>
                </a:ext>
              </a:extLst>
            </p:cNvPr>
            <p:cNvCxnSpPr>
              <a:cxnSpLocks/>
            </p:cNvCxnSpPr>
            <p:nvPr/>
          </p:nvCxnSpPr>
          <p:spPr>
            <a:xfrm>
              <a:off x="939353" y="0"/>
              <a:ext cx="0" cy="75438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 name="Isosceles Triangle 30">
            <a:extLst>
              <a:ext uri="{FF2B5EF4-FFF2-40B4-BE49-F238E27FC236}">
                <a16:creationId xmlns:a16="http://schemas.microsoft.com/office/drawing/2014/main" id="{3251883D-8093-7D23-FBB7-9A00F1C3AF24}"/>
              </a:ext>
            </a:extLst>
          </p:cNvPr>
          <p:cNvSpPr>
            <a:spLocks noGrp="1" noRot="1" noMove="1" noResize="1" noEditPoints="1" noAdjustHandles="1" noChangeArrowheads="1" noChangeShapeType="1"/>
          </p:cNvSpPr>
          <p:nvPr/>
        </p:nvSpPr>
        <p:spPr>
          <a:xfrm rot="16200000">
            <a:off x="6382858" y="3789119"/>
            <a:ext cx="661793" cy="4869295"/>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AD467C0-E096-43FF-0619-E0E11C5C9AE1}"/>
              </a:ext>
            </a:extLst>
          </p:cNvPr>
          <p:cNvSpPr/>
          <p:nvPr/>
        </p:nvSpPr>
        <p:spPr>
          <a:xfrm>
            <a:off x="893034" y="1932361"/>
            <a:ext cx="7193953" cy="11396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What is Skip the Trip?</a:t>
            </a:r>
          </a:p>
        </p:txBody>
      </p:sp>
      <p:sp>
        <p:nvSpPr>
          <p:cNvPr id="10" name="Rectangle 9">
            <a:extLst>
              <a:ext uri="{FF2B5EF4-FFF2-40B4-BE49-F238E27FC236}">
                <a16:creationId xmlns:a16="http://schemas.microsoft.com/office/drawing/2014/main" id="{7B534FE7-8813-3A15-5AFC-5CB3E44617AC}"/>
              </a:ext>
            </a:extLst>
          </p:cNvPr>
          <p:cNvSpPr/>
          <p:nvPr/>
        </p:nvSpPr>
        <p:spPr>
          <a:xfrm>
            <a:off x="893034" y="3247297"/>
            <a:ext cx="7193953" cy="11396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Who can give the test?</a:t>
            </a:r>
          </a:p>
        </p:txBody>
      </p:sp>
      <p:sp>
        <p:nvSpPr>
          <p:cNvPr id="11" name="Rectangle 10">
            <a:extLst>
              <a:ext uri="{FF2B5EF4-FFF2-40B4-BE49-F238E27FC236}">
                <a16:creationId xmlns:a16="http://schemas.microsoft.com/office/drawing/2014/main" id="{678424FE-CB9F-4CA4-F4DF-E34E682A835A}"/>
              </a:ext>
            </a:extLst>
          </p:cNvPr>
          <p:cNvSpPr/>
          <p:nvPr/>
        </p:nvSpPr>
        <p:spPr>
          <a:xfrm>
            <a:off x="893034" y="4562233"/>
            <a:ext cx="7193953" cy="11396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How does it work?</a:t>
            </a:r>
          </a:p>
        </p:txBody>
      </p:sp>
      <p:sp>
        <p:nvSpPr>
          <p:cNvPr id="12" name="Rectangle 11">
            <a:extLst>
              <a:ext uri="{FF2B5EF4-FFF2-40B4-BE49-F238E27FC236}">
                <a16:creationId xmlns:a16="http://schemas.microsoft.com/office/drawing/2014/main" id="{B58CBCE6-B725-E865-0716-A8C6BEFB5B3F}"/>
              </a:ext>
            </a:extLst>
          </p:cNvPr>
          <p:cNvSpPr/>
          <p:nvPr/>
        </p:nvSpPr>
        <p:spPr>
          <a:xfrm>
            <a:off x="4572000" y="1932361"/>
            <a:ext cx="3514987" cy="113967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dirty="0">
                <a:solidFill>
                  <a:schemeClr val="accent6">
                    <a:lumMod val="50000"/>
                  </a:schemeClr>
                </a:solidFill>
              </a:rPr>
              <a:t>Partnership between the DOT and participating schools to administer the operator’s knowledge test. </a:t>
            </a:r>
            <a:endParaRPr lang="en-US">
              <a:solidFill>
                <a:schemeClr val="accent6">
                  <a:lumMod val="50000"/>
                </a:schemeClr>
              </a:solidFill>
            </a:endParaRPr>
          </a:p>
        </p:txBody>
      </p:sp>
      <p:sp>
        <p:nvSpPr>
          <p:cNvPr id="13" name="Rectangle 12">
            <a:extLst>
              <a:ext uri="{FF2B5EF4-FFF2-40B4-BE49-F238E27FC236}">
                <a16:creationId xmlns:a16="http://schemas.microsoft.com/office/drawing/2014/main" id="{1DD99D2E-0E75-40BC-31C2-0E2E89FC5F24}"/>
              </a:ext>
            </a:extLst>
          </p:cNvPr>
          <p:cNvSpPr/>
          <p:nvPr/>
        </p:nvSpPr>
        <p:spPr>
          <a:xfrm>
            <a:off x="4571999" y="3247297"/>
            <a:ext cx="3514987" cy="1132506"/>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dirty="0">
                <a:solidFill>
                  <a:schemeClr val="accent6">
                    <a:lumMod val="50000"/>
                  </a:schemeClr>
                </a:solidFill>
              </a:rPr>
              <a:t>Participating agencies designate a proctor to administer the knowledge tests. </a:t>
            </a:r>
            <a:endParaRPr lang="en-US" sz="1700" dirty="0"/>
          </a:p>
        </p:txBody>
      </p:sp>
      <p:sp>
        <p:nvSpPr>
          <p:cNvPr id="15" name="Rectangle 14">
            <a:extLst>
              <a:ext uri="{FF2B5EF4-FFF2-40B4-BE49-F238E27FC236}">
                <a16:creationId xmlns:a16="http://schemas.microsoft.com/office/drawing/2014/main" id="{B226C06D-9550-98CE-7A49-255EBAEB8981}"/>
              </a:ext>
            </a:extLst>
          </p:cNvPr>
          <p:cNvSpPr/>
          <p:nvPr/>
        </p:nvSpPr>
        <p:spPr>
          <a:xfrm>
            <a:off x="4571998" y="4562233"/>
            <a:ext cx="3514987" cy="113967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dirty="0">
                <a:solidFill>
                  <a:schemeClr val="accent6">
                    <a:lumMod val="50000"/>
                  </a:schemeClr>
                </a:solidFill>
              </a:rPr>
              <a:t>Applicants complete the knowledge test on-line through a web based “Remote Testing Portal”</a:t>
            </a:r>
          </a:p>
        </p:txBody>
      </p:sp>
    </p:spTree>
    <p:extLst>
      <p:ext uri="{BB962C8B-B14F-4D97-AF65-F5344CB8AC3E}">
        <p14:creationId xmlns:p14="http://schemas.microsoft.com/office/powerpoint/2010/main" val="412474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695341"/>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Remote Testing vs. In-Person Testing</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5DE8832-5E36-3112-E657-A8CA9AC92663}"/>
              </a:ext>
            </a:extLst>
          </p:cNvPr>
          <p:cNvSpPr/>
          <p:nvPr/>
        </p:nvSpPr>
        <p:spPr>
          <a:xfrm>
            <a:off x="992221" y="2325178"/>
            <a:ext cx="3212983" cy="695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Differences</a:t>
            </a:r>
          </a:p>
        </p:txBody>
      </p:sp>
      <p:sp>
        <p:nvSpPr>
          <p:cNvPr id="4" name="Rectangle 3">
            <a:extLst>
              <a:ext uri="{FF2B5EF4-FFF2-40B4-BE49-F238E27FC236}">
                <a16:creationId xmlns:a16="http://schemas.microsoft.com/office/drawing/2014/main" id="{C49A9B8C-B3A6-79C8-21BC-6B30D8924876}"/>
              </a:ext>
            </a:extLst>
          </p:cNvPr>
          <p:cNvSpPr/>
          <p:nvPr/>
        </p:nvSpPr>
        <p:spPr>
          <a:xfrm>
            <a:off x="5094438" y="2325177"/>
            <a:ext cx="3212983" cy="695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Similarities</a:t>
            </a:r>
          </a:p>
        </p:txBody>
      </p:sp>
      <p:sp>
        <p:nvSpPr>
          <p:cNvPr id="6" name="TextBox 5">
            <a:extLst>
              <a:ext uri="{FF2B5EF4-FFF2-40B4-BE49-F238E27FC236}">
                <a16:creationId xmlns:a16="http://schemas.microsoft.com/office/drawing/2014/main" id="{2AD09456-E85C-C8CF-167B-AC515F0D3D47}"/>
              </a:ext>
            </a:extLst>
          </p:cNvPr>
          <p:cNvSpPr txBox="1"/>
          <p:nvPr/>
        </p:nvSpPr>
        <p:spPr>
          <a:xfrm>
            <a:off x="5055528" y="3204626"/>
            <a:ext cx="328009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Same content from the same bank of test questions. </a:t>
            </a:r>
          </a:p>
          <a:p>
            <a:endParaRPr lang="en-US" dirty="0"/>
          </a:p>
          <a:p>
            <a:pPr marL="285750" indent="-285750">
              <a:buFont typeface="Arial" panose="020B0604020202020204" pitchFamily="34" charset="0"/>
              <a:buChar char="•"/>
            </a:pPr>
            <a:r>
              <a:rPr lang="en-US" dirty="0"/>
              <a:t>Fulfills the same knowledge testing requirement needed to receive an instruction permit. </a:t>
            </a:r>
          </a:p>
        </p:txBody>
      </p:sp>
      <p:sp>
        <p:nvSpPr>
          <p:cNvPr id="7" name="TextBox 6">
            <a:extLst>
              <a:ext uri="{FF2B5EF4-FFF2-40B4-BE49-F238E27FC236}">
                <a16:creationId xmlns:a16="http://schemas.microsoft.com/office/drawing/2014/main" id="{7F093B9C-A42E-7642-7F5C-1BB5F4A3D716}"/>
              </a:ext>
            </a:extLst>
          </p:cNvPr>
          <p:cNvSpPr txBox="1"/>
          <p:nvPr/>
        </p:nvSpPr>
        <p:spPr>
          <a:xfrm>
            <a:off x="953311" y="3204626"/>
            <a:ext cx="328009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Web-based delivery, instead of an application. </a:t>
            </a:r>
          </a:p>
          <a:p>
            <a:endParaRPr lang="en-US" dirty="0"/>
          </a:p>
          <a:p>
            <a:pPr marL="285750" indent="-285750">
              <a:buFont typeface="Arial" panose="020B0604020202020204" pitchFamily="34" charset="0"/>
              <a:buChar char="•"/>
            </a:pPr>
            <a:r>
              <a:rPr lang="en-US" dirty="0"/>
              <a:t>Remote portal suspends users’ test session if it is minimized (to prevent looking up answer on a browser). </a:t>
            </a:r>
          </a:p>
        </p:txBody>
      </p:sp>
    </p:spTree>
    <p:extLst>
      <p:ext uri="{BB962C8B-B14F-4D97-AF65-F5344CB8AC3E}">
        <p14:creationId xmlns:p14="http://schemas.microsoft.com/office/powerpoint/2010/main" val="230508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B0F0D6-92D7-6BF6-55B3-E13F82E98399}"/>
              </a:ext>
            </a:extLst>
          </p:cNvPr>
          <p:cNvSpPr txBox="1"/>
          <p:nvPr/>
        </p:nvSpPr>
        <p:spPr>
          <a:xfrm>
            <a:off x="1698" y="2217310"/>
            <a:ext cx="3514218" cy="1107996"/>
          </a:xfrm>
          <a:prstGeom prst="rect">
            <a:avLst/>
          </a:prstGeom>
          <a:noFill/>
        </p:spPr>
        <p:txBody>
          <a:bodyPr wrap="square" lIns="342900" rIns="274320" rtlCol="0" anchor="ctr">
            <a:spAutoFit/>
          </a:bodyPr>
          <a:lstStyle/>
          <a:p>
            <a:r>
              <a:rPr lang="en-US" sz="3300" spc="38" dirty="0">
                <a:solidFill>
                  <a:schemeClr val="bg1"/>
                </a:solidFill>
                <a:latin typeface="+mj-lt"/>
              </a:rPr>
              <a:t>Onboarding Schools</a:t>
            </a:r>
            <a:endParaRPr lang="en-US" sz="3300" b="1" spc="38" dirty="0">
              <a:solidFill>
                <a:schemeClr val="bg1"/>
              </a:solidFill>
              <a:latin typeface="+mj-lt"/>
            </a:endParaRPr>
          </a:p>
        </p:txBody>
      </p:sp>
      <p:sp>
        <p:nvSpPr>
          <p:cNvPr id="8" name="TextBox 7">
            <a:extLst>
              <a:ext uri="{FF2B5EF4-FFF2-40B4-BE49-F238E27FC236}">
                <a16:creationId xmlns:a16="http://schemas.microsoft.com/office/drawing/2014/main" id="{6A3C507A-FFD2-9EEC-EE24-F46570F56C34}"/>
              </a:ext>
            </a:extLst>
          </p:cNvPr>
          <p:cNvSpPr txBox="1"/>
          <p:nvPr/>
        </p:nvSpPr>
        <p:spPr>
          <a:xfrm>
            <a:off x="0" y="3600451"/>
            <a:ext cx="3515916" cy="369332"/>
          </a:xfrm>
          <a:prstGeom prst="rect">
            <a:avLst/>
          </a:prstGeom>
          <a:noFill/>
        </p:spPr>
        <p:txBody>
          <a:bodyPr wrap="square" lIns="342900" rIns="274320" rtlCol="0">
            <a:spAutoFit/>
          </a:bodyPr>
          <a:lstStyle/>
          <a:p>
            <a:r>
              <a:rPr lang="en-US" b="1" dirty="0">
                <a:solidFill>
                  <a:schemeClr val="bg1"/>
                </a:solidFill>
                <a:latin typeface="Roboto Slab" pitchFamily="2" charset="0"/>
                <a:ea typeface="Roboto Slab" pitchFamily="2" charset="0"/>
              </a:rPr>
              <a:t>Skip the Trip</a:t>
            </a:r>
          </a:p>
        </p:txBody>
      </p:sp>
      <p:cxnSp>
        <p:nvCxnSpPr>
          <p:cNvPr id="9" name="Straight Connector 8">
            <a:extLst>
              <a:ext uri="{FF2B5EF4-FFF2-40B4-BE49-F238E27FC236}">
                <a16:creationId xmlns:a16="http://schemas.microsoft.com/office/drawing/2014/main" id="{AC65001B-234E-098D-CFC9-735E184308C2}"/>
              </a:ext>
            </a:extLst>
          </p:cNvPr>
          <p:cNvCxnSpPr/>
          <p:nvPr/>
        </p:nvCxnSpPr>
        <p:spPr>
          <a:xfrm>
            <a:off x="358574" y="3463290"/>
            <a:ext cx="480060" cy="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Classroom outline">
            <a:extLst>
              <a:ext uri="{FF2B5EF4-FFF2-40B4-BE49-F238E27FC236}">
                <a16:creationId xmlns:a16="http://schemas.microsoft.com/office/drawing/2014/main" id="{CF8A69BA-882A-AE6F-4A2C-C1415A4EBC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0840" y="2161333"/>
            <a:ext cx="2327945" cy="2327945"/>
          </a:xfrm>
          <a:prstGeom prst="rect">
            <a:avLst/>
          </a:prstGeom>
        </p:spPr>
      </p:pic>
    </p:spTree>
    <p:extLst>
      <p:ext uri="{BB962C8B-B14F-4D97-AF65-F5344CB8AC3E}">
        <p14:creationId xmlns:p14="http://schemas.microsoft.com/office/powerpoint/2010/main" val="12106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695341"/>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Getting Started</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4F814B3-8462-5434-78EE-7A8DFB35DDB6}"/>
              </a:ext>
            </a:extLst>
          </p:cNvPr>
          <p:cNvSpPr/>
          <p:nvPr/>
        </p:nvSpPr>
        <p:spPr>
          <a:xfrm>
            <a:off x="1350628" y="2414896"/>
            <a:ext cx="494950" cy="486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Rounded Corners 7">
            <a:extLst>
              <a:ext uri="{FF2B5EF4-FFF2-40B4-BE49-F238E27FC236}">
                <a16:creationId xmlns:a16="http://schemas.microsoft.com/office/drawing/2014/main" id="{2850C3D7-D9EE-165C-AAA3-0BE84DC7F31F}"/>
              </a:ext>
            </a:extLst>
          </p:cNvPr>
          <p:cNvSpPr/>
          <p:nvPr/>
        </p:nvSpPr>
        <p:spPr>
          <a:xfrm>
            <a:off x="1350628" y="3410422"/>
            <a:ext cx="494950" cy="486562"/>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2</a:t>
            </a:r>
          </a:p>
        </p:txBody>
      </p:sp>
      <p:sp>
        <p:nvSpPr>
          <p:cNvPr id="9" name="Rectangle: Rounded Corners 8">
            <a:extLst>
              <a:ext uri="{FF2B5EF4-FFF2-40B4-BE49-F238E27FC236}">
                <a16:creationId xmlns:a16="http://schemas.microsoft.com/office/drawing/2014/main" id="{BCAD3C76-34E4-BA0E-56E3-5BD85E5321D5}"/>
              </a:ext>
            </a:extLst>
          </p:cNvPr>
          <p:cNvSpPr/>
          <p:nvPr/>
        </p:nvSpPr>
        <p:spPr>
          <a:xfrm>
            <a:off x="1350628" y="4405948"/>
            <a:ext cx="494950" cy="48656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3</a:t>
            </a:r>
          </a:p>
        </p:txBody>
      </p:sp>
      <p:sp>
        <p:nvSpPr>
          <p:cNvPr id="10" name="TextBox 9">
            <a:extLst>
              <a:ext uri="{FF2B5EF4-FFF2-40B4-BE49-F238E27FC236}">
                <a16:creationId xmlns:a16="http://schemas.microsoft.com/office/drawing/2014/main" id="{A91220C1-EC8D-B08B-3192-342F3E240D4F}"/>
              </a:ext>
            </a:extLst>
          </p:cNvPr>
          <p:cNvSpPr txBox="1"/>
          <p:nvPr/>
        </p:nvSpPr>
        <p:spPr>
          <a:xfrm>
            <a:off x="2072081" y="2378238"/>
            <a:ext cx="5234730" cy="523220"/>
          </a:xfrm>
          <a:prstGeom prst="rect">
            <a:avLst/>
          </a:prstGeom>
          <a:noFill/>
        </p:spPr>
        <p:txBody>
          <a:bodyPr wrap="square" rtlCol="0">
            <a:spAutoFit/>
          </a:bodyPr>
          <a:lstStyle/>
          <a:p>
            <a:r>
              <a:rPr lang="en-US" sz="1200" dirty="0">
                <a:solidFill>
                  <a:schemeClr val="bg2">
                    <a:lumMod val="75000"/>
                  </a:schemeClr>
                </a:solidFill>
              </a:rPr>
              <a:t>CONTACT US:</a:t>
            </a:r>
          </a:p>
          <a:p>
            <a:r>
              <a:rPr lang="en-US" sz="1600" dirty="0"/>
              <a:t>Reach out to </a:t>
            </a:r>
            <a:r>
              <a:rPr lang="en-US" sz="1600" dirty="0">
                <a:solidFill>
                  <a:srgbClr val="FFC000"/>
                </a:solidFill>
              </a:rPr>
              <a:t>skipthetrip.support@iowadot.us</a:t>
            </a:r>
          </a:p>
        </p:txBody>
      </p:sp>
      <p:sp>
        <p:nvSpPr>
          <p:cNvPr id="11" name="TextBox 10">
            <a:extLst>
              <a:ext uri="{FF2B5EF4-FFF2-40B4-BE49-F238E27FC236}">
                <a16:creationId xmlns:a16="http://schemas.microsoft.com/office/drawing/2014/main" id="{9332DA65-EC0F-3C02-91DF-53459B2EF586}"/>
              </a:ext>
            </a:extLst>
          </p:cNvPr>
          <p:cNvSpPr txBox="1"/>
          <p:nvPr/>
        </p:nvSpPr>
        <p:spPr>
          <a:xfrm>
            <a:off x="2072081" y="3097485"/>
            <a:ext cx="6158857" cy="1015663"/>
          </a:xfrm>
          <a:prstGeom prst="rect">
            <a:avLst/>
          </a:prstGeom>
          <a:noFill/>
        </p:spPr>
        <p:txBody>
          <a:bodyPr wrap="square" rtlCol="0">
            <a:spAutoFit/>
          </a:bodyPr>
          <a:lstStyle/>
          <a:p>
            <a:r>
              <a:rPr lang="en-US" sz="1200" dirty="0">
                <a:solidFill>
                  <a:schemeClr val="bg2">
                    <a:lumMod val="75000"/>
                  </a:schemeClr>
                </a:solidFill>
              </a:rPr>
              <a:t>ACKNOWLEDGEMENT RECEIPT:</a:t>
            </a:r>
          </a:p>
          <a:p>
            <a:r>
              <a:rPr lang="en-US" sz="1600" dirty="0"/>
              <a:t>The School or Agency will receive an email containing a blank memorandum of understanding (MOU) and a program participant addendum. </a:t>
            </a:r>
            <a:endParaRPr lang="en-US" sz="1600" dirty="0">
              <a:solidFill>
                <a:srgbClr val="FFC000"/>
              </a:solidFill>
            </a:endParaRPr>
          </a:p>
        </p:txBody>
      </p:sp>
      <p:sp>
        <p:nvSpPr>
          <p:cNvPr id="12" name="TextBox 11">
            <a:extLst>
              <a:ext uri="{FF2B5EF4-FFF2-40B4-BE49-F238E27FC236}">
                <a16:creationId xmlns:a16="http://schemas.microsoft.com/office/drawing/2014/main" id="{F4850A9D-7B3D-D8F0-A58A-F9A256A26382}"/>
              </a:ext>
            </a:extLst>
          </p:cNvPr>
          <p:cNvSpPr txBox="1"/>
          <p:nvPr/>
        </p:nvSpPr>
        <p:spPr>
          <a:xfrm>
            <a:off x="2072081" y="4343625"/>
            <a:ext cx="6110219" cy="1508105"/>
          </a:xfrm>
          <a:prstGeom prst="rect">
            <a:avLst/>
          </a:prstGeom>
          <a:noFill/>
        </p:spPr>
        <p:txBody>
          <a:bodyPr wrap="square" rtlCol="0">
            <a:spAutoFit/>
          </a:bodyPr>
          <a:lstStyle/>
          <a:p>
            <a:r>
              <a:rPr lang="en-US" sz="1200" dirty="0">
                <a:solidFill>
                  <a:schemeClr val="bg2">
                    <a:lumMod val="75000"/>
                  </a:schemeClr>
                </a:solidFill>
              </a:rPr>
              <a:t>AGREEMENTS:</a:t>
            </a:r>
          </a:p>
          <a:p>
            <a:r>
              <a:rPr lang="en-US" sz="1600" dirty="0"/>
              <a:t>An authorized representative of the school/agency is required to:</a:t>
            </a:r>
          </a:p>
          <a:p>
            <a:pPr marL="285750" indent="-285750">
              <a:buFont typeface="Arial" panose="020B0604020202020204" pitchFamily="34" charset="0"/>
              <a:buChar char="•"/>
            </a:pPr>
            <a:r>
              <a:rPr lang="en-US" sz="1200" dirty="0">
                <a:solidFill>
                  <a:schemeClr val="bg2">
                    <a:lumMod val="75000"/>
                  </a:schemeClr>
                </a:solidFill>
              </a:rPr>
              <a:t>Review and sign the MOU</a:t>
            </a:r>
          </a:p>
          <a:p>
            <a:pPr marL="285750" indent="-285750">
              <a:buFont typeface="Arial" panose="020B0604020202020204" pitchFamily="34" charset="0"/>
              <a:buChar char="•"/>
            </a:pPr>
            <a:r>
              <a:rPr lang="en-US" sz="1200" dirty="0">
                <a:solidFill>
                  <a:schemeClr val="bg2">
                    <a:lumMod val="75000"/>
                  </a:schemeClr>
                </a:solidFill>
              </a:rPr>
              <a:t>Determine your agencies proctor (program participant</a:t>
            </a:r>
          </a:p>
          <a:p>
            <a:pPr marL="285750" indent="-285750">
              <a:buFont typeface="Arial" panose="020B0604020202020204" pitchFamily="34" charset="0"/>
              <a:buChar char="•"/>
            </a:pPr>
            <a:r>
              <a:rPr lang="en-US" sz="1200" dirty="0">
                <a:solidFill>
                  <a:schemeClr val="bg2">
                    <a:lumMod val="75000"/>
                  </a:schemeClr>
                </a:solidFill>
              </a:rPr>
              <a:t>Have each proctor complete the program participant addendum. (This form must also be signed by the authorized representative. </a:t>
            </a:r>
          </a:p>
        </p:txBody>
      </p:sp>
    </p:spTree>
    <p:extLst>
      <p:ext uri="{BB962C8B-B14F-4D97-AF65-F5344CB8AC3E}">
        <p14:creationId xmlns:p14="http://schemas.microsoft.com/office/powerpoint/2010/main" val="209472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754380" y="1611631"/>
            <a:ext cx="7635240" cy="695341"/>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Getting Started - continued</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754380" y="21157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4F814B3-8462-5434-78EE-7A8DFB35DDB6}"/>
              </a:ext>
            </a:extLst>
          </p:cNvPr>
          <p:cNvSpPr/>
          <p:nvPr/>
        </p:nvSpPr>
        <p:spPr>
          <a:xfrm>
            <a:off x="1350628" y="2414896"/>
            <a:ext cx="494950" cy="486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 name="Rectangle: Rounded Corners 7">
            <a:extLst>
              <a:ext uri="{FF2B5EF4-FFF2-40B4-BE49-F238E27FC236}">
                <a16:creationId xmlns:a16="http://schemas.microsoft.com/office/drawing/2014/main" id="{2850C3D7-D9EE-165C-AAA3-0BE84DC7F31F}"/>
              </a:ext>
            </a:extLst>
          </p:cNvPr>
          <p:cNvSpPr/>
          <p:nvPr/>
        </p:nvSpPr>
        <p:spPr>
          <a:xfrm>
            <a:off x="1350628" y="3410422"/>
            <a:ext cx="494950" cy="486562"/>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5</a:t>
            </a:r>
          </a:p>
        </p:txBody>
      </p:sp>
      <p:sp>
        <p:nvSpPr>
          <p:cNvPr id="9" name="Rectangle: Rounded Corners 8">
            <a:extLst>
              <a:ext uri="{FF2B5EF4-FFF2-40B4-BE49-F238E27FC236}">
                <a16:creationId xmlns:a16="http://schemas.microsoft.com/office/drawing/2014/main" id="{BCAD3C76-34E4-BA0E-56E3-5BD85E5321D5}"/>
              </a:ext>
            </a:extLst>
          </p:cNvPr>
          <p:cNvSpPr/>
          <p:nvPr/>
        </p:nvSpPr>
        <p:spPr>
          <a:xfrm>
            <a:off x="1350628" y="4405948"/>
            <a:ext cx="494950" cy="48656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6</a:t>
            </a:r>
          </a:p>
        </p:txBody>
      </p:sp>
      <p:sp>
        <p:nvSpPr>
          <p:cNvPr id="10" name="TextBox 9">
            <a:extLst>
              <a:ext uri="{FF2B5EF4-FFF2-40B4-BE49-F238E27FC236}">
                <a16:creationId xmlns:a16="http://schemas.microsoft.com/office/drawing/2014/main" id="{A91220C1-EC8D-B08B-3192-342F3E240D4F}"/>
              </a:ext>
            </a:extLst>
          </p:cNvPr>
          <p:cNvSpPr txBox="1"/>
          <p:nvPr/>
        </p:nvSpPr>
        <p:spPr>
          <a:xfrm>
            <a:off x="2072081" y="2378238"/>
            <a:ext cx="5234730" cy="769441"/>
          </a:xfrm>
          <a:prstGeom prst="rect">
            <a:avLst/>
          </a:prstGeom>
          <a:noFill/>
        </p:spPr>
        <p:txBody>
          <a:bodyPr wrap="square" rtlCol="0">
            <a:spAutoFit/>
          </a:bodyPr>
          <a:lstStyle/>
          <a:p>
            <a:r>
              <a:rPr lang="en-US" sz="1200" dirty="0">
                <a:solidFill>
                  <a:schemeClr val="bg2">
                    <a:lumMod val="75000"/>
                  </a:schemeClr>
                </a:solidFill>
              </a:rPr>
              <a:t>SUBMIT AGREEMENTS:</a:t>
            </a:r>
          </a:p>
          <a:p>
            <a:r>
              <a:rPr lang="en-US" sz="1600" dirty="0"/>
              <a:t>Email the signed MOU and proctor agreement to </a:t>
            </a:r>
            <a:r>
              <a:rPr lang="en-US" sz="1600" dirty="0">
                <a:solidFill>
                  <a:srgbClr val="FFC000"/>
                </a:solidFill>
              </a:rPr>
              <a:t>skipthetrip.support@iowadot.us</a:t>
            </a:r>
          </a:p>
        </p:txBody>
      </p:sp>
      <p:sp>
        <p:nvSpPr>
          <p:cNvPr id="11" name="TextBox 10">
            <a:extLst>
              <a:ext uri="{FF2B5EF4-FFF2-40B4-BE49-F238E27FC236}">
                <a16:creationId xmlns:a16="http://schemas.microsoft.com/office/drawing/2014/main" id="{9332DA65-EC0F-3C02-91DF-53459B2EF586}"/>
              </a:ext>
            </a:extLst>
          </p:cNvPr>
          <p:cNvSpPr txBox="1"/>
          <p:nvPr/>
        </p:nvSpPr>
        <p:spPr>
          <a:xfrm>
            <a:off x="2072081" y="3253128"/>
            <a:ext cx="5234730" cy="769441"/>
          </a:xfrm>
          <a:prstGeom prst="rect">
            <a:avLst/>
          </a:prstGeom>
          <a:noFill/>
        </p:spPr>
        <p:txBody>
          <a:bodyPr wrap="square" rtlCol="0">
            <a:spAutoFit/>
          </a:bodyPr>
          <a:lstStyle/>
          <a:p>
            <a:r>
              <a:rPr lang="en-US" sz="1200" dirty="0">
                <a:solidFill>
                  <a:schemeClr val="bg2">
                    <a:lumMod val="75000"/>
                  </a:schemeClr>
                </a:solidFill>
              </a:rPr>
              <a:t>AGREEMENT APPROVAL:</a:t>
            </a:r>
          </a:p>
          <a:p>
            <a:r>
              <a:rPr lang="en-US" sz="1600" dirty="0"/>
              <a:t>Once the agreements are properly executed the school will receive a signed copy.</a:t>
            </a:r>
            <a:endParaRPr lang="en-US" sz="1600" dirty="0">
              <a:solidFill>
                <a:srgbClr val="FFC000"/>
              </a:solidFill>
            </a:endParaRPr>
          </a:p>
        </p:txBody>
      </p:sp>
      <p:sp>
        <p:nvSpPr>
          <p:cNvPr id="12" name="TextBox 11">
            <a:extLst>
              <a:ext uri="{FF2B5EF4-FFF2-40B4-BE49-F238E27FC236}">
                <a16:creationId xmlns:a16="http://schemas.microsoft.com/office/drawing/2014/main" id="{F4850A9D-7B3D-D8F0-A58A-F9A256A26382}"/>
              </a:ext>
            </a:extLst>
          </p:cNvPr>
          <p:cNvSpPr txBox="1"/>
          <p:nvPr/>
        </p:nvSpPr>
        <p:spPr>
          <a:xfrm>
            <a:off x="2072081" y="4343625"/>
            <a:ext cx="5234730" cy="769441"/>
          </a:xfrm>
          <a:prstGeom prst="rect">
            <a:avLst/>
          </a:prstGeom>
          <a:noFill/>
        </p:spPr>
        <p:txBody>
          <a:bodyPr wrap="square" rtlCol="0">
            <a:spAutoFit/>
          </a:bodyPr>
          <a:lstStyle/>
          <a:p>
            <a:r>
              <a:rPr lang="en-US" sz="1200" dirty="0">
                <a:solidFill>
                  <a:schemeClr val="bg2">
                    <a:lumMod val="75000"/>
                  </a:schemeClr>
                </a:solidFill>
              </a:rPr>
              <a:t>TRAINING:</a:t>
            </a:r>
          </a:p>
          <a:p>
            <a:r>
              <a:rPr lang="en-US" sz="1600" dirty="0"/>
              <a:t>The proctors will receive an email with their user ID and password along with a link to the training. </a:t>
            </a:r>
          </a:p>
        </p:txBody>
      </p:sp>
    </p:spTree>
    <p:extLst>
      <p:ext uri="{BB962C8B-B14F-4D97-AF65-F5344CB8AC3E}">
        <p14:creationId xmlns:p14="http://schemas.microsoft.com/office/powerpoint/2010/main" val="244899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5A4E1F-6214-420D-B855-FC184127F7EB}"/>
              </a:ext>
            </a:extLst>
          </p:cNvPr>
          <p:cNvSpPr/>
          <p:nvPr/>
        </p:nvSpPr>
        <p:spPr>
          <a:xfrm>
            <a:off x="295640" y="1440906"/>
            <a:ext cx="5222138" cy="523220"/>
          </a:xfrm>
          <a:prstGeom prst="rect">
            <a:avLst/>
          </a:prstGeom>
        </p:spPr>
        <p:txBody>
          <a:bodyPr wrap="square">
            <a:spAutoFit/>
          </a:bodyPr>
          <a:lstStyle/>
          <a:p>
            <a:r>
              <a:rPr lang="en-US" sz="2800" b="1" dirty="0">
                <a:solidFill>
                  <a:srgbClr val="00717F"/>
                </a:solidFill>
                <a:latin typeface="Century Gothic" panose="020B0502020202020204" pitchFamily="34" charset="0"/>
                <a:cs typeface="Arial" panose="020B0604020202020204" pitchFamily="34" charset="0"/>
              </a:rPr>
              <a:t>Welcome!</a:t>
            </a:r>
            <a:endParaRPr lang="en-US" b="1" dirty="0">
              <a:solidFill>
                <a:srgbClr val="00717F"/>
              </a:solidFill>
              <a:latin typeface="Century Gothic" panose="020B0502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6BBA519-D8E9-44DA-8469-9AA5FBE9545A}"/>
              </a:ext>
            </a:extLst>
          </p:cNvPr>
          <p:cNvSpPr/>
          <p:nvPr/>
        </p:nvSpPr>
        <p:spPr>
          <a:xfrm>
            <a:off x="295640" y="1964126"/>
            <a:ext cx="8543560" cy="400110"/>
          </a:xfrm>
          <a:prstGeom prst="rect">
            <a:avLst/>
          </a:prstGeom>
        </p:spPr>
        <p:txBody>
          <a:bodyPr wrap="square">
            <a:spAutoFit/>
          </a:bodyPr>
          <a:lstStyle/>
          <a:p>
            <a:r>
              <a:rPr lang="en-US" sz="2000" b="1" dirty="0">
                <a:latin typeface="Century Gothic" panose="020B0502020202020204" pitchFamily="34" charset="0"/>
                <a:cs typeface="Arial" panose="020B0604020202020204" pitchFamily="34" charset="0"/>
              </a:rPr>
              <a:t>Thank you for joining us!</a:t>
            </a:r>
          </a:p>
        </p:txBody>
      </p:sp>
      <p:sp>
        <p:nvSpPr>
          <p:cNvPr id="2" name="Rectangle 1">
            <a:extLst>
              <a:ext uri="{FF2B5EF4-FFF2-40B4-BE49-F238E27FC236}">
                <a16:creationId xmlns:a16="http://schemas.microsoft.com/office/drawing/2014/main" id="{0E97A8DA-3343-3D9F-8333-CFBEFF97BC8B}"/>
              </a:ext>
            </a:extLst>
          </p:cNvPr>
          <p:cNvSpPr/>
          <p:nvPr/>
        </p:nvSpPr>
        <p:spPr>
          <a:xfrm>
            <a:off x="295640" y="2570013"/>
            <a:ext cx="7111000" cy="2954655"/>
          </a:xfrm>
          <a:prstGeom prst="rect">
            <a:avLst/>
          </a:prstGeom>
        </p:spPr>
        <p:txBody>
          <a:bodyPr wrap="square" lIns="91440" tIns="45720" rIns="91440" bIns="45720" anchor="t">
            <a:spAutoFit/>
          </a:bodyPr>
          <a:lstStyle/>
          <a:p>
            <a:r>
              <a:rPr lang="en-US" sz="2000" b="1" dirty="0">
                <a:latin typeface="Century Gothic" panose="020B0502020202020204" pitchFamily="34" charset="0"/>
                <a:cs typeface="Arial" panose="020B0604020202020204" pitchFamily="34" charset="0"/>
              </a:rPr>
              <a:t>Agenda</a:t>
            </a:r>
          </a:p>
          <a:p>
            <a:endParaRPr lang="en-US" sz="2000" b="1" dirty="0">
              <a:latin typeface="Century Gothic" panose="020B0502020202020204" pitchFamily="34" charset="0"/>
              <a:cs typeface="Arial" panose="020B0604020202020204" pitchFamily="34" charset="0"/>
            </a:endParaRPr>
          </a:p>
          <a:p>
            <a:pPr marL="342900" indent="-342900">
              <a:buSzPts val="1000"/>
              <a:buFont typeface="Symbol" panose="05050102010706020507" pitchFamily="18" charset="2"/>
              <a:buChar char=""/>
              <a:tabLst>
                <a:tab pos="457200" algn="l"/>
              </a:tabLst>
            </a:pPr>
            <a:r>
              <a:rPr lang="en-US" dirty="0">
                <a:latin typeface="Calibri"/>
                <a:ea typeface="Calibri"/>
                <a:cs typeface="Calibri"/>
              </a:rPr>
              <a:t>Graduated Driver's License (GDL)</a:t>
            </a:r>
          </a:p>
          <a:p>
            <a:pPr marL="342900" indent="-342900">
              <a:buSzPts val="1000"/>
              <a:buFont typeface="Symbol" panose="05050102010706020507" pitchFamily="18" charset="2"/>
              <a:buChar char=""/>
              <a:tabLst>
                <a:tab pos="457200" algn="l"/>
              </a:tabLst>
            </a:pPr>
            <a:r>
              <a:rPr lang="en-US" dirty="0">
                <a:latin typeface="Calibri"/>
                <a:ea typeface="Calibri"/>
                <a:cs typeface="Calibri"/>
              </a:rPr>
              <a:t>Special Minor</a:t>
            </a:r>
            <a:r>
              <a:rPr lang="en-US" dirty="0">
                <a:effectLst/>
                <a:latin typeface="Calibri"/>
                <a:ea typeface="Calibri"/>
                <a:cs typeface="Calibri"/>
              </a:rPr>
              <a:t> </a:t>
            </a:r>
            <a:r>
              <a:rPr lang="en-US" dirty="0">
                <a:latin typeface="Calibri"/>
                <a:ea typeface="Calibri"/>
                <a:cs typeface="Calibri"/>
              </a:rPr>
              <a:t>Restricted</a:t>
            </a:r>
            <a:r>
              <a:rPr lang="en-US" dirty="0">
                <a:effectLst/>
                <a:latin typeface="Calibri"/>
                <a:ea typeface="Calibri"/>
                <a:cs typeface="Calibri"/>
              </a:rPr>
              <a:t> </a:t>
            </a:r>
            <a:r>
              <a:rPr lang="en-US" dirty="0">
                <a:latin typeface="Calibri"/>
                <a:ea typeface="Calibri"/>
                <a:cs typeface="Calibri"/>
              </a:rPr>
              <a:t>License (School/Work Permit)</a:t>
            </a:r>
          </a:p>
          <a:p>
            <a:pPr marL="342900" marR="0" lvl="0" indent="-342900">
              <a:buSzPts val="1000"/>
              <a:buFont typeface="Symbol" panose="05050102010706020507" pitchFamily="18" charset="2"/>
              <a:buChar char=""/>
              <a:tabLst>
                <a:tab pos="457200" algn="l"/>
              </a:tabLst>
            </a:pPr>
            <a:r>
              <a:rPr lang="en-US" dirty="0">
                <a:latin typeface="Calibri"/>
                <a:ea typeface="Calibri" panose="020F0502020204030204" pitchFamily="34" charset="0"/>
                <a:cs typeface="Calibri"/>
              </a:rPr>
              <a:t>Moped</a:t>
            </a:r>
            <a:endParaRPr lang="en-US" dirty="0">
              <a:latin typeface="Calibri" panose="020F0502020204030204" pitchFamily="34" charset="0"/>
              <a:ea typeface="Calibri" panose="020F0502020204030204" pitchFamily="34" charset="0"/>
              <a:cs typeface="Calibri"/>
            </a:endParaRPr>
          </a:p>
          <a:p>
            <a:pPr marL="342900" marR="0" lvl="0" indent="-342900">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rPr>
              <a:t>Parent-Taught Driver Education</a:t>
            </a:r>
          </a:p>
          <a:p>
            <a:pPr marL="342900" marR="0" lvl="0" indent="-342900">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rPr>
              <a:t>Skip the Trip</a:t>
            </a:r>
          </a:p>
          <a:p>
            <a:pPr marL="800100" lvl="1" indent="-342900">
              <a:buSzPts val="1000"/>
              <a:buFont typeface="Symbol" panose="05050102010706020507" pitchFamily="18" charset="2"/>
              <a:buChar char=""/>
              <a:tabLst>
                <a:tab pos="457200" algn="l"/>
              </a:tabLst>
            </a:pPr>
            <a:endParaRPr lang="en-US" dirty="0">
              <a:effectLst/>
              <a:latin typeface="Calibri" panose="020F0502020204030204" pitchFamily="34" charset="0"/>
              <a:ea typeface="Calibri" panose="020F0502020204030204" pitchFamily="34" charset="0"/>
            </a:endParaRPr>
          </a:p>
          <a:p>
            <a:pPr marL="342900" marR="0" lvl="0" indent="-342900">
              <a:buSzPts val="1000"/>
              <a:buFont typeface="Symbol" panose="05050102010706020507" pitchFamily="18" charset="2"/>
              <a:buChar char=""/>
              <a:tabLst>
                <a:tab pos="457200" algn="l"/>
              </a:tabLst>
            </a:pPr>
            <a:endParaRPr lang="en-US" dirty="0">
              <a:effectLst/>
              <a:latin typeface="Calibri" panose="020F0502020204030204" pitchFamily="34" charset="0"/>
              <a:ea typeface="Calibri" panose="020F0502020204030204" pitchFamily="34" charset="0"/>
            </a:endParaRPr>
          </a:p>
          <a:p>
            <a:endParaRPr lang="en-US" sz="2000" b="1" dirty="0">
              <a:latin typeface="Century Gothic" panose="020B0502020202020204" pitchFamily="34" charset="0"/>
              <a:cs typeface="Arial" panose="020B0604020202020204" pitchFamily="34" charset="0"/>
            </a:endParaRPr>
          </a:p>
        </p:txBody>
      </p:sp>
      <p:pic>
        <p:nvPicPr>
          <p:cNvPr id="4" name="Graphic 3" descr="Clipboard Checked with solid fill">
            <a:extLst>
              <a:ext uri="{FF2B5EF4-FFF2-40B4-BE49-F238E27FC236}">
                <a16:creationId xmlns:a16="http://schemas.microsoft.com/office/drawing/2014/main" id="{92708D3F-D8E9-9F65-088D-C912283BAC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0944" y="2567847"/>
            <a:ext cx="2133600" cy="2133600"/>
          </a:xfrm>
          <a:prstGeom prst="rect">
            <a:avLst/>
          </a:prstGeom>
        </p:spPr>
      </p:pic>
    </p:spTree>
    <p:custDataLst>
      <p:tags r:id="rId1"/>
    </p:custDataLst>
    <p:extLst>
      <p:ext uri="{BB962C8B-B14F-4D97-AF65-F5344CB8AC3E}">
        <p14:creationId xmlns:p14="http://schemas.microsoft.com/office/powerpoint/2010/main" val="188413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Picture 5" descr="Magnifying glass and question mark">
            <a:extLst>
              <a:ext uri="{FF2B5EF4-FFF2-40B4-BE49-F238E27FC236}">
                <a16:creationId xmlns:a16="http://schemas.microsoft.com/office/drawing/2014/main" id="{A7FC1767-38A8-CA99-C094-278EB7041700}"/>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1970972"/>
            <a:ext cx="4572000" cy="2571628"/>
          </a:xfrm>
          <a:prstGeom prst="rect">
            <a:avLst/>
          </a:prstGeom>
        </p:spPr>
      </p:pic>
      <p:sp>
        <p:nvSpPr>
          <p:cNvPr id="7" name="Rectangle 6">
            <a:extLst>
              <a:ext uri="{FF2B5EF4-FFF2-40B4-BE49-F238E27FC236}">
                <a16:creationId xmlns:a16="http://schemas.microsoft.com/office/drawing/2014/main" id="{E3AC432D-D294-5BEE-BBC8-E0BB808A26EA}"/>
              </a:ext>
              <a:ext uri="{C183D7F6-B498-43B3-948B-1728B52AA6E4}">
                <adec:decorative xmlns:adec="http://schemas.microsoft.com/office/drawing/2017/decorative" val="1"/>
              </a:ext>
            </a:extLst>
          </p:cNvPr>
          <p:cNvSpPr/>
          <p:nvPr/>
        </p:nvSpPr>
        <p:spPr>
          <a:xfrm>
            <a:off x="4048127" y="1518479"/>
            <a:ext cx="5095874" cy="3620624"/>
          </a:xfrm>
          <a:prstGeom prst="rect">
            <a:avLst/>
          </a:prstGeom>
          <a:solidFill>
            <a:schemeClr val="accent1"/>
          </a:solidFill>
          <a:ln>
            <a:noFill/>
          </a:ln>
          <a:effectLst>
            <a:outerShdw blurRad="50800" dist="381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endParaRPr lang="en-US" sz="1350" dirty="0"/>
          </a:p>
        </p:txBody>
      </p:sp>
      <p:sp>
        <p:nvSpPr>
          <p:cNvPr id="32" name="Content Placeholder 31">
            <a:extLst>
              <a:ext uri="{FF2B5EF4-FFF2-40B4-BE49-F238E27FC236}">
                <a16:creationId xmlns:a16="http://schemas.microsoft.com/office/drawing/2014/main" id="{92C11CD2-BF1E-4CC9-83F6-2C46282A584F}"/>
              </a:ext>
            </a:extLst>
          </p:cNvPr>
          <p:cNvSpPr>
            <a:spLocks noGrp="1"/>
          </p:cNvSpPr>
          <p:nvPr>
            <p:ph sz="quarter" idx="16"/>
          </p:nvPr>
        </p:nvSpPr>
        <p:spPr>
          <a:xfrm>
            <a:off x="4048127" y="1724214"/>
            <a:ext cx="4338638" cy="2616042"/>
          </a:xfrm>
          <a:prstGeom prst="rect">
            <a:avLst/>
          </a:prstGeom>
        </p:spPr>
        <p:txBody>
          <a:bodyPr lIns="342900" tIns="45720" rIns="342900" bIns="45720" anchor="t"/>
          <a:lstStyle/>
          <a:p>
            <a:pPr marL="0" indent="0">
              <a:spcBef>
                <a:spcPct val="0"/>
              </a:spcBef>
              <a:spcAft>
                <a:spcPts val="1800"/>
              </a:spcAft>
              <a:buNone/>
            </a:pPr>
            <a:r>
              <a:rPr lang="en-US" sz="2400" b="1" dirty="0">
                <a:solidFill>
                  <a:schemeClr val="bg1"/>
                </a:solidFill>
                <a:latin typeface="+mj-lt"/>
                <a:ea typeface="+mj-ea"/>
                <a:cs typeface="+mj-cs"/>
              </a:rPr>
              <a:t>For Questions</a:t>
            </a:r>
          </a:p>
          <a:p>
            <a:pPr marL="213995" indent="-213995">
              <a:buFont typeface="Arial" panose="020B0604020202020204" pitchFamily="34" charset="0"/>
              <a:buChar char="•"/>
            </a:pPr>
            <a:r>
              <a:rPr lang="en-US" dirty="0">
                <a:solidFill>
                  <a:schemeClr val="bg1"/>
                </a:solidFill>
                <a:latin typeface="Calibri"/>
                <a:cs typeface="Calibri"/>
              </a:rPr>
              <a:t>Contact </a:t>
            </a:r>
            <a:r>
              <a:rPr lang="en-US" dirty="0">
                <a:solidFill>
                  <a:srgbClr val="FFC000"/>
                </a:solidFill>
                <a:latin typeface="Calibri"/>
                <a:cs typeface="Calibri"/>
              </a:rPr>
              <a:t>skipthetrip.support@iowadot.us</a:t>
            </a:r>
          </a:p>
        </p:txBody>
      </p:sp>
      <p:cxnSp>
        <p:nvCxnSpPr>
          <p:cNvPr id="4" name="Straight Connector 3">
            <a:extLst>
              <a:ext uri="{FF2B5EF4-FFF2-40B4-BE49-F238E27FC236}">
                <a16:creationId xmlns:a16="http://schemas.microsoft.com/office/drawing/2014/main" id="{25BDECC8-6894-AE57-95F3-BE290B84923B}"/>
              </a:ext>
            </a:extLst>
          </p:cNvPr>
          <p:cNvCxnSpPr/>
          <p:nvPr/>
        </p:nvCxnSpPr>
        <p:spPr>
          <a:xfrm>
            <a:off x="4407694" y="2283678"/>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Isosceles Triangle 30">
            <a:extLst>
              <a:ext uri="{FF2B5EF4-FFF2-40B4-BE49-F238E27FC236}">
                <a16:creationId xmlns:a16="http://schemas.microsoft.com/office/drawing/2014/main" id="{8A7DD3BC-4EF1-04E7-B597-029D4595149A}"/>
              </a:ext>
            </a:extLst>
          </p:cNvPr>
          <p:cNvSpPr>
            <a:spLocks noGrp="1" noRot="1" noMove="1" noResize="1" noEditPoints="1" noAdjustHandles="1" noChangeArrowheads="1" noChangeShapeType="1"/>
          </p:cNvSpPr>
          <p:nvPr/>
        </p:nvSpPr>
        <p:spPr>
          <a:xfrm rot="5400000" flipH="1">
            <a:off x="2079043" y="4023746"/>
            <a:ext cx="422330" cy="4580413"/>
          </a:xfrm>
          <a:custGeom>
            <a:avLst/>
            <a:gdLst>
              <a:gd name="connsiteX0" fmla="*/ 0 w 508884"/>
              <a:gd name="connsiteY0" fmla="*/ 4908336 h 4908336"/>
              <a:gd name="connsiteX1" fmla="*/ 254442 w 508884"/>
              <a:gd name="connsiteY1" fmla="*/ 0 h 4908336"/>
              <a:gd name="connsiteX2" fmla="*/ 508884 w 508884"/>
              <a:gd name="connsiteY2" fmla="*/ 4908336 h 4908336"/>
              <a:gd name="connsiteX3" fmla="*/ 0 w 508884"/>
              <a:gd name="connsiteY3" fmla="*/ 4908336 h 4908336"/>
              <a:gd name="connsiteX0" fmla="*/ 63610 w 572494"/>
              <a:gd name="connsiteY0" fmla="*/ 4924239 h 4924239"/>
              <a:gd name="connsiteX1" fmla="*/ 0 w 572494"/>
              <a:gd name="connsiteY1" fmla="*/ 0 h 4924239"/>
              <a:gd name="connsiteX2" fmla="*/ 572494 w 572494"/>
              <a:gd name="connsiteY2" fmla="*/ 4924239 h 4924239"/>
              <a:gd name="connsiteX3" fmla="*/ 63610 w 572494"/>
              <a:gd name="connsiteY3" fmla="*/ 4924239 h 4924239"/>
              <a:gd name="connsiteX0" fmla="*/ 63610 w 580447"/>
              <a:gd name="connsiteY0" fmla="*/ 4924239 h 4924241"/>
              <a:gd name="connsiteX1" fmla="*/ 0 w 580447"/>
              <a:gd name="connsiteY1" fmla="*/ 0 h 4924241"/>
              <a:gd name="connsiteX2" fmla="*/ 580447 w 580447"/>
              <a:gd name="connsiteY2" fmla="*/ 4924241 h 4924241"/>
              <a:gd name="connsiteX3" fmla="*/ 63610 w 580447"/>
              <a:gd name="connsiteY3" fmla="*/ 4924239 h 4924241"/>
              <a:gd name="connsiteX0" fmla="*/ 0 w 1161888"/>
              <a:gd name="connsiteY0" fmla="*/ 4932672 h 4932672"/>
              <a:gd name="connsiteX1" fmla="*/ 581441 w 1161888"/>
              <a:gd name="connsiteY1" fmla="*/ 0 h 4932672"/>
              <a:gd name="connsiteX2" fmla="*/ 1161888 w 1161888"/>
              <a:gd name="connsiteY2" fmla="*/ 4924241 h 4932672"/>
              <a:gd name="connsiteX3" fmla="*/ 0 w 1161888"/>
              <a:gd name="connsiteY3" fmla="*/ 4932672 h 4932672"/>
              <a:gd name="connsiteX0" fmla="*/ 0 w 592483"/>
              <a:gd name="connsiteY0" fmla="*/ 4932672 h 4932672"/>
              <a:gd name="connsiteX1" fmla="*/ 12036 w 592483"/>
              <a:gd name="connsiteY1" fmla="*/ 0 h 4932672"/>
              <a:gd name="connsiteX2" fmla="*/ 592483 w 592483"/>
              <a:gd name="connsiteY2" fmla="*/ 4924241 h 4932672"/>
              <a:gd name="connsiteX3" fmla="*/ 0 w 592483"/>
              <a:gd name="connsiteY3" fmla="*/ 4932672 h 4932672"/>
              <a:gd name="connsiteX0" fmla="*/ 68354 w 580447"/>
              <a:gd name="connsiteY0" fmla="*/ 4902481 h 4924241"/>
              <a:gd name="connsiteX1" fmla="*/ 0 w 580447"/>
              <a:gd name="connsiteY1" fmla="*/ 0 h 4924241"/>
              <a:gd name="connsiteX2" fmla="*/ 580447 w 580447"/>
              <a:gd name="connsiteY2" fmla="*/ 4924241 h 4924241"/>
              <a:gd name="connsiteX3" fmla="*/ 68354 w 580447"/>
              <a:gd name="connsiteY3" fmla="*/ 4902481 h 4924241"/>
              <a:gd name="connsiteX0" fmla="*/ 3039 w 580447"/>
              <a:gd name="connsiteY0" fmla="*/ 4927642 h 4927642"/>
              <a:gd name="connsiteX1" fmla="*/ 0 w 580447"/>
              <a:gd name="connsiteY1" fmla="*/ 0 h 4927642"/>
              <a:gd name="connsiteX2" fmla="*/ 580447 w 580447"/>
              <a:gd name="connsiteY2" fmla="*/ 4924241 h 4927642"/>
              <a:gd name="connsiteX3" fmla="*/ 3039 w 580447"/>
              <a:gd name="connsiteY3" fmla="*/ 4927642 h 4927642"/>
              <a:gd name="connsiteX0" fmla="*/ 3039 w 580447"/>
              <a:gd name="connsiteY0" fmla="*/ 4937204 h 4937204"/>
              <a:gd name="connsiteX1" fmla="*/ 0 w 580447"/>
              <a:gd name="connsiteY1" fmla="*/ 0 h 4937204"/>
              <a:gd name="connsiteX2" fmla="*/ 580447 w 580447"/>
              <a:gd name="connsiteY2" fmla="*/ 4924241 h 4937204"/>
              <a:gd name="connsiteX3" fmla="*/ 3039 w 580447"/>
              <a:gd name="connsiteY3" fmla="*/ 4937204 h 4937204"/>
              <a:gd name="connsiteX0" fmla="*/ 14813 w 592221"/>
              <a:gd name="connsiteY0" fmla="*/ 5063201 h 5063201"/>
              <a:gd name="connsiteX1" fmla="*/ 0 w 592221"/>
              <a:gd name="connsiteY1" fmla="*/ 0 h 5063201"/>
              <a:gd name="connsiteX2" fmla="*/ 592221 w 592221"/>
              <a:gd name="connsiteY2" fmla="*/ 5050238 h 5063201"/>
              <a:gd name="connsiteX3" fmla="*/ 14813 w 592221"/>
              <a:gd name="connsiteY3" fmla="*/ 5063201 h 5063201"/>
              <a:gd name="connsiteX0" fmla="*/ 14813 w 592221"/>
              <a:gd name="connsiteY0" fmla="*/ 5027198 h 5027198"/>
              <a:gd name="connsiteX1" fmla="*/ 0 w 592221"/>
              <a:gd name="connsiteY1" fmla="*/ 0 h 5027198"/>
              <a:gd name="connsiteX2" fmla="*/ 592221 w 592221"/>
              <a:gd name="connsiteY2" fmla="*/ 5014235 h 5027198"/>
              <a:gd name="connsiteX3" fmla="*/ 14813 w 592221"/>
              <a:gd name="connsiteY3" fmla="*/ 5027198 h 5027198"/>
              <a:gd name="connsiteX0" fmla="*/ 661 w 607505"/>
              <a:gd name="connsiteY0" fmla="*/ 5021201 h 5021201"/>
              <a:gd name="connsiteX1" fmla="*/ 15284 w 607505"/>
              <a:gd name="connsiteY1" fmla="*/ 0 h 5021201"/>
              <a:gd name="connsiteX2" fmla="*/ 607505 w 607505"/>
              <a:gd name="connsiteY2" fmla="*/ 5014235 h 5021201"/>
              <a:gd name="connsiteX3" fmla="*/ 661 w 607505"/>
              <a:gd name="connsiteY3" fmla="*/ 5021201 h 5021201"/>
              <a:gd name="connsiteX0" fmla="*/ 808 w 607652"/>
              <a:gd name="connsiteY0" fmla="*/ 5028682 h 5028682"/>
              <a:gd name="connsiteX1" fmla="*/ 10438 w 607652"/>
              <a:gd name="connsiteY1" fmla="*/ 0 h 5028682"/>
              <a:gd name="connsiteX2" fmla="*/ 607652 w 607652"/>
              <a:gd name="connsiteY2" fmla="*/ 5021716 h 5028682"/>
              <a:gd name="connsiteX3" fmla="*/ 808 w 607652"/>
              <a:gd name="connsiteY3" fmla="*/ 5028682 h 5028682"/>
            </a:gdLst>
            <a:ahLst/>
            <a:cxnLst>
              <a:cxn ang="0">
                <a:pos x="connsiteX0" y="connsiteY0"/>
              </a:cxn>
              <a:cxn ang="0">
                <a:pos x="connsiteX1" y="connsiteY1"/>
              </a:cxn>
              <a:cxn ang="0">
                <a:pos x="connsiteX2" y="connsiteY2"/>
              </a:cxn>
              <a:cxn ang="0">
                <a:pos x="connsiteX3" y="connsiteY3"/>
              </a:cxn>
            </a:cxnLst>
            <a:rect l="l" t="t" r="r" b="b"/>
            <a:pathLst>
              <a:path w="607652" h="5028682">
                <a:moveTo>
                  <a:pt x="808" y="5028682"/>
                </a:moveTo>
                <a:cubicBezTo>
                  <a:pt x="-4130" y="3340948"/>
                  <a:pt x="15376" y="1687734"/>
                  <a:pt x="10438" y="0"/>
                </a:cubicBezTo>
                <a:lnTo>
                  <a:pt x="607652" y="5021716"/>
                </a:lnTo>
                <a:lnTo>
                  <a:pt x="808" y="50286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340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E1C9F-4007-FF21-50D7-7DA88DF4A327}"/>
              </a:ext>
            </a:extLst>
          </p:cNvPr>
          <p:cNvSpPr/>
          <p:nvPr/>
        </p:nvSpPr>
        <p:spPr>
          <a:xfrm>
            <a:off x="295640" y="1440906"/>
            <a:ext cx="5222138" cy="523220"/>
          </a:xfrm>
          <a:prstGeom prst="rect">
            <a:avLst/>
          </a:prstGeom>
        </p:spPr>
        <p:txBody>
          <a:bodyPr wrap="square">
            <a:spAutoFit/>
          </a:bodyPr>
          <a:lstStyle/>
          <a:p>
            <a:r>
              <a:rPr lang="en-US" sz="2800" b="1" dirty="0">
                <a:solidFill>
                  <a:srgbClr val="00717F"/>
                </a:solidFill>
                <a:latin typeface="Century Gothic" panose="020B0502020202020204" pitchFamily="34" charset="0"/>
                <a:cs typeface="Arial" panose="020B0604020202020204" pitchFamily="34" charset="0"/>
              </a:rPr>
              <a:t>Local Law Enforcement SLIDE</a:t>
            </a:r>
            <a:endParaRPr lang="en-US" b="1" dirty="0">
              <a:solidFill>
                <a:srgbClr val="00717F"/>
              </a:solidFill>
              <a:latin typeface="Century Gothic" panose="020B0502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41579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C3D486-1DB2-26DF-5619-FAD1E9EA3841}"/>
              </a:ext>
            </a:extLst>
          </p:cNvPr>
          <p:cNvSpPr/>
          <p:nvPr/>
        </p:nvSpPr>
        <p:spPr>
          <a:xfrm>
            <a:off x="295640" y="1440906"/>
            <a:ext cx="5222138" cy="523220"/>
          </a:xfrm>
          <a:prstGeom prst="rect">
            <a:avLst/>
          </a:prstGeom>
        </p:spPr>
        <p:txBody>
          <a:bodyPr wrap="square">
            <a:spAutoFit/>
          </a:bodyPr>
          <a:lstStyle/>
          <a:p>
            <a:r>
              <a:rPr lang="en-US" sz="2800" b="1" dirty="0">
                <a:solidFill>
                  <a:srgbClr val="00717F"/>
                </a:solidFill>
                <a:latin typeface="Century Gothic" panose="020B0502020202020204" pitchFamily="34" charset="0"/>
                <a:cs typeface="Arial" panose="020B0604020202020204" pitchFamily="34" charset="0"/>
              </a:rPr>
              <a:t>Organ Donor Rep. SLIDE</a:t>
            </a:r>
            <a:endParaRPr lang="en-US" b="1" dirty="0">
              <a:solidFill>
                <a:srgbClr val="00717F"/>
              </a:solidFill>
              <a:latin typeface="Century Gothic" panose="020B0502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638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3389040"/>
            <a:ext cx="2286000" cy="370656"/>
          </a:xfrm>
          <a:prstGeom prst="rect">
            <a:avLst/>
          </a:prstGeom>
          <a:solidFill>
            <a:srgbClr val="00717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3389040"/>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3389040"/>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2895600"/>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THANK YOU FOR YOUR TIME AND ATTENTION!</a:t>
            </a:r>
          </a:p>
        </p:txBody>
      </p:sp>
    </p:spTree>
    <p:custDataLst>
      <p:tags r:id="rId1"/>
    </p:custDataLst>
    <p:extLst>
      <p:ext uri="{BB962C8B-B14F-4D97-AF65-F5344CB8AC3E}">
        <p14:creationId xmlns:p14="http://schemas.microsoft.com/office/powerpoint/2010/main" val="339821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9" descr="two, woman, sitting, inside, vehicle, car, dashboard, drive | Piqsels">
            <a:extLst>
              <a:ext uri="{FF2B5EF4-FFF2-40B4-BE49-F238E27FC236}">
                <a16:creationId xmlns:a16="http://schemas.microsoft.com/office/drawing/2014/main" id="{71399701-353F-22EB-42A6-506D7450D4E2}"/>
              </a:ext>
            </a:extLst>
          </p:cNvPr>
          <p:cNvPicPr>
            <a:picLocks noChangeAspect="1"/>
          </p:cNvPicPr>
          <p:nvPr/>
        </p:nvPicPr>
        <p:blipFill>
          <a:blip r:embed="rId3"/>
          <a:srcRect/>
          <a:stretch/>
        </p:blipFill>
        <p:spPr>
          <a:xfrm>
            <a:off x="2026" y="-261"/>
            <a:ext cx="9148008" cy="6102023"/>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2" y="4947964"/>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US" altLang="en-US" sz="3300" b="1" dirty="0">
                <a:solidFill>
                  <a:schemeClr val="bg1"/>
                </a:solidFill>
                <a:latin typeface="+mj-lt"/>
                <a:ea typeface="Roboto Slab"/>
                <a:cs typeface="Roboto Slab"/>
              </a:rPr>
              <a:t>Graduated Driver's License System</a:t>
            </a:r>
            <a:endParaRPr lang="en-US" altLang="en-US" sz="3300" b="1" dirty="0">
              <a:solidFill>
                <a:schemeClr val="bg1"/>
              </a:solidFill>
              <a:latin typeface="+mj-lt"/>
              <a:ea typeface="Roboto Slab" pitchFamily="2" charset="0"/>
              <a:cs typeface="Roboto Slab" pitchFamily="2" charset="0"/>
            </a:endParaRP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58958" y="596441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9612" y="6099552"/>
            <a:ext cx="1764509" cy="441128"/>
          </a:xfrm>
          <a:prstGeom prst="rect">
            <a:avLst/>
          </a:prstGeom>
        </p:spPr>
      </p:pic>
    </p:spTree>
    <p:custDataLst>
      <p:tags r:id="rId1"/>
    </p:custDataLst>
    <p:extLst>
      <p:ext uri="{BB962C8B-B14F-4D97-AF65-F5344CB8AC3E}">
        <p14:creationId xmlns:p14="http://schemas.microsoft.com/office/powerpoint/2010/main" val="55413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294AA1-6308-98FD-A50F-4D0C0CBC0E7D}"/>
              </a:ext>
            </a:extLst>
          </p:cNvPr>
          <p:cNvSpPr/>
          <p:nvPr/>
        </p:nvSpPr>
        <p:spPr>
          <a:xfrm>
            <a:off x="304800" y="1281496"/>
            <a:ext cx="5222138" cy="523220"/>
          </a:xfrm>
          <a:prstGeom prst="rect">
            <a:avLst/>
          </a:prstGeom>
        </p:spPr>
        <p:txBody>
          <a:bodyPr wrap="square">
            <a:spAutoFit/>
          </a:bodyPr>
          <a:lstStyle/>
          <a:p>
            <a:r>
              <a:rPr lang="en-US" sz="2800" b="1" dirty="0">
                <a:solidFill>
                  <a:srgbClr val="00717F"/>
                </a:solidFill>
                <a:latin typeface="Century Gothic" panose="020B0502020202020204" pitchFamily="34" charset="0"/>
                <a:cs typeface="Arial" panose="020B0604020202020204" pitchFamily="34" charset="0"/>
              </a:rPr>
              <a:t>Get Ready to Drive!</a:t>
            </a:r>
            <a:endParaRPr lang="en-US" b="1" dirty="0">
              <a:solidFill>
                <a:srgbClr val="00717F"/>
              </a:solidFill>
              <a:latin typeface="Century Gothic" panose="020B0502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CCB9B7B-0787-66DC-E79E-3F6E5EC046D5}"/>
              </a:ext>
            </a:extLst>
          </p:cNvPr>
          <p:cNvSpPr txBox="1"/>
          <p:nvPr/>
        </p:nvSpPr>
        <p:spPr>
          <a:xfrm>
            <a:off x="304800" y="2935192"/>
            <a:ext cx="3581400" cy="126464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Driving is an adult responsibility that must be taken seriously to keep you and others safe on the </a:t>
            </a:r>
            <a:r>
              <a:rPr lang="en-US" dirty="0">
                <a:latin typeface="Calibri" panose="020F0502020204030204" pitchFamily="34" charset="0"/>
                <a:ea typeface="Calibri" panose="020F0502020204030204" pitchFamily="34" charset="0"/>
                <a:cs typeface="Calibri" panose="020F0502020204030204" pitchFamily="34" charset="0"/>
              </a:rPr>
              <a:t>roadways </a:t>
            </a:r>
            <a:r>
              <a:rPr lang="en-US" sz="1800" dirty="0">
                <a:effectLst/>
                <a:latin typeface="Calibri" panose="020F0502020204030204" pitchFamily="34" charset="0"/>
                <a:ea typeface="Calibri" panose="020F0502020204030204" pitchFamily="34" charset="0"/>
                <a:cs typeface="Calibri" panose="020F0502020204030204" pitchFamily="34" charset="0"/>
              </a:rPr>
              <a:t>and protect your privilege to drive.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2D1BB10-8F40-2075-E4E5-C569D8CE6F4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00600" y="2320620"/>
            <a:ext cx="3740678" cy="24937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1115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75D47-739B-9533-82CB-4C15515B3458}"/>
              </a:ext>
            </a:extLst>
          </p:cNvPr>
          <p:cNvSpPr/>
          <p:nvPr/>
        </p:nvSpPr>
        <p:spPr>
          <a:xfrm>
            <a:off x="287655" y="1219200"/>
            <a:ext cx="5222138" cy="523220"/>
          </a:xfrm>
          <a:prstGeom prst="rect">
            <a:avLst/>
          </a:prstGeom>
        </p:spPr>
        <p:txBody>
          <a:bodyPr wrap="square" lIns="91440" tIns="45720" rIns="91440" bIns="45720" anchor="t">
            <a:spAutoFit/>
          </a:bodyPr>
          <a:lstStyle/>
          <a:p>
            <a:r>
              <a:rPr lang="en-US" sz="2800" b="1" dirty="0">
                <a:solidFill>
                  <a:srgbClr val="00717F"/>
                </a:solidFill>
                <a:latin typeface="Century Gothic"/>
                <a:cs typeface="Arial"/>
              </a:rPr>
              <a:t>Graduated Driver's License</a:t>
            </a:r>
            <a:endParaRPr lang="en-US" b="1" dirty="0">
              <a:solidFill>
                <a:srgbClr val="00717F"/>
              </a:solidFill>
              <a:latin typeface="Century Gothic"/>
              <a:cs typeface="Arial"/>
            </a:endParaRPr>
          </a:p>
        </p:txBody>
      </p:sp>
      <p:sp>
        <p:nvSpPr>
          <p:cNvPr id="4" name="TextBox 3">
            <a:extLst>
              <a:ext uri="{FF2B5EF4-FFF2-40B4-BE49-F238E27FC236}">
                <a16:creationId xmlns:a16="http://schemas.microsoft.com/office/drawing/2014/main" id="{B19D3730-E3A9-254E-937D-F5062D111D64}"/>
              </a:ext>
            </a:extLst>
          </p:cNvPr>
          <p:cNvSpPr txBox="1"/>
          <p:nvPr/>
        </p:nvSpPr>
        <p:spPr>
          <a:xfrm>
            <a:off x="434340" y="1828560"/>
            <a:ext cx="7772400" cy="923330"/>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For drivers under the age of 18, Iowa has a graduated driver’s license (GDL) system. GDL includes three steps that provide experience to improve driving skills. </a:t>
            </a:r>
            <a:endParaRPr lang="en-US" dirty="0"/>
          </a:p>
        </p:txBody>
      </p:sp>
      <p:pic>
        <p:nvPicPr>
          <p:cNvPr id="3" name="Picture 2">
            <a:extLst>
              <a:ext uri="{FF2B5EF4-FFF2-40B4-BE49-F238E27FC236}">
                <a16:creationId xmlns:a16="http://schemas.microsoft.com/office/drawing/2014/main" id="{7971972F-A652-8E30-3ADD-1AA2B7FECBD8}"/>
              </a:ext>
            </a:extLst>
          </p:cNvPr>
          <p:cNvPicPr>
            <a:picLocks noChangeAspect="1"/>
          </p:cNvPicPr>
          <p:nvPr/>
        </p:nvPicPr>
        <p:blipFill>
          <a:blip r:embed="rId4"/>
          <a:stretch>
            <a:fillRect/>
          </a:stretch>
        </p:blipFill>
        <p:spPr>
          <a:xfrm>
            <a:off x="583068" y="3104311"/>
            <a:ext cx="7626171" cy="2574431"/>
          </a:xfrm>
          <a:prstGeom prst="rect">
            <a:avLst/>
          </a:prstGeom>
        </p:spPr>
      </p:pic>
    </p:spTree>
    <p:custDataLst>
      <p:tags r:id="rId1"/>
    </p:custDataLst>
    <p:extLst>
      <p:ext uri="{BB962C8B-B14F-4D97-AF65-F5344CB8AC3E}">
        <p14:creationId xmlns:p14="http://schemas.microsoft.com/office/powerpoint/2010/main" val="275794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52B3AB-DEC2-0AE1-0465-04C59A103281}"/>
              </a:ext>
            </a:extLst>
          </p:cNvPr>
          <p:cNvSpPr txBox="1"/>
          <p:nvPr/>
        </p:nvSpPr>
        <p:spPr>
          <a:xfrm>
            <a:off x="457200" y="2286000"/>
            <a:ext cx="7543800" cy="3544368"/>
          </a:xfrm>
          <a:prstGeom prst="rect">
            <a:avLst/>
          </a:prstGeom>
          <a:noFill/>
        </p:spPr>
        <p:txBody>
          <a:bodyPr wrap="square">
            <a:spAutoFit/>
          </a:bodyPr>
          <a:lstStyle/>
          <a:p>
            <a:pPr marL="342900" marR="0" lvl="0" indent="-231775">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Calibri" panose="020F0502020204030204" pitchFamily="34" charset="0"/>
              </a:rPr>
              <a:t>Instruction Permit</a:t>
            </a: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Must be 14 years old.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Your parent or guardian must provide written consent.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Pass written and vision tests.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Provide a primary form of identification, proof of residency, proof of social security number when you visit the DMV.</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With the permit, you can drive at any time with adult supervision such as a family member over the age of 21 or another adult who is over the age of 25 with written permission from your parent or guardian.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CBDE323-549D-90C3-619C-523E0B9F1835}"/>
              </a:ext>
            </a:extLst>
          </p:cNvPr>
          <p:cNvPicPr>
            <a:picLocks noChangeAspect="1"/>
          </p:cNvPicPr>
          <p:nvPr/>
        </p:nvPicPr>
        <p:blipFill>
          <a:blip r:embed="rId4"/>
          <a:stretch>
            <a:fillRect/>
          </a:stretch>
        </p:blipFill>
        <p:spPr>
          <a:xfrm>
            <a:off x="166591" y="1253520"/>
            <a:ext cx="8820073" cy="695211"/>
          </a:xfrm>
          <a:prstGeom prst="rect">
            <a:avLst/>
          </a:prstGeom>
        </p:spPr>
      </p:pic>
    </p:spTree>
    <p:custDataLst>
      <p:tags r:id="rId1"/>
    </p:custDataLst>
    <p:extLst>
      <p:ext uri="{BB962C8B-B14F-4D97-AF65-F5344CB8AC3E}">
        <p14:creationId xmlns:p14="http://schemas.microsoft.com/office/powerpoint/2010/main" val="384029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BBCDEF-FE92-D214-43AF-AA6FD68714EE}"/>
              </a:ext>
            </a:extLst>
          </p:cNvPr>
          <p:cNvSpPr txBox="1"/>
          <p:nvPr/>
        </p:nvSpPr>
        <p:spPr>
          <a:xfrm>
            <a:off x="548640" y="2286000"/>
            <a:ext cx="7629255" cy="2643416"/>
          </a:xfrm>
          <a:prstGeom prst="rect">
            <a:avLst/>
          </a:prstGeom>
          <a:noFill/>
        </p:spPr>
        <p:txBody>
          <a:bodyPr wrap="square" lIns="91440" tIns="45720" rIns="91440" bIns="45720" anchor="t">
            <a:spAutoFit/>
          </a:bodyPr>
          <a:lstStyle/>
          <a:p>
            <a:pPr marL="55245">
              <a:lnSpc>
                <a:spcPct val="107000"/>
              </a:lnSpc>
            </a:pPr>
            <a:r>
              <a:rPr lang="en-US" b="1" dirty="0">
                <a:effectLst/>
                <a:latin typeface="Calibri"/>
                <a:ea typeface="Calibri"/>
                <a:cs typeface="Calibri"/>
              </a:rPr>
              <a:t>1a. </a:t>
            </a:r>
            <a:r>
              <a:rPr lang="en-US" b="1" dirty="0">
                <a:latin typeface="Calibri"/>
                <a:ea typeface="Calibri"/>
                <a:cs typeface="Calibri"/>
              </a:rPr>
              <a:t>Special Minor Restricted License (School/Work Permit)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Be at least 14 ½ years old.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Complete an Iowa-approved driver education course.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Hold a valid instruction permit and maintain a clean driving record for a least six consecutive months immediately before applying for your minor school license. </a:t>
            </a:r>
          </a:p>
          <a:p>
            <a:pPr marL="800100" lvl="1" indent="-342900">
              <a:buFont typeface="Symbol" panose="05050102010706020507" pitchFamily="18" charset="2"/>
              <a:buChar char=""/>
            </a:pPr>
            <a:endParaRPr lang="en-US" dirty="0">
              <a:effectLst/>
              <a:latin typeface="Calibri"/>
              <a:ea typeface="Calibri"/>
              <a:cs typeface="Calibri"/>
            </a:endParaRPr>
          </a:p>
          <a:p>
            <a:pPr lvl="1"/>
            <a:endParaRPr lang="en-US" dirty="0">
              <a:latin typeface="Calibri"/>
              <a:ea typeface="Calibri"/>
              <a:cs typeface="Calibri"/>
            </a:endParaRPr>
          </a:p>
          <a:p>
            <a:pPr marL="800100" lvl="1" indent="-342900">
              <a:buFont typeface="Symbol" panose="05050102010706020507" pitchFamily="18" charset="2"/>
              <a:buChar char=""/>
            </a:pPr>
            <a:endParaRPr lang="en-US" dirty="0">
              <a:latin typeface="Calibri"/>
              <a:ea typeface="Calibri"/>
              <a:cs typeface="Calibri"/>
            </a:endParaRPr>
          </a:p>
        </p:txBody>
      </p:sp>
      <p:pic>
        <p:nvPicPr>
          <p:cNvPr id="3" name="Picture 2">
            <a:extLst>
              <a:ext uri="{FF2B5EF4-FFF2-40B4-BE49-F238E27FC236}">
                <a16:creationId xmlns:a16="http://schemas.microsoft.com/office/drawing/2014/main" id="{9A00B340-F796-ED98-8D3D-98FC3A1F21EF}"/>
              </a:ext>
            </a:extLst>
          </p:cNvPr>
          <p:cNvPicPr>
            <a:picLocks noChangeAspect="1"/>
          </p:cNvPicPr>
          <p:nvPr/>
        </p:nvPicPr>
        <p:blipFill>
          <a:blip r:embed="rId3"/>
          <a:stretch>
            <a:fillRect/>
          </a:stretch>
        </p:blipFill>
        <p:spPr>
          <a:xfrm>
            <a:off x="120316" y="1216500"/>
            <a:ext cx="8903369" cy="704466"/>
          </a:xfrm>
          <a:prstGeom prst="rect">
            <a:avLst/>
          </a:prstGeom>
        </p:spPr>
      </p:pic>
    </p:spTree>
    <p:custDataLst>
      <p:tags r:id="rId1"/>
    </p:custDataLst>
    <p:extLst>
      <p:ext uri="{BB962C8B-B14F-4D97-AF65-F5344CB8AC3E}">
        <p14:creationId xmlns:p14="http://schemas.microsoft.com/office/powerpoint/2010/main" val="423340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C5BAE-CAD2-C0F1-8641-7073E0AC42C6}"/>
              </a:ext>
            </a:extLst>
          </p:cNvPr>
          <p:cNvSpPr txBox="1"/>
          <p:nvPr/>
        </p:nvSpPr>
        <p:spPr>
          <a:xfrm>
            <a:off x="349841" y="1247583"/>
            <a:ext cx="7824227"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cap="all" dirty="0">
                <a:highlight>
                  <a:srgbClr val="FFFFFF"/>
                </a:highlight>
                <a:latin typeface="Calibri"/>
                <a:ea typeface="Calibri"/>
                <a:cs typeface="Arial"/>
              </a:rPr>
              <a:t>WHAT CAN STUDENTS DO WITH THIS LICENSE?</a:t>
            </a:r>
          </a:p>
          <a:p>
            <a:endParaRPr lang="en-US" sz="1600" b="1" cap="all" dirty="0">
              <a:solidFill>
                <a:srgbClr val="53565A"/>
              </a:solidFill>
              <a:highlight>
                <a:srgbClr val="FFFFFF"/>
              </a:highlight>
              <a:latin typeface="Calibri"/>
              <a:ea typeface="Calibri"/>
              <a:cs typeface="Arial"/>
            </a:endParaRPr>
          </a:p>
          <a:p>
            <a:pPr>
              <a:buFont typeface=""/>
              <a:buChar char="•"/>
            </a:pPr>
            <a:r>
              <a:rPr lang="en-US" sz="1600" dirty="0">
                <a:solidFill>
                  <a:srgbClr val="000000"/>
                </a:solidFill>
                <a:highlight>
                  <a:srgbClr val="FFFFFF"/>
                </a:highlight>
                <a:latin typeface="Calibri"/>
                <a:ea typeface="Calibri"/>
                <a:cs typeface="Calibri"/>
              </a:rPr>
              <a:t>Drive from their home to school(s) of enrollment for class or school sponsored activities using the most direct and accessible route. Public school students are limited to driving within the school district of enrollment and accredited nonpublic school students and students that are home-schooled are limited to driving within a 25-mile driving distance.</a:t>
            </a:r>
          </a:p>
          <a:p>
            <a:endParaRPr lang="en-US" sz="1600" dirty="0">
              <a:solidFill>
                <a:srgbClr val="000000"/>
              </a:solidFill>
              <a:highlight>
                <a:srgbClr val="FFFFFF"/>
              </a:highlight>
              <a:latin typeface="Calibri"/>
              <a:ea typeface="Calibri"/>
              <a:cs typeface="Calibri"/>
            </a:endParaRPr>
          </a:p>
          <a:p>
            <a:pPr>
              <a:buFont typeface=""/>
              <a:buChar char="•"/>
            </a:pPr>
            <a:r>
              <a:rPr lang="en-US" sz="1600" dirty="0">
                <a:solidFill>
                  <a:srgbClr val="000000"/>
                </a:solidFill>
                <a:highlight>
                  <a:srgbClr val="FFFFFF"/>
                </a:highlight>
                <a:latin typeface="Calibri"/>
                <a:ea typeface="Calibri"/>
                <a:cs typeface="Calibri"/>
              </a:rPr>
              <a:t>Drive to participate in school-sponsored extracurricular activities using the most direct and accessible route. Activities must be held at a location within a 25-mile driving distance.</a:t>
            </a:r>
          </a:p>
          <a:p>
            <a:endParaRPr lang="en-US" sz="1600" dirty="0">
              <a:solidFill>
                <a:srgbClr val="000000"/>
              </a:solidFill>
              <a:highlight>
                <a:srgbClr val="FFFFFF"/>
              </a:highlight>
              <a:latin typeface="Calibri"/>
              <a:ea typeface="Calibri"/>
              <a:cs typeface="Calibri"/>
            </a:endParaRPr>
          </a:p>
          <a:p>
            <a:pPr>
              <a:buFont typeface=""/>
              <a:buChar char="•"/>
            </a:pPr>
            <a:r>
              <a:rPr lang="en-US" sz="1600" dirty="0">
                <a:solidFill>
                  <a:srgbClr val="000000"/>
                </a:solidFill>
                <a:highlight>
                  <a:srgbClr val="FFFFFF"/>
                </a:highlight>
                <a:latin typeface="Calibri"/>
                <a:ea typeface="Calibri"/>
                <a:cs typeface="Calibri"/>
              </a:rPr>
              <a:t>Drive for work. The driving distance between the origin and destination must be 25 miles or less.</a:t>
            </a:r>
          </a:p>
          <a:p>
            <a:endParaRPr lang="en-US" sz="1600" dirty="0">
              <a:solidFill>
                <a:srgbClr val="000000"/>
              </a:solidFill>
              <a:highlight>
                <a:srgbClr val="FFFFFF"/>
              </a:highlight>
              <a:latin typeface="Calibri"/>
              <a:ea typeface="Calibri"/>
              <a:cs typeface="Calibri"/>
            </a:endParaRPr>
          </a:p>
          <a:p>
            <a:pPr>
              <a:buFont typeface=""/>
              <a:buChar char="•"/>
            </a:pPr>
            <a:r>
              <a:rPr lang="en-US" sz="1600" dirty="0">
                <a:solidFill>
                  <a:srgbClr val="000000"/>
                </a:solidFill>
                <a:highlight>
                  <a:srgbClr val="FFFFFF"/>
                </a:highlight>
                <a:latin typeface="Calibri"/>
                <a:ea typeface="Calibri"/>
                <a:cs typeface="Calibri"/>
              </a:rPr>
              <a:t>Drive to complete farm work to assist their parents, guardians, or employers in connection with any farm employment or farm-related work using the most direct and accessible route, if you live on or are employed by a farm in Iowa. The driving distance between the origin and destination must be 25 miles or less.</a:t>
            </a:r>
          </a:p>
          <a:p>
            <a:pPr>
              <a:buFont typeface=""/>
              <a:buChar char="•"/>
            </a:pPr>
            <a:endParaRPr lang="en-US" sz="1600" dirty="0">
              <a:solidFill>
                <a:srgbClr val="000000"/>
              </a:solidFill>
              <a:highlight>
                <a:srgbClr val="FFFFFF"/>
              </a:highlight>
              <a:latin typeface="Calibri"/>
              <a:ea typeface="Calibri"/>
              <a:cs typeface="Calibri"/>
            </a:endParaRPr>
          </a:p>
          <a:p>
            <a:pPr>
              <a:buFont typeface=""/>
              <a:buChar char="•"/>
            </a:pPr>
            <a:r>
              <a:rPr lang="en-US" sz="1600" dirty="0">
                <a:solidFill>
                  <a:srgbClr val="000000"/>
                </a:solidFill>
                <a:highlight>
                  <a:srgbClr val="FFFFFF"/>
                </a:highlight>
                <a:latin typeface="Calibri"/>
                <a:ea typeface="Calibri"/>
                <a:cs typeface="Calibri"/>
              </a:rPr>
              <a:t>Stop for fuel while on route or at the closest filling station off route.</a:t>
            </a:r>
          </a:p>
        </p:txBody>
      </p:sp>
    </p:spTree>
    <p:extLst>
      <p:ext uri="{BB962C8B-B14F-4D97-AF65-F5344CB8AC3E}">
        <p14:creationId xmlns:p14="http://schemas.microsoft.com/office/powerpoint/2010/main" val="142193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8946C-0FD8-AA93-BA3B-FA8696BAA7AD}"/>
              </a:ext>
            </a:extLst>
          </p:cNvPr>
          <p:cNvSpPr/>
          <p:nvPr/>
        </p:nvSpPr>
        <p:spPr>
          <a:xfrm>
            <a:off x="314150" y="1440906"/>
            <a:ext cx="6712202" cy="537630"/>
          </a:xfrm>
          <a:prstGeom prst="rect">
            <a:avLst/>
          </a:prstGeom>
        </p:spPr>
        <p:txBody>
          <a:bodyPr wrap="square" lIns="91440" tIns="45720" rIns="91440" bIns="45720" anchor="t">
            <a:spAutoFit/>
          </a:bodyPr>
          <a:lstStyle/>
          <a:p>
            <a:r>
              <a:rPr lang="en-US" sz="2800" b="1" dirty="0">
                <a:solidFill>
                  <a:srgbClr val="00717F"/>
                </a:solidFill>
                <a:latin typeface="Century Gothic"/>
                <a:cs typeface="Arial"/>
              </a:rPr>
              <a:t>Special Minor Restricted License</a:t>
            </a:r>
            <a:endParaRPr lang="en-US" b="1" dirty="0">
              <a:solidFill>
                <a:srgbClr val="00717F"/>
              </a:solidFill>
              <a:latin typeface="Century Gothic"/>
              <a:cs typeface="Arial"/>
            </a:endParaRPr>
          </a:p>
        </p:txBody>
      </p:sp>
      <p:sp>
        <p:nvSpPr>
          <p:cNvPr id="4" name="TextBox 3">
            <a:extLst>
              <a:ext uri="{FF2B5EF4-FFF2-40B4-BE49-F238E27FC236}">
                <a16:creationId xmlns:a16="http://schemas.microsoft.com/office/drawing/2014/main" id="{72ACCEE8-276C-5C41-E9D8-D97842970CA1}"/>
              </a:ext>
            </a:extLst>
          </p:cNvPr>
          <p:cNvSpPr txBox="1"/>
          <p:nvPr/>
        </p:nvSpPr>
        <p:spPr>
          <a:xfrm>
            <a:off x="350495" y="2110450"/>
            <a:ext cx="5886182" cy="3950502"/>
          </a:xfrm>
          <a:prstGeom prst="rect">
            <a:avLst/>
          </a:prstGeom>
          <a:noFill/>
        </p:spPr>
        <p:txBody>
          <a:bodyPr wrap="square" lIns="91440" tIns="45720" rIns="91440" bIns="45720" anchor="t">
            <a:spAutoFit/>
          </a:bodyPr>
          <a:lstStyle/>
          <a:p>
            <a:r>
              <a:rPr lang="en-US" b="1" i="0" dirty="0">
                <a:solidFill>
                  <a:srgbClr val="000000"/>
                </a:solidFill>
                <a:effectLst/>
                <a:latin typeface="Calibri" panose="020F0502020204030204" pitchFamily="34" charset="0"/>
                <a:cs typeface="Calibri" panose="020F0502020204030204" pitchFamily="34" charset="0"/>
              </a:rPr>
              <a:t>How to apply:</a:t>
            </a:r>
          </a:p>
          <a:p>
            <a:endParaRPr lang="en-US" b="0" i="0" dirty="0">
              <a:solidFill>
                <a:srgbClr val="000000"/>
              </a:solidFill>
              <a:effectLst/>
              <a:latin typeface="Calibri" panose="020F0502020204030204" pitchFamily="34" charset="0"/>
              <a:cs typeface="Calibri" panose="020F0502020204030204" pitchFamily="34" charset="0"/>
            </a:endParaRPr>
          </a:p>
          <a:p>
            <a:pPr marL="228600" indent="-228600">
              <a:buAutoNum type="arabicPeriod"/>
            </a:pPr>
            <a:r>
              <a:rPr lang="en-US" b="0" i="0" dirty="0">
                <a:solidFill>
                  <a:srgbClr val="000000"/>
                </a:solidFill>
                <a:effectLst/>
                <a:latin typeface="Calibri" panose="020F0502020204030204" pitchFamily="34" charset="0"/>
                <a:cs typeface="Calibri" panose="020F0502020204030204" pitchFamily="34" charset="0"/>
              </a:rPr>
              <a:t>Download and fill out Section 1 of the </a:t>
            </a:r>
            <a:r>
              <a:rPr lang="en-US" b="0" i="0" u="none" strike="noStrike" dirty="0">
                <a:solidFill>
                  <a:srgbClr val="AF580C"/>
                </a:solidFill>
                <a:effectLst/>
                <a:latin typeface="Calibri" panose="020F0502020204030204" pitchFamily="34" charset="0"/>
                <a:cs typeface="Calibri" panose="020F0502020204030204" pitchFamily="34" charset="0"/>
                <a:hlinkClick r:id="rId3"/>
              </a:rPr>
              <a:t>Affidavit for School License (form 430021) </a:t>
            </a:r>
            <a:r>
              <a:rPr lang="en-US" b="0" i="0" dirty="0">
                <a:solidFill>
                  <a:srgbClr val="000000"/>
                </a:solidFill>
                <a:effectLst/>
                <a:latin typeface="Calibri" panose="020F0502020204030204" pitchFamily="34" charset="0"/>
                <a:cs typeface="Calibri" panose="020F0502020204030204" pitchFamily="34" charset="0"/>
              </a:rPr>
              <a:t>and sign with a live signature. </a:t>
            </a:r>
          </a:p>
          <a:p>
            <a:pPr marL="228600" indent="-228600">
              <a:buAutoNum type="arabicPeriod"/>
            </a:pPr>
            <a:endParaRPr lang="en-US" b="0" i="0" dirty="0">
              <a:solidFill>
                <a:srgbClr val="000000"/>
              </a:solidFill>
              <a:effectLst/>
              <a:latin typeface="Calibri" panose="020F0502020204030204" pitchFamily="34" charset="0"/>
              <a:cs typeface="Calibri" panose="020F0502020204030204" pitchFamily="34" charset="0"/>
            </a:endParaRPr>
          </a:p>
          <a:p>
            <a:pPr marL="228600" indent="-228600">
              <a:buAutoNum type="arabicPeriod"/>
            </a:pPr>
            <a:r>
              <a:rPr lang="en-US" dirty="0">
                <a:solidFill>
                  <a:srgbClr val="000000"/>
                </a:solidFill>
                <a:latin typeface="Calibri" panose="020F0502020204030204" pitchFamily="34" charset="0"/>
                <a:cs typeface="Calibri" panose="020F0502020204030204" pitchFamily="34" charset="0"/>
              </a:rPr>
              <a:t>H</a:t>
            </a:r>
            <a:r>
              <a:rPr lang="en-US" b="0" i="0" dirty="0">
                <a:solidFill>
                  <a:srgbClr val="000000"/>
                </a:solidFill>
                <a:effectLst/>
                <a:latin typeface="Calibri" panose="020F0502020204030204" pitchFamily="34" charset="0"/>
                <a:cs typeface="Calibri" panose="020F0502020204030204" pitchFamily="34" charset="0"/>
              </a:rPr>
              <a:t>ave school </a:t>
            </a:r>
            <a:r>
              <a:rPr lang="en-US" b="1" i="0" dirty="0">
                <a:solidFill>
                  <a:srgbClr val="000000"/>
                </a:solidFill>
                <a:effectLst/>
                <a:latin typeface="Calibri" panose="020F0502020204030204" pitchFamily="34" charset="0"/>
                <a:cs typeface="Calibri" panose="020F0502020204030204" pitchFamily="34" charset="0"/>
              </a:rPr>
              <a:t>superintendent, principal, or school board chair </a:t>
            </a:r>
            <a:r>
              <a:rPr lang="en-US" b="0" i="0" dirty="0">
                <a:solidFill>
                  <a:srgbClr val="000000"/>
                </a:solidFill>
                <a:effectLst/>
                <a:latin typeface="Calibri" panose="020F0502020204030204" pitchFamily="34" charset="0"/>
                <a:cs typeface="Calibri" panose="020F0502020204030204" pitchFamily="34" charset="0"/>
              </a:rPr>
              <a:t>sign with a live signature. </a:t>
            </a:r>
          </a:p>
          <a:p>
            <a:pPr marL="228600" indent="-228600">
              <a:buAutoNum type="arabicPeriod"/>
            </a:pPr>
            <a:endParaRPr lang="en-US" b="0" i="0" dirty="0">
              <a:solidFill>
                <a:srgbClr val="000000"/>
              </a:solidFill>
              <a:effectLst/>
              <a:latin typeface="Calibri" panose="020F0502020204030204" pitchFamily="34" charset="0"/>
              <a:ea typeface="Calibri"/>
              <a:cs typeface="Calibri" panose="020F0502020204030204" pitchFamily="34" charset="0"/>
            </a:endParaRPr>
          </a:p>
          <a:p>
            <a:pPr marL="228600" indent="-228600">
              <a:buFontTx/>
              <a:buAutoNum type="arabicPeriod"/>
            </a:pPr>
            <a:r>
              <a:rPr lang="en-US" dirty="0">
                <a:solidFill>
                  <a:srgbClr val="000000"/>
                </a:solidFill>
                <a:latin typeface="Calibri"/>
                <a:ea typeface="Calibri"/>
                <a:cs typeface="Calibri"/>
              </a:rPr>
              <a:t>Have a parent or guardian complete</a:t>
            </a:r>
            <a:r>
              <a:rPr lang="en-US" dirty="0">
                <a:solidFill>
                  <a:srgbClr val="000000"/>
                </a:solidFill>
                <a:latin typeface="Calibri"/>
                <a:ea typeface="+mn-lt"/>
                <a:cs typeface="+mn-lt"/>
              </a:rPr>
              <a:t> a </a:t>
            </a:r>
            <a:r>
              <a:rPr lang="en-US" u="sng" dirty="0">
                <a:solidFill>
                  <a:srgbClr val="999999"/>
                </a:solidFill>
                <a:latin typeface="Calibri"/>
                <a:ea typeface="+mn-lt"/>
                <a:cs typeface="+mn-lt"/>
                <a:hlinkClick r:id="rId4"/>
              </a:rPr>
              <a:t>Parental Consent for Special Minor’s Restricted License (form 430022)</a:t>
            </a:r>
            <a:r>
              <a:rPr lang="en-US" dirty="0">
                <a:solidFill>
                  <a:srgbClr val="000000"/>
                </a:solidFill>
                <a:latin typeface="Calibri"/>
                <a:ea typeface="+mn-lt"/>
                <a:cs typeface="+mn-lt"/>
              </a:rPr>
              <a:t>. You must carry this completed form with you in the vehicle. Present it to law enforcement when requested.</a:t>
            </a:r>
            <a:endParaRPr lang="en-US" dirty="0">
              <a:solidFill>
                <a:srgbClr val="000000"/>
              </a:solidFill>
              <a:latin typeface="Calibri"/>
              <a:ea typeface="Calibri" panose="020F0502020204030204" pitchFamily="34" charset="0"/>
              <a:cs typeface="Calibri" panose="020F0502020204030204" pitchFamily="34" charset="0"/>
            </a:endParaRPr>
          </a:p>
          <a:p>
            <a:pPr marL="228600" indent="-228600">
              <a:buAutoNum type="arabicPeriod"/>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A91309F-E2B4-B15E-9431-4E9401F01AE0}"/>
              </a:ext>
            </a:extLst>
          </p:cNvPr>
          <p:cNvSpPr txBox="1"/>
          <p:nvPr/>
        </p:nvSpPr>
        <p:spPr>
          <a:xfrm>
            <a:off x="350495" y="6211071"/>
            <a:ext cx="8449526" cy="369332"/>
          </a:xfrm>
          <a:prstGeom prst="rect">
            <a:avLst/>
          </a:prstGeom>
          <a:noFill/>
        </p:spPr>
        <p:txBody>
          <a:bodyPr wrap="square">
            <a:spAutoFit/>
          </a:bodyPr>
          <a:lstStyle/>
          <a:p>
            <a:r>
              <a:rPr lang="en-US" b="1" i="0" dirty="0">
                <a:solidFill>
                  <a:srgbClr val="000000"/>
                </a:solidFill>
                <a:effectLst/>
                <a:latin typeface="Calibri" panose="020F0502020204030204" pitchFamily="34" charset="0"/>
                <a:cs typeface="Calibri" panose="020F0502020204030204" pitchFamily="34" charset="0"/>
              </a:rPr>
              <a:t>This form is available at any driver’s license issuance site or online.</a:t>
            </a:r>
            <a:endParaRPr lang="en-US" b="1" dirty="0">
              <a:latin typeface="Calibri" panose="020F0502020204030204" pitchFamily="34" charset="0"/>
              <a:cs typeface="Calibri" panose="020F0502020204030204" pitchFamily="34" charset="0"/>
            </a:endParaRPr>
          </a:p>
        </p:txBody>
      </p:sp>
      <p:pic>
        <p:nvPicPr>
          <p:cNvPr id="6" name="Graphic 5" descr="Document outline">
            <a:extLst>
              <a:ext uri="{FF2B5EF4-FFF2-40B4-BE49-F238E27FC236}">
                <a16:creationId xmlns:a16="http://schemas.microsoft.com/office/drawing/2014/main" id="{9ABC4E20-75B2-A0C5-B6A3-211F897090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0605" y="2300592"/>
            <a:ext cx="2266544" cy="2266544"/>
          </a:xfrm>
          <a:prstGeom prst="rect">
            <a:avLst/>
          </a:prstGeom>
        </p:spPr>
      </p:pic>
    </p:spTree>
    <p:custDataLst>
      <p:tags r:id="rId1"/>
    </p:custDataLst>
    <p:extLst>
      <p:ext uri="{BB962C8B-B14F-4D97-AF65-F5344CB8AC3E}">
        <p14:creationId xmlns:p14="http://schemas.microsoft.com/office/powerpoint/2010/main" val="3076522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BE57CYA"/>
  <p:tag name="ARTICULATE_SLIDE_THUMBNAIL_REFRESH" val="1"/>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tting-you-there-PowerPoint-Template" id="{0F673E8D-E71B-4D36-9A44-FD1AA4472C87}" vid="{671D0BB7-0170-4E7D-9070-3DF1C2C6BF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Getting-you-there-PowerPoint-Template</Template>
  <TotalTime>3423</TotalTime>
  <Words>1115</Words>
  <Application>Microsoft Office PowerPoint</Application>
  <PresentationFormat>On-screen Show (4:3)</PresentationFormat>
  <Paragraphs>125</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Pinegar, Angela</cp:lastModifiedBy>
  <cp:revision>304</cp:revision>
  <dcterms:created xsi:type="dcterms:W3CDTF">2021-04-01T15:53:52Z</dcterms:created>
  <dcterms:modified xsi:type="dcterms:W3CDTF">2024-09-30T19:28:58Z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4E977423-A753-4AFE-9921-4E3616C8C15A</vt:lpwstr>
  </property>
  <property fmtid="{D5CDD505-2E9C-101B-9397-08002B2CF9AE}" pid="3" name="ArticulatePath">
    <vt:lpwstr>CSB slide deck</vt:lpwstr>
  </property>
</Properties>
</file>