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handoutMasterIdLst>
    <p:handoutMasterId r:id="rId59"/>
  </p:handoutMasterIdLst>
  <p:sldIdLst>
    <p:sldId id="256" r:id="rId4"/>
    <p:sldId id="257" r:id="rId5"/>
    <p:sldId id="278" r:id="rId6"/>
    <p:sldId id="313" r:id="rId7"/>
    <p:sldId id="339" r:id="rId8"/>
    <p:sldId id="264" r:id="rId9"/>
    <p:sldId id="266" r:id="rId10"/>
    <p:sldId id="315" r:id="rId11"/>
    <p:sldId id="262" r:id="rId12"/>
    <p:sldId id="312" r:id="rId13"/>
    <p:sldId id="279" r:id="rId14"/>
    <p:sldId id="280" r:id="rId15"/>
    <p:sldId id="282" r:id="rId16"/>
    <p:sldId id="277" r:id="rId17"/>
    <p:sldId id="283" r:id="rId18"/>
    <p:sldId id="272" r:id="rId19"/>
    <p:sldId id="316" r:id="rId20"/>
    <p:sldId id="273" r:id="rId21"/>
    <p:sldId id="317" r:id="rId22"/>
    <p:sldId id="286" r:id="rId23"/>
    <p:sldId id="338" r:id="rId24"/>
    <p:sldId id="285" r:id="rId25"/>
    <p:sldId id="335" r:id="rId26"/>
    <p:sldId id="275" r:id="rId27"/>
    <p:sldId id="336" r:id="rId28"/>
    <p:sldId id="318" r:id="rId29"/>
    <p:sldId id="321" r:id="rId30"/>
    <p:sldId id="320" r:id="rId31"/>
    <p:sldId id="337" r:id="rId32"/>
    <p:sldId id="287" r:id="rId33"/>
    <p:sldId id="288" r:id="rId34"/>
    <p:sldId id="289" r:id="rId35"/>
    <p:sldId id="330" r:id="rId36"/>
    <p:sldId id="290" r:id="rId37"/>
    <p:sldId id="293" r:id="rId38"/>
    <p:sldId id="292" r:id="rId39"/>
    <p:sldId id="296" r:id="rId40"/>
    <p:sldId id="294" r:id="rId41"/>
    <p:sldId id="297" r:id="rId42"/>
    <p:sldId id="298" r:id="rId43"/>
    <p:sldId id="299" r:id="rId44"/>
    <p:sldId id="300" r:id="rId45"/>
    <p:sldId id="333" r:id="rId46"/>
    <p:sldId id="332" r:id="rId47"/>
    <p:sldId id="301" r:id="rId48"/>
    <p:sldId id="334" r:id="rId49"/>
    <p:sldId id="311" r:id="rId50"/>
    <p:sldId id="310" r:id="rId51"/>
    <p:sldId id="304" r:id="rId52"/>
    <p:sldId id="307" r:id="rId53"/>
    <p:sldId id="323" r:id="rId54"/>
    <p:sldId id="326" r:id="rId55"/>
    <p:sldId id="324" r:id="rId56"/>
    <p:sldId id="328"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2186" autoAdjust="0"/>
  </p:normalViewPr>
  <p:slideViewPr>
    <p:cSldViewPr>
      <p:cViewPr varScale="1">
        <p:scale>
          <a:sx n="94" d="100"/>
          <a:sy n="94" d="100"/>
        </p:scale>
        <p:origin x="-31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Bryan's Presentation Notes</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F4AA12-6FA7-453D-BE84-203ABB458C4B}" type="datetimeFigureOut">
              <a:rPr lang="en-US" smtClean="0"/>
              <a:t>3/30/2016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14BD-B9B9-4074-AABD-F31967D6A5B0}" type="slidenum">
              <a:rPr lang="en-US" smtClean="0"/>
              <a:t>‹#›</a:t>
            </a:fld>
            <a:endParaRPr lang="en-US"/>
          </a:p>
        </p:txBody>
      </p:sp>
    </p:spTree>
    <p:extLst>
      <p:ext uri="{BB962C8B-B14F-4D97-AF65-F5344CB8AC3E}">
        <p14:creationId xmlns:p14="http://schemas.microsoft.com/office/powerpoint/2010/main" val="31333178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Bryan's Presentation Notes</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F2720D-3895-4685-8545-F6B5CDB7813A}" type="datetimeFigureOut">
              <a:rPr lang="en-US" smtClean="0"/>
              <a:t>3/30/2016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81BCCB-8A80-49C5-AD89-9AE438A3A957}" type="slidenum">
              <a:rPr lang="en-US" smtClean="0"/>
              <a:t>‹#›</a:t>
            </a:fld>
            <a:endParaRPr lang="en-US"/>
          </a:p>
        </p:txBody>
      </p:sp>
    </p:spTree>
    <p:extLst>
      <p:ext uri="{BB962C8B-B14F-4D97-AF65-F5344CB8AC3E}">
        <p14:creationId xmlns:p14="http://schemas.microsoft.com/office/powerpoint/2010/main" val="3520502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Iowa DOT’s Highway Plan</a:t>
            </a:r>
            <a:r>
              <a:rPr lang="en-US" baseline="0" dirty="0" smtClean="0"/>
              <a:t> Reading short course.  This course has been designed specifically for utility owners, designers, and contractors as an aid to understanding the pertinent information contained in DOT highway project plans and where it is located.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9558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a:t>
            </a:r>
            <a:r>
              <a:rPr lang="en-US" baseline="0" dirty="0" smtClean="0"/>
              <a:t> hundreds of sheets are pared down significantly.</a:t>
            </a:r>
          </a:p>
          <a:p>
            <a:pPr marL="171450" indent="-171450">
              <a:buFont typeface="Arial" panose="020B0604020202020204" pitchFamily="34" charset="0"/>
              <a:buChar char="•"/>
            </a:pPr>
            <a:r>
              <a:rPr lang="en-US" dirty="0" smtClean="0"/>
              <a:t>A:</a:t>
            </a:r>
          </a:p>
          <a:p>
            <a:pPr marL="171450" indent="-171450">
              <a:buFont typeface="Arial" panose="020B0604020202020204" pitchFamily="34" charset="0"/>
              <a:buChar char="•"/>
            </a:pPr>
            <a:r>
              <a:rPr lang="en-US" dirty="0" smtClean="0"/>
              <a:t>D &amp; E:</a:t>
            </a:r>
          </a:p>
          <a:p>
            <a:pPr marL="171450" indent="-171450">
              <a:buFont typeface="Arial" panose="020B0604020202020204" pitchFamily="34" charset="0"/>
              <a:buChar char="•"/>
            </a:pPr>
            <a:r>
              <a:rPr lang="en-US" dirty="0" smtClean="0"/>
              <a:t>H &amp; HE:</a:t>
            </a:r>
          </a:p>
          <a:p>
            <a:pPr marL="171450" indent="-171450">
              <a:buFont typeface="Arial" panose="020B0604020202020204" pitchFamily="34" charset="0"/>
              <a:buChar char="•"/>
            </a:pPr>
            <a:r>
              <a:rPr lang="en-US" dirty="0" smtClean="0"/>
              <a:t>W, X, &amp; Y:</a:t>
            </a:r>
          </a:p>
          <a:p>
            <a:pPr marL="171450" indent="-171450">
              <a:buFont typeface="Arial" panose="020B0604020202020204" pitchFamily="34" charset="0"/>
              <a:buChar char="•"/>
            </a:pPr>
            <a:r>
              <a:rPr lang="en-US" dirty="0" smtClean="0"/>
              <a:t>B:</a:t>
            </a:r>
          </a:p>
          <a:p>
            <a:pPr marL="171450" indent="-171450">
              <a:buFont typeface="Arial" panose="020B0604020202020204" pitchFamily="34" charset="0"/>
              <a:buChar char="•"/>
            </a:pPr>
            <a:r>
              <a:rPr lang="en-US" dirty="0" smtClean="0"/>
              <a:t>M:</a:t>
            </a:r>
          </a:p>
          <a:p>
            <a:pPr marL="171450" indent="-171450">
              <a:buFont typeface="Arial" panose="020B0604020202020204" pitchFamily="34" charset="0"/>
              <a:buChar char="•"/>
            </a:pPr>
            <a:r>
              <a:rPr lang="en-US" dirty="0" smtClean="0"/>
              <a:t>V:</a:t>
            </a:r>
          </a:p>
          <a:p>
            <a:pPr marL="171450" indent="-171450">
              <a:buFont typeface="Arial" panose="020B0604020202020204" pitchFamily="34" charset="0"/>
              <a:buChar char="•"/>
            </a:pPr>
            <a:r>
              <a:rPr lang="en-US" dirty="0" smtClean="0"/>
              <a:t>K:</a:t>
            </a:r>
          </a:p>
          <a:p>
            <a:pPr marL="171450" indent="-171450">
              <a:buFont typeface="Arial" panose="020B0604020202020204" pitchFamily="34" charset="0"/>
              <a:buChar char="•"/>
            </a:pPr>
            <a:r>
              <a:rPr lang="en-US" dirty="0" smtClean="0"/>
              <a:t>So, lets get back to the A sheets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42435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A-sheet,</a:t>
            </a:r>
            <a:r>
              <a:rPr lang="en-US" baseline="0" dirty="0" smtClean="0"/>
              <a:t> which happens to be named A.2, shows the location of the project with beginning and ending stations and mileposts.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62114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don’t know what size</a:t>
            </a:r>
            <a:r>
              <a:rPr lang="en-US" baseline="0" dirty="0" smtClean="0"/>
              <a:t> of paper the plans will be printed on, we include a scale bar on every drawing sheet so that you can convert distances on the sheet to real-world dimensions.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83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5643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 view:</a:t>
            </a:r>
            <a:r>
              <a:rPr lang="en-US" baseline="0" dirty="0" smtClean="0"/>
              <a:t> overhead view from airplane</a:t>
            </a:r>
          </a:p>
          <a:p>
            <a:pPr marL="171450" indent="-171450">
              <a:buFont typeface="Arial" panose="020B0604020202020204" pitchFamily="34" charset="0"/>
              <a:buChar char="•"/>
            </a:pPr>
            <a:r>
              <a:rPr lang="en-US" baseline="0" dirty="0" smtClean="0"/>
              <a:t>Profile view: side view</a:t>
            </a:r>
          </a:p>
          <a:p>
            <a:pPr marL="171450" indent="-171450">
              <a:buFont typeface="Arial" panose="020B0604020202020204" pitchFamily="34" charset="0"/>
              <a:buChar char="•"/>
            </a:pPr>
            <a:r>
              <a:rPr lang="en-US" baseline="0" dirty="0" smtClean="0"/>
              <a:t>Section view: cut through perpendicular (90 degrees) to roadway</a:t>
            </a:r>
          </a:p>
          <a:p>
            <a:pPr marL="171450" indent="-171450">
              <a:buFont typeface="Arial" panose="020B0604020202020204" pitchFamily="34" charset="0"/>
              <a:buChar char="•"/>
            </a:pPr>
            <a:r>
              <a:rPr lang="en-US" baseline="0" dirty="0" smtClean="0"/>
              <a:t>Two utilities are shown:</a:t>
            </a:r>
          </a:p>
          <a:p>
            <a:pPr marL="628650" lvl="1" indent="-171450">
              <a:buFont typeface="Arial" panose="020B0604020202020204" pitchFamily="34" charset="0"/>
              <a:buChar char="•"/>
            </a:pPr>
            <a:r>
              <a:rPr lang="en-US" baseline="0" dirty="0" smtClean="0"/>
              <a:t>FO1 is mostly parallel to the road – we call this a longitudinal installation</a:t>
            </a:r>
          </a:p>
          <a:p>
            <a:pPr marL="628650" lvl="1" indent="-171450">
              <a:buFont typeface="Arial" panose="020B0604020202020204" pitchFamily="34" charset="0"/>
              <a:buChar char="•"/>
            </a:pPr>
            <a:r>
              <a:rPr lang="en-US" baseline="0" dirty="0" smtClean="0"/>
              <a:t>F02 is mostly perpendicular or crossing the roadway – we call this a transverse installation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1212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 – Mainline plan sheets</a:t>
            </a:r>
          </a:p>
          <a:p>
            <a:pPr marL="171450" indent="-171450">
              <a:buFont typeface="Arial" panose="020B0604020202020204" pitchFamily="34" charset="0"/>
              <a:buChar char="•"/>
            </a:pPr>
            <a:r>
              <a:rPr lang="en-US" dirty="0" smtClean="0"/>
              <a:t>E – Side Roads plan sheets</a:t>
            </a:r>
          </a:p>
          <a:p>
            <a:pPr marL="171450" indent="-171450">
              <a:buFont typeface="Arial" panose="020B0604020202020204" pitchFamily="34" charset="0"/>
              <a:buChar char="•"/>
            </a:pPr>
            <a:r>
              <a:rPr lang="en-US" dirty="0" smtClean="0"/>
              <a:t>K – Interchange plan sheets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3802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a:t>
            </a:r>
            <a:r>
              <a:rPr lang="en-US" baseline="0" dirty="0" smtClean="0"/>
              <a:t> many Fiber Optic lines are shown in the utility legend (in pink)?</a:t>
            </a:r>
          </a:p>
          <a:p>
            <a:pPr marL="171450" indent="-171450">
              <a:buFont typeface="Arial" panose="020B0604020202020204" pitchFamily="34" charset="0"/>
              <a:buChar char="•"/>
            </a:pPr>
            <a:r>
              <a:rPr lang="en-US" baseline="0" dirty="0" smtClean="0"/>
              <a:t>The symbols legend is always on sheet D.1</a:t>
            </a:r>
          </a:p>
          <a:p>
            <a:pPr marL="628650" lvl="1" indent="-171450">
              <a:buFont typeface="Arial" panose="020B0604020202020204" pitchFamily="34" charset="0"/>
              <a:buChar char="•"/>
            </a:pPr>
            <a:r>
              <a:rPr lang="en-US" baseline="0" dirty="0" smtClean="0"/>
              <a:t>These apply for all the D, E, F, &amp; K sheets.</a:t>
            </a:r>
          </a:p>
          <a:p>
            <a:pPr marL="171450" lvl="0" indent="-171450">
              <a:buFont typeface="Arial" panose="020B0604020202020204" pitchFamily="34" charset="0"/>
              <a:buChar char="•"/>
            </a:pPr>
            <a:r>
              <a:rPr lang="en-US" baseline="0" dirty="0" smtClean="0"/>
              <a:t>Before we move on to the plan sheets, look at the Right of Way legend – it will make perfect sense very soon.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15008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Look at sheet D.26</a:t>
            </a:r>
          </a:p>
          <a:p>
            <a:pPr marL="171450" indent="-171450">
              <a:buFont typeface="Arial" panose="020B0604020202020204" pitchFamily="34" charset="0"/>
              <a:buChar char="•"/>
            </a:pPr>
            <a:r>
              <a:rPr lang="en-US" dirty="0" smtClean="0"/>
              <a:t>This is a transition for this particular road, from a 3-lane rural section with ditches on the left to an urban section with curb and gutter on the right.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47941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sheet D.26</a:t>
            </a:r>
          </a:p>
          <a:p>
            <a:endParaRPr lang="en-US" dirty="0" smtClean="0"/>
          </a:p>
          <a:p>
            <a:r>
              <a:rPr lang="en-US" u="sng" dirty="0" smtClean="0"/>
              <a:t>Go over R.O.W.</a:t>
            </a:r>
            <a:r>
              <a:rPr lang="en-US" u="sng" baseline="0" dirty="0" smtClean="0"/>
              <a:t> – easements</a:t>
            </a:r>
          </a:p>
          <a:p>
            <a:pPr marL="171450" indent="-171450">
              <a:buFont typeface="Arial" panose="020B0604020202020204" pitchFamily="34" charset="0"/>
              <a:buChar char="•"/>
            </a:pPr>
            <a:r>
              <a:rPr lang="en-US" baseline="0" dirty="0" smtClean="0"/>
              <a:t>Temporary easements – driveway construction</a:t>
            </a:r>
          </a:p>
          <a:p>
            <a:pPr marL="171450" indent="-171450">
              <a:buFont typeface="Arial" panose="020B0604020202020204" pitchFamily="34" charset="0"/>
              <a:buChar char="•"/>
            </a:pPr>
            <a:r>
              <a:rPr lang="en-US" baseline="0" dirty="0" smtClean="0"/>
              <a:t>Permanent easements – for drainage</a:t>
            </a:r>
          </a:p>
          <a:p>
            <a:r>
              <a:rPr lang="en-US" baseline="0" dirty="0" smtClean="0"/>
              <a:t>-Utilities use of easements – not shown on this sheet but we did have some for electric transmission west of here.</a:t>
            </a:r>
          </a:p>
          <a:p>
            <a:endParaRPr lang="en-US" baseline="0" dirty="0" smtClean="0"/>
          </a:p>
          <a:p>
            <a:pPr marL="171450" indent="-171450">
              <a:buFont typeface="Arial" panose="020B0604020202020204" pitchFamily="34" charset="0"/>
              <a:buChar char="•"/>
            </a:pPr>
            <a:r>
              <a:rPr lang="en-US" baseline="0" dirty="0" smtClean="0"/>
              <a:t>Discuss need line – edge of construction (either fill or cut to this limit)</a:t>
            </a:r>
          </a:p>
          <a:p>
            <a:pPr marL="628650" lvl="1" indent="-171450">
              <a:buFont typeface="Arial" panose="020B0604020202020204" pitchFamily="34" charset="0"/>
              <a:buChar char="•"/>
            </a:pPr>
            <a:r>
              <a:rPr lang="en-US" baseline="0" dirty="0" smtClean="0"/>
              <a:t>Outside is considered safe zone.</a:t>
            </a:r>
          </a:p>
          <a:p>
            <a:pPr marL="628650" lvl="1" indent="-171450">
              <a:buFont typeface="Arial" panose="020B0604020202020204" pitchFamily="34" charset="0"/>
              <a:buChar char="•"/>
            </a:pPr>
            <a:r>
              <a:rPr lang="en-US" baseline="0" dirty="0" smtClean="0"/>
              <a:t>In side it may be safe if it is fill or minor cut – we will have to wait until the cross sections to see what is going on here.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05978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a:t>
            </a:r>
            <a:r>
              <a:rPr lang="en-US" baseline="0" dirty="0" smtClean="0"/>
              <a:t> to sheet H.13</a:t>
            </a:r>
          </a:p>
          <a:p>
            <a:endParaRPr lang="en-US" baseline="0" dirty="0" smtClean="0"/>
          </a:p>
          <a:p>
            <a:pPr marL="171450" indent="-171450">
              <a:buFont typeface="Arial" panose="020B0604020202020204" pitchFamily="34" charset="0"/>
              <a:buChar char="•"/>
            </a:pPr>
            <a:r>
              <a:rPr lang="en-US" baseline="0" dirty="0" smtClean="0"/>
              <a:t>New ROW is much clearer on the H-sheets with the shading.</a:t>
            </a:r>
          </a:p>
          <a:p>
            <a:pPr marL="171450" indent="-171450">
              <a:buFont typeface="Arial" panose="020B0604020202020204" pitchFamily="34" charset="0"/>
              <a:buChar char="•"/>
            </a:pPr>
            <a:r>
              <a:rPr lang="en-US" dirty="0" smtClean="0"/>
              <a:t>Try to make ROW lines straight</a:t>
            </a:r>
            <a:r>
              <a:rPr lang="en-US" baseline="0" dirty="0" smtClean="0"/>
              <a:t> outside of need lines</a:t>
            </a:r>
          </a:p>
          <a:p>
            <a:pPr marL="171450" indent="-171450">
              <a:buFont typeface="Arial" panose="020B0604020202020204" pitchFamily="34" charset="0"/>
              <a:buChar char="•"/>
            </a:pPr>
            <a:r>
              <a:rPr lang="en-US" baseline="0" dirty="0" smtClean="0"/>
              <a:t>Sometimes odd shapes happen – such as permanent easement for storm sewer</a:t>
            </a:r>
          </a:p>
          <a:p>
            <a:pPr marL="171450" indent="-171450">
              <a:buFont typeface="Arial" panose="020B0604020202020204" pitchFamily="34" charset="0"/>
              <a:buChar char="•"/>
            </a:pPr>
            <a:r>
              <a:rPr lang="en-US" baseline="0" dirty="0" smtClean="0"/>
              <a:t>It would seem like all the temporary easements in tan would be fairly small, but sometimes we shape for snow borrows that can be quite large.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03614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Pipes:</a:t>
            </a:r>
            <a:endParaRPr lang="en-US" u="none" dirty="0" smtClean="0"/>
          </a:p>
          <a:p>
            <a:pPr marL="171450" indent="-171450">
              <a:buFont typeface="Arial" panose="020B0604020202020204" pitchFamily="34" charset="0"/>
              <a:buChar char="•"/>
            </a:pPr>
            <a:r>
              <a:rPr lang="en-US" u="none" dirty="0" smtClean="0"/>
              <a:t>Information</a:t>
            </a:r>
            <a:r>
              <a:rPr lang="en-US" u="none" baseline="0" dirty="0" smtClean="0"/>
              <a:t> as close to pipe as possible without cluttering plan sheets</a:t>
            </a:r>
          </a:p>
          <a:p>
            <a:pPr marL="171450" indent="-171450">
              <a:buFont typeface="Arial" panose="020B0604020202020204" pitchFamily="34" charset="0"/>
              <a:buChar char="•"/>
            </a:pPr>
            <a:r>
              <a:rPr lang="en-US" u="none" baseline="0" dirty="0" smtClean="0"/>
              <a:t>Point out green drainage arrows</a:t>
            </a:r>
          </a:p>
          <a:p>
            <a:pPr marL="171450" indent="-171450">
              <a:buFont typeface="Arial" panose="020B0604020202020204" pitchFamily="34" charset="0"/>
              <a:buChar char="•"/>
            </a:pPr>
            <a:r>
              <a:rPr lang="en-US" u="none" baseline="0" dirty="0" smtClean="0"/>
              <a:t>3 primary pipe culvert classifications</a:t>
            </a:r>
          </a:p>
          <a:p>
            <a:endParaRPr lang="en-US" u="none" baseline="0" dirty="0" smtClean="0"/>
          </a:p>
          <a:p>
            <a:r>
              <a:rPr lang="en-US" u="sng" baseline="0" dirty="0" smtClean="0"/>
              <a:t>Utilities:</a:t>
            </a:r>
          </a:p>
          <a:p>
            <a:r>
              <a:rPr lang="en-US" u="none" baseline="0" dirty="0" smtClean="0"/>
              <a:t>-Ask how many utilities they can find: T1, E2, G1, FO, FO2, W, San, St. Sewer – Answer: 8</a:t>
            </a:r>
          </a:p>
          <a:p>
            <a:r>
              <a:rPr lang="en-US" u="none" baseline="0" dirty="0" smtClean="0"/>
              <a:t>-Utilities shown picked up by </a:t>
            </a:r>
            <a:r>
              <a:rPr lang="en-US" u="none" baseline="0" dirty="0" err="1" smtClean="0"/>
              <a:t>IaDOT</a:t>
            </a:r>
            <a:r>
              <a:rPr lang="en-US" u="none" baseline="0" dirty="0" smtClean="0"/>
              <a:t> </a:t>
            </a:r>
            <a:r>
              <a:rPr lang="en-US" u="none" baseline="0" dirty="0" err="1" smtClean="0"/>
              <a:t>preliminiary</a:t>
            </a:r>
            <a:r>
              <a:rPr lang="en-US" u="none" baseline="0" dirty="0" smtClean="0"/>
              <a:t> survey based on above ground and </a:t>
            </a:r>
            <a:r>
              <a:rPr lang="en-US" u="none" baseline="0" dirty="0" err="1" smtClean="0"/>
              <a:t>OneCall</a:t>
            </a:r>
            <a:r>
              <a:rPr lang="en-US" u="none" baseline="0" dirty="0" smtClean="0"/>
              <a:t> flagging</a:t>
            </a:r>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Time to get to a subject</a:t>
            </a:r>
            <a:r>
              <a:rPr lang="en-US" baseline="0" dirty="0" smtClean="0"/>
              <a:t> everyone loves – STATIONING</a:t>
            </a:r>
          </a:p>
          <a:p>
            <a:pPr marL="171450" indent="-171450">
              <a:buFont typeface="Arial" panose="020B0604020202020204" pitchFamily="34" charset="0"/>
              <a:buChar char="•"/>
            </a:pPr>
            <a:r>
              <a:rPr lang="en-US" baseline="0" dirty="0" smtClean="0"/>
              <a:t>DOT projects are measured in stationing (we’ll learn why on the next slide)</a:t>
            </a:r>
            <a:endParaRPr lang="en-US" dirty="0" smtClean="0"/>
          </a:p>
          <a:p>
            <a:pPr marL="171450" indent="-171450">
              <a:buFont typeface="Arial" panose="020B0604020202020204" pitchFamily="34" charset="0"/>
              <a:buChar char="•"/>
            </a:pPr>
            <a:r>
              <a:rPr lang="en-US" dirty="0" smtClean="0"/>
              <a:t>How does stationing show on the plans?</a:t>
            </a:r>
          </a:p>
          <a:p>
            <a:pPr marL="171450" indent="-171450">
              <a:buFont typeface="Arial" panose="020B0604020202020204" pitchFamily="34" charset="0"/>
              <a:buChar char="•"/>
            </a:pPr>
            <a:r>
              <a:rPr lang="en-US" dirty="0" smtClean="0"/>
              <a:t>500 ft. numbers</a:t>
            </a:r>
          </a:p>
          <a:p>
            <a:pPr marL="171450" indent="-171450">
              <a:buFont typeface="Arial" panose="020B0604020202020204" pitchFamily="34" charset="0"/>
              <a:buChar char="•"/>
            </a:pPr>
            <a:r>
              <a:rPr lang="en-US" dirty="0" smtClean="0"/>
              <a:t>Green and blue</a:t>
            </a:r>
            <a:r>
              <a:rPr lang="en-US" baseline="0" dirty="0" smtClean="0"/>
              <a:t> tick marks do not line up the same due to slight changes in road length between projects.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NOTE: this project utilized a “Baseline” that was not located in the center of the roadway rather than a “Centerline,” which </a:t>
            </a:r>
            <a:r>
              <a:rPr lang="en-US" i="1" baseline="0" dirty="0" smtClean="0"/>
              <a:t>is</a:t>
            </a:r>
            <a:r>
              <a:rPr lang="en-US" i="0" baseline="0" dirty="0" smtClean="0"/>
              <a:t> located in the center of the roadway.  Most projects use a centerline, but as in this job, sometimes a baseline is used in certain sections to ease in constructability for the contractor.  You can determine if the blue line shown is a centerline or baseline by looking at the Typical Sections (B-sheets) and finding the typical that applies to the area you are looking at.  We’ll get into the </a:t>
            </a:r>
            <a:r>
              <a:rPr lang="en-US" i="0" baseline="0" dirty="0" err="1" smtClean="0"/>
              <a:t>Typicals</a:t>
            </a:r>
            <a:r>
              <a:rPr lang="en-US" i="0" baseline="0" dirty="0" smtClean="0"/>
              <a:t> in a few more slides…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03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Longitudinal location – typically used on longitudinal-type projects (highways, railroads, pipelines, etc.)</a:t>
            </a:r>
          </a:p>
          <a:p>
            <a:pPr marL="171450" indent="-171450">
              <a:buFont typeface="Arial" panose="020B0604020202020204" pitchFamily="34" charset="0"/>
              <a:buChar char="•"/>
            </a:pPr>
            <a:r>
              <a:rPr lang="en-US" baseline="0" dirty="0" smtClean="0"/>
              <a:t>One station is 100’ long</a:t>
            </a:r>
          </a:p>
          <a:p>
            <a:pPr marL="171450" indent="-171450">
              <a:buFont typeface="Arial" panose="020B0604020202020204" pitchFamily="34" charset="0"/>
              <a:buChar char="•"/>
            </a:pPr>
            <a:r>
              <a:rPr lang="en-US" baseline="0" dirty="0" smtClean="0"/>
              <a:t>Stations are measured horizontally – they do not follow the contour (ups and downs) of the roadway</a:t>
            </a:r>
          </a:p>
        </p:txBody>
      </p:sp>
      <p:sp>
        <p:nvSpPr>
          <p:cNvPr id="4" name="Slide Number Placeholder 3"/>
          <p:cNvSpPr>
            <a:spLocks noGrp="1"/>
          </p:cNvSpPr>
          <p:nvPr>
            <p:ph type="sldNum" sz="quarter" idx="10"/>
          </p:nvPr>
        </p:nvSpPr>
        <p:spPr/>
        <p:txBody>
          <a:bodyPr/>
          <a:lstStyle/>
          <a:p>
            <a:fld id="{D281BCCB-8A80-49C5-AD89-9AE438A3A957}" type="slidenum">
              <a:rPr lang="en-US" smtClean="0">
                <a:solidFill>
                  <a:prstClr val="black"/>
                </a:solidFill>
              </a:rPr>
              <a:pPr/>
              <a:t>23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Bryan's Presentation Notes</a:t>
            </a:r>
            <a:endParaRPr lang="en-US">
              <a:solidFill>
                <a:prstClr val="black"/>
              </a:solidFill>
            </a:endParaRPr>
          </a:p>
        </p:txBody>
      </p:sp>
    </p:spTree>
    <p:extLst>
      <p:ext uri="{BB962C8B-B14F-4D97-AF65-F5344CB8AC3E}">
        <p14:creationId xmlns:p14="http://schemas.microsoft.com/office/powerpoint/2010/main" val="77521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Who uses stationing?  The DOT’s do!</a:t>
            </a:r>
          </a:p>
          <a:p>
            <a:pPr marL="171450" indent="-171450">
              <a:buFont typeface="Arial" panose="020B0604020202020204" pitchFamily="34" charset="0"/>
              <a:buChar char="•"/>
            </a:pPr>
            <a:r>
              <a:rPr lang="en-US" dirty="0" smtClean="0"/>
              <a:t>Sinc</a:t>
            </a:r>
            <a:r>
              <a:rPr lang="en-US" baseline="0" dirty="0" smtClean="0"/>
              <a:t>e the DOT’s do, Utilities needs to also to be able.</a:t>
            </a:r>
          </a:p>
          <a:p>
            <a:pPr marL="171450" indent="-171450">
              <a:buFont typeface="Arial" panose="020B0604020202020204" pitchFamily="34" charset="0"/>
              <a:buChar char="•"/>
            </a:pPr>
            <a:r>
              <a:rPr lang="en-US" baseline="0" dirty="0" smtClean="0"/>
              <a:t>To be able to communicate with DOT we need to know where things are in relation to the stationing and the offset from centerline.</a:t>
            </a:r>
          </a:p>
          <a:p>
            <a:pPr marL="171450" indent="-171450">
              <a:buFont typeface="Arial" panose="020B0604020202020204" pitchFamily="34" charset="0"/>
              <a:buChar char="•"/>
            </a:pPr>
            <a:r>
              <a:rPr lang="en-US" baseline="0" dirty="0" smtClean="0"/>
              <a:t>How do you know if it is a left offset or right offset?  Look in the direction of increasing station…Right on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362316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PCC = Portland Cement Concrete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840585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markers</a:t>
            </a:r>
            <a:r>
              <a:rPr lang="en-US" baseline="0" dirty="0" smtClean="0"/>
              <a:t> always be found?  NO!</a:t>
            </a:r>
          </a:p>
          <a:p>
            <a:pPr marL="171450" indent="-171450">
              <a:buFont typeface="Arial" panose="020B0604020202020204" pitchFamily="34" charset="0"/>
              <a:buChar char="•"/>
            </a:pPr>
            <a:r>
              <a:rPr lang="en-US" baseline="0" dirty="0" smtClean="0"/>
              <a:t>Sometimes farmers remove them</a:t>
            </a:r>
          </a:p>
          <a:p>
            <a:pPr marL="171450" indent="-171450">
              <a:buFont typeface="Arial" panose="020B0604020202020204" pitchFamily="34" charset="0"/>
              <a:buChar char="•"/>
            </a:pPr>
            <a:r>
              <a:rPr lang="en-US" baseline="0" dirty="0" smtClean="0"/>
              <a:t>Not a priority for replacement</a:t>
            </a:r>
          </a:p>
          <a:p>
            <a:pPr marL="171450" indent="-171450">
              <a:buFont typeface="Arial" panose="020B0604020202020204" pitchFamily="34" charset="0"/>
              <a:buChar char="•"/>
            </a:pPr>
            <a:r>
              <a:rPr lang="en-US" baseline="0" dirty="0" smtClean="0"/>
              <a:t>If you can’t find stationing, check with the EOT.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86117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 down for the sign on the left.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9126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Mileposts follow the contour,</a:t>
            </a:r>
            <a:r>
              <a:rPr lang="en-US" baseline="0" dirty="0" smtClean="0"/>
              <a:t> so a mile on anything other than a flat road will be less than 52+80 stations.</a:t>
            </a:r>
            <a:endParaRPr lang="en-US" dirty="0"/>
          </a:p>
        </p:txBody>
      </p:sp>
      <p:sp>
        <p:nvSpPr>
          <p:cNvPr id="4" name="Header Placeholder 3"/>
          <p:cNvSpPr>
            <a:spLocks noGrp="1"/>
          </p:cNvSpPr>
          <p:nvPr>
            <p:ph type="hdr" sz="quarter" idx="10"/>
          </p:nvPr>
        </p:nvSpPr>
        <p:spPr/>
        <p:txBody>
          <a:bodyPr/>
          <a:lstStyle/>
          <a:p>
            <a:r>
              <a:rPr lang="en-US" smtClean="0"/>
              <a:t>Bryan's Presentation Notes</a:t>
            </a:r>
            <a:endParaRPr lang="en-US"/>
          </a:p>
        </p:txBody>
      </p:sp>
      <p:sp>
        <p:nvSpPr>
          <p:cNvPr id="5" name="Slide Number Placeholder 4"/>
          <p:cNvSpPr>
            <a:spLocks noGrp="1"/>
          </p:cNvSpPr>
          <p:nvPr>
            <p:ph type="sldNum" sz="quarter" idx="11"/>
          </p:nvPr>
        </p:nvSpPr>
        <p:spPr/>
        <p:txBody>
          <a:bodyPr/>
          <a:lstStyle/>
          <a:p>
            <a:fld id="{D281BCCB-8A80-49C5-AD89-9AE438A3A957}" type="slidenum">
              <a:rPr lang="en-US" smtClean="0"/>
              <a:t>29</a:t>
            </a:fld>
            <a:endParaRPr lang="en-US"/>
          </a:p>
        </p:txBody>
      </p:sp>
    </p:spTree>
    <p:extLst>
      <p:ext uri="{BB962C8B-B14F-4D97-AF65-F5344CB8AC3E}">
        <p14:creationId xmlns:p14="http://schemas.microsoft.com/office/powerpoint/2010/main" val="142595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profile sheet aligns with a plan sheet</a:t>
            </a:r>
          </a:p>
          <a:p>
            <a:pPr marL="171450" indent="-171450">
              <a:buFont typeface="Arial" panose="020B0604020202020204" pitchFamily="34" charset="0"/>
              <a:buChar char="•"/>
            </a:pPr>
            <a:r>
              <a:rPr lang="en-US" dirty="0" smtClean="0"/>
              <a:t>Sometimes both plan and profile are on the same sheet (like E.2)</a:t>
            </a:r>
          </a:p>
          <a:p>
            <a:pPr marL="171450" indent="-171450">
              <a:buFont typeface="Arial" panose="020B0604020202020204" pitchFamily="34" charset="0"/>
              <a:buChar char="•"/>
            </a:pPr>
            <a:r>
              <a:rPr lang="en-US" dirty="0" smtClean="0"/>
              <a:t>And sometimes</a:t>
            </a:r>
            <a:r>
              <a:rPr lang="en-US" baseline="0" dirty="0" smtClean="0"/>
              <a:t> they are on separate matching sheets (like D.26 and D.27) and lay out together (same stations)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4501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Point out to participants:</a:t>
            </a:r>
          </a:p>
          <a:p>
            <a:pPr marL="628650" lvl="1" indent="-171450">
              <a:buFont typeface="Arial" panose="020B0604020202020204" pitchFamily="34" charset="0"/>
              <a:buChar char="•"/>
            </a:pPr>
            <a:r>
              <a:rPr lang="en-US" dirty="0" smtClean="0"/>
              <a:t>Copies</a:t>
            </a:r>
            <a:r>
              <a:rPr lang="en-US" baseline="0" dirty="0" smtClean="0"/>
              <a:t> of plan sheets used in presentation are provided</a:t>
            </a:r>
          </a:p>
          <a:p>
            <a:pPr marL="628650" lvl="1" indent="-171450">
              <a:buFont typeface="Arial" panose="020B0604020202020204" pitchFamily="34" charset="0"/>
              <a:buChar char="•"/>
            </a:pPr>
            <a:r>
              <a:rPr lang="en-US" baseline="0" dirty="0" smtClean="0"/>
              <a:t>Sheet number in lower left corner of slide corresponds to plan sheet being used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73358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144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 sheets are typically</a:t>
            </a:r>
            <a:r>
              <a:rPr lang="en-US" baseline="0" dirty="0" smtClean="0"/>
              <a:t> side roads or other roads receiving improvements as part of the project that are not the main highway route.</a:t>
            </a:r>
          </a:p>
          <a:p>
            <a:pPr marL="171450" indent="-171450">
              <a:buFont typeface="Arial" panose="020B0604020202020204" pitchFamily="34" charset="0"/>
              <a:buChar char="•"/>
            </a:pPr>
            <a:r>
              <a:rPr lang="en-US" baseline="0" dirty="0" smtClean="0"/>
              <a:t>This one has plan and profile on the same page.</a:t>
            </a:r>
          </a:p>
          <a:p>
            <a:pPr marL="171450" indent="-171450">
              <a:buFont typeface="Arial" panose="020B0604020202020204" pitchFamily="34" charset="0"/>
              <a:buChar char="•"/>
            </a:pPr>
            <a:r>
              <a:rPr lang="en-US" baseline="0" dirty="0" smtClean="0"/>
              <a:t>Ditch grades (slopes) and elevations are shown in light blue/tan if the ditch grade is different than the profile grade of the roadway.</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810304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221626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Typical</a:t>
            </a:r>
            <a:r>
              <a:rPr lang="en-US" baseline="0" dirty="0" smtClean="0"/>
              <a:t> Sections</a:t>
            </a:r>
            <a:r>
              <a:rPr lang="en-US" dirty="0" smtClean="0"/>
              <a:t> are not as helpful for</a:t>
            </a:r>
            <a:r>
              <a:rPr lang="en-US" baseline="0" dirty="0" smtClean="0"/>
              <a:t> investigating potential conflicts at specific locations, but are useful for gaining a general idea of what type of grading and paving improvements will be occurring on a specific section of the project.</a:t>
            </a:r>
          </a:p>
          <a:p>
            <a:pPr marL="171450" indent="-171450">
              <a:buFont typeface="Arial" panose="020B0604020202020204" pitchFamily="34" charset="0"/>
              <a:buChar char="•"/>
            </a:pPr>
            <a:r>
              <a:rPr lang="en-US" baseline="0" dirty="0" smtClean="0"/>
              <a:t>The top typical is a </a:t>
            </a:r>
            <a:r>
              <a:rPr lang="en-US" baseline="0" dirty="0" err="1" smtClean="0"/>
              <a:t>barnroof</a:t>
            </a:r>
            <a:r>
              <a:rPr lang="en-US" baseline="0" dirty="0" smtClean="0"/>
              <a:t>-type section that has a variable foreslope whereas the bottom typical has a standard section with uniform </a:t>
            </a:r>
            <a:r>
              <a:rPr lang="en-US" baseline="0" dirty="0" err="1" smtClean="0"/>
              <a:t>foreslopes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225755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93393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 paving typical and shows the paving or resurfacing to be completed.</a:t>
            </a:r>
          </a:p>
          <a:p>
            <a:pPr marL="171450" indent="-171450">
              <a:buFont typeface="Arial" panose="020B0604020202020204" pitchFamily="34" charset="0"/>
              <a:buChar char="•"/>
            </a:pPr>
            <a:r>
              <a:rPr lang="en-US" dirty="0" smtClean="0"/>
              <a:t>Utilities may not think this is important, but</a:t>
            </a:r>
            <a:r>
              <a:rPr lang="en-US" baseline="0" dirty="0" smtClean="0"/>
              <a:t> if you notice, this typical shows if </a:t>
            </a:r>
            <a:r>
              <a:rPr lang="en-US" baseline="0" dirty="0" err="1" smtClean="0"/>
              <a:t>subdrains</a:t>
            </a:r>
            <a:r>
              <a:rPr lang="en-US" baseline="0" dirty="0" smtClean="0"/>
              <a:t> will be constructed with the project or lanes will be added in certain locations (based upon the tables).</a:t>
            </a:r>
          </a:p>
          <a:p>
            <a:pPr marL="171450" indent="-171450">
              <a:buFont typeface="Arial" panose="020B0604020202020204" pitchFamily="34" charset="0"/>
              <a:buChar char="•"/>
            </a:pPr>
            <a:r>
              <a:rPr lang="en-US" baseline="0" dirty="0" smtClean="0"/>
              <a:t>Theoretically, </a:t>
            </a:r>
            <a:r>
              <a:rPr lang="en-US" baseline="0" dirty="0" err="1" smtClean="0"/>
              <a:t>subdrains</a:t>
            </a:r>
            <a:r>
              <a:rPr lang="en-US" baseline="0" dirty="0" smtClean="0"/>
              <a:t> and utilities should not conflict, but this problem has occurred many times.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167346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 the world thinks of slope as “rise over run,” but</a:t>
            </a:r>
            <a:r>
              <a:rPr lang="en-US" baseline="0" dirty="0" smtClean="0"/>
              <a:t> in roadway plans, we typically show slope as “run over rise.”</a:t>
            </a:r>
          </a:p>
          <a:p>
            <a:pPr marL="171450" indent="-171450">
              <a:buFont typeface="Arial" panose="020B0604020202020204" pitchFamily="34" charset="0"/>
              <a:buChar char="•"/>
            </a:pPr>
            <a:r>
              <a:rPr lang="en-US" baseline="0" dirty="0" smtClean="0"/>
              <a:t>Typical </a:t>
            </a:r>
            <a:r>
              <a:rPr lang="en-US" baseline="0" dirty="0" err="1" smtClean="0"/>
              <a:t>foreslopes</a:t>
            </a:r>
            <a:r>
              <a:rPr lang="en-US" baseline="0" dirty="0" smtClean="0"/>
              <a:t>:</a:t>
            </a:r>
          </a:p>
          <a:p>
            <a:pPr marL="628650" lvl="1" indent="-171450">
              <a:buFont typeface="Arial" panose="020B0604020202020204" pitchFamily="34" charset="0"/>
              <a:buChar char="•"/>
            </a:pPr>
            <a:r>
              <a:rPr lang="en-US" baseline="0" dirty="0" smtClean="0"/>
              <a:t>Recoverable 6:1 or greater</a:t>
            </a:r>
          </a:p>
          <a:p>
            <a:pPr marL="628650" lvl="1" indent="-171450">
              <a:buFont typeface="Arial" panose="020B0604020202020204" pitchFamily="34" charset="0"/>
              <a:buChar char="•"/>
            </a:pPr>
            <a:r>
              <a:rPr lang="en-US" baseline="0" dirty="0" err="1" smtClean="0"/>
              <a:t>Transversable</a:t>
            </a:r>
            <a:r>
              <a:rPr lang="en-US" baseline="0" dirty="0" smtClean="0"/>
              <a:t> (but not recoverable) 3:1 to 6:1</a:t>
            </a:r>
          </a:p>
          <a:p>
            <a:pPr marL="628650" lvl="1" indent="-171450">
              <a:buFont typeface="Arial" panose="020B0604020202020204" pitchFamily="34" charset="0"/>
              <a:buChar char="•"/>
            </a:pPr>
            <a:r>
              <a:rPr lang="en-US" baseline="0" dirty="0" smtClean="0"/>
              <a:t>Both count as clear zone as long as there are no fixed objects within the clear zone distance</a:t>
            </a:r>
          </a:p>
          <a:p>
            <a:pPr marL="171450" lvl="0" indent="-171450">
              <a:buFont typeface="Arial" panose="020B0604020202020204" pitchFamily="34" charset="0"/>
              <a:buChar char="•"/>
            </a:pPr>
            <a:r>
              <a:rPr lang="en-US" baseline="0" dirty="0" smtClean="0"/>
              <a:t>Typical </a:t>
            </a:r>
            <a:r>
              <a:rPr lang="en-US" baseline="0" dirty="0" err="1" smtClean="0"/>
              <a:t>backslopes</a:t>
            </a:r>
            <a:r>
              <a:rPr lang="en-US" baseline="0" dirty="0" smtClean="0"/>
              <a:t>: typically 3:1 for ease/safety of maintenance operations.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63923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 sections are one of the most important sheets in the plans, along with the D/E/K and H/HE sheets. </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13714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800" dirty="0" smtClean="0"/>
              <a:t>The</a:t>
            </a:r>
            <a:r>
              <a:rPr lang="en-US" sz="2800" baseline="0" dirty="0" smtClean="0"/>
              <a:t> project number is so important that it is shown in 3 places on the title sheet.</a:t>
            </a:r>
          </a:p>
          <a:p>
            <a:pPr marL="171450" indent="-171450">
              <a:buFont typeface="Arial" panose="020B0604020202020204" pitchFamily="34" charset="0"/>
              <a:buChar char="•"/>
            </a:pPr>
            <a:r>
              <a:rPr lang="en-US" sz="2800" baseline="0" dirty="0" smtClean="0"/>
              <a:t>The location at the bottom right of the sheet is where it is shown on every other sheet in the plan set.</a:t>
            </a:r>
          </a:p>
          <a:p>
            <a:pPr marL="171450" indent="-171450">
              <a:buFont typeface="Arial" panose="020B0604020202020204" pitchFamily="34" charset="0"/>
              <a:buChar char="•"/>
            </a:pPr>
            <a:r>
              <a:rPr lang="en-US" sz="2800" baseline="0" dirty="0" smtClean="0"/>
              <a:t>For easy project location, the county is listed three times as well.  Can you find all three?</a:t>
            </a:r>
          </a:p>
          <a:p>
            <a:pPr marL="171450" indent="-171450">
              <a:buFont typeface="Arial" panose="020B0604020202020204" pitchFamily="34" charset="0"/>
              <a:buChar char="•"/>
            </a:pPr>
            <a:r>
              <a:rPr lang="en-US" sz="2800" baseline="0" dirty="0" smtClean="0"/>
              <a:t>In a way, the county is listed 3 more times as it is the last 2 digits in the project number.</a:t>
            </a:r>
          </a:p>
          <a:p>
            <a:pPr marL="171450" indent="-171450">
              <a:buFont typeface="Arial" panose="020B0604020202020204" pitchFamily="34" charset="0"/>
              <a:buChar char="•"/>
            </a:pPr>
            <a:r>
              <a:rPr lang="en-US" sz="2800" baseline="0" dirty="0" smtClean="0"/>
              <a:t>Also prominently displayed is the type of project: in this case, twice and it is PCC Pavement – Grade and Replace.</a:t>
            </a:r>
            <a:endParaRPr lang="en-US" sz="2800" dirty="0"/>
          </a:p>
        </p:txBody>
      </p:sp>
      <p:sp>
        <p:nvSpPr>
          <p:cNvPr id="4" name="Slide Number Placeholder 3"/>
          <p:cNvSpPr>
            <a:spLocks noGrp="1"/>
          </p:cNvSpPr>
          <p:nvPr>
            <p:ph type="sldNum" sz="quarter" idx="10"/>
          </p:nvPr>
        </p:nvSpPr>
        <p:spPr/>
        <p:txBody>
          <a:bodyPr/>
          <a:lstStyle/>
          <a:p>
            <a:fld id="{D281BCCB-8A80-49C5-AD89-9AE438A3A957}" type="slidenum">
              <a:rPr lang="en-US" smtClean="0"/>
              <a:t>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202034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Elevations appear along the left</a:t>
            </a:r>
            <a:r>
              <a:rPr lang="en-US" baseline="0" dirty="0" smtClean="0"/>
              <a:t> and right sides for each section.</a:t>
            </a:r>
          </a:p>
          <a:p>
            <a:pPr marL="171450" indent="-171450">
              <a:buFont typeface="Arial" panose="020B0604020202020204" pitchFamily="34" charset="0"/>
              <a:buChar char="•"/>
            </a:pPr>
            <a:r>
              <a:rPr lang="en-US" baseline="0" dirty="0" smtClean="0"/>
              <a:t>Cross sections are typically cut every 50’ on rural projects and every 25’ on urban projects.</a:t>
            </a:r>
          </a:p>
          <a:p>
            <a:pPr marL="171450" indent="-171450">
              <a:buFont typeface="Arial" panose="020B0604020202020204" pitchFamily="34" charset="0"/>
              <a:buChar char="•"/>
            </a:pPr>
            <a:r>
              <a:rPr lang="en-US" baseline="0" dirty="0" smtClean="0"/>
              <a:t>Now, let’s zoom in on one cross section and explore what is shown!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343599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a:t>
            </a:r>
            <a:r>
              <a:rPr lang="en-US" baseline="0" dirty="0" smtClean="0"/>
              <a:t> look at the cross section at STA. 388+00.00</a:t>
            </a:r>
          </a:p>
          <a:p>
            <a:pPr marL="171450" indent="-171450">
              <a:buFont typeface="Arial" panose="020B0604020202020204" pitchFamily="34" charset="0"/>
              <a:buChar char="•"/>
            </a:pPr>
            <a:r>
              <a:rPr lang="en-US" baseline="0" dirty="0" smtClean="0"/>
              <a:t>This is a grade and pave project, so the numbers above the lines are the final pavement/topsoil elevations.  The numbers below the lines refer to the top of the subgrade grading.</a:t>
            </a:r>
          </a:p>
          <a:p>
            <a:pPr marL="171450" indent="-171450">
              <a:buFont typeface="Arial" panose="020B0604020202020204" pitchFamily="34" charset="0"/>
              <a:buChar char="•"/>
            </a:pPr>
            <a:r>
              <a:rPr lang="en-US" baseline="0" dirty="0" smtClean="0"/>
              <a:t>Topsoil replacement: take note that in the foreslope, </a:t>
            </a:r>
            <a:r>
              <a:rPr lang="en-US" baseline="0" dirty="0" err="1" smtClean="0"/>
              <a:t>backslope</a:t>
            </a:r>
            <a:r>
              <a:rPr lang="en-US" baseline="0" dirty="0" smtClean="0"/>
              <a:t>, and ditch bottom areas, we excavate an additional six inches below the finished grade in order to be able to place 6 inches of topsoil back in its place.  Therefore, in those areas, the lower line and lower elevations are most critical for calculating utility cover.</a:t>
            </a:r>
          </a:p>
          <a:p>
            <a:pPr marL="171450" indent="-171450">
              <a:buFont typeface="Arial" panose="020B0604020202020204" pitchFamily="34" charset="0"/>
              <a:buChar char="•"/>
            </a:pPr>
            <a:r>
              <a:rPr lang="en-US" baseline="0" dirty="0" smtClean="0"/>
              <a:t>Large scrapers and bulldozers are often used to remove the soil initially and replace the topsoil when grading is complete.  Due to their size and weight, they exert a significant amount of pressure on the soil and can affect underground facilities several feet deeper than the elevation shown.  Take this into consideration when reviewing plans!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look at sheet W.52, which is the last sheet in your packet.</a:t>
            </a:r>
          </a:p>
          <a:p>
            <a:pPr marL="171450" indent="-171450">
              <a:buFont typeface="Arial" panose="020B0604020202020204" pitchFamily="34" charset="0"/>
              <a:buChar char="•"/>
            </a:pPr>
            <a:r>
              <a:rPr lang="en-US" dirty="0" smtClean="0"/>
              <a:t>You may notice that this sheet is from a US 20 plan set,</a:t>
            </a:r>
            <a:r>
              <a:rPr lang="en-US" baseline="0" dirty="0" smtClean="0"/>
              <a:t> as the Indianola project we have been using did not have any examples of cross sections cut at skewed culverts.</a:t>
            </a:r>
          </a:p>
          <a:p>
            <a:pPr marL="171450" indent="-171450">
              <a:buFont typeface="Arial" panose="020B0604020202020204" pitchFamily="34" charset="0"/>
              <a:buChar char="•"/>
            </a:pPr>
            <a:r>
              <a:rPr lang="en-US" baseline="0" dirty="0" smtClean="0"/>
              <a:t>A skewed culvert means the culvert is not perpendicular (or square) with the centerline of the road.</a:t>
            </a:r>
          </a:p>
          <a:p>
            <a:pPr marL="171450" indent="-171450">
              <a:buFont typeface="Arial" panose="020B0604020202020204" pitchFamily="34" charset="0"/>
              <a:buChar char="•"/>
            </a:pPr>
            <a:r>
              <a:rPr lang="en-US" baseline="0" dirty="0" smtClean="0"/>
              <a:t>This culvert is skewed 33 degrees Right Ahead.  Let’s dive into what that means…</a:t>
            </a:r>
          </a:p>
          <a:p>
            <a:pPr marL="628650" lvl="1" indent="-171450">
              <a:buFont typeface="Arial" panose="020B0604020202020204" pitchFamily="34" charset="0"/>
              <a:buChar char="•"/>
            </a:pPr>
            <a:r>
              <a:rPr lang="en-US" baseline="0" dirty="0" smtClean="0"/>
              <a:t>“Right Ahead” means that when looking in the direction if increasing station, the end of the culvert on the right side is forward of the centerline location.</a:t>
            </a:r>
          </a:p>
          <a:p>
            <a:pPr marL="628650" lvl="1" indent="-171450">
              <a:buFont typeface="Arial" panose="020B0604020202020204" pitchFamily="34" charset="0"/>
              <a:buChar char="•"/>
            </a:pPr>
            <a:r>
              <a:rPr lang="en-US" baseline="0" dirty="0" smtClean="0"/>
              <a:t>The angle between the culvert and the centerline is 33 degrees.</a:t>
            </a:r>
          </a:p>
          <a:p>
            <a:pPr marL="628650" lvl="1" indent="-171450">
              <a:buFont typeface="Arial" panose="020B0604020202020204" pitchFamily="34" charset="0"/>
              <a:buChar char="•"/>
            </a:pPr>
            <a:r>
              <a:rPr lang="en-US" baseline="0" dirty="0" smtClean="0"/>
              <a:t>That is where the notation of “Skew 33 degrees Right Ahead” comes from.</a:t>
            </a:r>
          </a:p>
        </p:txBody>
      </p:sp>
      <p:sp>
        <p:nvSpPr>
          <p:cNvPr id="4" name="Slide Number Placeholder 3"/>
          <p:cNvSpPr>
            <a:spLocks noGrp="1"/>
          </p:cNvSpPr>
          <p:nvPr>
            <p:ph type="sldNum" sz="quarter" idx="10"/>
          </p:nvPr>
        </p:nvSpPr>
        <p:spPr/>
        <p:txBody>
          <a:bodyPr/>
          <a:lstStyle/>
          <a:p>
            <a:fld id="{D281BCCB-8A80-49C5-AD89-9AE438A3A957}" type="slidenum">
              <a:rPr lang="en-US" smtClean="0"/>
              <a:t>43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 this applies to longitudinal utility installations.</a:t>
            </a:r>
          </a:p>
          <a:p>
            <a:pPr marL="171450" indent="-171450">
              <a:buFont typeface="Arial" panose="020B0604020202020204" pitchFamily="34" charset="0"/>
              <a:buChar char="•"/>
            </a:pPr>
            <a:r>
              <a:rPr lang="en-US" dirty="0" smtClean="0"/>
              <a:t>What if you have</a:t>
            </a:r>
            <a:r>
              <a:rPr lang="en-US" baseline="0" dirty="0" smtClean="0"/>
              <a:t> a transverse installation in this area?</a:t>
            </a:r>
          </a:p>
          <a:p>
            <a:pPr marL="171450" indent="-171450">
              <a:buFont typeface="Arial" panose="020B0604020202020204" pitchFamily="34" charset="0"/>
              <a:buChar char="•"/>
            </a:pPr>
            <a:r>
              <a:rPr lang="en-US" baseline="0" dirty="0" smtClean="0"/>
              <a:t>Can you tell where the old ditch was?  Answer: about 15’ LT of new CL.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files are typically</a:t>
            </a:r>
            <a:r>
              <a:rPr lang="en-US" baseline="0" dirty="0" smtClean="0"/>
              <a:t> sent via a link to an FTP site.  If plans are very small, sometimes they can be an attachment to an email.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02326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50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00231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202034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861346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 Section on left side of road is in cut – deepening existing ditch.</a:t>
            </a:r>
          </a:p>
        </p:txBody>
      </p:sp>
      <p:sp>
        <p:nvSpPr>
          <p:cNvPr id="4" name="Slide Number Placeholder 3"/>
          <p:cNvSpPr>
            <a:spLocks noGrp="1"/>
          </p:cNvSpPr>
          <p:nvPr>
            <p:ph type="sldNum" sz="quarter" idx="10"/>
          </p:nvPr>
        </p:nvSpPr>
        <p:spPr/>
        <p:txBody>
          <a:bodyPr/>
          <a:lstStyle/>
          <a:p>
            <a:fld id="{D281BCCB-8A80-49C5-AD89-9AE438A3A957}" type="slidenum">
              <a:rPr lang="en-US" smtClean="0"/>
              <a:t>52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236709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943655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 and center – where the project is located.</a:t>
            </a:r>
          </a:p>
          <a:p>
            <a:r>
              <a:rPr lang="en-US" dirty="0" smtClean="0"/>
              <a:t>Big letters 	-</a:t>
            </a:r>
            <a:r>
              <a:rPr lang="en-US" baseline="0" dirty="0" smtClean="0"/>
              <a:t> </a:t>
            </a:r>
            <a:r>
              <a:rPr lang="en-US" dirty="0" smtClean="0"/>
              <a:t>COUNTY</a:t>
            </a:r>
          </a:p>
          <a:p>
            <a:r>
              <a:rPr lang="en-US" dirty="0" smtClean="0"/>
              <a:t>	- TYPE OF PROJECT</a:t>
            </a:r>
          </a:p>
          <a:p>
            <a:r>
              <a:rPr lang="en-US" dirty="0" smtClean="0"/>
              <a:t>	- Description of</a:t>
            </a:r>
            <a:r>
              <a:rPr lang="en-US" baseline="0" dirty="0" smtClean="0"/>
              <a:t> the project limits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5259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Letting</a:t>
            </a:r>
            <a:r>
              <a:rPr lang="en-US" baseline="0" dirty="0" smtClean="0"/>
              <a:t> date reflects our best laid plans.</a:t>
            </a:r>
          </a:p>
          <a:p>
            <a:pPr marL="171450" indent="-171450">
              <a:buFont typeface="Arial" panose="020B0604020202020204" pitchFamily="34" charset="0"/>
              <a:buChar char="•"/>
            </a:pPr>
            <a:r>
              <a:rPr lang="en-US" baseline="0" dirty="0" smtClean="0"/>
              <a:t>The letting dates may move but we try to keep them in the same fiscal year.</a:t>
            </a:r>
          </a:p>
          <a:p>
            <a:pPr marL="171450" indent="-171450">
              <a:buFont typeface="Arial" panose="020B0604020202020204" pitchFamily="34" charset="0"/>
              <a:buChar char="•"/>
            </a:pPr>
            <a:r>
              <a:rPr lang="en-US" baseline="0" dirty="0" smtClean="0"/>
              <a:t>These may easily be out there several years with our early plan submittals.</a:t>
            </a:r>
          </a:p>
          <a:p>
            <a:pPr marL="171450" indent="-171450">
              <a:buFont typeface="Arial" panose="020B0604020202020204" pitchFamily="34" charset="0"/>
              <a:buChar char="•"/>
            </a:pPr>
            <a:r>
              <a:rPr lang="en-US" baseline="0" dirty="0" smtClean="0"/>
              <a:t>The letting date is when the DOT accepts the _________.</a:t>
            </a:r>
          </a:p>
          <a:p>
            <a:pPr marL="171450" indent="-171450">
              <a:buFont typeface="Arial" panose="020B0604020202020204" pitchFamily="34" charset="0"/>
              <a:buChar char="•"/>
            </a:pPr>
            <a:r>
              <a:rPr lang="en-US" baseline="0" dirty="0" smtClean="0"/>
              <a:t>Factoid:</a:t>
            </a:r>
          </a:p>
          <a:p>
            <a:pPr marL="628650" lvl="1" indent="-171450">
              <a:buFont typeface="Arial" panose="020B0604020202020204" pitchFamily="34" charset="0"/>
              <a:buChar char="•"/>
            </a:pPr>
            <a:r>
              <a:rPr lang="en-US" baseline="0" dirty="0" smtClean="0"/>
              <a:t>The DOT operates on a fiscal year that runs July 1 to June 30 so we are in fiscal year 2016 and have been for over 8 months.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3978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Index makes it look like there are hundreds of sheets.</a:t>
            </a:r>
          </a:p>
          <a:p>
            <a:pPr marL="171450" indent="-171450">
              <a:buFont typeface="Arial" panose="020B0604020202020204" pitchFamily="34" charset="0"/>
              <a:buChar char="•"/>
            </a:pPr>
            <a:r>
              <a:rPr lang="en-US" dirty="0" smtClean="0"/>
              <a:t>There are 656 sheets in this</a:t>
            </a:r>
            <a:r>
              <a:rPr lang="en-US" baseline="0" dirty="0" smtClean="0"/>
              <a:t> set of plans!</a:t>
            </a:r>
          </a:p>
          <a:p>
            <a:pPr marL="171450" indent="-171450">
              <a:buFont typeface="Arial" panose="020B0604020202020204" pitchFamily="34" charset="0"/>
              <a:buChar char="•"/>
            </a:pPr>
            <a:r>
              <a:rPr lang="en-US" baseline="0" dirty="0" smtClean="0"/>
              <a:t>Only a fraction of the 656 pages are utility critical.</a:t>
            </a:r>
          </a:p>
          <a:p>
            <a:pPr marL="171450" indent="-171450">
              <a:buFont typeface="Arial" panose="020B0604020202020204" pitchFamily="34" charset="0"/>
              <a:buChar char="•"/>
            </a:pPr>
            <a:r>
              <a:rPr lang="en-US" baseline="0" dirty="0" smtClean="0"/>
              <a:t>So as you are flipping through the pages, lets start to limit the sheets we want to look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034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review, emphasis should</a:t>
            </a:r>
            <a:r>
              <a:rPr lang="en-US" baseline="0" dirty="0" smtClean="0"/>
              <a:t> be placed on those sections which are in bold as the others hold less utility-important information.</a:t>
            </a:r>
          </a:p>
          <a:p>
            <a:pPr marL="171450" indent="-171450">
              <a:buFont typeface="Arial" panose="020B0604020202020204" pitchFamily="34" charset="0"/>
              <a:buChar char="•"/>
            </a:pPr>
            <a:r>
              <a:rPr lang="en-US" baseline="0" dirty="0" smtClean="0"/>
              <a:t>By the end of this presentation, you will see a specific order to examine the sheets you need.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4378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2668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04594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31172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8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8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70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4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7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512016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5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2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5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2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35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9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8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00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3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62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3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2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51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976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5642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56967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31946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403125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6235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t>‹#›</a:t>
            </a:fld>
            <a:endParaRPr lang="en-US"/>
          </a:p>
        </p:txBody>
      </p:sp>
    </p:spTree>
    <p:extLst>
      <p:ext uri="{BB962C8B-B14F-4D97-AF65-F5344CB8AC3E}">
        <p14:creationId xmlns:p14="http://schemas.microsoft.com/office/powerpoint/2010/main" val="81326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0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3/30/2016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25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esi.Asklof@dot.iowa.gov"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2.pn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4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3.png"/><Relationship Id="rId4" Type="http://schemas.openxmlformats.org/officeDocument/2006/relationships/image" Target="../media/image5.jpe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2.pn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25217" y="2514600"/>
            <a:ext cx="60960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HIGHWAY PLAN READING</a:t>
            </a:r>
          </a:p>
        </p:txBody>
      </p:sp>
      <p:sp>
        <p:nvSpPr>
          <p:cNvPr id="7" name="TextBox 6"/>
          <p:cNvSpPr txBox="1"/>
          <p:nvPr/>
        </p:nvSpPr>
        <p:spPr>
          <a:xfrm>
            <a:off x="1219200" y="4267200"/>
            <a:ext cx="708660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For Utility owners, designers, and contractors.</a:t>
            </a:r>
          </a:p>
        </p:txBody>
      </p:sp>
      <p:sp>
        <p:nvSpPr>
          <p:cNvPr id="4" name="TextBox 3"/>
          <p:cNvSpPr txBox="1"/>
          <p:nvPr/>
        </p:nvSpPr>
        <p:spPr>
          <a:xfrm>
            <a:off x="1325217" y="5105400"/>
            <a:ext cx="3446808" cy="646331"/>
          </a:xfrm>
          <a:prstGeom prst="rect">
            <a:avLst/>
          </a:prstGeom>
          <a:noFill/>
        </p:spPr>
        <p:txBody>
          <a:bodyPr wrap="square" rtlCol="0">
            <a:spAutoFit/>
          </a:bodyPr>
          <a:lstStyle/>
          <a:p>
            <a:pPr>
              <a:tabLst>
                <a:tab pos="1371600" algn="l"/>
              </a:tabLst>
            </a:pPr>
            <a:r>
              <a:rPr lang="en-US" sz="1200" b="1" i="1" dirty="0" smtClean="0">
                <a:effectLst>
                  <a:outerShdw blurRad="38100" dist="38100" dir="2700000" algn="tl">
                    <a:srgbClr val="000000">
                      <a:alpha val="43137"/>
                    </a:srgbClr>
                  </a:outerShdw>
                </a:effectLst>
              </a:rPr>
              <a:t>Bryan Bradley, P.E.	State Utility Engineer</a:t>
            </a:r>
          </a:p>
          <a:p>
            <a:pPr>
              <a:tabLst>
                <a:tab pos="1371600" algn="l"/>
              </a:tabLst>
            </a:pPr>
            <a:r>
              <a:rPr lang="en-US" sz="1200" b="1" i="1" dirty="0" smtClean="0">
                <a:effectLst>
                  <a:outerShdw blurRad="38100" dist="38100" dir="2700000" algn="tl">
                    <a:srgbClr val="000000">
                      <a:alpha val="43137"/>
                    </a:srgbClr>
                  </a:outerShdw>
                </a:effectLst>
              </a:rPr>
              <a:t>800 Lincoln Way	515-239-1014</a:t>
            </a:r>
          </a:p>
          <a:p>
            <a:pPr>
              <a:tabLst>
                <a:tab pos="1371600" algn="l"/>
              </a:tabLst>
            </a:pPr>
            <a:r>
              <a:rPr lang="en-US" sz="1200" b="1" i="1" dirty="0" smtClean="0">
                <a:effectLst>
                  <a:outerShdw blurRad="38100" dist="38100" dir="2700000" algn="tl">
                    <a:srgbClr val="000000">
                      <a:alpha val="43137"/>
                    </a:srgbClr>
                  </a:outerShdw>
                </a:effectLst>
              </a:rPr>
              <a:t>Ames, Iowa 50100	bryan.bradley@dot.iowa.gov</a:t>
            </a:r>
          </a:p>
        </p:txBody>
      </p:sp>
    </p:spTree>
    <p:extLst>
      <p:ext uri="{BB962C8B-B14F-4D97-AF65-F5344CB8AC3E}">
        <p14:creationId xmlns:p14="http://schemas.microsoft.com/office/powerpoint/2010/main" val="10656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457200" y="762000"/>
            <a:ext cx="8458200" cy="5364163"/>
          </a:xfrm>
        </p:spPr>
        <p:txBody>
          <a:bodyPr>
            <a:noAutofit/>
          </a:bodyPr>
          <a:lstStyle/>
          <a:p>
            <a:pPr marL="0" indent="0">
              <a:buNone/>
            </a:pPr>
            <a:r>
              <a:rPr lang="en-US" sz="2400" b="1" i="1" u="sng" dirty="0" smtClean="0"/>
              <a:t>Utilities should focus their review on:</a:t>
            </a:r>
          </a:p>
          <a:p>
            <a:pPr>
              <a:lnSpc>
                <a:spcPct val="150000"/>
              </a:lnSpc>
            </a:pPr>
            <a:r>
              <a:rPr lang="en-US" sz="2400" dirty="0" smtClean="0"/>
              <a:t>“A” </a:t>
            </a:r>
            <a:r>
              <a:rPr lang="en-US" sz="2400" dirty="0"/>
              <a:t>sheets: </a:t>
            </a:r>
            <a:r>
              <a:rPr lang="en-US" sz="2400" dirty="0" smtClean="0"/>
              <a:t>Title/Map</a:t>
            </a:r>
          </a:p>
          <a:p>
            <a:pPr>
              <a:lnSpc>
                <a:spcPct val="150000"/>
              </a:lnSpc>
            </a:pPr>
            <a:r>
              <a:rPr lang="en-US" sz="2400" dirty="0"/>
              <a:t>“D” </a:t>
            </a:r>
            <a:r>
              <a:rPr lang="en-US" sz="1600" dirty="0"/>
              <a:t>(mainline)</a:t>
            </a:r>
            <a:r>
              <a:rPr lang="en-US" sz="2400" dirty="0"/>
              <a:t> &amp; “E” </a:t>
            </a:r>
            <a:r>
              <a:rPr lang="en-US" sz="1600" dirty="0"/>
              <a:t>(side roads)</a:t>
            </a:r>
            <a:r>
              <a:rPr lang="en-US" sz="2400" dirty="0"/>
              <a:t> sheets: Plan and Profile</a:t>
            </a:r>
          </a:p>
          <a:p>
            <a:pPr>
              <a:lnSpc>
                <a:spcPct val="150000"/>
              </a:lnSpc>
            </a:pPr>
            <a:r>
              <a:rPr lang="en-US" sz="2400" dirty="0"/>
              <a:t>“H” </a:t>
            </a:r>
            <a:r>
              <a:rPr lang="en-US" sz="1600" dirty="0"/>
              <a:t>(mainline)</a:t>
            </a:r>
            <a:r>
              <a:rPr lang="en-US" sz="2400" dirty="0"/>
              <a:t> &amp; “HE” </a:t>
            </a:r>
            <a:r>
              <a:rPr lang="en-US" sz="1600" dirty="0"/>
              <a:t>(side road)</a:t>
            </a:r>
            <a:r>
              <a:rPr lang="en-US" sz="2400" dirty="0"/>
              <a:t> sheets: Right-of-Way</a:t>
            </a:r>
          </a:p>
          <a:p>
            <a:pPr>
              <a:lnSpc>
                <a:spcPct val="150000"/>
              </a:lnSpc>
            </a:pPr>
            <a:r>
              <a:rPr lang="en-US" sz="2400" dirty="0"/>
              <a:t>“W,” “X,” &amp; “Y” sheets: Cross Sections</a:t>
            </a:r>
          </a:p>
          <a:p>
            <a:pPr>
              <a:lnSpc>
                <a:spcPct val="150000"/>
              </a:lnSpc>
            </a:pPr>
            <a:r>
              <a:rPr lang="en-US" sz="2400" dirty="0" smtClean="0"/>
              <a:t>“B” sheets: Typical Sections</a:t>
            </a:r>
            <a:endParaRPr lang="en-US" sz="2400" dirty="0"/>
          </a:p>
          <a:p>
            <a:pPr>
              <a:lnSpc>
                <a:spcPct val="150000"/>
              </a:lnSpc>
            </a:pPr>
            <a:r>
              <a:rPr lang="en-US" sz="2400" dirty="0" smtClean="0"/>
              <a:t>“M” </a:t>
            </a:r>
            <a:r>
              <a:rPr lang="en-US" sz="2400" dirty="0"/>
              <a:t>sheets: Storm </a:t>
            </a:r>
            <a:r>
              <a:rPr lang="en-US" sz="2400" dirty="0" smtClean="0"/>
              <a:t>Sewer</a:t>
            </a:r>
          </a:p>
          <a:p>
            <a:pPr>
              <a:lnSpc>
                <a:spcPct val="150000"/>
              </a:lnSpc>
            </a:pPr>
            <a:r>
              <a:rPr lang="en-US" sz="2400" dirty="0" smtClean="0"/>
              <a:t>“V” sheets: Bridge, Culvert &amp; Retaining Walls</a:t>
            </a:r>
            <a:endParaRPr lang="en-US" sz="2400" dirty="0"/>
          </a:p>
          <a:p>
            <a:pPr>
              <a:lnSpc>
                <a:spcPct val="150000"/>
              </a:lnSpc>
            </a:pPr>
            <a:r>
              <a:rPr lang="en-US" sz="2400" dirty="0" smtClean="0"/>
              <a:t>“</a:t>
            </a:r>
            <a:r>
              <a:rPr lang="en-US" sz="2400" dirty="0"/>
              <a:t>K” sheets: Interchange sheets (if applicable)</a:t>
            </a:r>
          </a:p>
          <a:p>
            <a:pPr>
              <a:lnSpc>
                <a:spcPct val="150000"/>
              </a:lnSpc>
            </a:pPr>
            <a:endParaRPr lang="en-US" sz="2400" dirty="0" smtClean="0"/>
          </a:p>
        </p:txBody>
      </p:sp>
    </p:spTree>
    <p:extLst>
      <p:ext uri="{BB962C8B-B14F-4D97-AF65-F5344CB8AC3E}">
        <p14:creationId xmlns:p14="http://schemas.microsoft.com/office/powerpoint/2010/main" val="415969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smtClean="0">
                <a:solidFill>
                  <a:schemeClr val="bg1"/>
                </a:solidFill>
              </a:rPr>
              <a:t>Location Map Sheet</a:t>
            </a:r>
            <a:endParaRPr lang="en-US" sz="4000" dirty="0">
              <a:solidFill>
                <a:schemeClr val="bg1"/>
              </a:solidFill>
            </a:endParaRP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52400" y="657107"/>
            <a:ext cx="8839200" cy="5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A.2</a:t>
            </a:r>
            <a:endParaRPr lang="en-US" sz="1400" dirty="0">
              <a:solidFill>
                <a:schemeClr val="bg1"/>
              </a:solidFill>
            </a:endParaRPr>
          </a:p>
        </p:txBody>
      </p:sp>
      <p:sp>
        <p:nvSpPr>
          <p:cNvPr id="7" name="Oval 6"/>
          <p:cNvSpPr/>
          <p:nvPr/>
        </p:nvSpPr>
        <p:spPr>
          <a:xfrm rot="16200000">
            <a:off x="3496952" y="2582554"/>
            <a:ext cx="685801" cy="161669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33288" y="1038255"/>
            <a:ext cx="5077424" cy="400110"/>
          </a:xfrm>
          <a:prstGeom prst="rect">
            <a:avLst/>
          </a:prstGeom>
          <a:noFill/>
        </p:spPr>
        <p:txBody>
          <a:bodyPr wrap="square" rtlCol="0">
            <a:spAutoFit/>
          </a:bodyPr>
          <a:lstStyle/>
          <a:p>
            <a:pPr algn="ctr"/>
            <a:r>
              <a:rPr lang="en-US" sz="2000" b="1" dirty="0" smtClean="0">
                <a:solidFill>
                  <a:schemeClr val="accent2">
                    <a:lumMod val="75000"/>
                  </a:schemeClr>
                </a:solidFill>
              </a:rPr>
              <a:t>Project location always noted on location map</a:t>
            </a:r>
            <a:endParaRPr lang="en-US" sz="2000" b="1" dirty="0">
              <a:solidFill>
                <a:schemeClr val="accent2">
                  <a:lumMod val="75000"/>
                </a:schemeClr>
              </a:solidFill>
            </a:endParaRPr>
          </a:p>
        </p:txBody>
      </p:sp>
      <p:sp>
        <p:nvSpPr>
          <p:cNvPr id="8" name="TextBox 7"/>
          <p:cNvSpPr txBox="1"/>
          <p:nvPr/>
        </p:nvSpPr>
        <p:spPr>
          <a:xfrm>
            <a:off x="6400800" y="4724400"/>
            <a:ext cx="2133600" cy="923330"/>
          </a:xfrm>
          <a:prstGeom prst="rect">
            <a:avLst/>
          </a:prstGeom>
          <a:noFill/>
        </p:spPr>
        <p:txBody>
          <a:bodyPr wrap="square" rtlCol="0">
            <a:spAutoFit/>
          </a:bodyPr>
          <a:lstStyle/>
          <a:p>
            <a:r>
              <a:rPr lang="en-US" dirty="0" smtClean="0">
                <a:solidFill>
                  <a:schemeClr val="accent2">
                    <a:lumMod val="75000"/>
                  </a:schemeClr>
                </a:solidFill>
              </a:rPr>
              <a:t>Project begin &amp; end noted with station and milepost.</a:t>
            </a:r>
            <a:endParaRPr lang="en-US" dirty="0">
              <a:solidFill>
                <a:schemeClr val="accent2">
                  <a:lumMod val="75000"/>
                </a:schemeClr>
              </a:solidFill>
            </a:endParaRPr>
          </a:p>
        </p:txBody>
      </p:sp>
      <p:cxnSp>
        <p:nvCxnSpPr>
          <p:cNvPr id="10" name="Straight Arrow Connector 9"/>
          <p:cNvCxnSpPr>
            <a:stCxn id="8" idx="1"/>
          </p:cNvCxnSpPr>
          <p:nvPr/>
        </p:nvCxnSpPr>
        <p:spPr>
          <a:xfrm flipH="1" flipV="1">
            <a:off x="5791200" y="4876800"/>
            <a:ext cx="6096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3276600" y="4876800"/>
            <a:ext cx="31242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1+#ppt_w/2"/>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smtClean="0">
                <a:solidFill>
                  <a:schemeClr val="bg1"/>
                </a:solidFill>
              </a:rPr>
              <a:t>Scales</a:t>
            </a:r>
            <a:endParaRPr lang="en-US" sz="4000" dirty="0">
              <a:solidFill>
                <a:schemeClr val="bg1"/>
              </a:solidFill>
            </a:endParaRPr>
          </a:p>
        </p:txBody>
      </p:sp>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91738" y="659363"/>
            <a:ext cx="8560524" cy="5675078"/>
          </a:xfrm>
          <a:prstGeom prst="rect">
            <a:avLst/>
          </a:prstGeom>
          <a:noFill/>
          <a:ln>
            <a:solidFill>
              <a:schemeClr val="accent2">
                <a:lumMod val="75000"/>
              </a:schemeClr>
            </a:solidFill>
          </a:ln>
          <a:extLst/>
        </p:spPr>
      </p:pic>
      <p:sp>
        <p:nvSpPr>
          <p:cNvPr id="7" name="Right Arrow 6"/>
          <p:cNvSpPr/>
          <p:nvPr/>
        </p:nvSpPr>
        <p:spPr>
          <a:xfrm rot="1796044">
            <a:off x="2674186" y="5072827"/>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3" name="TextBox 2"/>
          <p:cNvSpPr txBox="1"/>
          <p:nvPr/>
        </p:nvSpPr>
        <p:spPr>
          <a:xfrm>
            <a:off x="1524000" y="1295400"/>
            <a:ext cx="579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Arial" panose="020B0604020202020204" pitchFamily="34" charset="0"/>
              <a:buChar char="•"/>
            </a:pPr>
            <a:r>
              <a:rPr lang="en-US" sz="2400" b="1" i="1" dirty="0" smtClean="0">
                <a:solidFill>
                  <a:schemeClr val="accent2">
                    <a:lumMod val="75000"/>
                  </a:schemeClr>
                </a:solidFill>
              </a:rPr>
              <a:t>Scale bar allows accurate scaling independent of print size.</a:t>
            </a:r>
          </a:p>
          <a:p>
            <a:pPr marL="342900" indent="-342900" algn="ctr">
              <a:buFont typeface="Arial" panose="020B0604020202020204" pitchFamily="34" charset="0"/>
              <a:buChar char="•"/>
            </a:pPr>
            <a:r>
              <a:rPr lang="en-US" sz="2400" b="1" i="1" dirty="0" smtClean="0">
                <a:solidFill>
                  <a:schemeClr val="accent2">
                    <a:lumMod val="75000"/>
                  </a:schemeClr>
                </a:solidFill>
              </a:rPr>
              <a:t>Included on all plan sheets</a:t>
            </a:r>
            <a:endParaRPr lang="en-US" sz="2400" b="1" i="1" dirty="0">
              <a:solidFill>
                <a:schemeClr val="accent2">
                  <a:lumMod val="75000"/>
                </a:schemeClr>
              </a:solidFill>
            </a:endParaRPr>
          </a:p>
        </p:txBody>
      </p:sp>
    </p:spTree>
    <p:extLst>
      <p:ext uri="{BB962C8B-B14F-4D97-AF65-F5344CB8AC3E}">
        <p14:creationId xmlns:p14="http://schemas.microsoft.com/office/powerpoint/2010/main" val="29771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u="sng" dirty="0" smtClean="0"/>
              <a:t>Scales</a:t>
            </a:r>
            <a:endParaRPr lang="en-US" u="sng" dirty="0"/>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4618" y="838200"/>
            <a:ext cx="8834764"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5554713"/>
            <a:ext cx="4343400" cy="369332"/>
          </a:xfrm>
          <a:prstGeom prst="rect">
            <a:avLst/>
          </a:prstGeom>
          <a:noFill/>
        </p:spPr>
        <p:txBody>
          <a:bodyPr wrap="square" lIns="0" tIns="0" rIns="0" bIns="0" rtlCol="0">
            <a:spAutoFit/>
          </a:bodyPr>
          <a:lstStyle/>
          <a:p>
            <a:pPr algn="ctr"/>
            <a:r>
              <a:rPr lang="en-US" sz="2400" dirty="0" smtClean="0"/>
              <a:t>1” </a:t>
            </a:r>
            <a:r>
              <a:rPr lang="en-US" dirty="0" smtClean="0"/>
              <a:t>(Ruler Measure)</a:t>
            </a:r>
            <a:r>
              <a:rPr lang="en-US" sz="2400" dirty="0" smtClean="0"/>
              <a:t> = ~28’ </a:t>
            </a:r>
            <a:r>
              <a:rPr lang="en-US" dirty="0" smtClean="0"/>
              <a:t>(Plan Dimension)</a:t>
            </a:r>
            <a:endParaRPr lang="en-US" sz="2400" dirty="0"/>
          </a:p>
        </p:txBody>
      </p:sp>
      <p:sp>
        <p:nvSpPr>
          <p:cNvPr id="25" name="TextBox 2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pic>
        <p:nvPicPr>
          <p:cNvPr id="19458"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57388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7168" y="1524000"/>
            <a:ext cx="2438400" cy="369332"/>
          </a:xfrm>
          <a:prstGeom prst="rect">
            <a:avLst/>
          </a:prstGeom>
          <a:solidFill>
            <a:schemeClr val="bg1"/>
          </a:solidFill>
        </p:spPr>
        <p:txBody>
          <a:bodyPr wrap="square" rtlCol="0">
            <a:spAutoFit/>
          </a:bodyPr>
          <a:lstStyle/>
          <a:p>
            <a:r>
              <a:rPr lang="en-US" b="1" i="1" dirty="0" smtClean="0"/>
              <a:t>How wide is ‘R’ Street?</a:t>
            </a:r>
            <a:endParaRPr lang="en-US" b="1" i="1" dirty="0"/>
          </a:p>
        </p:txBody>
      </p:sp>
      <p:cxnSp>
        <p:nvCxnSpPr>
          <p:cNvPr id="6" name="Straight Arrow Connector 5"/>
          <p:cNvCxnSpPr/>
          <p:nvPr/>
        </p:nvCxnSpPr>
        <p:spPr>
          <a:xfrm flipH="1">
            <a:off x="5486400" y="1708666"/>
            <a:ext cx="440768" cy="577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067300"/>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05401" y="2952750"/>
            <a:ext cx="1981200" cy="369332"/>
          </a:xfrm>
          <a:prstGeom prst="rect">
            <a:avLst/>
          </a:prstGeom>
          <a:solidFill>
            <a:schemeClr val="bg1"/>
          </a:solidFill>
        </p:spPr>
        <p:txBody>
          <a:bodyPr wrap="square" lIns="0" tIns="0" rIns="0" bIns="0" rtlCol="0">
            <a:spAutoFit/>
          </a:bodyPr>
          <a:lstStyle/>
          <a:p>
            <a:pPr algn="ctr"/>
            <a:r>
              <a:rPr lang="en-US" sz="2400" dirty="0" smtClean="0"/>
              <a:t>1” </a:t>
            </a:r>
            <a:r>
              <a:rPr lang="en-US" dirty="0" smtClean="0"/>
              <a:t>(Ruler Measure)</a:t>
            </a:r>
            <a:endParaRPr lang="en-US" sz="2400" dirty="0"/>
          </a:p>
        </p:txBody>
      </p:sp>
    </p:spTree>
    <p:extLst>
      <p:ext uri="{BB962C8B-B14F-4D97-AF65-F5344CB8AC3E}">
        <p14:creationId xmlns:p14="http://schemas.microsoft.com/office/powerpoint/2010/main" val="39070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1000"/>
                                        <p:tgtEl>
                                          <p:spTgt spid="19458"/>
                                        </p:tgtEl>
                                      </p:cBhvr>
                                    </p:animEffect>
                                    <p:anim calcmode="lin" valueType="num">
                                      <p:cBhvr>
                                        <p:cTn id="20" dur="1000" fill="hold"/>
                                        <p:tgtEl>
                                          <p:spTgt spid="19458"/>
                                        </p:tgtEl>
                                        <p:attrNameLst>
                                          <p:attrName>ppt_x</p:attrName>
                                        </p:attrNameLst>
                                      </p:cBhvr>
                                      <p:tavLst>
                                        <p:tav tm="0">
                                          <p:val>
                                            <p:strVal val="#ppt_x"/>
                                          </p:val>
                                        </p:tav>
                                        <p:tav tm="100000">
                                          <p:val>
                                            <p:strVal val="#ppt_x"/>
                                          </p:val>
                                        </p:tav>
                                      </p:tavLst>
                                    </p:anim>
                                    <p:anim calcmode="lin" valueType="num">
                                      <p:cBhvr>
                                        <p:cTn id="21" dur="1000" fill="hold"/>
                                        <p:tgtEl>
                                          <p:spTgt spid="194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Three</a:t>
            </a:r>
            <a:r>
              <a:rPr lang="en-US" sz="4000" dirty="0" smtClean="0">
                <a:solidFill>
                  <a:schemeClr val="bg1"/>
                </a:solidFill>
              </a:rPr>
              <a:t> Views</a:t>
            </a:r>
            <a:endParaRPr lang="en-US" sz="4000" dirty="0">
              <a:solidFill>
                <a:schemeClr val="bg1"/>
              </a:solidFill>
            </a:endParaRPr>
          </a:p>
        </p:txBody>
      </p:sp>
      <p:sp>
        <p:nvSpPr>
          <p:cNvPr id="5" name="Rectangle 4"/>
          <p:cNvSpPr txBox="1">
            <a:spLocks noChangeArrowheads="1"/>
          </p:cNvSpPr>
          <p:nvPr/>
        </p:nvSpPr>
        <p:spPr>
          <a:xfrm>
            <a:off x="381000" y="1277176"/>
            <a:ext cx="8166100" cy="698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altLang="en-US" sz="3600" b="1" dirty="0" smtClean="0">
                <a:latin typeface="Arial" charset="0"/>
              </a:rPr>
              <a:t>Plan</a:t>
            </a:r>
          </a:p>
        </p:txBody>
      </p:sp>
      <p:sp>
        <p:nvSpPr>
          <p:cNvPr id="6" name="Line 590"/>
          <p:cNvSpPr>
            <a:spLocks noChangeShapeType="1"/>
          </p:cNvSpPr>
          <p:nvPr/>
        </p:nvSpPr>
        <p:spPr bwMode="auto">
          <a:xfrm>
            <a:off x="3286125" y="4241039"/>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212"/>
          <p:cNvGrpSpPr>
            <a:grpSpLocks/>
          </p:cNvGrpSpPr>
          <p:nvPr/>
        </p:nvGrpSpPr>
        <p:grpSpPr bwMode="auto">
          <a:xfrm>
            <a:off x="3295650" y="4690301"/>
            <a:ext cx="5191125" cy="1423988"/>
            <a:chOff x="2076" y="3174"/>
            <a:chExt cx="3270" cy="897"/>
          </a:xfrm>
        </p:grpSpPr>
        <p:sp>
          <p:nvSpPr>
            <p:cNvPr id="8"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14" name="Group 576"/>
            <p:cNvGrpSpPr>
              <a:grpSpLocks/>
            </p:cNvGrpSpPr>
            <p:nvPr/>
          </p:nvGrpSpPr>
          <p:grpSpPr bwMode="auto">
            <a:xfrm>
              <a:off x="3841" y="3708"/>
              <a:ext cx="88" cy="177"/>
              <a:chOff x="2120" y="2679"/>
              <a:chExt cx="66" cy="138"/>
            </a:xfrm>
          </p:grpSpPr>
          <p:sp>
            <p:nvSpPr>
              <p:cNvPr id="32"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213"/>
          <p:cNvGrpSpPr>
            <a:grpSpLocks/>
          </p:cNvGrpSpPr>
          <p:nvPr/>
        </p:nvGrpSpPr>
        <p:grpSpPr bwMode="auto">
          <a:xfrm>
            <a:off x="3162300" y="969201"/>
            <a:ext cx="5384800" cy="1400175"/>
            <a:chOff x="1992" y="782"/>
            <a:chExt cx="3392" cy="882"/>
          </a:xfrm>
        </p:grpSpPr>
        <p:grpSp>
          <p:nvGrpSpPr>
            <p:cNvPr id="36" name="Group 193"/>
            <p:cNvGrpSpPr>
              <a:grpSpLocks/>
            </p:cNvGrpSpPr>
            <p:nvPr/>
          </p:nvGrpSpPr>
          <p:grpSpPr bwMode="auto">
            <a:xfrm>
              <a:off x="2597" y="920"/>
              <a:ext cx="2343" cy="606"/>
              <a:chOff x="2325" y="1112"/>
              <a:chExt cx="2343" cy="606"/>
            </a:xfrm>
          </p:grpSpPr>
          <p:sp>
            <p:nvSpPr>
              <p:cNvPr id="43"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4"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9"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 name="Group 168"/>
              <p:cNvGrpSpPr>
                <a:grpSpLocks/>
              </p:cNvGrpSpPr>
              <p:nvPr/>
            </p:nvGrpSpPr>
            <p:grpSpPr bwMode="auto">
              <a:xfrm>
                <a:off x="4364" y="1274"/>
                <a:ext cx="30" cy="93"/>
                <a:chOff x="4364" y="858"/>
                <a:chExt cx="30" cy="93"/>
              </a:xfrm>
            </p:grpSpPr>
            <p:sp>
              <p:nvSpPr>
                <p:cNvPr id="77"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3" name="Group 169"/>
              <p:cNvGrpSpPr>
                <a:grpSpLocks/>
              </p:cNvGrpSpPr>
              <p:nvPr/>
            </p:nvGrpSpPr>
            <p:grpSpPr bwMode="auto">
              <a:xfrm>
                <a:off x="4364" y="1466"/>
                <a:ext cx="30" cy="93"/>
                <a:chOff x="4364" y="858"/>
                <a:chExt cx="30" cy="93"/>
              </a:xfrm>
            </p:grpSpPr>
            <p:sp>
              <p:nvSpPr>
                <p:cNvPr id="74"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80" name="Object 214"/>
          <p:cNvGraphicFramePr>
            <a:graphicFrameLocks noChangeAspect="1"/>
          </p:cNvGraphicFramePr>
          <p:nvPr>
            <p:extLst>
              <p:ext uri="{D42A27DB-BD31-4B8C-83A1-F6EECF244321}">
                <p14:modId xmlns:p14="http://schemas.microsoft.com/office/powerpoint/2010/main" val="2546790103"/>
              </p:ext>
            </p:extLst>
          </p:nvPr>
        </p:nvGraphicFramePr>
        <p:xfrm>
          <a:off x="7056438" y="5201476"/>
          <a:ext cx="365125" cy="641350"/>
        </p:xfrm>
        <a:graphic>
          <a:graphicData uri="http://schemas.openxmlformats.org/presentationml/2006/ole">
            <mc:AlternateContent xmlns:mc="http://schemas.openxmlformats.org/markup-compatibility/2006">
              <mc:Choice xmlns:v="urn:schemas-microsoft-com:vml" Requires="v">
                <p:oleObj spid="_x0000_s7443"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520147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Line 215"/>
          <p:cNvSpPr>
            <a:spLocks noChangeShapeType="1"/>
          </p:cNvSpPr>
          <p:nvPr/>
        </p:nvSpPr>
        <p:spPr bwMode="auto">
          <a:xfrm flipV="1">
            <a:off x="8239125" y="3594926"/>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217"/>
          <p:cNvSpPr>
            <a:spLocks noChangeShapeType="1"/>
          </p:cNvSpPr>
          <p:nvPr/>
        </p:nvSpPr>
        <p:spPr bwMode="auto">
          <a:xfrm flipV="1">
            <a:off x="8220075" y="348062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218"/>
          <p:cNvSpPr>
            <a:spLocks noChangeShapeType="1"/>
          </p:cNvSpPr>
          <p:nvPr/>
        </p:nvSpPr>
        <p:spPr bwMode="auto">
          <a:xfrm flipV="1">
            <a:off x="8201025" y="220427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219"/>
          <p:cNvSpPr>
            <a:spLocks noChangeArrowheads="1"/>
          </p:cNvSpPr>
          <p:nvPr/>
        </p:nvSpPr>
        <p:spPr bwMode="auto">
          <a:xfrm>
            <a:off x="8207375" y="229476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88" name="Group 7"/>
          <p:cNvGrpSpPr>
            <a:grpSpLocks/>
          </p:cNvGrpSpPr>
          <p:nvPr/>
        </p:nvGrpSpPr>
        <p:grpSpPr bwMode="auto">
          <a:xfrm>
            <a:off x="4154488" y="3093276"/>
            <a:ext cx="3735387" cy="1154113"/>
            <a:chOff x="1835" y="924"/>
            <a:chExt cx="2070" cy="583"/>
          </a:xfrm>
        </p:grpSpPr>
        <p:grpSp>
          <p:nvGrpSpPr>
            <p:cNvPr id="89" name="Group 8"/>
            <p:cNvGrpSpPr>
              <a:grpSpLocks/>
            </p:cNvGrpSpPr>
            <p:nvPr/>
          </p:nvGrpSpPr>
          <p:grpSpPr bwMode="auto">
            <a:xfrm>
              <a:off x="1835" y="931"/>
              <a:ext cx="1856" cy="569"/>
              <a:chOff x="1835" y="931"/>
              <a:chExt cx="1856" cy="569"/>
            </a:xfrm>
          </p:grpSpPr>
          <p:sp>
            <p:nvSpPr>
              <p:cNvPr id="442"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209"/>
            <p:cNvGrpSpPr>
              <a:grpSpLocks/>
            </p:cNvGrpSpPr>
            <p:nvPr/>
          </p:nvGrpSpPr>
          <p:grpSpPr bwMode="auto">
            <a:xfrm>
              <a:off x="1891" y="1089"/>
              <a:ext cx="2007" cy="418"/>
              <a:chOff x="1891" y="1089"/>
              <a:chExt cx="2007" cy="418"/>
            </a:xfrm>
          </p:grpSpPr>
          <p:sp>
            <p:nvSpPr>
              <p:cNvPr id="242"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2" name="Picture 64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12068" y="3197365"/>
            <a:ext cx="1578238" cy="631296"/>
          </a:xfrm>
          <a:prstGeom prst="rect">
            <a:avLst/>
          </a:prstGeom>
        </p:spPr>
      </p:pic>
      <p:sp>
        <p:nvSpPr>
          <p:cNvPr id="3" name="TextBox 2"/>
          <p:cNvSpPr txBox="1"/>
          <p:nvPr/>
        </p:nvSpPr>
        <p:spPr>
          <a:xfrm>
            <a:off x="381000" y="3187798"/>
            <a:ext cx="8077200" cy="646331"/>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smtClean="0">
                <a:latin typeface="Arial" charset="0"/>
              </a:rPr>
              <a:t>Profile</a:t>
            </a:r>
            <a:endParaRPr lang="en-US" altLang="en-US" sz="3600" b="1" dirty="0">
              <a:latin typeface="Arial" charset="0"/>
            </a:endParaRPr>
          </a:p>
        </p:txBody>
      </p:sp>
      <p:sp>
        <p:nvSpPr>
          <p:cNvPr id="4" name="TextBox 3"/>
          <p:cNvSpPr txBox="1"/>
          <p:nvPr/>
        </p:nvSpPr>
        <p:spPr>
          <a:xfrm>
            <a:off x="381000" y="4626404"/>
            <a:ext cx="8166100" cy="1323439"/>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(Cross) Section</a:t>
            </a:r>
          </a:p>
          <a:p>
            <a:pPr marL="457200"/>
            <a:r>
              <a:rPr lang="en-US" altLang="en-US" sz="2400" dirty="0"/>
              <a:t>(and Typical Sections)</a:t>
            </a:r>
          </a:p>
          <a:p>
            <a:pPr marL="571500" indent="-571500">
              <a:buFont typeface="Arial" panose="020B0604020202020204" pitchFamily="34" charset="0"/>
              <a:buChar char="•"/>
            </a:pPr>
            <a:endParaRPr lang="en-US" sz="2000" dirty="0"/>
          </a:p>
        </p:txBody>
      </p:sp>
      <p:cxnSp>
        <p:nvCxnSpPr>
          <p:cNvPr id="643" name="Straight Connector 642"/>
          <p:cNvCxnSpPr/>
          <p:nvPr/>
        </p:nvCxnSpPr>
        <p:spPr>
          <a:xfrm flipV="1">
            <a:off x="3547146" y="2514600"/>
            <a:ext cx="5215854" cy="13671"/>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3448844" y="6248400"/>
            <a:ext cx="462835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3295650" y="749713"/>
            <a:ext cx="0" cy="2331276"/>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flipH="1">
            <a:off x="8077201" y="5966651"/>
            <a:ext cx="533399"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2895600" y="5966651"/>
            <a:ext cx="553244"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 useBgFill="1">
        <p:nvSpPr>
          <p:cNvPr id="664" name="TextBox 663"/>
          <p:cNvSpPr txBox="1"/>
          <p:nvPr/>
        </p:nvSpPr>
        <p:spPr>
          <a:xfrm rot="5400000">
            <a:off x="3105150" y="1146362"/>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65" name="TextBox 664"/>
          <p:cNvSpPr txBox="1"/>
          <p:nvPr/>
        </p:nvSpPr>
        <p:spPr>
          <a:xfrm rot="5400000">
            <a:off x="3106563" y="2520434"/>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66" name="TextBox 665"/>
          <p:cNvSpPr txBox="1"/>
          <p:nvPr/>
        </p:nvSpPr>
        <p:spPr>
          <a:xfrm>
            <a:off x="7693059" y="2435938"/>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7" name="TextBox 666"/>
          <p:cNvSpPr txBox="1"/>
          <p:nvPr/>
        </p:nvSpPr>
        <p:spPr>
          <a:xfrm>
            <a:off x="5416658" y="2425547"/>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8" name="TextBox 667"/>
          <p:cNvSpPr txBox="1"/>
          <p:nvPr/>
        </p:nvSpPr>
        <p:spPr>
          <a:xfrm>
            <a:off x="3676795" y="2422267"/>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9" name="TextBox 668"/>
          <p:cNvSpPr txBox="1"/>
          <p:nvPr/>
        </p:nvSpPr>
        <p:spPr>
          <a:xfrm>
            <a:off x="3486295" y="6156067"/>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71" name="TextBox 670"/>
          <p:cNvSpPr txBox="1"/>
          <p:nvPr/>
        </p:nvSpPr>
        <p:spPr>
          <a:xfrm>
            <a:off x="7586713" y="6156067"/>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72" name="TextBox 671"/>
          <p:cNvSpPr txBox="1"/>
          <p:nvPr/>
        </p:nvSpPr>
        <p:spPr>
          <a:xfrm>
            <a:off x="5550451" y="6142212"/>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cxnSp>
        <p:nvCxnSpPr>
          <p:cNvPr id="673" name="Straight Connector 672"/>
          <p:cNvCxnSpPr/>
          <p:nvPr/>
        </p:nvCxnSpPr>
        <p:spPr>
          <a:xfrm>
            <a:off x="3543300" y="2528271"/>
            <a:ext cx="0" cy="44352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895601" y="2971800"/>
            <a:ext cx="65154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42"/>
                                        </p:tgtEl>
                                        <p:attrNameLst>
                                          <p:attrName>style.visibility</p:attrName>
                                        </p:attrNameLst>
                                      </p:cBhvr>
                                      <p:to>
                                        <p:strVal val="visible"/>
                                      </p:to>
                                    </p:set>
                                    <p:animEffect transition="in" filter="fade">
                                      <p:cBhvr>
                                        <p:cTn id="49" dur="1000"/>
                                        <p:tgtEl>
                                          <p:spTgt spid="642"/>
                                        </p:tgtEl>
                                      </p:cBhvr>
                                    </p:animEffect>
                                    <p:anim calcmode="lin" valueType="num">
                                      <p:cBhvr>
                                        <p:cTn id="50" dur="1000" fill="hold"/>
                                        <p:tgtEl>
                                          <p:spTgt spid="642"/>
                                        </p:tgtEl>
                                        <p:attrNameLst>
                                          <p:attrName>ppt_x</p:attrName>
                                        </p:attrNameLst>
                                      </p:cBhvr>
                                      <p:tavLst>
                                        <p:tav tm="0">
                                          <p:val>
                                            <p:strVal val="#ppt_x"/>
                                          </p:val>
                                        </p:tav>
                                        <p:tav tm="100000">
                                          <p:val>
                                            <p:strVal val="#ppt_x"/>
                                          </p:val>
                                        </p:tav>
                                      </p:tavLst>
                                    </p:anim>
                                    <p:anim calcmode="lin" valueType="num">
                                      <p:cBhvr>
                                        <p:cTn id="51" dur="1000" fill="hold"/>
                                        <p:tgtEl>
                                          <p:spTgt spid="6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1000"/>
                                        <p:tgtEl>
                                          <p:spTgt spid="80"/>
                                        </p:tgtEl>
                                      </p:cBhvr>
                                    </p:animEffect>
                                    <p:anim calcmode="lin" valueType="num">
                                      <p:cBhvr>
                                        <p:cTn id="67" dur="1000" fill="hold"/>
                                        <p:tgtEl>
                                          <p:spTgt spid="80"/>
                                        </p:tgtEl>
                                        <p:attrNameLst>
                                          <p:attrName>ppt_x</p:attrName>
                                        </p:attrNameLst>
                                      </p:cBhvr>
                                      <p:tavLst>
                                        <p:tav tm="0">
                                          <p:val>
                                            <p:strVal val="#ppt_x"/>
                                          </p:val>
                                        </p:tav>
                                        <p:tav tm="100000">
                                          <p:val>
                                            <p:strVal val="#ppt_x"/>
                                          </p:val>
                                        </p:tav>
                                      </p:tavLst>
                                    </p:anim>
                                    <p:anim calcmode="lin" valueType="num">
                                      <p:cBhvr>
                                        <p:cTn id="68" dur="1000" fill="hold"/>
                                        <p:tgtEl>
                                          <p:spTgt spid="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47"/>
                                        </p:tgtEl>
                                        <p:attrNameLst>
                                          <p:attrName>style.visibility</p:attrName>
                                        </p:attrNameLst>
                                      </p:cBhvr>
                                      <p:to>
                                        <p:strVal val="visible"/>
                                      </p:to>
                                    </p:set>
                                    <p:animEffect transition="in" filter="fade">
                                      <p:cBhvr>
                                        <p:cTn id="78" dur="500"/>
                                        <p:tgtEl>
                                          <p:spTgt spid="6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4"/>
                                        </p:tgtEl>
                                        <p:attrNameLst>
                                          <p:attrName>style.visibility</p:attrName>
                                        </p:attrNameLst>
                                      </p:cBhvr>
                                      <p:to>
                                        <p:strVal val="visible"/>
                                      </p:to>
                                    </p:set>
                                    <p:animEffect transition="in" filter="fade">
                                      <p:cBhvr>
                                        <p:cTn id="81" dur="500"/>
                                        <p:tgtEl>
                                          <p:spTgt spid="6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5"/>
                                        </p:tgtEl>
                                        <p:attrNameLst>
                                          <p:attrName>style.visibility</p:attrName>
                                        </p:attrNameLst>
                                      </p:cBhvr>
                                      <p:to>
                                        <p:strVal val="visible"/>
                                      </p:to>
                                    </p:set>
                                    <p:animEffect transition="in" filter="fade">
                                      <p:cBhvr>
                                        <p:cTn id="84" dur="500"/>
                                        <p:tgtEl>
                                          <p:spTgt spid="6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8"/>
                                        </p:tgtEl>
                                        <p:attrNameLst>
                                          <p:attrName>style.visibility</p:attrName>
                                        </p:attrNameLst>
                                      </p:cBhvr>
                                      <p:to>
                                        <p:strVal val="visible"/>
                                      </p:to>
                                    </p:set>
                                    <p:animEffect transition="in" filter="fade">
                                      <p:cBhvr>
                                        <p:cTn id="87" dur="500"/>
                                        <p:tgtEl>
                                          <p:spTgt spid="6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7"/>
                                        </p:tgtEl>
                                        <p:attrNameLst>
                                          <p:attrName>style.visibility</p:attrName>
                                        </p:attrNameLst>
                                      </p:cBhvr>
                                      <p:to>
                                        <p:strVal val="visible"/>
                                      </p:to>
                                    </p:set>
                                    <p:animEffect transition="in" filter="fade">
                                      <p:cBhvr>
                                        <p:cTn id="90" dur="500"/>
                                        <p:tgtEl>
                                          <p:spTgt spid="6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6"/>
                                        </p:tgtEl>
                                        <p:attrNameLst>
                                          <p:attrName>style.visibility</p:attrName>
                                        </p:attrNameLst>
                                      </p:cBhvr>
                                      <p:to>
                                        <p:strVal val="visible"/>
                                      </p:to>
                                    </p:set>
                                    <p:animEffect transition="in" filter="fade">
                                      <p:cBhvr>
                                        <p:cTn id="93" dur="500"/>
                                        <p:tgtEl>
                                          <p:spTgt spid="666"/>
                                        </p:tgtEl>
                                      </p:cBhvr>
                                    </p:animEffect>
                                  </p:childTnLst>
                                </p:cTn>
                              </p:par>
                              <p:par>
                                <p:cTn id="94" presetID="10" presetClass="entr" presetSubtype="0" fill="hold" nodeType="withEffect">
                                  <p:stCondLst>
                                    <p:cond delay="0"/>
                                  </p:stCondLst>
                                  <p:childTnLst>
                                    <p:set>
                                      <p:cBhvr>
                                        <p:cTn id="95" dur="1" fill="hold">
                                          <p:stCondLst>
                                            <p:cond delay="0"/>
                                          </p:stCondLst>
                                        </p:cTn>
                                        <p:tgtEl>
                                          <p:spTgt spid="643"/>
                                        </p:tgtEl>
                                        <p:attrNameLst>
                                          <p:attrName>style.visibility</p:attrName>
                                        </p:attrNameLst>
                                      </p:cBhvr>
                                      <p:to>
                                        <p:strVal val="visible"/>
                                      </p:to>
                                    </p:set>
                                    <p:animEffect transition="in" filter="fade">
                                      <p:cBhvr>
                                        <p:cTn id="96" dur="500"/>
                                        <p:tgtEl>
                                          <p:spTgt spid="6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52"/>
                                        </p:tgtEl>
                                        <p:attrNameLst>
                                          <p:attrName>style.visibility</p:attrName>
                                        </p:attrNameLst>
                                      </p:cBhvr>
                                      <p:to>
                                        <p:strVal val="visible"/>
                                      </p:to>
                                    </p:set>
                                    <p:animEffect transition="in" filter="fade">
                                      <p:cBhvr>
                                        <p:cTn id="101" dur="500"/>
                                        <p:tgtEl>
                                          <p:spTgt spid="6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9"/>
                                        </p:tgtEl>
                                        <p:attrNameLst>
                                          <p:attrName>style.visibility</p:attrName>
                                        </p:attrNameLst>
                                      </p:cBhvr>
                                      <p:to>
                                        <p:strVal val="visible"/>
                                      </p:to>
                                    </p:set>
                                    <p:animEffect transition="in" filter="fade">
                                      <p:cBhvr>
                                        <p:cTn id="104" dur="500"/>
                                        <p:tgtEl>
                                          <p:spTgt spid="6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46"/>
                                        </p:tgtEl>
                                        <p:attrNameLst>
                                          <p:attrName>style.visibility</p:attrName>
                                        </p:attrNameLst>
                                      </p:cBhvr>
                                      <p:to>
                                        <p:strVal val="visible"/>
                                      </p:to>
                                    </p:set>
                                    <p:animEffect transition="in" filter="fade">
                                      <p:cBhvr>
                                        <p:cTn id="107" dur="500"/>
                                        <p:tgtEl>
                                          <p:spTgt spid="6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2"/>
                                        </p:tgtEl>
                                        <p:attrNameLst>
                                          <p:attrName>style.visibility</p:attrName>
                                        </p:attrNameLst>
                                      </p:cBhvr>
                                      <p:to>
                                        <p:strVal val="visible"/>
                                      </p:to>
                                    </p:set>
                                    <p:animEffect transition="in" filter="fade">
                                      <p:cBhvr>
                                        <p:cTn id="110" dur="500"/>
                                        <p:tgtEl>
                                          <p:spTgt spid="67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1"/>
                                        </p:tgtEl>
                                        <p:attrNameLst>
                                          <p:attrName>style.visibility</p:attrName>
                                        </p:attrNameLst>
                                      </p:cBhvr>
                                      <p:to>
                                        <p:strVal val="visible"/>
                                      </p:to>
                                    </p:set>
                                    <p:animEffect transition="in" filter="fade">
                                      <p:cBhvr>
                                        <p:cTn id="113" dur="500"/>
                                        <p:tgtEl>
                                          <p:spTgt spid="671"/>
                                        </p:tgtEl>
                                      </p:cBhvr>
                                    </p:animEffect>
                                  </p:childTnLst>
                                </p:cTn>
                              </p:par>
                              <p:par>
                                <p:cTn id="114" presetID="10" presetClass="entr" presetSubtype="0" fill="hold" nodeType="withEffect">
                                  <p:stCondLst>
                                    <p:cond delay="0"/>
                                  </p:stCondLst>
                                  <p:childTnLst>
                                    <p:set>
                                      <p:cBhvr>
                                        <p:cTn id="115" dur="1" fill="hold">
                                          <p:stCondLst>
                                            <p:cond delay="0"/>
                                          </p:stCondLst>
                                        </p:cTn>
                                        <p:tgtEl>
                                          <p:spTgt spid="651"/>
                                        </p:tgtEl>
                                        <p:attrNameLst>
                                          <p:attrName>style.visibility</p:attrName>
                                        </p:attrNameLst>
                                      </p:cBhvr>
                                      <p:to>
                                        <p:strVal val="visible"/>
                                      </p:to>
                                    </p:set>
                                    <p:animEffect transition="in" filter="fade">
                                      <p:cBhvr>
                                        <p:cTn id="116" dur="500"/>
                                        <p:tgtEl>
                                          <p:spTgt spid="651"/>
                                        </p:tgtEl>
                                      </p:cBhvr>
                                    </p:animEffect>
                                  </p:childTnLst>
                                </p:cTn>
                              </p:par>
                              <p:par>
                                <p:cTn id="117" presetID="10" presetClass="entr" presetSubtype="0" fill="hold" nodeType="withEffect">
                                  <p:stCondLst>
                                    <p:cond delay="0"/>
                                  </p:stCondLst>
                                  <p:childTnLst>
                                    <p:set>
                                      <p:cBhvr>
                                        <p:cTn id="118" dur="1" fill="hold">
                                          <p:stCondLst>
                                            <p:cond delay="0"/>
                                          </p:stCondLst>
                                        </p:cTn>
                                        <p:tgtEl>
                                          <p:spTgt spid="673"/>
                                        </p:tgtEl>
                                        <p:attrNameLst>
                                          <p:attrName>style.visibility</p:attrName>
                                        </p:attrNameLst>
                                      </p:cBhvr>
                                      <p:to>
                                        <p:strVal val="visible"/>
                                      </p:to>
                                    </p:set>
                                    <p:animEffect transition="in" filter="fade">
                                      <p:cBhvr>
                                        <p:cTn id="119" dur="500"/>
                                        <p:tgtEl>
                                          <p:spTgt spid="673"/>
                                        </p:tgtEl>
                                      </p:cBhvr>
                                    </p:animEffect>
                                  </p:childTnLst>
                                </p:cTn>
                              </p:par>
                              <p:par>
                                <p:cTn id="120" presetID="10" presetClass="entr" presetSubtype="0" fill="hold" nodeType="withEffect">
                                  <p:stCondLst>
                                    <p:cond delay="0"/>
                                  </p:stCondLst>
                                  <p:childTnLst>
                                    <p:set>
                                      <p:cBhvr>
                                        <p:cTn id="121" dur="1" fill="hold">
                                          <p:stCondLst>
                                            <p:cond delay="0"/>
                                          </p:stCondLst>
                                        </p:cTn>
                                        <p:tgtEl>
                                          <p:spTgt spid="674"/>
                                        </p:tgtEl>
                                        <p:attrNameLst>
                                          <p:attrName>style.visibility</p:attrName>
                                        </p:attrNameLst>
                                      </p:cBhvr>
                                      <p:to>
                                        <p:strVal val="visible"/>
                                      </p:to>
                                    </p:set>
                                    <p:animEffect transition="in" filter="fade">
                                      <p:cBhvr>
                                        <p:cTn id="1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1" grpId="0" animBg="1"/>
      <p:bldP spid="82" grpId="0" animBg="1"/>
      <p:bldP spid="83" grpId="0" animBg="1"/>
      <p:bldP spid="84" grpId="0" animBg="1"/>
      <p:bldP spid="3" grpId="0"/>
      <p:bldP spid="4" grpId="0"/>
      <p:bldP spid="664" grpId="0" animBg="1"/>
      <p:bldP spid="665" grpId="0" animBg="1"/>
      <p:bldP spid="666" grpId="0" animBg="1"/>
      <p:bldP spid="667" grpId="0" animBg="1"/>
      <p:bldP spid="668" grpId="0" animBg="1"/>
      <p:bldP spid="669" grpId="0" animBg="1"/>
      <p:bldP spid="671" grpId="0" animBg="1"/>
      <p:bldP spid="6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Plan View</a:t>
            </a:r>
            <a:endParaRPr lang="en-US" sz="4000" dirty="0">
              <a:solidFill>
                <a:schemeClr val="bg1"/>
              </a:solidFill>
            </a:endParaRPr>
          </a:p>
        </p:txBody>
      </p:sp>
      <p:grpSp>
        <p:nvGrpSpPr>
          <p:cNvPr id="643" name="Group 213"/>
          <p:cNvGrpSpPr>
            <a:grpSpLocks/>
          </p:cNvGrpSpPr>
          <p:nvPr/>
        </p:nvGrpSpPr>
        <p:grpSpPr bwMode="auto">
          <a:xfrm>
            <a:off x="3162300" y="2373312"/>
            <a:ext cx="5384800" cy="1400175"/>
            <a:chOff x="1992" y="782"/>
            <a:chExt cx="3392" cy="882"/>
          </a:xfrm>
        </p:grpSpPr>
        <p:grpSp>
          <p:nvGrpSpPr>
            <p:cNvPr id="644" name="Group 193"/>
            <p:cNvGrpSpPr>
              <a:grpSpLocks/>
            </p:cNvGrpSpPr>
            <p:nvPr/>
          </p:nvGrpSpPr>
          <p:grpSpPr bwMode="auto">
            <a:xfrm>
              <a:off x="2597" y="920"/>
              <a:ext cx="2343" cy="606"/>
              <a:chOff x="2325" y="1112"/>
              <a:chExt cx="2343" cy="606"/>
            </a:xfrm>
          </p:grpSpPr>
          <p:sp>
            <p:nvSpPr>
              <p:cNvPr id="651"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2"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7"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8"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9" name="Group 168"/>
              <p:cNvGrpSpPr>
                <a:grpSpLocks/>
              </p:cNvGrpSpPr>
              <p:nvPr/>
            </p:nvGrpSpPr>
            <p:grpSpPr bwMode="auto">
              <a:xfrm>
                <a:off x="4364" y="1274"/>
                <a:ext cx="30" cy="93"/>
                <a:chOff x="4364" y="858"/>
                <a:chExt cx="30" cy="93"/>
              </a:xfrm>
            </p:grpSpPr>
            <p:sp>
              <p:nvSpPr>
                <p:cNvPr id="685"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0"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71" name="Group 169"/>
              <p:cNvGrpSpPr>
                <a:grpSpLocks/>
              </p:cNvGrpSpPr>
              <p:nvPr/>
            </p:nvGrpSpPr>
            <p:grpSpPr bwMode="auto">
              <a:xfrm>
                <a:off x="4364" y="1466"/>
                <a:ext cx="30" cy="93"/>
                <a:chOff x="4364" y="858"/>
                <a:chExt cx="30" cy="93"/>
              </a:xfrm>
            </p:grpSpPr>
            <p:sp>
              <p:nvSpPr>
                <p:cNvPr id="682"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2"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8" name="Line 218"/>
          <p:cNvSpPr>
            <a:spLocks noChangeShapeType="1"/>
          </p:cNvSpPr>
          <p:nvPr/>
        </p:nvSpPr>
        <p:spPr bwMode="auto">
          <a:xfrm flipV="1">
            <a:off x="8201025" y="3608387"/>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219"/>
          <p:cNvSpPr>
            <a:spLocks noChangeArrowheads="1"/>
          </p:cNvSpPr>
          <p:nvPr/>
        </p:nvSpPr>
        <p:spPr bwMode="auto">
          <a:xfrm>
            <a:off x="8207375" y="3698875"/>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90"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(D, E, &amp; K sheets)</a:t>
            </a:r>
            <a:endParaRPr lang="en-US" altLang="en-US" sz="2000" dirty="0"/>
          </a:p>
        </p:txBody>
      </p:sp>
      <p:sp>
        <p:nvSpPr>
          <p:cNvPr id="691" name="Rectangle 4"/>
          <p:cNvSpPr txBox="1">
            <a:spLocks noChangeArrowheads="1"/>
          </p:cNvSpPr>
          <p:nvPr/>
        </p:nvSpPr>
        <p:spPr>
          <a:xfrm>
            <a:off x="685800" y="2681288"/>
            <a:ext cx="7772400" cy="6381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Plan</a:t>
            </a:r>
          </a:p>
        </p:txBody>
      </p:sp>
    </p:spTree>
    <p:extLst>
      <p:ext uri="{BB962C8B-B14F-4D97-AF65-F5344CB8AC3E}">
        <p14:creationId xmlns:p14="http://schemas.microsoft.com/office/powerpoint/2010/main" val="142011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85" name="TextBox 84"/>
          <p:cNvSpPr txBox="1"/>
          <p:nvPr/>
        </p:nvSpPr>
        <p:spPr>
          <a:xfrm>
            <a:off x="149135"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Plan Sheet Legend</a:t>
            </a:r>
            <a:endParaRPr lang="en-US" sz="1600" i="1" dirty="0">
              <a:solidFill>
                <a:schemeClr val="bg1">
                  <a:lumMod val="50000"/>
                </a:schemeClr>
              </a:solidFill>
            </a:endParaRPr>
          </a:p>
        </p:txBody>
      </p:sp>
      <p:pic>
        <p:nvPicPr>
          <p:cNvPr id="2150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5300" y="816531"/>
            <a:ext cx="8153400" cy="544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47007" y="4572000"/>
            <a:ext cx="42206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t>NOTE:</a:t>
            </a:r>
          </a:p>
          <a:p>
            <a:pPr marL="285750" indent="-285750">
              <a:buFont typeface="Arial" panose="020B0604020202020204" pitchFamily="34" charset="0"/>
              <a:buChar char="•"/>
            </a:pPr>
            <a:r>
              <a:rPr lang="en-US" dirty="0" smtClean="0"/>
              <a:t>Most existing utility features are in </a:t>
            </a:r>
            <a:r>
              <a:rPr lang="en-US" dirty="0" smtClean="0">
                <a:solidFill>
                  <a:srgbClr val="FF33CC"/>
                </a:solidFill>
              </a:rPr>
              <a:t>pink</a:t>
            </a:r>
          </a:p>
          <a:p>
            <a:pPr marL="285750" indent="-285750">
              <a:buFont typeface="Arial" panose="020B0604020202020204" pitchFamily="34" charset="0"/>
              <a:buChar char="•"/>
            </a:pPr>
            <a:r>
              <a:rPr lang="en-US" dirty="0" smtClean="0"/>
              <a:t>Existing features </a:t>
            </a:r>
            <a:r>
              <a:rPr lang="en-US" sz="1400" dirty="0" smtClean="0"/>
              <a:t>(picked up by survey)</a:t>
            </a:r>
            <a:r>
              <a:rPr lang="en-US" dirty="0" smtClean="0"/>
              <a:t> are in </a:t>
            </a:r>
            <a:r>
              <a:rPr lang="en-US" dirty="0" smtClean="0">
                <a:solidFill>
                  <a:srgbClr val="00FF00"/>
                </a:solidFill>
              </a:rPr>
              <a:t>green</a:t>
            </a:r>
            <a:endParaRPr lang="en-US" dirty="0">
              <a:solidFill>
                <a:srgbClr val="00FF00"/>
              </a:solidFill>
            </a:endParaRPr>
          </a:p>
        </p:txBody>
      </p:sp>
      <p:cxnSp>
        <p:nvCxnSpPr>
          <p:cNvPr id="5" name="Straight Arrow Connector 4"/>
          <p:cNvCxnSpPr>
            <a:stCxn id="3" idx="0"/>
          </p:cNvCxnSpPr>
          <p:nvPr/>
        </p:nvCxnSpPr>
        <p:spPr>
          <a:xfrm flipH="1" flipV="1">
            <a:off x="4343400" y="2362200"/>
            <a:ext cx="113934" cy="22098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 idx="0"/>
          </p:cNvCxnSpPr>
          <p:nvPr/>
        </p:nvCxnSpPr>
        <p:spPr>
          <a:xfrm flipH="1" flipV="1">
            <a:off x="3124200" y="2895600"/>
            <a:ext cx="1333134" cy="16764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 idx="1"/>
          </p:cNvCxnSpPr>
          <p:nvPr/>
        </p:nvCxnSpPr>
        <p:spPr>
          <a:xfrm flipH="1" flipV="1">
            <a:off x="1828801" y="4876800"/>
            <a:ext cx="518206" cy="2953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 idx="1"/>
          </p:cNvCxnSpPr>
          <p:nvPr/>
        </p:nvCxnSpPr>
        <p:spPr>
          <a:xfrm flipH="1" flipV="1">
            <a:off x="1981200" y="2895600"/>
            <a:ext cx="365807" cy="22765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4103" y="808283"/>
            <a:ext cx="1626664" cy="338554"/>
          </a:xfrm>
          <a:prstGeom prst="rect">
            <a:avLst/>
          </a:prstGeom>
          <a:solidFill>
            <a:schemeClr val="bg1"/>
          </a:solidFill>
        </p:spPr>
        <p:txBody>
          <a:bodyPr wrap="square" rtlCol="0">
            <a:spAutoFit/>
          </a:bodyPr>
          <a:lstStyle/>
          <a:p>
            <a:pPr algn="ctr"/>
            <a:r>
              <a:rPr lang="en-US" sz="1600" b="1" u="sng" dirty="0" smtClean="0">
                <a:solidFill>
                  <a:schemeClr val="accent2">
                    <a:lumMod val="75000"/>
                  </a:schemeClr>
                </a:solidFill>
              </a:rPr>
              <a:t>Utility line types</a:t>
            </a:r>
            <a:endParaRPr lang="en-US" b="1" u="sng" dirty="0">
              <a:solidFill>
                <a:schemeClr val="accent2">
                  <a:lumMod val="75000"/>
                </a:schemeClr>
              </a:solidFill>
            </a:endParaRPr>
          </a:p>
        </p:txBody>
      </p:sp>
    </p:spTree>
    <p:extLst>
      <p:ext uri="{BB962C8B-B14F-4D97-AF65-F5344CB8AC3E}">
        <p14:creationId xmlns:p14="http://schemas.microsoft.com/office/powerpoint/2010/main" val="11129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1000"/>
                                        <p:tgtEl>
                                          <p:spTgt spid="88"/>
                                        </p:tgtEl>
                                      </p:cBhvr>
                                    </p:animEffect>
                                    <p:anim calcmode="lin" valueType="num">
                                      <p:cBhvr>
                                        <p:cTn id="42" dur="1000" fill="hold"/>
                                        <p:tgtEl>
                                          <p:spTgt spid="88"/>
                                        </p:tgtEl>
                                        <p:attrNameLst>
                                          <p:attrName>ppt_x</p:attrName>
                                        </p:attrNameLst>
                                      </p:cBhvr>
                                      <p:tavLst>
                                        <p:tav tm="0">
                                          <p:val>
                                            <p:strVal val="#ppt_x"/>
                                          </p:val>
                                        </p:tav>
                                        <p:tav tm="100000">
                                          <p:val>
                                            <p:strVal val="#ppt_x"/>
                                          </p:val>
                                        </p:tav>
                                      </p:tavLst>
                                    </p:anim>
                                    <p:anim calcmode="lin" valueType="num">
                                      <p:cBhvr>
                                        <p:cTn id="43" dur="1000" fill="hold"/>
                                        <p:tgtEl>
                                          <p:spTgt spid="8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anim calcmode="lin" valueType="num">
                                      <p:cBhvr>
                                        <p:cTn id="47" dur="1000" fill="hold"/>
                                        <p:tgtEl>
                                          <p:spTgt spid="87"/>
                                        </p:tgtEl>
                                        <p:attrNameLst>
                                          <p:attrName>ppt_x</p:attrName>
                                        </p:attrNameLst>
                                      </p:cBhvr>
                                      <p:tavLst>
                                        <p:tav tm="0">
                                          <p:val>
                                            <p:strVal val="#ppt_x"/>
                                          </p:val>
                                        </p:tav>
                                        <p:tav tm="100000">
                                          <p:val>
                                            <p:strVal val="#ppt_x"/>
                                          </p:val>
                                        </p:tav>
                                      </p:tavLst>
                                    </p:anim>
                                    <p:anim calcmode="lin" valueType="num">
                                      <p:cBhvr>
                                        <p:cTn id="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8938" y="816531"/>
            <a:ext cx="8166124" cy="54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85" name="TextBox 84"/>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Plan Sheet</a:t>
            </a:r>
            <a:endParaRPr lang="en-US" sz="1600" i="1" dirty="0">
              <a:solidFill>
                <a:schemeClr val="bg1">
                  <a:lumMod val="50000"/>
                </a:schemeClr>
              </a:solidFill>
            </a:endParaRPr>
          </a:p>
        </p:txBody>
      </p:sp>
    </p:spTree>
    <p:extLst>
      <p:ext uri="{BB962C8B-B14F-4D97-AF65-F5344CB8AC3E}">
        <p14:creationId xmlns:p14="http://schemas.microsoft.com/office/powerpoint/2010/main" val="3081579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V="1">
            <a:off x="1217568" y="4158096"/>
            <a:ext cx="763633" cy="13283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4" idx="0"/>
          </p:cNvCxnSpPr>
          <p:nvPr/>
        </p:nvCxnSpPr>
        <p:spPr>
          <a:xfrm flipH="1" flipV="1">
            <a:off x="2886078" y="4115898"/>
            <a:ext cx="581022" cy="1370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p:cNvCxnSpPr>
          <p:nvPr/>
        </p:nvCxnSpPr>
        <p:spPr>
          <a:xfrm>
            <a:off x="5942799" y="2102117"/>
            <a:ext cx="1478120" cy="10220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a:off x="1255668" y="1609675"/>
            <a:ext cx="115932" cy="11357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cxnSp>
        <p:nvCxnSpPr>
          <p:cNvPr id="89" name="Straight Arrow Connector 88"/>
          <p:cNvCxnSpPr>
            <a:stCxn id="88" idx="0"/>
          </p:cNvCxnSpPr>
          <p:nvPr/>
        </p:nvCxnSpPr>
        <p:spPr>
          <a:xfrm flipH="1" flipV="1">
            <a:off x="3581404" y="4267201"/>
            <a:ext cx="2135200" cy="1209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H="1" flipV="1">
            <a:off x="6172200" y="4038600"/>
            <a:ext cx="1754263" cy="1447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5123961" y="2102117"/>
            <a:ext cx="818838" cy="94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135" y="5486400"/>
            <a:ext cx="2136865"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Construction Limits </a:t>
            </a:r>
            <a:r>
              <a:rPr lang="en-US" sz="1400" b="1" dirty="0" smtClean="0"/>
              <a:t>(Need Line)</a:t>
            </a:r>
            <a:endParaRPr lang="en-US" b="1" dirty="0" smtClean="0"/>
          </a:p>
          <a:p>
            <a:pPr algn="ctr"/>
            <a:r>
              <a:rPr lang="en-US" sz="1400" i="1" dirty="0" smtClean="0"/>
              <a:t>(Black double skip-dash line)</a:t>
            </a:r>
            <a:endParaRPr lang="en-US" i="1" dirty="0"/>
          </a:p>
        </p:txBody>
      </p:sp>
      <p:sp>
        <p:nvSpPr>
          <p:cNvPr id="83" name="TextBox 82"/>
          <p:cNvSpPr txBox="1"/>
          <p:nvPr/>
        </p:nvSpPr>
        <p:spPr>
          <a:xfrm>
            <a:off x="149135" y="1117232"/>
            <a:ext cx="2213065"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Right-of-Way</a:t>
            </a:r>
          </a:p>
          <a:p>
            <a:pPr algn="ctr"/>
            <a:r>
              <a:rPr lang="en-US" sz="1400" i="1" dirty="0" smtClean="0"/>
              <a:t>(Open triangles at corners)</a:t>
            </a:r>
            <a:endParaRPr lang="en-US" i="1" dirty="0"/>
          </a:p>
        </p:txBody>
      </p:sp>
      <p:sp>
        <p:nvSpPr>
          <p:cNvPr id="84" name="TextBox 83"/>
          <p:cNvSpPr txBox="1"/>
          <p:nvPr/>
        </p:nvSpPr>
        <p:spPr>
          <a:xfrm>
            <a:off x="2362200" y="5486400"/>
            <a:ext cx="22098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Right of Way</a:t>
            </a:r>
          </a:p>
          <a:p>
            <a:pPr algn="ctr"/>
            <a:r>
              <a:rPr lang="en-US" sz="1400" i="1" dirty="0"/>
              <a:t>(Black line with </a:t>
            </a:r>
            <a:r>
              <a:rPr lang="en-US" sz="1400" i="1" dirty="0" smtClean="0"/>
              <a:t>shaded</a:t>
            </a:r>
            <a:endParaRPr lang="en-US" sz="1400" i="1" dirty="0"/>
          </a:p>
          <a:p>
            <a:pPr algn="ctr"/>
            <a:r>
              <a:rPr lang="en-US" sz="1400" i="1" dirty="0"/>
              <a:t>triangles at corners)</a:t>
            </a:r>
          </a:p>
        </p:txBody>
      </p:sp>
      <p:sp>
        <p:nvSpPr>
          <p:cNvPr id="88" name="TextBox 87"/>
          <p:cNvSpPr txBox="1"/>
          <p:nvPr/>
        </p:nvSpPr>
        <p:spPr>
          <a:xfrm>
            <a:off x="4648200" y="5476999"/>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Permanent Easement</a:t>
            </a:r>
          </a:p>
          <a:p>
            <a:pPr algn="ctr"/>
            <a:r>
              <a:rPr lang="en-US" sz="1400" i="1" dirty="0" smtClean="0"/>
              <a:t>(Black line with shaded hexagons at corners)</a:t>
            </a:r>
            <a:endParaRPr lang="en-US" sz="1400" i="1" dirty="0"/>
          </a:p>
        </p:txBody>
      </p:sp>
      <p:sp>
        <p:nvSpPr>
          <p:cNvPr id="100" name="TextBox 99"/>
          <p:cNvSpPr txBox="1"/>
          <p:nvPr/>
        </p:nvSpPr>
        <p:spPr>
          <a:xfrm>
            <a:off x="6858059"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Temporary Easement</a:t>
            </a:r>
          </a:p>
          <a:p>
            <a:pPr algn="ctr"/>
            <a:r>
              <a:rPr lang="en-US" sz="1400" i="1" dirty="0" smtClean="0"/>
              <a:t>(Black dashed line with</a:t>
            </a:r>
          </a:p>
          <a:p>
            <a:pPr algn="ctr"/>
            <a:r>
              <a:rPr lang="en-US" sz="1400" i="1" dirty="0" smtClean="0"/>
              <a:t>open hexagons at corners)</a:t>
            </a:r>
            <a:endParaRPr lang="en-US" sz="1400" i="1" dirty="0"/>
          </a:p>
        </p:txBody>
      </p:sp>
      <p:sp>
        <p:nvSpPr>
          <p:cNvPr id="103" name="TextBox 102"/>
          <p:cNvSpPr txBox="1"/>
          <p:nvPr/>
        </p:nvSpPr>
        <p:spPr>
          <a:xfrm>
            <a:off x="4836266" y="1117232"/>
            <a:ext cx="2213065" cy="984885"/>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and Proposed Right-of-Way</a:t>
            </a:r>
          </a:p>
          <a:p>
            <a:pPr algn="ctr"/>
            <a:r>
              <a:rPr lang="en-US" sz="1400" i="1" dirty="0" smtClean="0"/>
              <a:t>(Shaded triangle with open triangle around it)</a:t>
            </a:r>
            <a:endParaRPr lang="en-US"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ROW &amp; Need Lines</a:t>
            </a:r>
            <a:endParaRPr lang="en-US" sz="1600" i="1" dirty="0">
              <a:solidFill>
                <a:schemeClr val="bg1">
                  <a:lumMod val="50000"/>
                </a:schemeClr>
              </a:solidFill>
            </a:endParaRPr>
          </a:p>
        </p:txBody>
      </p:sp>
      <p:sp>
        <p:nvSpPr>
          <p:cNvPr id="90" name="TextBox 89"/>
          <p:cNvSpPr txBox="1"/>
          <p:nvPr/>
        </p:nvSpPr>
        <p:spPr>
          <a:xfrm>
            <a:off x="885116" y="724456"/>
            <a:ext cx="7373768" cy="369332"/>
          </a:xfrm>
          <a:prstGeom prst="rect">
            <a:avLst/>
          </a:prstGeom>
          <a:noFill/>
        </p:spPr>
        <p:txBody>
          <a:bodyPr wrap="square" rtlCol="0">
            <a:spAutoFit/>
          </a:bodyPr>
          <a:lstStyle/>
          <a:p>
            <a:pPr algn="ctr"/>
            <a:r>
              <a:rPr lang="en-US" b="1" i="1" dirty="0" smtClean="0"/>
              <a:t>ROW and Easement information can also be found on the “H-sheets.”</a:t>
            </a:r>
            <a:endParaRPr lang="en-US" b="1" i="1" dirty="0"/>
          </a:p>
        </p:txBody>
      </p:sp>
    </p:spTree>
    <p:extLst>
      <p:ext uri="{BB962C8B-B14F-4D97-AF65-F5344CB8AC3E}">
        <p14:creationId xmlns:p14="http://schemas.microsoft.com/office/powerpoint/2010/main" val="27388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anim calcmode="lin" valueType="num">
                                      <p:cBhvr>
                                        <p:cTn id="32" dur="1000" fill="hold"/>
                                        <p:tgtEl>
                                          <p:spTgt spid="103"/>
                                        </p:tgtEl>
                                        <p:attrNameLst>
                                          <p:attrName>ppt_x</p:attrName>
                                        </p:attrNameLst>
                                      </p:cBhvr>
                                      <p:tavLst>
                                        <p:tav tm="0">
                                          <p:val>
                                            <p:strVal val="#ppt_x"/>
                                          </p:val>
                                        </p:tav>
                                        <p:tav tm="100000">
                                          <p:val>
                                            <p:strVal val="#ppt_x"/>
                                          </p:val>
                                        </p:tav>
                                      </p:tavLst>
                                    </p:anim>
                                    <p:anim calcmode="lin" valueType="num">
                                      <p:cBhvr>
                                        <p:cTn id="33" dur="1000" fill="hold"/>
                                        <p:tgtEl>
                                          <p:spTgt spid="10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000"/>
                                        <p:tgtEl>
                                          <p:spTgt spid="104"/>
                                        </p:tgtEl>
                                      </p:cBhvr>
                                    </p:animEffect>
                                    <p:anim calcmode="lin" valueType="num">
                                      <p:cBhvr>
                                        <p:cTn id="37" dur="1000" fill="hold"/>
                                        <p:tgtEl>
                                          <p:spTgt spid="104"/>
                                        </p:tgtEl>
                                        <p:attrNameLst>
                                          <p:attrName>ppt_x</p:attrName>
                                        </p:attrNameLst>
                                      </p:cBhvr>
                                      <p:tavLst>
                                        <p:tav tm="0">
                                          <p:val>
                                            <p:strVal val="#ppt_x"/>
                                          </p:val>
                                        </p:tav>
                                        <p:tav tm="100000">
                                          <p:val>
                                            <p:strVal val="#ppt_x"/>
                                          </p:val>
                                        </p:tav>
                                      </p:tavLst>
                                    </p:anim>
                                    <p:anim calcmode="lin" valueType="num">
                                      <p:cBhvr>
                                        <p:cTn id="38" dur="1000" fill="hold"/>
                                        <p:tgtEl>
                                          <p:spTgt spid="10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000"/>
                                        <p:tgtEl>
                                          <p:spTgt spid="89"/>
                                        </p:tgtEl>
                                      </p:cBhvr>
                                    </p:animEffect>
                                    <p:anim calcmode="lin" valueType="num">
                                      <p:cBhvr>
                                        <p:cTn id="49" dur="1000" fill="hold"/>
                                        <p:tgtEl>
                                          <p:spTgt spid="89"/>
                                        </p:tgtEl>
                                        <p:attrNameLst>
                                          <p:attrName>ppt_x</p:attrName>
                                        </p:attrNameLst>
                                      </p:cBhvr>
                                      <p:tavLst>
                                        <p:tav tm="0">
                                          <p:val>
                                            <p:strVal val="#ppt_x"/>
                                          </p:val>
                                        </p:tav>
                                        <p:tav tm="100000">
                                          <p:val>
                                            <p:strVal val="#ppt_x"/>
                                          </p:val>
                                        </p:tav>
                                      </p:tavLst>
                                    </p:anim>
                                    <p:anim calcmode="lin" valueType="num">
                                      <p:cBhvr>
                                        <p:cTn id="50" dur="1000" fill="hold"/>
                                        <p:tgtEl>
                                          <p:spTgt spid="8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anim calcmode="lin" valueType="num">
                                      <p:cBhvr>
                                        <p:cTn id="54" dur="1000" fill="hold"/>
                                        <p:tgtEl>
                                          <p:spTgt spid="88"/>
                                        </p:tgtEl>
                                        <p:attrNameLst>
                                          <p:attrName>ppt_x</p:attrName>
                                        </p:attrNameLst>
                                      </p:cBhvr>
                                      <p:tavLst>
                                        <p:tav tm="0">
                                          <p:val>
                                            <p:strVal val="#ppt_x"/>
                                          </p:val>
                                        </p:tav>
                                        <p:tav tm="100000">
                                          <p:val>
                                            <p:strVal val="#ppt_x"/>
                                          </p:val>
                                        </p:tav>
                                      </p:tavLst>
                                    </p:anim>
                                    <p:anim calcmode="lin" valueType="num">
                                      <p:cBhvr>
                                        <p:cTn id="5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anim calcmode="lin" valueType="num">
                                      <p:cBhvr>
                                        <p:cTn id="61" dur="1000" fill="hold"/>
                                        <p:tgtEl>
                                          <p:spTgt spid="100"/>
                                        </p:tgtEl>
                                        <p:attrNameLst>
                                          <p:attrName>ppt_x</p:attrName>
                                        </p:attrNameLst>
                                      </p:cBhvr>
                                      <p:tavLst>
                                        <p:tav tm="0">
                                          <p:val>
                                            <p:strVal val="#ppt_x"/>
                                          </p:val>
                                        </p:tav>
                                        <p:tav tm="100000">
                                          <p:val>
                                            <p:strVal val="#ppt_x"/>
                                          </p:val>
                                        </p:tav>
                                      </p:tavLst>
                                    </p:anim>
                                    <p:anim calcmode="lin" valueType="num">
                                      <p:cBhvr>
                                        <p:cTn id="62" dur="1000" fill="hold"/>
                                        <p:tgtEl>
                                          <p:spTgt spid="10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1000"/>
                                        <p:tgtEl>
                                          <p:spTgt spid="101"/>
                                        </p:tgtEl>
                                      </p:cBhvr>
                                    </p:animEffect>
                                    <p:anim calcmode="lin" valueType="num">
                                      <p:cBhvr>
                                        <p:cTn id="66" dur="1000" fill="hold"/>
                                        <p:tgtEl>
                                          <p:spTgt spid="101"/>
                                        </p:tgtEl>
                                        <p:attrNameLst>
                                          <p:attrName>ppt_x</p:attrName>
                                        </p:attrNameLst>
                                      </p:cBhvr>
                                      <p:tavLst>
                                        <p:tav tm="0">
                                          <p:val>
                                            <p:strVal val="#ppt_x"/>
                                          </p:val>
                                        </p:tav>
                                        <p:tav tm="100000">
                                          <p:val>
                                            <p:strVal val="#ppt_x"/>
                                          </p:val>
                                        </p:tav>
                                      </p:tavLst>
                                    </p:anim>
                                    <p:anim calcmode="lin" valueType="num">
                                      <p:cBhvr>
                                        <p:cTn id="6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P spid="88" grpId="0" animBg="1"/>
      <p:bldP spid="100" grpId="0" animBg="1"/>
      <p:bldP spid="103" grpId="0" animBg="1"/>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70921" y="991378"/>
            <a:ext cx="7402158" cy="50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 </a:t>
            </a:r>
            <a:r>
              <a:rPr lang="en-US" sz="1800" u="sng" dirty="0" smtClean="0"/>
              <a:t>(H-sheets)</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87" name="Straight Arrow Connector 86"/>
          <p:cNvCxnSpPr>
            <a:stCxn id="83" idx="2"/>
          </p:cNvCxnSpPr>
          <p:nvPr/>
        </p:nvCxnSpPr>
        <p:spPr>
          <a:xfrm flipH="1">
            <a:off x="2229076" y="1483821"/>
            <a:ext cx="372376" cy="10446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H.13</a:t>
            </a:r>
            <a:endParaRPr lang="en-US" sz="1400" dirty="0">
              <a:solidFill>
                <a:schemeClr val="bg1"/>
              </a:solidFill>
            </a:endParaRPr>
          </a:p>
        </p:txBody>
      </p:sp>
      <p:cxnSp>
        <p:nvCxnSpPr>
          <p:cNvPr id="89" name="Straight Arrow Connector 88"/>
          <p:cNvCxnSpPr>
            <a:stCxn id="88" idx="0"/>
          </p:cNvCxnSpPr>
          <p:nvPr/>
        </p:nvCxnSpPr>
        <p:spPr>
          <a:xfrm flipH="1" flipV="1">
            <a:off x="2819400" y="3657600"/>
            <a:ext cx="819376" cy="16808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2"/>
          </p:cNvCxnSpPr>
          <p:nvPr/>
        </p:nvCxnSpPr>
        <p:spPr>
          <a:xfrm flipH="1">
            <a:off x="5378522" y="1699264"/>
            <a:ext cx="1447279" cy="6768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59504" y="991378"/>
            <a:ext cx="3483896"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Property &amp; ROW Lines</a:t>
            </a:r>
          </a:p>
          <a:p>
            <a:pPr algn="ctr"/>
            <a:r>
              <a:rPr lang="en-US" sz="1400" i="1" dirty="0" smtClean="0"/>
              <a:t>(Red lines with open triangles at intersections)</a:t>
            </a:r>
            <a:endParaRPr lang="en-US" i="1" dirty="0"/>
          </a:p>
        </p:txBody>
      </p:sp>
      <p:sp>
        <p:nvSpPr>
          <p:cNvPr id="88" name="TextBox 87"/>
          <p:cNvSpPr txBox="1"/>
          <p:nvPr/>
        </p:nvSpPr>
        <p:spPr>
          <a:xfrm>
            <a:off x="2381476" y="5338499"/>
            <a:ext cx="25146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Permanent Easement</a:t>
            </a:r>
          </a:p>
          <a:p>
            <a:pPr algn="ctr"/>
            <a:r>
              <a:rPr lang="en-US" sz="1400" i="1" dirty="0" smtClean="0"/>
              <a:t>(Cyan shading &amp; black line with shaded hexagons at corners)</a:t>
            </a:r>
            <a:endParaRPr lang="en-US" sz="1400" i="1" dirty="0"/>
          </a:p>
        </p:txBody>
      </p:sp>
      <p:sp>
        <p:nvSpPr>
          <p:cNvPr id="100" name="TextBox 99"/>
          <p:cNvSpPr txBox="1"/>
          <p:nvPr/>
        </p:nvSpPr>
        <p:spPr>
          <a:xfrm>
            <a:off x="5378522" y="991378"/>
            <a:ext cx="289455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Temporary Easement</a:t>
            </a:r>
          </a:p>
          <a:p>
            <a:pPr algn="ctr"/>
            <a:r>
              <a:rPr lang="en-US" sz="1400" i="1" dirty="0" smtClean="0"/>
              <a:t>(Tan shading &amp; black dashed line</a:t>
            </a:r>
          </a:p>
          <a:p>
            <a:pPr algn="ctr"/>
            <a:r>
              <a:rPr lang="en-US" sz="1400" i="1" dirty="0" smtClean="0"/>
              <a:t>With open hexagons at corners)</a:t>
            </a:r>
            <a:endParaRPr lang="en-US" sz="1400" i="1" dirty="0"/>
          </a:p>
        </p:txBody>
      </p:sp>
      <p:sp>
        <p:nvSpPr>
          <p:cNvPr id="9235" name="TextBox 9234"/>
          <p:cNvSpPr txBox="1"/>
          <p:nvPr/>
        </p:nvSpPr>
        <p:spPr>
          <a:xfrm>
            <a:off x="859504" y="6172200"/>
            <a:ext cx="7373768" cy="369332"/>
          </a:xfrm>
          <a:prstGeom prst="rect">
            <a:avLst/>
          </a:prstGeom>
          <a:noFill/>
        </p:spPr>
        <p:txBody>
          <a:bodyPr wrap="square" rtlCol="0">
            <a:spAutoFit/>
          </a:bodyPr>
          <a:lstStyle/>
          <a:p>
            <a:pPr algn="ctr"/>
            <a:r>
              <a:rPr lang="en-US" b="1" i="1" dirty="0" smtClean="0"/>
              <a:t>The “H-sheets” are another place to see ROW, easements, etc.</a:t>
            </a:r>
            <a:endParaRPr lang="en-US" b="1" i="1" dirty="0"/>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ROW  (H-sheets)</a:t>
            </a:r>
            <a:endParaRPr lang="en-US" sz="1600" i="1" dirty="0">
              <a:solidFill>
                <a:schemeClr val="bg1">
                  <a:lumMod val="50000"/>
                </a:schemeClr>
              </a:solidFill>
            </a:endParaRPr>
          </a:p>
        </p:txBody>
      </p:sp>
      <p:cxnSp>
        <p:nvCxnSpPr>
          <p:cNvPr id="90" name="Straight Arrow Connector 89"/>
          <p:cNvCxnSpPr>
            <a:stCxn id="91" idx="2"/>
          </p:cNvCxnSpPr>
          <p:nvPr/>
        </p:nvCxnSpPr>
        <p:spPr>
          <a:xfrm flipH="1">
            <a:off x="5962876" y="4087743"/>
            <a:ext cx="747308" cy="1604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300484" y="3595300"/>
            <a:ext cx="2819399"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Easement Notes</a:t>
            </a:r>
          </a:p>
          <a:p>
            <a:pPr algn="ctr"/>
            <a:r>
              <a:rPr lang="en-US" sz="1400" i="1" dirty="0" smtClean="0"/>
              <a:t>(Explains reason for easements)</a:t>
            </a:r>
            <a:endParaRPr lang="en-US" sz="1400" i="1" dirty="0"/>
          </a:p>
        </p:txBody>
      </p:sp>
      <p:cxnSp>
        <p:nvCxnSpPr>
          <p:cNvPr id="92" name="Straight Arrow Connector 91"/>
          <p:cNvCxnSpPr>
            <a:stCxn id="91" idx="2"/>
          </p:cNvCxnSpPr>
          <p:nvPr/>
        </p:nvCxnSpPr>
        <p:spPr>
          <a:xfrm flipH="1">
            <a:off x="2381476" y="4087743"/>
            <a:ext cx="4328708" cy="10315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anim calcmode="lin" valueType="num">
                                      <p:cBhvr>
                                        <p:cTn id="25" dur="1000" fill="hold"/>
                                        <p:tgtEl>
                                          <p:spTgt spid="88"/>
                                        </p:tgtEl>
                                        <p:attrNameLst>
                                          <p:attrName>ppt_x</p:attrName>
                                        </p:attrNameLst>
                                      </p:cBhvr>
                                      <p:tavLst>
                                        <p:tav tm="0">
                                          <p:val>
                                            <p:strVal val="#ppt_x"/>
                                          </p:val>
                                        </p:tav>
                                        <p:tav tm="100000">
                                          <p:val>
                                            <p:strVal val="#ppt_x"/>
                                          </p:val>
                                        </p:tav>
                                      </p:tavLst>
                                    </p:anim>
                                    <p:anim calcmode="lin" valueType="num">
                                      <p:cBhvr>
                                        <p:cTn id="2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1000"/>
                                        <p:tgtEl>
                                          <p:spTgt spid="90"/>
                                        </p:tgtEl>
                                      </p:cBhvr>
                                    </p:animEffect>
                                    <p:anim calcmode="lin" valueType="num">
                                      <p:cBhvr>
                                        <p:cTn id="49" dur="1000" fill="hold"/>
                                        <p:tgtEl>
                                          <p:spTgt spid="90"/>
                                        </p:tgtEl>
                                        <p:attrNameLst>
                                          <p:attrName>ppt_x</p:attrName>
                                        </p:attrNameLst>
                                      </p:cBhvr>
                                      <p:tavLst>
                                        <p:tav tm="0">
                                          <p:val>
                                            <p:strVal val="#ppt_x"/>
                                          </p:val>
                                        </p:tav>
                                        <p:tav tm="100000">
                                          <p:val>
                                            <p:strVal val="#ppt_x"/>
                                          </p:val>
                                        </p:tav>
                                      </p:tavLst>
                                    </p:anim>
                                    <p:anim calcmode="lin" valueType="num">
                                      <p:cBhvr>
                                        <p:cTn id="50" dur="1000" fill="hold"/>
                                        <p:tgtEl>
                                          <p:spTgt spid="9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1000"/>
                                        <p:tgtEl>
                                          <p:spTgt spid="92"/>
                                        </p:tgtEl>
                                      </p:cBhvr>
                                    </p:animEffect>
                                    <p:anim calcmode="lin" valueType="num">
                                      <p:cBhvr>
                                        <p:cTn id="54" dur="1000" fill="hold"/>
                                        <p:tgtEl>
                                          <p:spTgt spid="92"/>
                                        </p:tgtEl>
                                        <p:attrNameLst>
                                          <p:attrName>ppt_x</p:attrName>
                                        </p:attrNameLst>
                                      </p:cBhvr>
                                      <p:tavLst>
                                        <p:tav tm="0">
                                          <p:val>
                                            <p:strVal val="#ppt_x"/>
                                          </p:val>
                                        </p:tav>
                                        <p:tav tm="100000">
                                          <p:val>
                                            <p:strVal val="#ppt_x"/>
                                          </p:val>
                                        </p:tav>
                                      </p:tavLst>
                                    </p:anim>
                                    <p:anim calcmode="lin" valueType="num">
                                      <p:cBhvr>
                                        <p:cTn id="5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8" grpId="0" animBg="1"/>
      <p:bldP spid="100"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Course Objectives</a:t>
            </a:r>
            <a:endParaRPr lang="en-US" dirty="0"/>
          </a:p>
        </p:txBody>
      </p:sp>
      <p:sp>
        <p:nvSpPr>
          <p:cNvPr id="3" name="Content Placeholder 2"/>
          <p:cNvSpPr>
            <a:spLocks noGrp="1"/>
          </p:cNvSpPr>
          <p:nvPr>
            <p:ph idx="1"/>
          </p:nvPr>
        </p:nvSpPr>
        <p:spPr/>
        <p:txBody>
          <a:bodyPr>
            <a:normAutofit/>
          </a:bodyPr>
          <a:lstStyle/>
          <a:p>
            <a:r>
              <a:rPr lang="en-US" sz="2400" dirty="0" smtClean="0"/>
              <a:t>Become familiar with plan features important to utilities:</a:t>
            </a:r>
          </a:p>
          <a:p>
            <a:pPr lvl="1"/>
            <a:r>
              <a:rPr lang="en-US" sz="1800" dirty="0" smtClean="0"/>
              <a:t>Title Sheets</a:t>
            </a:r>
          </a:p>
          <a:p>
            <a:pPr lvl="1"/>
            <a:r>
              <a:rPr lang="en-US" sz="1800" dirty="0" smtClean="0"/>
              <a:t>Plan and Profile Sheets</a:t>
            </a:r>
          </a:p>
          <a:p>
            <a:pPr lvl="1"/>
            <a:r>
              <a:rPr lang="en-US" sz="1800" dirty="0" smtClean="0"/>
              <a:t>Right of Way Sheets</a:t>
            </a:r>
          </a:p>
          <a:p>
            <a:pPr lvl="1"/>
            <a:r>
              <a:rPr lang="en-US" sz="1800" dirty="0" smtClean="0"/>
              <a:t>Typical Sections</a:t>
            </a:r>
          </a:p>
          <a:p>
            <a:pPr lvl="1"/>
            <a:r>
              <a:rPr lang="en-US" sz="1800" dirty="0" smtClean="0"/>
              <a:t>Cross Sections</a:t>
            </a:r>
          </a:p>
          <a:p>
            <a:r>
              <a:rPr lang="en-US" sz="2400" dirty="0" smtClean="0"/>
              <a:t>Learn how to locate plan features in the field</a:t>
            </a:r>
          </a:p>
          <a:p>
            <a:pPr lvl="1"/>
            <a:endParaRPr lang="en-US" sz="2000" dirty="0"/>
          </a:p>
        </p:txBody>
      </p:sp>
    </p:spTree>
    <p:extLst>
      <p:ext uri="{BB962C8B-B14F-4D97-AF65-F5344CB8AC3E}">
        <p14:creationId xmlns:p14="http://schemas.microsoft.com/office/powerpoint/2010/main" val="10970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H="1" flipV="1">
            <a:off x="1255668" y="4419600"/>
            <a:ext cx="589436" cy="10573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3"/>
          </p:cNvCxnSpPr>
          <p:nvPr/>
        </p:nvCxnSpPr>
        <p:spPr>
          <a:xfrm flipV="1">
            <a:off x="7329526" y="1628020"/>
            <a:ext cx="592647" cy="150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flipH="1">
            <a:off x="885116" y="1886673"/>
            <a:ext cx="370552" cy="1466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cxnSp>
        <p:nvCxnSpPr>
          <p:cNvPr id="89" name="Straight Arrow Connector 88"/>
          <p:cNvCxnSpPr>
            <a:stCxn id="88" idx="0"/>
          </p:cNvCxnSpPr>
          <p:nvPr/>
        </p:nvCxnSpPr>
        <p:spPr>
          <a:xfrm flipH="1" flipV="1">
            <a:off x="3733800" y="3962400"/>
            <a:ext cx="762000" cy="1514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V="1">
            <a:off x="6858060" y="2895600"/>
            <a:ext cx="970928" cy="2590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4495800" y="2456060"/>
            <a:ext cx="1727194" cy="16587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6671" y="5476998"/>
            <a:ext cx="2136865" cy="553998"/>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a:t>
            </a:r>
            <a:r>
              <a:rPr lang="en-US" b="1" dirty="0" smtClean="0"/>
              <a:t>Pipe</a:t>
            </a:r>
          </a:p>
          <a:p>
            <a:pPr algn="ctr"/>
            <a:r>
              <a:rPr lang="en-US" b="1" dirty="0" smtClean="0"/>
              <a:t>Outlet </a:t>
            </a:r>
            <a:r>
              <a:rPr lang="en-US" b="1" dirty="0"/>
              <a:t>Apron</a:t>
            </a:r>
            <a:endParaRPr lang="en-US" i="1" dirty="0"/>
          </a:p>
        </p:txBody>
      </p:sp>
      <p:sp>
        <p:nvSpPr>
          <p:cNvPr id="83" name="TextBox 82"/>
          <p:cNvSpPr txBox="1"/>
          <p:nvPr/>
        </p:nvSpPr>
        <p:spPr>
          <a:xfrm>
            <a:off x="149135" y="1117232"/>
            <a:ext cx="2213065" cy="769441"/>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Storm Sewer Intake/Junction Box</a:t>
            </a:r>
          </a:p>
          <a:p>
            <a:pPr algn="ctr"/>
            <a:r>
              <a:rPr lang="en-US" sz="1400" i="1" dirty="0" smtClean="0"/>
              <a:t>(in black)</a:t>
            </a:r>
            <a:endParaRPr lang="en-US" sz="1400" i="1" dirty="0"/>
          </a:p>
        </p:txBody>
      </p:sp>
      <p:sp>
        <p:nvSpPr>
          <p:cNvPr id="88" name="TextBox 87"/>
          <p:cNvSpPr txBox="1"/>
          <p:nvPr/>
        </p:nvSpPr>
        <p:spPr>
          <a:xfrm>
            <a:off x="3314700" y="5476998"/>
            <a:ext cx="23622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Storm Sewer</a:t>
            </a:r>
          </a:p>
          <a:p>
            <a:pPr algn="ctr"/>
            <a:r>
              <a:rPr lang="en-US" sz="1400" i="1" dirty="0" smtClean="0"/>
              <a:t>(Arrow indicates flow direction; see M sheets for </a:t>
            </a:r>
            <a:r>
              <a:rPr lang="en-US" sz="1400" i="1" dirty="0" err="1" smtClean="0"/>
              <a:t>add’l</a:t>
            </a:r>
            <a:r>
              <a:rPr lang="en-US" sz="1400" i="1" dirty="0" smtClean="0"/>
              <a:t> info.)</a:t>
            </a:r>
            <a:endParaRPr lang="en-US" sz="1400" i="1" dirty="0"/>
          </a:p>
        </p:txBody>
      </p:sp>
      <p:sp>
        <p:nvSpPr>
          <p:cNvPr id="100" name="TextBox 99"/>
          <p:cNvSpPr txBox="1"/>
          <p:nvPr/>
        </p:nvSpPr>
        <p:spPr>
          <a:xfrm>
            <a:off x="5789656"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Drainage Arrows</a:t>
            </a:r>
          </a:p>
          <a:p>
            <a:pPr algn="ctr"/>
            <a:r>
              <a:rPr lang="en-US" sz="1400" i="1" dirty="0" smtClean="0"/>
              <a:t>(Black indicates proposed;</a:t>
            </a:r>
          </a:p>
          <a:p>
            <a:pPr algn="ctr"/>
            <a:r>
              <a:rPr lang="en-US" sz="1400" i="1" dirty="0" smtClean="0"/>
              <a:t>green indicates existing.)</a:t>
            </a:r>
            <a:endParaRPr lang="en-US" sz="1400" i="1" dirty="0"/>
          </a:p>
        </p:txBody>
      </p:sp>
      <p:sp>
        <p:nvSpPr>
          <p:cNvPr id="103" name="TextBox 102"/>
          <p:cNvSpPr txBox="1"/>
          <p:nvPr/>
        </p:nvSpPr>
        <p:spPr>
          <a:xfrm>
            <a:off x="5116461" y="1101843"/>
            <a:ext cx="2213065" cy="1354217"/>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Pipe Info.</a:t>
            </a:r>
          </a:p>
          <a:p>
            <a:pPr algn="ctr"/>
            <a:r>
              <a:rPr lang="en-US" sz="1400" i="1" dirty="0" smtClean="0"/>
              <a:t>(in Green)</a:t>
            </a:r>
          </a:p>
          <a:p>
            <a:pPr algn="ctr"/>
            <a:r>
              <a:rPr lang="en-US" sz="1400" i="1" dirty="0" smtClean="0"/>
              <a:t>(“</a:t>
            </a:r>
            <a:r>
              <a:rPr lang="en-US" sz="1400" i="1" dirty="0"/>
              <a:t>Remove” note indicates proposed removal of pipe</a:t>
            </a:r>
            <a:r>
              <a:rPr lang="en-US" sz="1400" i="1" dirty="0" smtClean="0"/>
              <a:t>.  “UAC” note indicates </a:t>
            </a:r>
            <a:r>
              <a:rPr lang="en-US" sz="1400" b="1" i="1" dirty="0" smtClean="0"/>
              <a:t>U</a:t>
            </a:r>
            <a:r>
              <a:rPr lang="en-US" sz="1400" i="1" dirty="0" smtClean="0"/>
              <a:t>se </a:t>
            </a:r>
            <a:r>
              <a:rPr lang="en-US" sz="1400" b="1" i="1" dirty="0" smtClean="0"/>
              <a:t>A</a:t>
            </a:r>
            <a:r>
              <a:rPr lang="en-US" sz="1400" i="1" dirty="0" smtClean="0"/>
              <a:t>s </a:t>
            </a:r>
            <a:r>
              <a:rPr lang="en-US" sz="1400" b="1" i="1" dirty="0" smtClean="0"/>
              <a:t>C</a:t>
            </a:r>
            <a:r>
              <a:rPr lang="en-US" sz="1400" i="1" dirty="0" smtClean="0"/>
              <a:t>onstructed.)</a:t>
            </a:r>
            <a:endParaRPr lang="en-US" sz="1400"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Drainage</a:t>
            </a:r>
            <a:endParaRPr lang="en-US" sz="1600" i="1" dirty="0">
              <a:solidFill>
                <a:schemeClr val="bg1">
                  <a:lumMod val="50000"/>
                </a:schemeClr>
              </a:solidFill>
            </a:endParaRPr>
          </a:p>
        </p:txBody>
      </p:sp>
      <p:sp>
        <p:nvSpPr>
          <p:cNvPr id="90" name="TextBox 89"/>
          <p:cNvSpPr txBox="1"/>
          <p:nvPr/>
        </p:nvSpPr>
        <p:spPr>
          <a:xfrm>
            <a:off x="2514600" y="1110514"/>
            <a:ext cx="2438400" cy="923330"/>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Pipe Abbreviations:</a:t>
            </a:r>
          </a:p>
          <a:p>
            <a:pPr algn="ctr"/>
            <a:r>
              <a:rPr lang="en-US" sz="1400" b="1" i="1" dirty="0" smtClean="0"/>
              <a:t>R.C.P.: </a:t>
            </a:r>
            <a:r>
              <a:rPr lang="en-US" sz="1400" i="1" dirty="0" smtClean="0"/>
              <a:t>Reinforced Concrete Pipe</a:t>
            </a:r>
          </a:p>
          <a:p>
            <a:pPr algn="ctr"/>
            <a:r>
              <a:rPr lang="en-US" sz="1400" b="1" i="1" dirty="0" smtClean="0"/>
              <a:t>C.M.P.: </a:t>
            </a:r>
            <a:r>
              <a:rPr lang="en-US" sz="1400" i="1" dirty="0" smtClean="0"/>
              <a:t>Corrugated Metal Pipe</a:t>
            </a:r>
          </a:p>
          <a:p>
            <a:pPr algn="ctr"/>
            <a:r>
              <a:rPr lang="en-US" sz="1400" b="1" i="1" dirty="0" smtClean="0"/>
              <a:t>Plastic:</a:t>
            </a:r>
            <a:r>
              <a:rPr lang="en-US" sz="1400" i="1" dirty="0" smtClean="0"/>
              <a:t> Corrugated HDPE Pipe</a:t>
            </a:r>
            <a:endParaRPr lang="en-US" sz="1400" i="1" dirty="0"/>
          </a:p>
        </p:txBody>
      </p:sp>
      <p:sp>
        <p:nvSpPr>
          <p:cNvPr id="84" name="TextBox 83"/>
          <p:cNvSpPr txBox="1"/>
          <p:nvPr/>
        </p:nvSpPr>
        <p:spPr>
          <a:xfrm>
            <a:off x="149135" y="756994"/>
            <a:ext cx="8845731" cy="307777"/>
          </a:xfrm>
          <a:prstGeom prst="rect">
            <a:avLst/>
          </a:prstGeom>
          <a:noFill/>
        </p:spPr>
        <p:txBody>
          <a:bodyPr wrap="square" rtlCol="0">
            <a:spAutoFit/>
          </a:bodyPr>
          <a:lstStyle/>
          <a:p>
            <a:pPr algn="ctr"/>
            <a:r>
              <a:rPr lang="en-US" sz="1400" i="1" dirty="0" smtClean="0"/>
              <a:t>NOTE: Existing pipe information is placed as close to the pipe symbol as possible to avoid other plan information.</a:t>
            </a:r>
            <a:endParaRPr lang="en-US" sz="1400" i="1" dirty="0"/>
          </a:p>
        </p:txBody>
      </p:sp>
    </p:spTree>
    <p:extLst>
      <p:ext uri="{BB962C8B-B14F-4D97-AF65-F5344CB8AC3E}">
        <p14:creationId xmlns:p14="http://schemas.microsoft.com/office/powerpoint/2010/main" val="4204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anim calcmode="lin" valueType="num">
                                      <p:cBhvr>
                                        <p:cTn id="20" dur="1000" fill="hold"/>
                                        <p:tgtEl>
                                          <p:spTgt spid="103"/>
                                        </p:tgtEl>
                                        <p:attrNameLst>
                                          <p:attrName>ppt_x</p:attrName>
                                        </p:attrNameLst>
                                      </p:cBhvr>
                                      <p:tavLst>
                                        <p:tav tm="0">
                                          <p:val>
                                            <p:strVal val="#ppt_x"/>
                                          </p:val>
                                        </p:tav>
                                        <p:tav tm="100000">
                                          <p:val>
                                            <p:strVal val="#ppt_x"/>
                                          </p:val>
                                        </p:tav>
                                      </p:tavLst>
                                    </p:anim>
                                    <p:anim calcmode="lin" valueType="num">
                                      <p:cBhvr>
                                        <p:cTn id="21" dur="1000" fill="hold"/>
                                        <p:tgtEl>
                                          <p:spTgt spid="10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1000"/>
                                        <p:tgtEl>
                                          <p:spTgt spid="90"/>
                                        </p:tgtEl>
                                      </p:cBhvr>
                                    </p:animEffect>
                                    <p:anim calcmode="lin" valueType="num">
                                      <p:cBhvr>
                                        <p:cTn id="37" dur="1000" fill="hold"/>
                                        <p:tgtEl>
                                          <p:spTgt spid="90"/>
                                        </p:tgtEl>
                                        <p:attrNameLst>
                                          <p:attrName>ppt_x</p:attrName>
                                        </p:attrNameLst>
                                      </p:cBhvr>
                                      <p:tavLst>
                                        <p:tav tm="0">
                                          <p:val>
                                            <p:strVal val="#ppt_x"/>
                                          </p:val>
                                        </p:tav>
                                        <p:tav tm="100000">
                                          <p:val>
                                            <p:strVal val="#ppt_x"/>
                                          </p:val>
                                        </p:tav>
                                      </p:tavLst>
                                    </p:anim>
                                    <p:anim calcmode="lin" valueType="num">
                                      <p:cBhvr>
                                        <p:cTn id="3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anim calcmode="lin" valueType="num">
                                      <p:cBhvr>
                                        <p:cTn id="44" dur="1000" fill="hold"/>
                                        <p:tgtEl>
                                          <p:spTgt spid="84"/>
                                        </p:tgtEl>
                                        <p:attrNameLst>
                                          <p:attrName>ppt_x</p:attrName>
                                        </p:attrNameLst>
                                      </p:cBhvr>
                                      <p:tavLst>
                                        <p:tav tm="0">
                                          <p:val>
                                            <p:strVal val="#ppt_x"/>
                                          </p:val>
                                        </p:tav>
                                        <p:tav tm="100000">
                                          <p:val>
                                            <p:strVal val="#ppt_x"/>
                                          </p:val>
                                        </p:tav>
                                      </p:tavLst>
                                    </p:anim>
                                    <p:anim calcmode="lin" valueType="num">
                                      <p:cBhvr>
                                        <p:cTn id="4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1000"/>
                                        <p:tgtEl>
                                          <p:spTgt spid="89"/>
                                        </p:tgtEl>
                                      </p:cBhvr>
                                    </p:animEffect>
                                    <p:anim calcmode="lin" valueType="num">
                                      <p:cBhvr>
                                        <p:cTn id="51" dur="1000" fill="hold"/>
                                        <p:tgtEl>
                                          <p:spTgt spid="89"/>
                                        </p:tgtEl>
                                        <p:attrNameLst>
                                          <p:attrName>ppt_x</p:attrName>
                                        </p:attrNameLst>
                                      </p:cBhvr>
                                      <p:tavLst>
                                        <p:tav tm="0">
                                          <p:val>
                                            <p:strVal val="#ppt_x"/>
                                          </p:val>
                                        </p:tav>
                                        <p:tav tm="100000">
                                          <p:val>
                                            <p:strVal val="#ppt_x"/>
                                          </p:val>
                                        </p:tav>
                                      </p:tavLst>
                                    </p:anim>
                                    <p:anim calcmode="lin" valueType="num">
                                      <p:cBhvr>
                                        <p:cTn id="52" dur="1000" fill="hold"/>
                                        <p:tgtEl>
                                          <p:spTgt spid="8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anim calcmode="lin" valueType="num">
                                      <p:cBhvr>
                                        <p:cTn id="68" dur="1000" fill="hold"/>
                                        <p:tgtEl>
                                          <p:spTgt spid="87"/>
                                        </p:tgtEl>
                                        <p:attrNameLst>
                                          <p:attrName>ppt_x</p:attrName>
                                        </p:attrNameLst>
                                      </p:cBhvr>
                                      <p:tavLst>
                                        <p:tav tm="0">
                                          <p:val>
                                            <p:strVal val="#ppt_x"/>
                                          </p:val>
                                        </p:tav>
                                        <p:tav tm="100000">
                                          <p:val>
                                            <p:strVal val="#ppt_x"/>
                                          </p:val>
                                        </p:tav>
                                      </p:tavLst>
                                    </p:anim>
                                    <p:anim calcmode="lin" valueType="num">
                                      <p:cBhvr>
                                        <p:cTn id="6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8" grpId="0" animBg="1"/>
      <p:bldP spid="100" grpId="0" animBg="1"/>
      <p:bldP spid="103" grpId="0" animBg="1"/>
      <p:bldP spid="90" grpId="0" animBg="1"/>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 t="20937" r="984" b="37365"/>
          <a:stretch/>
        </p:blipFill>
        <p:spPr bwMode="auto">
          <a:xfrm>
            <a:off x="455568" y="955314"/>
            <a:ext cx="8232864" cy="252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0" name="TextBox 9"/>
          <p:cNvSpPr txBox="1"/>
          <p:nvPr/>
        </p:nvSpPr>
        <p:spPr>
          <a:xfrm>
            <a:off x="0" y="6642556"/>
            <a:ext cx="3352800" cy="215444"/>
          </a:xfrm>
          <a:prstGeom prst="rect">
            <a:avLst/>
          </a:prstGeom>
          <a:noFill/>
        </p:spPr>
        <p:txBody>
          <a:bodyPr wrap="square" lIns="0" tIns="0" rIns="0" bIns="0" rtlCol="0">
            <a:spAutoFit/>
          </a:bodyPr>
          <a:lstStyle/>
          <a:p>
            <a:r>
              <a:rPr lang="en-US" sz="1400" dirty="0" smtClean="0">
                <a:solidFill>
                  <a:schemeClr val="bg1"/>
                </a:solidFill>
              </a:rPr>
              <a:t>Sheet M.14 (Plan View) &amp; M.27 (Profile View)</a:t>
            </a:r>
            <a:endParaRPr lang="en-US" sz="1400" dirty="0">
              <a:solidFill>
                <a:schemeClr val="bg1"/>
              </a:solidFill>
            </a:endParaRP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Drainage</a:t>
            </a:r>
            <a:endParaRPr lang="en-US" sz="1600" i="1" dirty="0">
              <a:solidFill>
                <a:schemeClr val="bg1">
                  <a:lumMod val="50000"/>
                </a:schemeClr>
              </a:solidFill>
            </a:endParaRPr>
          </a:p>
        </p:txBody>
      </p:sp>
      <p:sp>
        <p:nvSpPr>
          <p:cNvPr id="84" name="TextBox 83"/>
          <p:cNvSpPr txBox="1"/>
          <p:nvPr/>
        </p:nvSpPr>
        <p:spPr>
          <a:xfrm>
            <a:off x="149135" y="695999"/>
            <a:ext cx="8845731" cy="307777"/>
          </a:xfrm>
          <a:prstGeom prst="rect">
            <a:avLst/>
          </a:prstGeom>
          <a:noFill/>
        </p:spPr>
        <p:txBody>
          <a:bodyPr wrap="square" rtlCol="0">
            <a:spAutoFit/>
          </a:bodyPr>
          <a:lstStyle/>
          <a:p>
            <a:pPr algn="ctr"/>
            <a:r>
              <a:rPr lang="en-US" sz="1400" i="1" dirty="0" smtClean="0"/>
              <a:t>NOTE: Storm sewer plan view and profile view are not located on the same or adjacent sheets.</a:t>
            </a:r>
            <a:endParaRPr lang="en-US" sz="1400" i="1" dirty="0"/>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54" y="3581400"/>
            <a:ext cx="7487493" cy="28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3810000"/>
            <a:ext cx="807263" cy="369332"/>
          </a:xfrm>
          <a:prstGeom prst="rect">
            <a:avLst/>
          </a:prstGeom>
          <a:solidFill>
            <a:schemeClr val="bg1"/>
          </a:solidFill>
        </p:spPr>
        <p:txBody>
          <a:bodyPr wrap="square" rtlCol="0">
            <a:spAutoFit/>
          </a:bodyPr>
          <a:lstStyle/>
          <a:p>
            <a:pPr algn="ctr"/>
            <a:r>
              <a:rPr lang="en-US" dirty="0" smtClean="0"/>
              <a:t>P-407</a:t>
            </a:r>
            <a:endParaRPr lang="en-US" dirty="0"/>
          </a:p>
        </p:txBody>
      </p:sp>
      <p:cxnSp>
        <p:nvCxnSpPr>
          <p:cNvPr id="8" name="Straight Arrow Connector 7"/>
          <p:cNvCxnSpPr>
            <a:stCxn id="6" idx="0"/>
          </p:cNvCxnSpPr>
          <p:nvPr/>
        </p:nvCxnSpPr>
        <p:spPr>
          <a:xfrm flipH="1" flipV="1">
            <a:off x="5029200" y="2743200"/>
            <a:ext cx="1089432"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2"/>
          </p:cNvCxnSpPr>
          <p:nvPr/>
        </p:nvCxnSpPr>
        <p:spPr>
          <a:xfrm>
            <a:off x="6118632" y="4179332"/>
            <a:ext cx="403631" cy="1002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9836" y="816531"/>
            <a:ext cx="7222164" cy="543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51918" y="543702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Proposed Baseline</a:t>
            </a:r>
          </a:p>
          <a:p>
            <a:pPr algn="ctr"/>
            <a:r>
              <a:rPr lang="en-US" i="1" dirty="0" smtClean="0"/>
              <a:t>(Blue)</a:t>
            </a:r>
            <a:endParaRPr lang="en-US" i="1" dirty="0"/>
          </a:p>
        </p:txBody>
      </p:sp>
      <p:sp>
        <p:nvSpPr>
          <p:cNvPr id="83" name="TextBox 82"/>
          <p:cNvSpPr txBox="1"/>
          <p:nvPr/>
        </p:nvSpPr>
        <p:spPr>
          <a:xfrm>
            <a:off x="5916544" y="500753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Existing Centerline</a:t>
            </a:r>
          </a:p>
          <a:p>
            <a:pPr algn="ctr"/>
            <a:r>
              <a:rPr lang="en-US" i="1" dirty="0" smtClean="0"/>
              <a:t>(Green)</a:t>
            </a:r>
            <a:endParaRPr lang="en-US" i="1" dirty="0"/>
          </a:p>
        </p:txBody>
      </p:sp>
      <p:sp>
        <p:nvSpPr>
          <p:cNvPr id="84" name="TextBox 83"/>
          <p:cNvSpPr txBox="1"/>
          <p:nvPr/>
        </p:nvSpPr>
        <p:spPr>
          <a:xfrm>
            <a:off x="3657600" y="1297794"/>
            <a:ext cx="3190384"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Proposed Baseline Stationing</a:t>
            </a:r>
          </a:p>
          <a:p>
            <a:pPr algn="ctr"/>
            <a:r>
              <a:rPr lang="en-US" i="1" dirty="0" smtClean="0"/>
              <a:t>(Blue)</a:t>
            </a:r>
            <a:endParaRPr lang="en-US" i="1" dirty="0"/>
          </a:p>
        </p:txBody>
      </p:sp>
      <p:cxnSp>
        <p:nvCxnSpPr>
          <p:cNvPr id="5" name="Straight Arrow Connector 4"/>
          <p:cNvCxnSpPr/>
          <p:nvPr/>
        </p:nvCxnSpPr>
        <p:spPr>
          <a:xfrm flipV="1">
            <a:off x="3285518" y="3712131"/>
            <a:ext cx="533400" cy="1724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5723918" y="3712131"/>
            <a:ext cx="192626"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4" idx="3"/>
          </p:cNvCxnSpPr>
          <p:nvPr/>
        </p:nvCxnSpPr>
        <p:spPr>
          <a:xfrm>
            <a:off x="6847984" y="1620960"/>
            <a:ext cx="895713" cy="110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1"/>
          </p:cNvCxnSpPr>
          <p:nvPr/>
        </p:nvCxnSpPr>
        <p:spPr>
          <a:xfrm flipH="1">
            <a:off x="3133120" y="1620960"/>
            <a:ext cx="524480" cy="948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89" name="TextBox 88"/>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spTree>
    <p:extLst>
      <p:ext uri="{BB962C8B-B14F-4D97-AF65-F5344CB8AC3E}">
        <p14:creationId xmlns:p14="http://schemas.microsoft.com/office/powerpoint/2010/main" val="39578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Centerline Stationing</a:t>
            </a:r>
            <a:endParaRPr lang="en-US" sz="4000" dirty="0">
              <a:solidFill>
                <a:schemeClr val="bg1"/>
              </a:solidFill>
            </a:endParaRPr>
          </a:p>
        </p:txBody>
      </p:sp>
      <p:sp>
        <p:nvSpPr>
          <p:cNvPr id="52" name="Text Box 1042"/>
          <p:cNvSpPr txBox="1">
            <a:spLocks noChangeArrowheads="1"/>
          </p:cNvSpPr>
          <p:nvPr/>
        </p:nvSpPr>
        <p:spPr bwMode="auto">
          <a:xfrm>
            <a:off x="584902" y="689843"/>
            <a:ext cx="3538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800" dirty="0">
                <a:solidFill>
                  <a:prstClr val="black"/>
                </a:solidFill>
              </a:rPr>
              <a:t>What is Stationing?</a:t>
            </a:r>
          </a:p>
        </p:txBody>
      </p:sp>
      <p:sp>
        <p:nvSpPr>
          <p:cNvPr id="53" name="Text Box 1043"/>
          <p:cNvSpPr txBox="1">
            <a:spLocks noChangeArrowheads="1"/>
          </p:cNvSpPr>
          <p:nvPr/>
        </p:nvSpPr>
        <p:spPr bwMode="auto">
          <a:xfrm>
            <a:off x="584902" y="1213063"/>
            <a:ext cx="8330498" cy="36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342900" indent="-342900">
              <a:lnSpc>
                <a:spcPct val="150000"/>
              </a:lnSpc>
              <a:buFont typeface="Arial" panose="020B0604020202020204" pitchFamily="34" charset="0"/>
              <a:buChar char="•"/>
            </a:pPr>
            <a:r>
              <a:rPr lang="en-US" altLang="en-US" sz="1800" dirty="0" smtClean="0">
                <a:solidFill>
                  <a:prstClr val="black"/>
                </a:solidFill>
              </a:rPr>
              <a:t>A station is a longitudinal measurement method used to provide location along highway and other longitudinal projects. </a:t>
            </a:r>
          </a:p>
          <a:p>
            <a:pPr marL="342900" indent="-342900">
              <a:lnSpc>
                <a:spcPct val="150000"/>
              </a:lnSpc>
              <a:buFont typeface="Arial" panose="020B0604020202020204" pitchFamily="34" charset="0"/>
              <a:buChar char="•"/>
            </a:pPr>
            <a:r>
              <a:rPr lang="en-US" altLang="en-US" sz="1800" dirty="0" smtClean="0">
                <a:solidFill>
                  <a:prstClr val="black"/>
                </a:solidFill>
              </a:rPr>
              <a:t>The </a:t>
            </a:r>
            <a:r>
              <a:rPr lang="en-US" altLang="en-US" sz="1800" dirty="0">
                <a:solidFill>
                  <a:prstClr val="black"/>
                </a:solidFill>
              </a:rPr>
              <a:t>measurement </a:t>
            </a:r>
            <a:r>
              <a:rPr lang="en-US" altLang="en-US" sz="1800" dirty="0" smtClean="0">
                <a:solidFill>
                  <a:prstClr val="black"/>
                </a:solidFill>
              </a:rPr>
              <a:t>is taken horizontally (i.e. does not follow ground contour) </a:t>
            </a:r>
            <a:r>
              <a:rPr lang="en-US" altLang="en-US" sz="1800" dirty="0">
                <a:solidFill>
                  <a:prstClr val="black"/>
                </a:solidFill>
              </a:rPr>
              <a:t>along the highway project centerline</a:t>
            </a:r>
            <a:r>
              <a:rPr lang="en-US" altLang="en-US" sz="1800" dirty="0" smtClean="0">
                <a:solidFill>
                  <a:prstClr val="black"/>
                </a:solidFill>
              </a:rPr>
              <a:t>.</a:t>
            </a:r>
          </a:p>
          <a:p>
            <a:pPr marL="342900" indent="-342900">
              <a:lnSpc>
                <a:spcPct val="150000"/>
              </a:lnSpc>
              <a:buFont typeface="Arial" panose="020B0604020202020204" pitchFamily="34" charset="0"/>
              <a:buChar char="•"/>
            </a:pPr>
            <a:r>
              <a:rPr lang="en-US" altLang="en-US" sz="1800" dirty="0" smtClean="0">
                <a:solidFill>
                  <a:prstClr val="black"/>
                </a:solidFill>
              </a:rPr>
              <a:t>1 STA. = 100 Feet</a:t>
            </a:r>
          </a:p>
          <a:p>
            <a:pPr marL="342900" indent="-342900">
              <a:lnSpc>
                <a:spcPct val="150000"/>
              </a:lnSpc>
              <a:buFont typeface="Arial" panose="020B0604020202020204" pitchFamily="34" charset="0"/>
              <a:buChar char="•"/>
            </a:pPr>
            <a:endParaRPr lang="en-US" altLang="en-US" sz="1800" dirty="0" smtClean="0">
              <a:solidFill>
                <a:prstClr val="black"/>
              </a:solidFill>
            </a:endParaRPr>
          </a:p>
          <a:p>
            <a:pPr marL="342900" indent="-342900">
              <a:lnSpc>
                <a:spcPct val="150000"/>
              </a:lnSpc>
              <a:buFont typeface="Arial" panose="020B0604020202020204" pitchFamily="34" charset="0"/>
              <a:buChar char="•"/>
            </a:pPr>
            <a:r>
              <a:rPr lang="en-US" altLang="en-US" sz="1800" dirty="0" smtClean="0">
                <a:solidFill>
                  <a:prstClr val="black"/>
                </a:solidFill>
              </a:rPr>
              <a:t>East-west roads, stationing typically begins on the west county line.</a:t>
            </a:r>
          </a:p>
          <a:p>
            <a:pPr marL="342900" indent="-342900">
              <a:lnSpc>
                <a:spcPct val="150000"/>
              </a:lnSpc>
              <a:buFont typeface="Arial" panose="020B0604020202020204" pitchFamily="34" charset="0"/>
              <a:buChar char="•"/>
            </a:pPr>
            <a:r>
              <a:rPr lang="en-US" altLang="en-US" sz="1800" dirty="0" smtClean="0">
                <a:solidFill>
                  <a:prstClr val="black"/>
                </a:solidFill>
              </a:rPr>
              <a:t>North-south roads, stationing typically begins on the south county line.</a:t>
            </a:r>
          </a:p>
          <a:p>
            <a:pPr marL="342900" indent="-342900">
              <a:lnSpc>
                <a:spcPct val="150000"/>
              </a:lnSpc>
              <a:buFont typeface="Arial" panose="020B0604020202020204" pitchFamily="34" charset="0"/>
              <a:buChar char="•"/>
            </a:pPr>
            <a:r>
              <a:rPr lang="en-US" altLang="en-US" sz="1800" dirty="0" smtClean="0">
                <a:solidFill>
                  <a:prstClr val="black"/>
                </a:solidFill>
              </a:rPr>
              <a:t>Stationing typically resets to 0+00 when crossing a county line.</a:t>
            </a:r>
            <a:endParaRPr lang="en-US" altLang="en-US" sz="1800" dirty="0">
              <a:solidFill>
                <a:prstClr val="black"/>
              </a:solidFill>
            </a:endParaRPr>
          </a:p>
        </p:txBody>
      </p:sp>
      <p:sp>
        <p:nvSpPr>
          <p:cNvPr id="54" name="Text Box 1044"/>
          <p:cNvSpPr txBox="1">
            <a:spLocks noChangeArrowheads="1"/>
          </p:cNvSpPr>
          <p:nvPr/>
        </p:nvSpPr>
        <p:spPr bwMode="auto">
          <a:xfrm>
            <a:off x="6699" y="54102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dirty="0" smtClean="0">
                <a:solidFill>
                  <a:prstClr val="black"/>
                </a:solidFill>
              </a:rPr>
              <a:t>STA. 445+00 = 44,500’ from </a:t>
            </a:r>
            <a:r>
              <a:rPr lang="en-US" altLang="en-US" sz="2400" dirty="0">
                <a:solidFill>
                  <a:prstClr val="black"/>
                </a:solidFill>
              </a:rPr>
              <a:t>station 0+00</a:t>
            </a:r>
          </a:p>
        </p:txBody>
      </p:sp>
    </p:spTree>
    <p:extLst>
      <p:ext uri="{BB962C8B-B14F-4D97-AF65-F5344CB8AC3E}">
        <p14:creationId xmlns:p14="http://schemas.microsoft.com/office/powerpoint/2010/main" val="37325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Centerline Stationing</a:t>
            </a:r>
            <a:endParaRPr lang="en-US" u="sng" dirty="0"/>
          </a:p>
        </p:txBody>
      </p:sp>
      <p:sp>
        <p:nvSpPr>
          <p:cNvPr id="7" name="Line 11"/>
          <p:cNvSpPr>
            <a:spLocks noChangeShapeType="1"/>
          </p:cNvSpPr>
          <p:nvPr/>
        </p:nvSpPr>
        <p:spPr bwMode="auto">
          <a:xfrm>
            <a:off x="1530821" y="4638271"/>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2"/>
          <p:cNvSpPr>
            <a:spLocks noChangeShapeType="1"/>
          </p:cNvSpPr>
          <p:nvPr/>
        </p:nvSpPr>
        <p:spPr bwMode="auto">
          <a:xfrm>
            <a:off x="1746721" y="4536671"/>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4"/>
          <p:cNvSpPr>
            <a:spLocks noChangeShapeType="1"/>
          </p:cNvSpPr>
          <p:nvPr/>
        </p:nvSpPr>
        <p:spPr bwMode="auto">
          <a:xfrm>
            <a:off x="5401146" y="4539846"/>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5"/>
          <p:cNvSpPr>
            <a:spLocks noChangeShapeType="1"/>
          </p:cNvSpPr>
          <p:nvPr/>
        </p:nvSpPr>
        <p:spPr bwMode="auto">
          <a:xfrm>
            <a:off x="2480146" y="454302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6"/>
          <p:cNvSpPr>
            <a:spLocks noChangeShapeType="1"/>
          </p:cNvSpPr>
          <p:nvPr/>
        </p:nvSpPr>
        <p:spPr bwMode="auto">
          <a:xfrm>
            <a:off x="32103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7"/>
          <p:cNvSpPr>
            <a:spLocks noChangeShapeType="1"/>
          </p:cNvSpPr>
          <p:nvPr/>
        </p:nvSpPr>
        <p:spPr bwMode="auto">
          <a:xfrm>
            <a:off x="394064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8"/>
          <p:cNvSpPr>
            <a:spLocks noChangeShapeType="1"/>
          </p:cNvSpPr>
          <p:nvPr/>
        </p:nvSpPr>
        <p:spPr bwMode="auto">
          <a:xfrm>
            <a:off x="46708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9"/>
          <p:cNvSpPr>
            <a:spLocks noChangeShapeType="1"/>
          </p:cNvSpPr>
          <p:nvPr/>
        </p:nvSpPr>
        <p:spPr bwMode="auto">
          <a:xfrm>
            <a:off x="6128221"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
          <p:cNvSpPr>
            <a:spLocks noChangeShapeType="1"/>
          </p:cNvSpPr>
          <p:nvPr/>
        </p:nvSpPr>
        <p:spPr bwMode="auto">
          <a:xfrm>
            <a:off x="6858471"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2"/>
          <p:cNvSpPr>
            <a:spLocks noChangeShapeType="1"/>
          </p:cNvSpPr>
          <p:nvPr/>
        </p:nvSpPr>
        <p:spPr bwMode="auto">
          <a:xfrm>
            <a:off x="7591896"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3"/>
          <p:cNvSpPr txBox="1">
            <a:spLocks noChangeArrowheads="1"/>
          </p:cNvSpPr>
          <p:nvPr/>
        </p:nvSpPr>
        <p:spPr bwMode="auto">
          <a:xfrm rot="5400000">
            <a:off x="1425076" y="3656538"/>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solidFill>
                  <a:schemeClr val="tx2">
                    <a:lumMod val="60000"/>
                    <a:lumOff val="40000"/>
                  </a:schemeClr>
                </a:solidFill>
              </a:rPr>
              <a:t>445</a:t>
            </a:r>
            <a:endParaRPr lang="en-US" altLang="en-US" sz="2400" dirty="0">
              <a:solidFill>
                <a:schemeClr val="tx2">
                  <a:lumMod val="60000"/>
                  <a:lumOff val="40000"/>
                </a:schemeClr>
              </a:solidFill>
            </a:endParaRPr>
          </a:p>
        </p:txBody>
      </p:sp>
      <p:sp>
        <p:nvSpPr>
          <p:cNvPr id="18" name="Text Box 24"/>
          <p:cNvSpPr txBox="1">
            <a:spLocks noChangeArrowheads="1"/>
          </p:cNvSpPr>
          <p:nvPr/>
        </p:nvSpPr>
        <p:spPr bwMode="auto">
          <a:xfrm rot="5400000">
            <a:off x="5068593" y="3672426"/>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solidFill>
                  <a:schemeClr val="tx2">
                    <a:lumMod val="60000"/>
                    <a:lumOff val="40000"/>
                  </a:schemeClr>
                </a:solidFill>
              </a:rPr>
              <a:t>450</a:t>
            </a:r>
            <a:endParaRPr lang="en-US" altLang="en-US" sz="2400" dirty="0">
              <a:solidFill>
                <a:schemeClr val="tx2">
                  <a:lumMod val="60000"/>
                  <a:lumOff val="40000"/>
                </a:schemeClr>
              </a:solidFill>
            </a:endParaRPr>
          </a:p>
        </p:txBody>
      </p:sp>
      <p:sp>
        <p:nvSpPr>
          <p:cNvPr id="21" name="AutoShape 27"/>
          <p:cNvSpPr>
            <a:spLocks noChangeArrowheads="1"/>
          </p:cNvSpPr>
          <p:nvPr/>
        </p:nvSpPr>
        <p:spPr bwMode="auto">
          <a:xfrm>
            <a:off x="283683" y="5123556"/>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24" name="AutoShape 30"/>
          <p:cNvSpPr>
            <a:spLocks noChangeArrowheads="1"/>
          </p:cNvSpPr>
          <p:nvPr/>
        </p:nvSpPr>
        <p:spPr bwMode="auto">
          <a:xfrm flipH="1">
            <a:off x="7528876" y="3868021"/>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25" name="Text Box 31"/>
          <p:cNvSpPr txBox="1">
            <a:spLocks noChangeArrowheads="1"/>
          </p:cNvSpPr>
          <p:nvPr/>
        </p:nvSpPr>
        <p:spPr bwMode="auto">
          <a:xfrm>
            <a:off x="3407480" y="388737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Left Side</a:t>
            </a:r>
          </a:p>
        </p:txBody>
      </p:sp>
      <p:sp>
        <p:nvSpPr>
          <p:cNvPr id="26" name="Text Box 32"/>
          <p:cNvSpPr txBox="1">
            <a:spLocks noChangeArrowheads="1"/>
          </p:cNvSpPr>
          <p:nvPr/>
        </p:nvSpPr>
        <p:spPr bwMode="auto">
          <a:xfrm>
            <a:off x="3400329" y="4968631"/>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Right Side</a:t>
            </a:r>
          </a:p>
        </p:txBody>
      </p:sp>
      <p:grpSp>
        <p:nvGrpSpPr>
          <p:cNvPr id="27" name="Group 73"/>
          <p:cNvGrpSpPr>
            <a:grpSpLocks/>
          </p:cNvGrpSpPr>
          <p:nvPr/>
        </p:nvGrpSpPr>
        <p:grpSpPr bwMode="auto">
          <a:xfrm>
            <a:off x="1743546" y="4955916"/>
            <a:ext cx="3654425" cy="1383998"/>
            <a:chOff x="1098" y="1980"/>
            <a:chExt cx="2302" cy="430"/>
          </a:xfrm>
        </p:grpSpPr>
        <p:sp>
          <p:nvSpPr>
            <p:cNvPr id="28" name="Text Box 38"/>
            <p:cNvSpPr txBox="1">
              <a:spLocks noChangeArrowheads="1"/>
            </p:cNvSpPr>
            <p:nvPr/>
          </p:nvSpPr>
          <p:spPr bwMode="auto">
            <a:xfrm>
              <a:off x="2058" y="2179"/>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500’</a:t>
              </a:r>
            </a:p>
          </p:txBody>
        </p:sp>
        <p:sp>
          <p:nvSpPr>
            <p:cNvPr id="29" name="Line 39"/>
            <p:cNvSpPr>
              <a:spLocks noChangeShapeType="1"/>
            </p:cNvSpPr>
            <p:nvPr/>
          </p:nvSpPr>
          <p:spPr bwMode="auto">
            <a:xfrm>
              <a:off x="1098" y="1984"/>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0"/>
            <p:cNvSpPr>
              <a:spLocks noChangeShapeType="1"/>
            </p:cNvSpPr>
            <p:nvPr/>
          </p:nvSpPr>
          <p:spPr bwMode="auto">
            <a:xfrm>
              <a:off x="3400" y="1980"/>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3"/>
            <p:cNvSpPr>
              <a:spLocks noChangeShapeType="1"/>
            </p:cNvSpPr>
            <p:nvPr/>
          </p:nvSpPr>
          <p:spPr bwMode="auto">
            <a:xfrm>
              <a:off x="2400" y="2221"/>
              <a:ext cx="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4"/>
            <p:cNvSpPr>
              <a:spLocks noChangeShapeType="1"/>
            </p:cNvSpPr>
            <p:nvPr/>
          </p:nvSpPr>
          <p:spPr bwMode="auto">
            <a:xfrm flipH="1">
              <a:off x="1098" y="2225"/>
              <a:ext cx="9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74"/>
          <p:cNvGrpSpPr>
            <a:grpSpLocks/>
          </p:cNvGrpSpPr>
          <p:nvPr/>
        </p:nvGrpSpPr>
        <p:grpSpPr bwMode="auto">
          <a:xfrm>
            <a:off x="2480147" y="4762939"/>
            <a:ext cx="733425" cy="366713"/>
            <a:chOff x="2022" y="2477"/>
            <a:chExt cx="462" cy="231"/>
          </a:xfrm>
        </p:grpSpPr>
        <p:sp>
          <p:nvSpPr>
            <p:cNvPr id="34" name="Line 33"/>
            <p:cNvSpPr>
              <a:spLocks noChangeShapeType="1"/>
            </p:cNvSpPr>
            <p:nvPr/>
          </p:nvSpPr>
          <p:spPr bwMode="auto">
            <a:xfrm flipH="1">
              <a:off x="2022" y="2477"/>
              <a:ext cx="2"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4"/>
            <p:cNvSpPr>
              <a:spLocks noChangeShapeType="1"/>
            </p:cNvSpPr>
            <p:nvPr/>
          </p:nvSpPr>
          <p:spPr bwMode="auto">
            <a:xfrm>
              <a:off x="2482" y="2477"/>
              <a:ext cx="0"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37"/>
            <p:cNvSpPr txBox="1">
              <a:spLocks noChangeArrowheads="1"/>
            </p:cNvSpPr>
            <p:nvPr/>
          </p:nvSpPr>
          <p:spPr bwMode="auto">
            <a:xfrm>
              <a:off x="2057" y="2477"/>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100’</a:t>
              </a:r>
            </a:p>
          </p:txBody>
        </p:sp>
        <p:sp>
          <p:nvSpPr>
            <p:cNvPr id="37" name="Line 45"/>
            <p:cNvSpPr>
              <a:spLocks noChangeShapeType="1"/>
            </p:cNvSpPr>
            <p:nvPr/>
          </p:nvSpPr>
          <p:spPr bwMode="auto">
            <a:xfrm flipH="1">
              <a:off x="2024" y="2593"/>
              <a:ext cx="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6"/>
            <p:cNvSpPr>
              <a:spLocks noChangeShapeType="1"/>
            </p:cNvSpPr>
            <p:nvPr/>
          </p:nvSpPr>
          <p:spPr bwMode="auto">
            <a:xfrm>
              <a:off x="2380" y="2585"/>
              <a:ext cx="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67"/>
          <p:cNvGrpSpPr>
            <a:grpSpLocks/>
          </p:cNvGrpSpPr>
          <p:nvPr/>
        </p:nvGrpSpPr>
        <p:grpSpPr bwMode="auto">
          <a:xfrm>
            <a:off x="6058373" y="2190346"/>
            <a:ext cx="3024188" cy="2149475"/>
            <a:chOff x="3816" y="830"/>
            <a:chExt cx="1905" cy="1354"/>
          </a:xfrm>
        </p:grpSpPr>
        <p:sp>
          <p:nvSpPr>
            <p:cNvPr id="40" name="Oval 47"/>
            <p:cNvSpPr>
              <a:spLocks noChangeArrowheads="1"/>
            </p:cNvSpPr>
            <p:nvPr/>
          </p:nvSpPr>
          <p:spPr bwMode="auto">
            <a:xfrm>
              <a:off x="3816" y="210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1" name="Text Box 48"/>
            <p:cNvSpPr txBox="1">
              <a:spLocks noChangeArrowheads="1"/>
            </p:cNvSpPr>
            <p:nvPr/>
          </p:nvSpPr>
          <p:spPr bwMode="auto">
            <a:xfrm>
              <a:off x="4095" y="830"/>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a:t>
              </a:r>
              <a:r>
                <a:rPr lang="en-US" altLang="en-US" sz="1600" dirty="0" smtClean="0"/>
                <a:t>451+00 </a:t>
              </a:r>
              <a:r>
                <a:rPr lang="en-US" altLang="en-US" sz="1600" dirty="0"/>
                <a:t>- 50’ Lt.</a:t>
              </a:r>
            </a:p>
            <a:p>
              <a:pPr algn="l"/>
              <a:r>
                <a:rPr lang="en-US" altLang="en-US" sz="1600" dirty="0"/>
                <a:t>(Left of centerline)</a:t>
              </a:r>
            </a:p>
          </p:txBody>
        </p:sp>
        <p:sp>
          <p:nvSpPr>
            <p:cNvPr id="42" name="Line 49"/>
            <p:cNvSpPr>
              <a:spLocks noChangeShapeType="1"/>
            </p:cNvSpPr>
            <p:nvPr/>
          </p:nvSpPr>
          <p:spPr bwMode="auto">
            <a:xfrm flipH="1">
              <a:off x="3873" y="1300"/>
              <a:ext cx="253"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Text Box 58"/>
          <p:cNvSpPr txBox="1">
            <a:spLocks noChangeArrowheads="1"/>
          </p:cNvSpPr>
          <p:nvPr/>
        </p:nvSpPr>
        <p:spPr bwMode="auto">
          <a:xfrm>
            <a:off x="2363428" y="2023292"/>
            <a:ext cx="3696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i="1" u="sng" dirty="0"/>
              <a:t>Stationing</a:t>
            </a:r>
          </a:p>
        </p:txBody>
      </p:sp>
      <p:sp>
        <p:nvSpPr>
          <p:cNvPr id="44" name="Line 59"/>
          <p:cNvSpPr>
            <a:spLocks noChangeShapeType="1"/>
          </p:cNvSpPr>
          <p:nvPr/>
        </p:nvSpPr>
        <p:spPr bwMode="auto">
          <a:xfrm flipH="1">
            <a:off x="1985286" y="3124200"/>
            <a:ext cx="376914" cy="5949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60"/>
          <p:cNvSpPr>
            <a:spLocks noChangeShapeType="1"/>
          </p:cNvSpPr>
          <p:nvPr/>
        </p:nvSpPr>
        <p:spPr bwMode="auto">
          <a:xfrm flipH="1">
            <a:off x="5612755" y="3124200"/>
            <a:ext cx="445618" cy="528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 name="Group 68"/>
          <p:cNvGrpSpPr>
            <a:grpSpLocks/>
          </p:cNvGrpSpPr>
          <p:nvPr/>
        </p:nvGrpSpPr>
        <p:grpSpPr bwMode="auto">
          <a:xfrm>
            <a:off x="6406036" y="5301845"/>
            <a:ext cx="2782888" cy="1038225"/>
            <a:chOff x="4035" y="2790"/>
            <a:chExt cx="1753" cy="654"/>
          </a:xfrm>
        </p:grpSpPr>
        <p:sp>
          <p:nvSpPr>
            <p:cNvPr id="47" name="Text Box 61"/>
            <p:cNvSpPr txBox="1">
              <a:spLocks noChangeArrowheads="1"/>
            </p:cNvSpPr>
            <p:nvPr/>
          </p:nvSpPr>
          <p:spPr bwMode="auto">
            <a:xfrm>
              <a:off x="4162" y="2924"/>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a:t>
              </a:r>
              <a:r>
                <a:rPr lang="en-US" altLang="en-US" sz="1600" dirty="0" smtClean="0"/>
                <a:t>451+25 </a:t>
              </a:r>
              <a:r>
                <a:rPr lang="en-US" altLang="en-US" sz="1600" dirty="0"/>
                <a:t>- 100’ Rt.</a:t>
              </a:r>
            </a:p>
            <a:p>
              <a:pPr algn="l"/>
              <a:r>
                <a:rPr lang="en-US" altLang="en-US" sz="1600" dirty="0"/>
                <a:t>(Right of centerline)</a:t>
              </a:r>
            </a:p>
          </p:txBody>
        </p:sp>
        <p:sp>
          <p:nvSpPr>
            <p:cNvPr id="48" name="Oval 64"/>
            <p:cNvSpPr>
              <a:spLocks noChangeArrowheads="1"/>
            </p:cNvSpPr>
            <p:nvPr/>
          </p:nvSpPr>
          <p:spPr bwMode="auto">
            <a:xfrm>
              <a:off x="4035" y="279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9" name="Line 65"/>
            <p:cNvSpPr>
              <a:spLocks noChangeShapeType="1"/>
            </p:cNvSpPr>
            <p:nvPr/>
          </p:nvSpPr>
          <p:spPr bwMode="auto">
            <a:xfrm flipH="1" flipV="1">
              <a:off x="4091" y="2874"/>
              <a:ext cx="71" cy="1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 name="Text Box 72"/>
          <p:cNvSpPr txBox="1">
            <a:spLocks noChangeArrowheads="1"/>
          </p:cNvSpPr>
          <p:nvPr/>
        </p:nvSpPr>
        <p:spPr bwMode="auto">
          <a:xfrm>
            <a:off x="381000" y="838200"/>
            <a:ext cx="51419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3000" dirty="0"/>
              <a:t>How does stationing work?</a:t>
            </a:r>
          </a:p>
        </p:txBody>
      </p:sp>
      <p:cxnSp>
        <p:nvCxnSpPr>
          <p:cNvPr id="51" name="Straight Connector 50"/>
          <p:cNvCxnSpPr/>
          <p:nvPr/>
        </p:nvCxnSpPr>
        <p:spPr bwMode="auto">
          <a:xfrm>
            <a:off x="1530821" y="4638271"/>
            <a:ext cx="660400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746004" y="4536671"/>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398278" y="4535954"/>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0" idx="1"/>
          </p:cNvCxnSpPr>
          <p:nvPr/>
        </p:nvCxnSpPr>
        <p:spPr bwMode="auto">
          <a:xfrm flipH="1" flipV="1">
            <a:off x="24801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21039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39406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flipV="1">
            <a:off x="4672166" y="454357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flipV="1">
            <a:off x="6127427" y="4549371"/>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flipV="1">
            <a:off x="7592531" y="454702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6858471" y="4543572"/>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2362201" y="2480492"/>
            <a:ext cx="3696173" cy="646331"/>
          </a:xfrm>
          <a:prstGeom prst="rect">
            <a:avLst/>
          </a:prstGeom>
          <a:noFill/>
        </p:spPr>
        <p:txBody>
          <a:bodyPr wrap="square" rtlCol="0">
            <a:spAutoFit/>
          </a:bodyPr>
          <a:lstStyle/>
          <a:p>
            <a:pPr algn="ctr"/>
            <a:r>
              <a:rPr lang="en-US" dirty="0" smtClean="0"/>
              <a:t>Labeled every 500’ on rural scales</a:t>
            </a:r>
          </a:p>
          <a:p>
            <a:pPr algn="ctr"/>
            <a:r>
              <a:rPr lang="en-US" dirty="0" smtClean="0"/>
              <a:t>Labeled every 100’ on urban scales</a:t>
            </a:r>
            <a:endParaRPr lang="en-US" dirty="0"/>
          </a:p>
        </p:txBody>
      </p:sp>
      <p:sp>
        <p:nvSpPr>
          <p:cNvPr id="3" name="Rectangle 2"/>
          <p:cNvSpPr/>
          <p:nvPr/>
        </p:nvSpPr>
        <p:spPr>
          <a:xfrm>
            <a:off x="2362200" y="2023292"/>
            <a:ext cx="3696173" cy="1100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180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30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30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3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30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3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0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3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3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3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3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3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30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3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43" grpId="0"/>
      <p:bldP spid="44" grpId="0" animBg="1"/>
      <p:bldP spid="45" grpId="0" animBg="1"/>
      <p:bldP spid="61"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Where can I find Stationing for a Highway?</a:t>
            </a:r>
            <a:endParaRPr lang="en-US" sz="2800" dirty="0">
              <a:solidFill>
                <a:schemeClr val="bg1"/>
              </a:solidFill>
            </a:endParaRPr>
          </a:p>
        </p:txBody>
      </p:sp>
      <p:sp>
        <p:nvSpPr>
          <p:cNvPr id="3" name="Content Placeholder 2"/>
          <p:cNvSpPr>
            <a:spLocks noGrp="1"/>
          </p:cNvSpPr>
          <p:nvPr>
            <p:ph idx="1"/>
          </p:nvPr>
        </p:nvSpPr>
        <p:spPr>
          <a:xfrm>
            <a:off x="457200" y="762000"/>
            <a:ext cx="8382000" cy="5562600"/>
          </a:xfrm>
        </p:spPr>
        <p:txBody>
          <a:bodyPr>
            <a:normAutofit/>
          </a:bodyPr>
          <a:lstStyle/>
          <a:p>
            <a:r>
              <a:rPr lang="en-US" sz="2400" b="1" dirty="0" smtClean="0"/>
              <a:t>Physically on 2-Lane Roads:</a:t>
            </a:r>
          </a:p>
          <a:p>
            <a:pPr lvl="1"/>
            <a:r>
              <a:rPr lang="en-US" sz="2000" dirty="0" smtClean="0"/>
              <a:t>The right side of the roadway when looking in the same direction as stationing.</a:t>
            </a:r>
          </a:p>
          <a:p>
            <a:r>
              <a:rPr lang="en-US" sz="2400" b="1" dirty="0" smtClean="0"/>
              <a:t>Physically on 4-Lane Roads:</a:t>
            </a:r>
          </a:p>
          <a:p>
            <a:pPr lvl="1"/>
            <a:r>
              <a:rPr lang="en-US" sz="2000" dirty="0" smtClean="0"/>
              <a:t>In similar locations as outlined previously on the outside edges in both directions.</a:t>
            </a:r>
          </a:p>
          <a:p>
            <a:r>
              <a:rPr lang="en-US" sz="2400" b="1" dirty="0" smtClean="0"/>
              <a:t>DOT Project Plans:</a:t>
            </a:r>
          </a:p>
          <a:p>
            <a:pPr lvl="1"/>
            <a:r>
              <a:rPr lang="en-US" sz="2000" dirty="0" smtClean="0"/>
              <a:t>Obtain project plans from DOT Document Services in Ames: </a:t>
            </a:r>
            <a:r>
              <a:rPr lang="en-US" sz="2000" dirty="0" smtClean="0">
                <a:hlinkClick r:id="rId3"/>
              </a:rPr>
              <a:t>Desi.Asklof@dot.iowa.gov</a:t>
            </a:r>
            <a:r>
              <a:rPr lang="en-US" sz="2000" dirty="0" smtClean="0"/>
              <a:t> </a:t>
            </a:r>
            <a:r>
              <a:rPr lang="en-US" sz="2000" dirty="0"/>
              <a:t>or (515) 239-1808</a:t>
            </a:r>
            <a:endParaRPr lang="en-US" sz="2000" dirty="0" smtClean="0"/>
          </a:p>
        </p:txBody>
      </p:sp>
    </p:spTree>
    <p:extLst>
      <p:ext uri="{BB962C8B-B14F-4D97-AF65-F5344CB8AC3E}">
        <p14:creationId xmlns:p14="http://schemas.microsoft.com/office/powerpoint/2010/main" val="2478423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200" u="sng" dirty="0" smtClean="0"/>
              <a:t>How do I find stationing in the field?</a:t>
            </a:r>
            <a:endParaRPr lang="en-US" sz="3200" u="sng"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4" t="2901" b="1079"/>
          <a:stretch/>
        </p:blipFill>
        <p:spPr bwMode="auto">
          <a:xfrm>
            <a:off x="641226" y="2514600"/>
            <a:ext cx="344477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275" y="2514600"/>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799" y="1143000"/>
            <a:ext cx="6354119" cy="646331"/>
          </a:xfrm>
          <a:prstGeom prst="rect">
            <a:avLst/>
          </a:prstGeom>
          <a:noFill/>
        </p:spPr>
        <p:txBody>
          <a:bodyPr wrap="square" rtlCol="0">
            <a:spAutoFit/>
          </a:bodyPr>
          <a:lstStyle/>
          <a:p>
            <a:r>
              <a:rPr lang="en-US" dirty="0" smtClean="0"/>
              <a:t>About 1 foot in from the outside edge of the road every 100 ft. stamped in the pavement on PCC (concrete) roadways.</a:t>
            </a:r>
            <a:endParaRPr lang="en-US" dirty="0"/>
          </a:p>
        </p:txBody>
      </p:sp>
    </p:spTree>
    <p:extLst>
      <p:ext uri="{BB962C8B-B14F-4D97-AF65-F5344CB8AC3E}">
        <p14:creationId xmlns:p14="http://schemas.microsoft.com/office/powerpoint/2010/main" val="3687401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6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2" t="2309" r="3342" b="2578"/>
          <a:stretch/>
        </p:blipFill>
        <p:spPr bwMode="auto">
          <a:xfrm>
            <a:off x="461913" y="1725104"/>
            <a:ext cx="2055044" cy="279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438525" y="3810000"/>
            <a:ext cx="2266950" cy="268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0" b="2544"/>
          <a:stretch/>
        </p:blipFill>
        <p:spPr bwMode="auto">
          <a:xfrm>
            <a:off x="6385180" y="1657350"/>
            <a:ext cx="2134446" cy="28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2" t="8610" b="3319"/>
          <a:stretch/>
        </p:blipFill>
        <p:spPr bwMode="auto">
          <a:xfrm>
            <a:off x="3186736" y="1657350"/>
            <a:ext cx="2770529" cy="18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8593" y="1185863"/>
            <a:ext cx="7080066" cy="369332"/>
          </a:xfrm>
          <a:prstGeom prst="rect">
            <a:avLst/>
          </a:prstGeom>
          <a:noFill/>
        </p:spPr>
        <p:txBody>
          <a:bodyPr wrap="square" rtlCol="0">
            <a:spAutoFit/>
          </a:bodyPr>
          <a:lstStyle/>
          <a:p>
            <a:pPr algn="ctr"/>
            <a:r>
              <a:rPr lang="en-US" dirty="0" smtClean="0"/>
              <a:t>Every 500 ft. on HMA (Asphalt) surfaced roadways.</a:t>
            </a:r>
            <a:endParaRPr lang="en-US" dirty="0"/>
          </a:p>
        </p:txBody>
      </p:sp>
    </p:spTree>
    <p:extLst>
      <p:ext uri="{BB962C8B-B14F-4D97-AF65-F5344CB8AC3E}">
        <p14:creationId xmlns:p14="http://schemas.microsoft.com/office/powerpoint/2010/main" val="1352696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smtClean="0"/>
              <a:t>Station Equations</a:t>
            </a:r>
            <a:endParaRPr lang="en-US" u="sng"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69"/>
          <a:stretch/>
        </p:blipFill>
        <p:spPr bwMode="auto">
          <a:xfrm>
            <a:off x="381000" y="2055043"/>
            <a:ext cx="4057650" cy="258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257"/>
          <a:stretch/>
        </p:blipFill>
        <p:spPr bwMode="auto">
          <a:xfrm>
            <a:off x="4770469" y="2055043"/>
            <a:ext cx="4010025" cy="25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Line 11"/>
          <p:cNvSpPr>
            <a:spLocks noChangeShapeType="1"/>
          </p:cNvSpPr>
          <p:nvPr/>
        </p:nvSpPr>
        <p:spPr bwMode="auto">
          <a:xfrm>
            <a:off x="1108301" y="5489793"/>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27"/>
          <p:cNvSpPr>
            <a:spLocks noChangeArrowheads="1"/>
          </p:cNvSpPr>
          <p:nvPr/>
        </p:nvSpPr>
        <p:spPr bwMode="auto">
          <a:xfrm>
            <a:off x="2906506" y="5755094"/>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99" name="AutoShape 30"/>
          <p:cNvSpPr>
            <a:spLocks noChangeArrowheads="1"/>
          </p:cNvSpPr>
          <p:nvPr/>
        </p:nvSpPr>
        <p:spPr bwMode="auto">
          <a:xfrm flipH="1">
            <a:off x="5704907" y="4798342"/>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100" name="Text Box 31"/>
          <p:cNvSpPr txBox="1">
            <a:spLocks noChangeArrowheads="1"/>
          </p:cNvSpPr>
          <p:nvPr/>
        </p:nvSpPr>
        <p:spPr bwMode="auto">
          <a:xfrm>
            <a:off x="1323484" y="4923558"/>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Left Side</a:t>
            </a:r>
          </a:p>
        </p:txBody>
      </p:sp>
      <p:cxnSp>
        <p:nvCxnSpPr>
          <p:cNvPr id="116" name="Straight Connector 115"/>
          <p:cNvCxnSpPr/>
          <p:nvPr/>
        </p:nvCxnSpPr>
        <p:spPr bwMode="auto">
          <a:xfrm>
            <a:off x="533400" y="5489793"/>
            <a:ext cx="742608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flipV="1">
            <a:off x="1323484" y="5387476"/>
            <a:ext cx="0" cy="7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p:cNvCxnSpPr/>
          <p:nvPr/>
        </p:nvCxnSpPr>
        <p:spPr bwMode="auto">
          <a:xfrm>
            <a:off x="7420919" y="5384301"/>
            <a:ext cx="2869" cy="21979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H="1" flipV="1">
            <a:off x="234379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bwMode="auto">
          <a:xfrm flipH="1" flipV="1">
            <a:off x="307404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flipV="1">
            <a:off x="3804297" y="5387477"/>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flipH="1" flipV="1">
            <a:off x="4535817" y="5395095"/>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flipH="1" flipV="1">
            <a:off x="5294208" y="540089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flipV="1">
            <a:off x="6759313" y="5398546"/>
            <a:ext cx="0" cy="10077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p:nvPr/>
        </p:nvCxnSpPr>
        <p:spPr bwMode="auto">
          <a:xfrm flipH="1" flipV="1">
            <a:off x="6025252" y="539509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 Box 31"/>
          <p:cNvSpPr txBox="1">
            <a:spLocks noChangeArrowheads="1"/>
          </p:cNvSpPr>
          <p:nvPr/>
        </p:nvSpPr>
        <p:spPr bwMode="auto">
          <a:xfrm>
            <a:off x="1323484" y="5661467"/>
            <a:ext cx="1429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smtClean="0"/>
              <a:t>Right </a:t>
            </a:r>
            <a:r>
              <a:rPr lang="en-US" altLang="en-US" sz="1800" i="1" dirty="0"/>
              <a:t>Side</a:t>
            </a:r>
          </a:p>
        </p:txBody>
      </p:sp>
      <p:cxnSp>
        <p:nvCxnSpPr>
          <p:cNvPr id="4" name="Straight Connector 3"/>
          <p:cNvCxnSpPr/>
          <p:nvPr/>
        </p:nvCxnSpPr>
        <p:spPr>
          <a:xfrm flipV="1">
            <a:off x="4738573" y="4631975"/>
            <a:ext cx="0" cy="755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7" idx="2"/>
          </p:cNvCxnSpPr>
          <p:nvPr/>
        </p:nvCxnSpPr>
        <p:spPr>
          <a:xfrm flipV="1">
            <a:off x="4741749" y="5560692"/>
            <a:ext cx="0" cy="76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 Box 24"/>
          <p:cNvSpPr txBox="1">
            <a:spLocks noChangeArrowheads="1"/>
          </p:cNvSpPr>
          <p:nvPr/>
        </p:nvSpPr>
        <p:spPr bwMode="auto">
          <a:xfrm rot="5400000">
            <a:off x="4250428" y="5329859"/>
            <a:ext cx="1444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t>111+52.1</a:t>
            </a:r>
            <a:endParaRPr lang="en-US" altLang="en-US" sz="2400" dirty="0"/>
          </a:p>
        </p:txBody>
      </p:sp>
      <p:cxnSp>
        <p:nvCxnSpPr>
          <p:cNvPr id="128" name="Straight Connector 127"/>
          <p:cNvCxnSpPr/>
          <p:nvPr/>
        </p:nvCxnSpPr>
        <p:spPr bwMode="auto">
          <a:xfrm flipH="1" flipV="1">
            <a:off x="1505371" y="539854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23"/>
          <p:cNvSpPr txBox="1">
            <a:spLocks noChangeArrowheads="1"/>
          </p:cNvSpPr>
          <p:nvPr/>
        </p:nvSpPr>
        <p:spPr bwMode="auto">
          <a:xfrm rot="5400000">
            <a:off x="3625972" y="5235603"/>
            <a:ext cx="1632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t>1411+24.8</a:t>
            </a:r>
            <a:endParaRPr lang="en-US" altLang="en-US" sz="2400" dirty="0"/>
          </a:p>
        </p:txBody>
      </p:sp>
      <p:sp>
        <p:nvSpPr>
          <p:cNvPr id="19" name="Down Arrow 18"/>
          <p:cNvSpPr/>
          <p:nvPr/>
        </p:nvSpPr>
        <p:spPr>
          <a:xfrm rot="18725834">
            <a:off x="3159519" y="3516060"/>
            <a:ext cx="533399" cy="143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1000" y="816531"/>
            <a:ext cx="8399494" cy="1200329"/>
          </a:xfrm>
          <a:prstGeom prst="rect">
            <a:avLst/>
          </a:prstGeom>
          <a:noFill/>
        </p:spPr>
        <p:txBody>
          <a:bodyPr wrap="square" rtlCol="0">
            <a:spAutoFit/>
          </a:bodyPr>
          <a:lstStyle/>
          <a:p>
            <a:pPr algn="ctr"/>
            <a:r>
              <a:rPr lang="en-US" b="1" i="1" dirty="0" smtClean="0"/>
              <a:t>What happens when stationing changes along a road?  </a:t>
            </a:r>
            <a:r>
              <a:rPr lang="en-US" i="1" dirty="0" smtClean="0"/>
              <a:t>A station equation is created.</a:t>
            </a:r>
          </a:p>
          <a:p>
            <a:pPr marL="169863"/>
            <a:r>
              <a:rPr lang="en-US" b="1" i="1" dirty="0" smtClean="0"/>
              <a:t>Common reasons include:</a:t>
            </a:r>
          </a:p>
          <a:p>
            <a:pPr marL="285750" indent="-285750" algn="ctr">
              <a:buFont typeface="Arial" panose="020B0604020202020204" pitchFamily="34" charset="0"/>
              <a:buChar char="•"/>
            </a:pPr>
            <a:r>
              <a:rPr lang="en-US" i="1" dirty="0" smtClean="0"/>
              <a:t>shortening </a:t>
            </a:r>
            <a:r>
              <a:rPr lang="en-US" i="1" dirty="0"/>
              <a:t>or lengthening of a highway line due to highway </a:t>
            </a:r>
            <a:r>
              <a:rPr lang="en-US" i="1" dirty="0" smtClean="0"/>
              <a:t>realignment</a:t>
            </a:r>
          </a:p>
          <a:p>
            <a:pPr marL="285750" indent="-285750" algn="ctr">
              <a:buFont typeface="Arial" panose="020B0604020202020204" pitchFamily="34" charset="0"/>
              <a:buChar char="•"/>
            </a:pPr>
            <a:r>
              <a:rPr lang="en-US" i="1" dirty="0" smtClean="0"/>
              <a:t>4-lane highway </a:t>
            </a:r>
            <a:r>
              <a:rPr lang="en-US" i="1" dirty="0"/>
              <a:t>where one lane is longer than another due to alignment</a:t>
            </a:r>
            <a:r>
              <a:rPr lang="en-US" i="1" dirty="0" smtClean="0"/>
              <a:t>.</a:t>
            </a:r>
            <a:endParaRPr lang="en-US" i="1" dirty="0"/>
          </a:p>
        </p:txBody>
      </p:sp>
      <p:sp>
        <p:nvSpPr>
          <p:cNvPr id="3" name="TextBox 2"/>
          <p:cNvSpPr txBox="1"/>
          <p:nvPr/>
        </p:nvSpPr>
        <p:spPr>
          <a:xfrm rot="5400000">
            <a:off x="3473379" y="4868718"/>
            <a:ext cx="661836" cy="369332"/>
          </a:xfrm>
          <a:prstGeom prst="rect">
            <a:avLst/>
          </a:prstGeom>
          <a:noFill/>
        </p:spPr>
        <p:txBody>
          <a:bodyPr wrap="square" rtlCol="0">
            <a:spAutoFit/>
          </a:bodyPr>
          <a:lstStyle/>
          <a:p>
            <a:pPr algn="ctr"/>
            <a:r>
              <a:rPr lang="en-US" dirty="0" smtClean="0">
                <a:solidFill>
                  <a:schemeClr val="accent1"/>
                </a:solidFill>
              </a:rPr>
              <a:t>1410</a:t>
            </a:r>
            <a:endParaRPr lang="en-US" dirty="0">
              <a:solidFill>
                <a:schemeClr val="accent1"/>
              </a:solidFill>
            </a:endParaRPr>
          </a:p>
        </p:txBody>
      </p:sp>
      <p:sp>
        <p:nvSpPr>
          <p:cNvPr id="29" name="TextBox 28"/>
          <p:cNvSpPr txBox="1"/>
          <p:nvPr/>
        </p:nvSpPr>
        <p:spPr>
          <a:xfrm rot="5400000">
            <a:off x="507283" y="4876133"/>
            <a:ext cx="661836" cy="369332"/>
          </a:xfrm>
          <a:prstGeom prst="rect">
            <a:avLst/>
          </a:prstGeom>
          <a:noFill/>
        </p:spPr>
        <p:txBody>
          <a:bodyPr wrap="square" rtlCol="0">
            <a:spAutoFit/>
          </a:bodyPr>
          <a:lstStyle/>
          <a:p>
            <a:pPr algn="ctr"/>
            <a:r>
              <a:rPr lang="en-US" dirty="0" smtClean="0">
                <a:solidFill>
                  <a:schemeClr val="accent1"/>
                </a:solidFill>
              </a:rPr>
              <a:t>1410</a:t>
            </a:r>
            <a:endParaRPr lang="en-US" dirty="0">
              <a:solidFill>
                <a:schemeClr val="accent1"/>
              </a:solidFill>
            </a:endParaRPr>
          </a:p>
        </p:txBody>
      </p:sp>
      <p:sp>
        <p:nvSpPr>
          <p:cNvPr id="30" name="TextBox 29"/>
          <p:cNvSpPr txBox="1"/>
          <p:nvPr/>
        </p:nvSpPr>
        <p:spPr>
          <a:xfrm rot="5400000">
            <a:off x="7092870" y="4779413"/>
            <a:ext cx="661836" cy="369332"/>
          </a:xfrm>
          <a:prstGeom prst="rect">
            <a:avLst/>
          </a:prstGeom>
          <a:noFill/>
        </p:spPr>
        <p:txBody>
          <a:bodyPr wrap="square" rtlCol="0">
            <a:spAutoFit/>
          </a:bodyPr>
          <a:lstStyle/>
          <a:p>
            <a:pPr algn="ctr"/>
            <a:r>
              <a:rPr lang="en-US" dirty="0" smtClean="0">
                <a:solidFill>
                  <a:schemeClr val="accent1"/>
                </a:solidFill>
              </a:rPr>
              <a:t>115</a:t>
            </a:r>
            <a:endParaRPr lang="en-US" dirty="0">
              <a:solidFill>
                <a:schemeClr val="accent1"/>
              </a:solidFill>
            </a:endParaRPr>
          </a:p>
        </p:txBody>
      </p:sp>
      <p:cxnSp>
        <p:nvCxnSpPr>
          <p:cNvPr id="32" name="Straight Connector 31"/>
          <p:cNvCxnSpPr/>
          <p:nvPr/>
        </p:nvCxnSpPr>
        <p:spPr bwMode="auto">
          <a:xfrm flipV="1">
            <a:off x="838200" y="5381485"/>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8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fill="hold"/>
                                        <p:tgtEl>
                                          <p:spTgt spid="100"/>
                                        </p:tgtEl>
                                        <p:attrNameLst>
                                          <p:attrName>ppt_x</p:attrName>
                                        </p:attrNameLst>
                                      </p:cBhvr>
                                      <p:tavLst>
                                        <p:tav tm="0">
                                          <p:val>
                                            <p:strVal val="0-#ppt_w/2"/>
                                          </p:val>
                                        </p:tav>
                                        <p:tav tm="100000">
                                          <p:val>
                                            <p:strVal val="#ppt_x"/>
                                          </p:val>
                                        </p:tav>
                                      </p:tavLst>
                                    </p:anim>
                                    <p:anim calcmode="lin" valueType="num">
                                      <p:cBhvr additive="base">
                                        <p:cTn id="12" dur="1000" fill="hold"/>
                                        <p:tgtEl>
                                          <p:spTgt spid="10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1000" fill="hold"/>
                                        <p:tgtEl>
                                          <p:spTgt spid="116"/>
                                        </p:tgtEl>
                                        <p:attrNameLst>
                                          <p:attrName>ppt_x</p:attrName>
                                        </p:attrNameLst>
                                      </p:cBhvr>
                                      <p:tavLst>
                                        <p:tav tm="0">
                                          <p:val>
                                            <p:strVal val="0-#ppt_w/2"/>
                                          </p:val>
                                        </p:tav>
                                        <p:tav tm="100000">
                                          <p:val>
                                            <p:strVal val="#ppt_x"/>
                                          </p:val>
                                        </p:tav>
                                      </p:tavLst>
                                    </p:anim>
                                    <p:anim calcmode="lin" valueType="num">
                                      <p:cBhvr additive="base">
                                        <p:cTn id="16" dur="1000" fill="hold"/>
                                        <p:tgtEl>
                                          <p:spTgt spid="1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1000" fill="hold"/>
                                        <p:tgtEl>
                                          <p:spTgt spid="117"/>
                                        </p:tgtEl>
                                        <p:attrNameLst>
                                          <p:attrName>ppt_x</p:attrName>
                                        </p:attrNameLst>
                                      </p:cBhvr>
                                      <p:tavLst>
                                        <p:tav tm="0">
                                          <p:val>
                                            <p:strVal val="0-#ppt_w/2"/>
                                          </p:val>
                                        </p:tav>
                                        <p:tav tm="100000">
                                          <p:val>
                                            <p:strVal val="#ppt_x"/>
                                          </p:val>
                                        </p:tav>
                                      </p:tavLst>
                                    </p:anim>
                                    <p:anim calcmode="lin" valueType="num">
                                      <p:cBhvr additive="base">
                                        <p:cTn id="20" dur="1000" fill="hold"/>
                                        <p:tgtEl>
                                          <p:spTgt spid="117"/>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1000" fill="hold"/>
                                        <p:tgtEl>
                                          <p:spTgt spid="118"/>
                                        </p:tgtEl>
                                        <p:attrNameLst>
                                          <p:attrName>ppt_x</p:attrName>
                                        </p:attrNameLst>
                                      </p:cBhvr>
                                      <p:tavLst>
                                        <p:tav tm="0">
                                          <p:val>
                                            <p:strVal val="0-#ppt_w/2"/>
                                          </p:val>
                                        </p:tav>
                                        <p:tav tm="100000">
                                          <p:val>
                                            <p:strVal val="#ppt_x"/>
                                          </p:val>
                                        </p:tav>
                                      </p:tavLst>
                                    </p:anim>
                                    <p:anim calcmode="lin" valueType="num">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0-#ppt_w/2"/>
                                          </p:val>
                                        </p:tav>
                                        <p:tav tm="100000">
                                          <p:val>
                                            <p:strVal val="#ppt_x"/>
                                          </p:val>
                                        </p:tav>
                                      </p:tavLst>
                                    </p:anim>
                                    <p:anim calcmode="lin" valueType="num">
                                      <p:cBhvr additive="base">
                                        <p:cTn id="28" dur="1000" fill="hold"/>
                                        <p:tgtEl>
                                          <p:spTgt spid="11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000" fill="hold"/>
                                        <p:tgtEl>
                                          <p:spTgt spid="120"/>
                                        </p:tgtEl>
                                        <p:attrNameLst>
                                          <p:attrName>ppt_x</p:attrName>
                                        </p:attrNameLst>
                                      </p:cBhvr>
                                      <p:tavLst>
                                        <p:tav tm="0">
                                          <p:val>
                                            <p:strVal val="0-#ppt_w/2"/>
                                          </p:val>
                                        </p:tav>
                                        <p:tav tm="100000">
                                          <p:val>
                                            <p:strVal val="#ppt_x"/>
                                          </p:val>
                                        </p:tav>
                                      </p:tavLst>
                                    </p:anim>
                                    <p:anim calcmode="lin" valueType="num">
                                      <p:cBhvr additive="base">
                                        <p:cTn id="32" dur="1000" fill="hold"/>
                                        <p:tgtEl>
                                          <p:spTgt spid="120"/>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000" fill="hold"/>
                                        <p:tgtEl>
                                          <p:spTgt spid="121"/>
                                        </p:tgtEl>
                                        <p:attrNameLst>
                                          <p:attrName>ppt_x</p:attrName>
                                        </p:attrNameLst>
                                      </p:cBhvr>
                                      <p:tavLst>
                                        <p:tav tm="0">
                                          <p:val>
                                            <p:strVal val="0-#ppt_w/2"/>
                                          </p:val>
                                        </p:tav>
                                        <p:tav tm="100000">
                                          <p:val>
                                            <p:strVal val="#ppt_x"/>
                                          </p:val>
                                        </p:tav>
                                      </p:tavLst>
                                    </p:anim>
                                    <p:anim calcmode="lin" valueType="num">
                                      <p:cBhvr additive="base">
                                        <p:cTn id="36" dur="1000" fill="hold"/>
                                        <p:tgtEl>
                                          <p:spTgt spid="12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1000" fill="hold"/>
                                        <p:tgtEl>
                                          <p:spTgt spid="122"/>
                                        </p:tgtEl>
                                        <p:attrNameLst>
                                          <p:attrName>ppt_x</p:attrName>
                                        </p:attrNameLst>
                                      </p:cBhvr>
                                      <p:tavLst>
                                        <p:tav tm="0">
                                          <p:val>
                                            <p:strVal val="0-#ppt_w/2"/>
                                          </p:val>
                                        </p:tav>
                                        <p:tav tm="100000">
                                          <p:val>
                                            <p:strVal val="#ppt_x"/>
                                          </p:val>
                                        </p:tav>
                                      </p:tavLst>
                                    </p:anim>
                                    <p:anim calcmode="lin" valueType="num">
                                      <p:cBhvr additive="base">
                                        <p:cTn id="40" dur="1000" fill="hold"/>
                                        <p:tgtEl>
                                          <p:spTgt spid="122"/>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0-#ppt_w/2"/>
                                          </p:val>
                                        </p:tav>
                                        <p:tav tm="100000">
                                          <p:val>
                                            <p:strVal val="#ppt_x"/>
                                          </p:val>
                                        </p:tav>
                                      </p:tavLst>
                                    </p:anim>
                                    <p:anim calcmode="lin" valueType="num">
                                      <p:cBhvr additive="base">
                                        <p:cTn id="44" dur="1000" fill="hold"/>
                                        <p:tgtEl>
                                          <p:spTgt spid="123"/>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additive="base">
                                        <p:cTn id="47" dur="1000" fill="hold"/>
                                        <p:tgtEl>
                                          <p:spTgt spid="124"/>
                                        </p:tgtEl>
                                        <p:attrNameLst>
                                          <p:attrName>ppt_x</p:attrName>
                                        </p:attrNameLst>
                                      </p:cBhvr>
                                      <p:tavLst>
                                        <p:tav tm="0">
                                          <p:val>
                                            <p:strVal val="0-#ppt_w/2"/>
                                          </p:val>
                                        </p:tav>
                                        <p:tav tm="100000">
                                          <p:val>
                                            <p:strVal val="#ppt_x"/>
                                          </p:val>
                                        </p:tav>
                                      </p:tavLst>
                                    </p:anim>
                                    <p:anim calcmode="lin" valueType="num">
                                      <p:cBhvr additive="base">
                                        <p:cTn id="48" dur="1000" fill="hold"/>
                                        <p:tgtEl>
                                          <p:spTgt spid="124"/>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1000" fill="hold"/>
                                        <p:tgtEl>
                                          <p:spTgt spid="125"/>
                                        </p:tgtEl>
                                        <p:attrNameLst>
                                          <p:attrName>ppt_x</p:attrName>
                                        </p:attrNameLst>
                                      </p:cBhvr>
                                      <p:tavLst>
                                        <p:tav tm="0">
                                          <p:val>
                                            <p:strVal val="0-#ppt_w/2"/>
                                          </p:val>
                                        </p:tav>
                                        <p:tav tm="100000">
                                          <p:val>
                                            <p:strVal val="#ppt_x"/>
                                          </p:val>
                                        </p:tav>
                                      </p:tavLst>
                                    </p:anim>
                                    <p:anim calcmode="lin" valueType="num">
                                      <p:cBhvr additive="base">
                                        <p:cTn id="52" dur="1000" fill="hold"/>
                                        <p:tgtEl>
                                          <p:spTgt spid="12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1000" fill="hold"/>
                                        <p:tgtEl>
                                          <p:spTgt spid="126"/>
                                        </p:tgtEl>
                                        <p:attrNameLst>
                                          <p:attrName>ppt_x</p:attrName>
                                        </p:attrNameLst>
                                      </p:cBhvr>
                                      <p:tavLst>
                                        <p:tav tm="0">
                                          <p:val>
                                            <p:strVal val="0-#ppt_w/2"/>
                                          </p:val>
                                        </p:tav>
                                        <p:tav tm="100000">
                                          <p:val>
                                            <p:strVal val="#ppt_x"/>
                                          </p:val>
                                        </p:tav>
                                      </p:tavLst>
                                    </p:anim>
                                    <p:anim calcmode="lin" valueType="num">
                                      <p:cBhvr additive="base">
                                        <p:cTn id="56" dur="1000" fill="hold"/>
                                        <p:tgtEl>
                                          <p:spTgt spid="126"/>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0-#ppt_w/2"/>
                                          </p:val>
                                        </p:tav>
                                        <p:tav tm="100000">
                                          <p:val>
                                            <p:strVal val="#ppt_x"/>
                                          </p:val>
                                        </p:tav>
                                      </p:tavLst>
                                    </p:anim>
                                    <p:anim calcmode="lin" valueType="num">
                                      <p:cBhvr additive="base">
                                        <p:cTn id="60" dur="1000" fill="hold"/>
                                        <p:tgtEl>
                                          <p:spTgt spid="4"/>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1000" fill="hold"/>
                                        <p:tgtEl>
                                          <p:spTgt spid="127"/>
                                        </p:tgtEl>
                                        <p:attrNameLst>
                                          <p:attrName>ppt_x</p:attrName>
                                        </p:attrNameLst>
                                      </p:cBhvr>
                                      <p:tavLst>
                                        <p:tav tm="0">
                                          <p:val>
                                            <p:strVal val="0-#ppt_w/2"/>
                                          </p:val>
                                        </p:tav>
                                        <p:tav tm="100000">
                                          <p:val>
                                            <p:strVal val="#ppt_x"/>
                                          </p:val>
                                        </p:tav>
                                      </p:tavLst>
                                    </p:anim>
                                    <p:anim calcmode="lin" valueType="num">
                                      <p:cBhvr additive="base">
                                        <p:cTn id="64" dur="1000" fill="hold"/>
                                        <p:tgtEl>
                                          <p:spTgt spid="12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anim calcmode="lin" valueType="num">
                                      <p:cBhvr additive="base">
                                        <p:cTn id="67" dur="1000" fill="hold"/>
                                        <p:tgtEl>
                                          <p:spTgt spid="128"/>
                                        </p:tgtEl>
                                        <p:attrNameLst>
                                          <p:attrName>ppt_x</p:attrName>
                                        </p:attrNameLst>
                                      </p:cBhvr>
                                      <p:tavLst>
                                        <p:tav tm="0">
                                          <p:val>
                                            <p:strVal val="0-#ppt_w/2"/>
                                          </p:val>
                                        </p:tav>
                                        <p:tav tm="100000">
                                          <p:val>
                                            <p:strVal val="#ppt_x"/>
                                          </p:val>
                                        </p:tav>
                                      </p:tavLst>
                                    </p:anim>
                                    <p:anim calcmode="lin" valueType="num">
                                      <p:cBhvr additive="base">
                                        <p:cTn id="68" dur="1000" fill="hold"/>
                                        <p:tgtEl>
                                          <p:spTgt spid="128"/>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1000" fill="hold"/>
                                        <p:tgtEl>
                                          <p:spTgt spid="19"/>
                                        </p:tgtEl>
                                        <p:attrNameLst>
                                          <p:attrName>ppt_x</p:attrName>
                                        </p:attrNameLst>
                                      </p:cBhvr>
                                      <p:tavLst>
                                        <p:tav tm="0">
                                          <p:val>
                                            <p:strVal val="0-#ppt_w/2"/>
                                          </p:val>
                                        </p:tav>
                                        <p:tav tm="100000">
                                          <p:val>
                                            <p:strVal val="#ppt_x"/>
                                          </p:val>
                                        </p:tav>
                                      </p:tavLst>
                                    </p:anim>
                                    <p:anim calcmode="lin" valueType="num">
                                      <p:cBhvr additive="base">
                                        <p:cTn id="7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1000"/>
                                        <p:tgtEl>
                                          <p:spTgt spid="97"/>
                                        </p:tgtEl>
                                      </p:cBhvr>
                                    </p:animEffect>
                                    <p:anim calcmode="lin" valueType="num">
                                      <p:cBhvr>
                                        <p:cTn id="95" dur="1000" fill="hold"/>
                                        <p:tgtEl>
                                          <p:spTgt spid="97"/>
                                        </p:tgtEl>
                                        <p:attrNameLst>
                                          <p:attrName>ppt_x</p:attrName>
                                        </p:attrNameLst>
                                      </p:cBhvr>
                                      <p:tavLst>
                                        <p:tav tm="0">
                                          <p:val>
                                            <p:strVal val="#ppt_x"/>
                                          </p:val>
                                        </p:tav>
                                        <p:tav tm="100000">
                                          <p:val>
                                            <p:strVal val="#ppt_x"/>
                                          </p:val>
                                        </p:tav>
                                      </p:tavLst>
                                    </p:anim>
                                    <p:anim calcmode="lin" valueType="num">
                                      <p:cBhvr>
                                        <p:cTn id="96" dur="1000" fill="hold"/>
                                        <p:tgtEl>
                                          <p:spTgt spid="97"/>
                                        </p:tgtEl>
                                        <p:attrNameLst>
                                          <p:attrName>ppt_y</p:attrName>
                                        </p:attrNameLst>
                                      </p:cBhvr>
                                      <p:tavLst>
                                        <p:tav tm="0">
                                          <p:val>
                                            <p:strVal val="#ppt_y+.1"/>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0-#ppt_w/2"/>
                                          </p:val>
                                        </p:tav>
                                        <p:tav tm="100000">
                                          <p:val>
                                            <p:strVal val="#ppt_x"/>
                                          </p:val>
                                        </p:tav>
                                      </p:tavLst>
                                    </p:anim>
                                    <p:anim calcmode="lin" valueType="num">
                                      <p:cBhvr additive="base">
                                        <p:cTn id="100"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8" grpId="0" animBg="1"/>
      <p:bldP spid="99" grpId="0" animBg="1"/>
      <p:bldP spid="100" grpId="0"/>
      <p:bldP spid="126" grpId="0"/>
      <p:bldP spid="97" grpId="0"/>
      <p:bldP spid="96"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What Is A Milepost?</a:t>
            </a:r>
            <a:endParaRPr lang="en-US" sz="2800" dirty="0">
              <a:solidFill>
                <a:schemeClr val="bg1"/>
              </a:solidFill>
            </a:endParaRPr>
          </a:p>
        </p:txBody>
      </p:sp>
      <p:sp>
        <p:nvSpPr>
          <p:cNvPr id="10" name="Text Box 1043"/>
          <p:cNvSpPr txBox="1">
            <a:spLocks noChangeArrowheads="1"/>
          </p:cNvSpPr>
          <p:nvPr/>
        </p:nvSpPr>
        <p:spPr bwMode="auto">
          <a:xfrm>
            <a:off x="149133" y="646744"/>
            <a:ext cx="87948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800" b="0" dirty="0" smtClean="0">
                <a:solidFill>
                  <a:prstClr val="black"/>
                </a:solidFill>
              </a:rPr>
              <a:t>Mileage is measured along the </a:t>
            </a:r>
            <a:r>
              <a:rPr lang="en-US" altLang="en-US" sz="1800" b="0" u="sng" dirty="0" smtClean="0">
                <a:solidFill>
                  <a:prstClr val="black"/>
                </a:solidFill>
              </a:rPr>
              <a:t>centerline profile </a:t>
            </a:r>
            <a:r>
              <a:rPr lang="en-US" altLang="en-US" sz="1800" b="0" dirty="0" smtClean="0">
                <a:solidFill>
                  <a:prstClr val="black"/>
                </a:solidFill>
              </a:rPr>
              <a:t>from the start of the highway.</a:t>
            </a:r>
          </a:p>
          <a:p>
            <a:pPr marL="228600" indent="-228600">
              <a:lnSpc>
                <a:spcPct val="150000"/>
              </a:lnSpc>
              <a:buFont typeface="Arial" panose="020B0604020202020204" pitchFamily="34" charset="0"/>
              <a:buChar char="•"/>
            </a:pPr>
            <a:r>
              <a:rPr lang="en-US" altLang="en-US" sz="1600" b="0" i="1" dirty="0" smtClean="0">
                <a:solidFill>
                  <a:prstClr val="black"/>
                </a:solidFill>
              </a:rPr>
              <a:t>NOTE: Mileposts may be up to 50’ ahead or back from their “correct” location when field conditions warrant, which is why they are called “reference posts.”</a:t>
            </a:r>
          </a:p>
        </p:txBody>
      </p:sp>
      <p:sp>
        <p:nvSpPr>
          <p:cNvPr id="12" name="Text Box 1045"/>
          <p:cNvSpPr txBox="1">
            <a:spLocks noChangeArrowheads="1"/>
          </p:cNvSpPr>
          <p:nvPr/>
        </p:nvSpPr>
        <p:spPr bwMode="auto">
          <a:xfrm>
            <a:off x="149133" y="5237018"/>
            <a:ext cx="8794841"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600" b="0" dirty="0">
                <a:solidFill>
                  <a:prstClr val="black"/>
                </a:solidFill>
              </a:rPr>
              <a:t>East-west roads, </a:t>
            </a:r>
            <a:r>
              <a:rPr lang="en-US" altLang="en-US" sz="1600" b="0" dirty="0" smtClean="0">
                <a:solidFill>
                  <a:prstClr val="black"/>
                </a:solidFill>
              </a:rPr>
              <a:t>mileposts </a:t>
            </a:r>
            <a:r>
              <a:rPr lang="en-US" altLang="en-US" sz="1600" b="0" dirty="0">
                <a:solidFill>
                  <a:prstClr val="black"/>
                </a:solidFill>
              </a:rPr>
              <a:t>typically </a:t>
            </a:r>
            <a:r>
              <a:rPr lang="en-US" altLang="en-US" sz="1600" b="0" dirty="0" smtClean="0">
                <a:solidFill>
                  <a:prstClr val="black"/>
                </a:solidFill>
              </a:rPr>
              <a:t>begin </a:t>
            </a:r>
            <a:r>
              <a:rPr lang="en-US" altLang="en-US" sz="1600" b="0" dirty="0">
                <a:solidFill>
                  <a:prstClr val="black"/>
                </a:solidFill>
              </a:rPr>
              <a:t>on the west </a:t>
            </a:r>
            <a:r>
              <a:rPr lang="en-US" altLang="en-US" sz="1600" b="0" dirty="0" smtClean="0">
                <a:solidFill>
                  <a:prstClr val="black"/>
                </a:solidFill>
              </a:rPr>
              <a:t>end of the route in the state.</a:t>
            </a:r>
            <a:endParaRPr lang="en-US" altLang="en-US" sz="1600" b="0" dirty="0">
              <a:solidFill>
                <a:prstClr val="black"/>
              </a:solidFill>
            </a:endParaRPr>
          </a:p>
          <a:p>
            <a:pPr marL="228600" indent="-228600">
              <a:lnSpc>
                <a:spcPct val="150000"/>
              </a:lnSpc>
              <a:buFont typeface="Arial" panose="020B0604020202020204" pitchFamily="34" charset="0"/>
              <a:buChar char="•"/>
            </a:pPr>
            <a:r>
              <a:rPr lang="en-US" altLang="en-US" sz="1600" b="0" dirty="0">
                <a:solidFill>
                  <a:prstClr val="black"/>
                </a:solidFill>
              </a:rPr>
              <a:t>North-south roads, mileposts typically begin on the </a:t>
            </a:r>
            <a:r>
              <a:rPr lang="en-US" altLang="en-US" sz="1600" b="0" dirty="0" smtClean="0">
                <a:solidFill>
                  <a:prstClr val="black"/>
                </a:solidFill>
              </a:rPr>
              <a:t>south </a:t>
            </a:r>
            <a:r>
              <a:rPr lang="en-US" altLang="en-US" sz="1600" b="0" dirty="0">
                <a:solidFill>
                  <a:prstClr val="black"/>
                </a:solidFill>
              </a:rPr>
              <a:t>end of the </a:t>
            </a:r>
            <a:r>
              <a:rPr lang="en-US" altLang="en-US" sz="1600" b="0" dirty="0" smtClean="0">
                <a:solidFill>
                  <a:prstClr val="black"/>
                </a:solidFill>
              </a:rPr>
              <a:t>route in the state.</a:t>
            </a:r>
            <a:endParaRPr lang="en-US" altLang="en-US" sz="1600" b="0" dirty="0">
              <a:solidFill>
                <a:prstClr val="black"/>
              </a:solidFill>
            </a:endParaRPr>
          </a:p>
          <a:p>
            <a:pPr marL="228600" indent="-228600">
              <a:lnSpc>
                <a:spcPct val="150000"/>
              </a:lnSpc>
              <a:buFont typeface="Arial" panose="020B0604020202020204" pitchFamily="34" charset="0"/>
              <a:buChar char="•"/>
            </a:pPr>
            <a:r>
              <a:rPr lang="en-US" altLang="en-US" sz="1600" b="0" dirty="0" smtClean="0">
                <a:solidFill>
                  <a:prstClr val="black"/>
                </a:solidFill>
              </a:rPr>
              <a:t>Mileposts are continuous throughout the length of the route across the state.</a:t>
            </a:r>
            <a:endParaRPr lang="en-US" altLang="en-US" sz="1600" b="0" dirty="0">
              <a:solidFill>
                <a:prstClr val="black"/>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302" b="5154"/>
          <a:stretch/>
        </p:blipFill>
        <p:spPr bwMode="auto">
          <a:xfrm>
            <a:off x="149133" y="2751946"/>
            <a:ext cx="2790825" cy="223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002" b="25388"/>
          <a:stretch/>
        </p:blipFill>
        <p:spPr bwMode="auto">
          <a:xfrm>
            <a:off x="3195636" y="2724236"/>
            <a:ext cx="275272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3457" b="14931"/>
          <a:stretch/>
        </p:blipFill>
        <p:spPr bwMode="auto">
          <a:xfrm>
            <a:off x="6172199" y="2724236"/>
            <a:ext cx="277177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Title Sheet</a:t>
            </a:r>
            <a:endParaRPr lang="en-US" dirty="0">
              <a:solidFill>
                <a:schemeClr val="bg1"/>
              </a:solidFill>
            </a:endParaRPr>
          </a:p>
        </p:txBody>
      </p:sp>
      <p:pic>
        <p:nvPicPr>
          <p:cNvPr id="5"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152400" y="685800"/>
            <a:ext cx="8839200" cy="570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91"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Tree>
    <p:extLst>
      <p:ext uri="{BB962C8B-B14F-4D97-AF65-F5344CB8AC3E}">
        <p14:creationId xmlns:p14="http://schemas.microsoft.com/office/powerpoint/2010/main" val="160478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Profile View</a:t>
            </a:r>
            <a:endParaRPr lang="en-US" sz="4000" dirty="0">
              <a:solidFill>
                <a:schemeClr val="bg1"/>
              </a:solidFill>
            </a:endParaRPr>
          </a:p>
        </p:txBody>
      </p:sp>
      <p:sp>
        <p:nvSpPr>
          <p:cNvPr id="52" name="Rectangle 4"/>
          <p:cNvSpPr txBox="1">
            <a:spLocks noChangeArrowheads="1"/>
          </p:cNvSpPr>
          <p:nvPr/>
        </p:nvSpPr>
        <p:spPr>
          <a:xfrm>
            <a:off x="686939" y="2607962"/>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Profile</a:t>
            </a:r>
          </a:p>
          <a:p>
            <a:endParaRPr lang="en-US" altLang="en-US" sz="3600" b="1" dirty="0" smtClean="0">
              <a:latin typeface="Arial" charset="0"/>
            </a:endParaRPr>
          </a:p>
          <a:p>
            <a:endParaRPr lang="en-US" altLang="en-US" sz="3600" b="1" dirty="0" smtClean="0">
              <a:latin typeface="Arial" charset="0"/>
            </a:endParaRPr>
          </a:p>
        </p:txBody>
      </p:sp>
      <p:sp>
        <p:nvSpPr>
          <p:cNvPr id="53" name="Line 590"/>
          <p:cNvSpPr>
            <a:spLocks noChangeShapeType="1"/>
          </p:cNvSpPr>
          <p:nvPr/>
        </p:nvSpPr>
        <p:spPr bwMode="auto">
          <a:xfrm>
            <a:off x="3286125" y="3640226"/>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15"/>
          <p:cNvSpPr>
            <a:spLocks noChangeShapeType="1"/>
          </p:cNvSpPr>
          <p:nvPr/>
        </p:nvSpPr>
        <p:spPr bwMode="auto">
          <a:xfrm flipV="1">
            <a:off x="8239125" y="2994113"/>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217"/>
          <p:cNvSpPr>
            <a:spLocks noChangeShapeType="1"/>
          </p:cNvSpPr>
          <p:nvPr/>
        </p:nvSpPr>
        <p:spPr bwMode="auto">
          <a:xfrm flipV="1">
            <a:off x="8220075" y="2879813"/>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
          <p:cNvGrpSpPr>
            <a:grpSpLocks/>
          </p:cNvGrpSpPr>
          <p:nvPr/>
        </p:nvGrpSpPr>
        <p:grpSpPr bwMode="auto">
          <a:xfrm>
            <a:off x="4154488" y="2492463"/>
            <a:ext cx="3735387" cy="1154113"/>
            <a:chOff x="1835" y="924"/>
            <a:chExt cx="2070" cy="583"/>
          </a:xfrm>
        </p:grpSpPr>
        <p:grpSp>
          <p:nvGrpSpPr>
            <p:cNvPr id="57" name="Group 8"/>
            <p:cNvGrpSpPr>
              <a:grpSpLocks/>
            </p:cNvGrpSpPr>
            <p:nvPr/>
          </p:nvGrpSpPr>
          <p:grpSpPr bwMode="auto">
            <a:xfrm>
              <a:off x="1835" y="931"/>
              <a:ext cx="1856" cy="569"/>
              <a:chOff x="1835" y="931"/>
              <a:chExt cx="1856" cy="569"/>
            </a:xfrm>
          </p:grpSpPr>
          <p:sp>
            <p:nvSpPr>
              <p:cNvPr id="410"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209"/>
            <p:cNvGrpSpPr>
              <a:grpSpLocks/>
            </p:cNvGrpSpPr>
            <p:nvPr/>
          </p:nvGrpSpPr>
          <p:grpSpPr bwMode="auto">
            <a:xfrm>
              <a:off x="1891" y="1089"/>
              <a:ext cx="2007" cy="418"/>
              <a:chOff x="1891" y="1089"/>
              <a:chExt cx="2007" cy="418"/>
            </a:xfrm>
          </p:grpSpPr>
          <p:sp>
            <p:nvSpPr>
              <p:cNvPr id="210"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10" name="Picture 60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12068" y="2596552"/>
            <a:ext cx="1578238" cy="631296"/>
          </a:xfrm>
          <a:prstGeom prst="rect">
            <a:avLst/>
          </a:prstGeom>
        </p:spPr>
      </p:pic>
      <p:sp>
        <p:nvSpPr>
          <p:cNvPr id="611"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(D, E, &amp; K sheets)</a:t>
            </a:r>
            <a:endParaRPr lang="en-US" altLang="en-US" sz="2000" dirty="0"/>
          </a:p>
        </p:txBody>
      </p:sp>
    </p:spTree>
    <p:extLst>
      <p:ext uri="{BB962C8B-B14F-4D97-AF65-F5344CB8AC3E}">
        <p14:creationId xmlns:p14="http://schemas.microsoft.com/office/powerpoint/2010/main" val="2950438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D.27</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profile line colors.</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0242"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2746" y="715770"/>
            <a:ext cx="8558508" cy="550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4" name="Text Box 574"/>
          <p:cNvSpPr txBox="1">
            <a:spLocks noChangeArrowheads="1"/>
          </p:cNvSpPr>
          <p:nvPr/>
        </p:nvSpPr>
        <p:spPr bwMode="auto">
          <a:xfrm>
            <a:off x="1121980" y="4632416"/>
            <a:ext cx="6992938" cy="708039"/>
          </a:xfrm>
          <a:prstGeom prst="rect">
            <a:avLst/>
          </a:prstGeom>
          <a:solidFill>
            <a:schemeClr val="bg1"/>
          </a:solidFill>
          <a:ln w="19050">
            <a:solidFill>
              <a:schemeClr val="bg1">
                <a:lumMod val="75000"/>
              </a:schemeClr>
            </a:solidFill>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a:t>
            </a:r>
            <a:r>
              <a:rPr lang="en-US" altLang="en-US" sz="2000" dirty="0" smtClean="0"/>
              <a:t>sheets </a:t>
            </a:r>
            <a:r>
              <a:rPr lang="en-US" altLang="en-US" sz="2000" dirty="0"/>
              <a:t>have corresponding centerline </a:t>
            </a:r>
            <a:r>
              <a:rPr lang="en-US" altLang="en-US" sz="2000" dirty="0" smtClean="0"/>
              <a:t>stationing</a:t>
            </a:r>
          </a:p>
          <a:p>
            <a:pPr algn="ctr"/>
            <a:r>
              <a:rPr lang="en-US" altLang="en-US" sz="2000" dirty="0" smtClean="0"/>
              <a:t>as shown in the plan view or plan sheet.</a:t>
            </a:r>
            <a:endParaRPr lang="en-US" altLang="en-US" sz="2000" dirty="0"/>
          </a:p>
        </p:txBody>
      </p:sp>
      <p:sp>
        <p:nvSpPr>
          <p:cNvPr id="645" name="Line 575"/>
          <p:cNvSpPr>
            <a:spLocks noChangeShapeType="1"/>
          </p:cNvSpPr>
          <p:nvPr/>
        </p:nvSpPr>
        <p:spPr bwMode="auto">
          <a:xfrm flipH="1">
            <a:off x="1025142" y="5286479"/>
            <a:ext cx="3600450" cy="685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576"/>
          <p:cNvSpPr>
            <a:spLocks noChangeShapeType="1"/>
          </p:cNvSpPr>
          <p:nvPr/>
        </p:nvSpPr>
        <p:spPr bwMode="auto">
          <a:xfrm flipH="1">
            <a:off x="2257042" y="5286479"/>
            <a:ext cx="236855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577"/>
          <p:cNvSpPr>
            <a:spLocks noChangeShapeType="1"/>
          </p:cNvSpPr>
          <p:nvPr/>
        </p:nvSpPr>
        <p:spPr bwMode="auto">
          <a:xfrm flipH="1">
            <a:off x="3507992" y="5286479"/>
            <a:ext cx="1117600" cy="679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Line 578"/>
          <p:cNvSpPr>
            <a:spLocks noChangeShapeType="1"/>
          </p:cNvSpPr>
          <p:nvPr/>
        </p:nvSpPr>
        <p:spPr bwMode="auto">
          <a:xfrm>
            <a:off x="4625592" y="5292829"/>
            <a:ext cx="0" cy="635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 name="Line 579"/>
          <p:cNvSpPr>
            <a:spLocks noChangeShapeType="1"/>
          </p:cNvSpPr>
          <p:nvPr/>
        </p:nvSpPr>
        <p:spPr bwMode="auto">
          <a:xfrm>
            <a:off x="4625592" y="5299179"/>
            <a:ext cx="11303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580"/>
          <p:cNvSpPr>
            <a:spLocks noChangeShapeType="1"/>
          </p:cNvSpPr>
          <p:nvPr/>
        </p:nvSpPr>
        <p:spPr bwMode="auto">
          <a:xfrm>
            <a:off x="4619242" y="5299179"/>
            <a:ext cx="238760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581"/>
          <p:cNvSpPr>
            <a:spLocks noChangeShapeType="1"/>
          </p:cNvSpPr>
          <p:nvPr/>
        </p:nvSpPr>
        <p:spPr bwMode="auto">
          <a:xfrm>
            <a:off x="4622417" y="5289654"/>
            <a:ext cx="36449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Text Box 574"/>
          <p:cNvSpPr txBox="1">
            <a:spLocks noChangeArrowheads="1"/>
          </p:cNvSpPr>
          <p:nvPr/>
        </p:nvSpPr>
        <p:spPr bwMode="auto">
          <a:xfrm>
            <a:off x="2362555" y="998968"/>
            <a:ext cx="4798108" cy="707886"/>
          </a:xfrm>
          <a:prstGeom prst="rect">
            <a:avLst/>
          </a:prstGeom>
          <a:solidFill>
            <a:schemeClr val="bg1"/>
          </a:solidFill>
          <a:ln w="19050">
            <a:solidFill>
              <a:schemeClr val="bg1">
                <a:lumMod val="75000"/>
              </a:schemeClr>
            </a:solidFill>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a:t>
            </a:r>
            <a:r>
              <a:rPr lang="en-US" altLang="en-US" sz="2000" dirty="0" smtClean="0"/>
              <a:t>sheets </a:t>
            </a:r>
            <a:r>
              <a:rPr lang="en-US" altLang="en-US" sz="2000" dirty="0"/>
              <a:t>have </a:t>
            </a:r>
            <a:r>
              <a:rPr lang="en-US" altLang="en-US" sz="2000" dirty="0" smtClean="0"/>
              <a:t>elevations labeled</a:t>
            </a:r>
          </a:p>
          <a:p>
            <a:pPr algn="ctr"/>
            <a:r>
              <a:rPr lang="en-US" altLang="en-US" sz="2000" dirty="0" smtClean="0"/>
              <a:t>(in feet) along the left and right edges.</a:t>
            </a:r>
            <a:endParaRPr lang="en-US" altLang="en-US" sz="2000" dirty="0"/>
          </a:p>
        </p:txBody>
      </p:sp>
      <p:sp>
        <p:nvSpPr>
          <p:cNvPr id="653" name="Line 575"/>
          <p:cNvSpPr>
            <a:spLocks noChangeShapeType="1"/>
          </p:cNvSpPr>
          <p:nvPr/>
        </p:nvSpPr>
        <p:spPr bwMode="auto">
          <a:xfrm flipH="1">
            <a:off x="801278" y="1720863"/>
            <a:ext cx="3789107" cy="6735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581"/>
          <p:cNvSpPr>
            <a:spLocks noChangeShapeType="1"/>
          </p:cNvSpPr>
          <p:nvPr/>
        </p:nvSpPr>
        <p:spPr bwMode="auto">
          <a:xfrm>
            <a:off x="4587210" y="1724038"/>
            <a:ext cx="3870990" cy="670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14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1000"/>
                                        <p:tgtEl>
                                          <p:spTgt spid="652"/>
                                        </p:tgtEl>
                                      </p:cBhvr>
                                    </p:animEffect>
                                    <p:anim calcmode="lin" valueType="num">
                                      <p:cBhvr>
                                        <p:cTn id="8" dur="1000" fill="hold"/>
                                        <p:tgtEl>
                                          <p:spTgt spid="652"/>
                                        </p:tgtEl>
                                        <p:attrNameLst>
                                          <p:attrName>ppt_x</p:attrName>
                                        </p:attrNameLst>
                                      </p:cBhvr>
                                      <p:tavLst>
                                        <p:tav tm="0">
                                          <p:val>
                                            <p:strVal val="#ppt_x"/>
                                          </p:val>
                                        </p:tav>
                                        <p:tav tm="100000">
                                          <p:val>
                                            <p:strVal val="#ppt_x"/>
                                          </p:val>
                                        </p:tav>
                                      </p:tavLst>
                                    </p:anim>
                                    <p:anim calcmode="lin" valueType="num">
                                      <p:cBhvr>
                                        <p:cTn id="9" dur="1000" fill="hold"/>
                                        <p:tgtEl>
                                          <p:spTgt spid="6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1000"/>
                                        <p:tgtEl>
                                          <p:spTgt spid="653"/>
                                        </p:tgtEl>
                                      </p:cBhvr>
                                    </p:animEffect>
                                    <p:anim calcmode="lin" valueType="num">
                                      <p:cBhvr>
                                        <p:cTn id="13" dur="1000" fill="hold"/>
                                        <p:tgtEl>
                                          <p:spTgt spid="653"/>
                                        </p:tgtEl>
                                        <p:attrNameLst>
                                          <p:attrName>ppt_x</p:attrName>
                                        </p:attrNameLst>
                                      </p:cBhvr>
                                      <p:tavLst>
                                        <p:tav tm="0">
                                          <p:val>
                                            <p:strVal val="#ppt_x"/>
                                          </p:val>
                                        </p:tav>
                                        <p:tav tm="100000">
                                          <p:val>
                                            <p:strVal val="#ppt_x"/>
                                          </p:val>
                                        </p:tav>
                                      </p:tavLst>
                                    </p:anim>
                                    <p:anim calcmode="lin" valueType="num">
                                      <p:cBhvr>
                                        <p:cTn id="14" dur="1000" fill="hold"/>
                                        <p:tgtEl>
                                          <p:spTgt spid="6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59"/>
                                        </p:tgtEl>
                                        <p:attrNameLst>
                                          <p:attrName>style.visibility</p:attrName>
                                        </p:attrNameLst>
                                      </p:cBhvr>
                                      <p:to>
                                        <p:strVal val="visible"/>
                                      </p:to>
                                    </p:set>
                                    <p:animEffect transition="in" filter="fade">
                                      <p:cBhvr>
                                        <p:cTn id="17" dur="1000"/>
                                        <p:tgtEl>
                                          <p:spTgt spid="659"/>
                                        </p:tgtEl>
                                      </p:cBhvr>
                                    </p:animEffect>
                                    <p:anim calcmode="lin" valueType="num">
                                      <p:cBhvr>
                                        <p:cTn id="18" dur="1000" fill="hold"/>
                                        <p:tgtEl>
                                          <p:spTgt spid="659"/>
                                        </p:tgtEl>
                                        <p:attrNameLst>
                                          <p:attrName>ppt_x</p:attrName>
                                        </p:attrNameLst>
                                      </p:cBhvr>
                                      <p:tavLst>
                                        <p:tav tm="0">
                                          <p:val>
                                            <p:strVal val="#ppt_x"/>
                                          </p:val>
                                        </p:tav>
                                        <p:tav tm="100000">
                                          <p:val>
                                            <p:strVal val="#ppt_x"/>
                                          </p:val>
                                        </p:tav>
                                      </p:tavLst>
                                    </p:anim>
                                    <p:anim calcmode="lin" valueType="num">
                                      <p:cBhvr>
                                        <p:cTn id="19"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4"/>
                                        </p:tgtEl>
                                        <p:attrNameLst>
                                          <p:attrName>style.visibility</p:attrName>
                                        </p:attrNameLst>
                                      </p:cBhvr>
                                      <p:to>
                                        <p:strVal val="visible"/>
                                      </p:to>
                                    </p:set>
                                    <p:animEffect transition="in" filter="fade">
                                      <p:cBhvr>
                                        <p:cTn id="24" dur="1000"/>
                                        <p:tgtEl>
                                          <p:spTgt spid="644"/>
                                        </p:tgtEl>
                                      </p:cBhvr>
                                    </p:animEffect>
                                    <p:anim calcmode="lin" valueType="num">
                                      <p:cBhvr>
                                        <p:cTn id="25" dur="1000" fill="hold"/>
                                        <p:tgtEl>
                                          <p:spTgt spid="644"/>
                                        </p:tgtEl>
                                        <p:attrNameLst>
                                          <p:attrName>ppt_x</p:attrName>
                                        </p:attrNameLst>
                                      </p:cBhvr>
                                      <p:tavLst>
                                        <p:tav tm="0">
                                          <p:val>
                                            <p:strVal val="#ppt_x"/>
                                          </p:val>
                                        </p:tav>
                                        <p:tav tm="100000">
                                          <p:val>
                                            <p:strVal val="#ppt_x"/>
                                          </p:val>
                                        </p:tav>
                                      </p:tavLst>
                                    </p:anim>
                                    <p:anim calcmode="lin" valueType="num">
                                      <p:cBhvr>
                                        <p:cTn id="26" dur="1000" fill="hold"/>
                                        <p:tgtEl>
                                          <p:spTgt spid="6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45"/>
                                        </p:tgtEl>
                                        <p:attrNameLst>
                                          <p:attrName>style.visibility</p:attrName>
                                        </p:attrNameLst>
                                      </p:cBhvr>
                                      <p:to>
                                        <p:strVal val="visible"/>
                                      </p:to>
                                    </p:set>
                                    <p:animEffect transition="in" filter="fade">
                                      <p:cBhvr>
                                        <p:cTn id="29" dur="1000"/>
                                        <p:tgtEl>
                                          <p:spTgt spid="645"/>
                                        </p:tgtEl>
                                      </p:cBhvr>
                                    </p:animEffect>
                                    <p:anim calcmode="lin" valueType="num">
                                      <p:cBhvr>
                                        <p:cTn id="30" dur="1000" fill="hold"/>
                                        <p:tgtEl>
                                          <p:spTgt spid="645"/>
                                        </p:tgtEl>
                                        <p:attrNameLst>
                                          <p:attrName>ppt_x</p:attrName>
                                        </p:attrNameLst>
                                      </p:cBhvr>
                                      <p:tavLst>
                                        <p:tav tm="0">
                                          <p:val>
                                            <p:strVal val="#ppt_x"/>
                                          </p:val>
                                        </p:tav>
                                        <p:tav tm="100000">
                                          <p:val>
                                            <p:strVal val="#ppt_x"/>
                                          </p:val>
                                        </p:tav>
                                      </p:tavLst>
                                    </p:anim>
                                    <p:anim calcmode="lin" valueType="num">
                                      <p:cBhvr>
                                        <p:cTn id="31" dur="1000" fill="hold"/>
                                        <p:tgtEl>
                                          <p:spTgt spid="6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46"/>
                                        </p:tgtEl>
                                        <p:attrNameLst>
                                          <p:attrName>style.visibility</p:attrName>
                                        </p:attrNameLst>
                                      </p:cBhvr>
                                      <p:to>
                                        <p:strVal val="visible"/>
                                      </p:to>
                                    </p:set>
                                    <p:animEffect transition="in" filter="fade">
                                      <p:cBhvr>
                                        <p:cTn id="34" dur="1000"/>
                                        <p:tgtEl>
                                          <p:spTgt spid="646"/>
                                        </p:tgtEl>
                                      </p:cBhvr>
                                    </p:animEffect>
                                    <p:anim calcmode="lin" valueType="num">
                                      <p:cBhvr>
                                        <p:cTn id="35" dur="1000" fill="hold"/>
                                        <p:tgtEl>
                                          <p:spTgt spid="646"/>
                                        </p:tgtEl>
                                        <p:attrNameLst>
                                          <p:attrName>ppt_x</p:attrName>
                                        </p:attrNameLst>
                                      </p:cBhvr>
                                      <p:tavLst>
                                        <p:tav tm="0">
                                          <p:val>
                                            <p:strVal val="#ppt_x"/>
                                          </p:val>
                                        </p:tav>
                                        <p:tav tm="100000">
                                          <p:val>
                                            <p:strVal val="#ppt_x"/>
                                          </p:val>
                                        </p:tav>
                                      </p:tavLst>
                                    </p:anim>
                                    <p:anim calcmode="lin" valueType="num">
                                      <p:cBhvr>
                                        <p:cTn id="36" dur="1000" fill="hold"/>
                                        <p:tgtEl>
                                          <p:spTgt spid="6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47"/>
                                        </p:tgtEl>
                                        <p:attrNameLst>
                                          <p:attrName>style.visibility</p:attrName>
                                        </p:attrNameLst>
                                      </p:cBhvr>
                                      <p:to>
                                        <p:strVal val="visible"/>
                                      </p:to>
                                    </p:set>
                                    <p:animEffect transition="in" filter="fade">
                                      <p:cBhvr>
                                        <p:cTn id="39" dur="1000"/>
                                        <p:tgtEl>
                                          <p:spTgt spid="647"/>
                                        </p:tgtEl>
                                      </p:cBhvr>
                                    </p:animEffect>
                                    <p:anim calcmode="lin" valueType="num">
                                      <p:cBhvr>
                                        <p:cTn id="40" dur="1000" fill="hold"/>
                                        <p:tgtEl>
                                          <p:spTgt spid="647"/>
                                        </p:tgtEl>
                                        <p:attrNameLst>
                                          <p:attrName>ppt_x</p:attrName>
                                        </p:attrNameLst>
                                      </p:cBhvr>
                                      <p:tavLst>
                                        <p:tav tm="0">
                                          <p:val>
                                            <p:strVal val="#ppt_x"/>
                                          </p:val>
                                        </p:tav>
                                        <p:tav tm="100000">
                                          <p:val>
                                            <p:strVal val="#ppt_x"/>
                                          </p:val>
                                        </p:tav>
                                      </p:tavLst>
                                    </p:anim>
                                    <p:anim calcmode="lin" valueType="num">
                                      <p:cBhvr>
                                        <p:cTn id="41" dur="1000" fill="hold"/>
                                        <p:tgtEl>
                                          <p:spTgt spid="6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8"/>
                                        </p:tgtEl>
                                        <p:attrNameLst>
                                          <p:attrName>style.visibility</p:attrName>
                                        </p:attrNameLst>
                                      </p:cBhvr>
                                      <p:to>
                                        <p:strVal val="visible"/>
                                      </p:to>
                                    </p:set>
                                    <p:animEffect transition="in" filter="fade">
                                      <p:cBhvr>
                                        <p:cTn id="44" dur="1000"/>
                                        <p:tgtEl>
                                          <p:spTgt spid="648"/>
                                        </p:tgtEl>
                                      </p:cBhvr>
                                    </p:animEffect>
                                    <p:anim calcmode="lin" valueType="num">
                                      <p:cBhvr>
                                        <p:cTn id="45" dur="1000" fill="hold"/>
                                        <p:tgtEl>
                                          <p:spTgt spid="648"/>
                                        </p:tgtEl>
                                        <p:attrNameLst>
                                          <p:attrName>ppt_x</p:attrName>
                                        </p:attrNameLst>
                                      </p:cBhvr>
                                      <p:tavLst>
                                        <p:tav tm="0">
                                          <p:val>
                                            <p:strVal val="#ppt_x"/>
                                          </p:val>
                                        </p:tav>
                                        <p:tav tm="100000">
                                          <p:val>
                                            <p:strVal val="#ppt_x"/>
                                          </p:val>
                                        </p:tav>
                                      </p:tavLst>
                                    </p:anim>
                                    <p:anim calcmode="lin" valueType="num">
                                      <p:cBhvr>
                                        <p:cTn id="46" dur="1000" fill="hold"/>
                                        <p:tgtEl>
                                          <p:spTgt spid="6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9"/>
                                        </p:tgtEl>
                                        <p:attrNameLst>
                                          <p:attrName>style.visibility</p:attrName>
                                        </p:attrNameLst>
                                      </p:cBhvr>
                                      <p:to>
                                        <p:strVal val="visible"/>
                                      </p:to>
                                    </p:set>
                                    <p:animEffect transition="in" filter="fade">
                                      <p:cBhvr>
                                        <p:cTn id="49" dur="1000"/>
                                        <p:tgtEl>
                                          <p:spTgt spid="649"/>
                                        </p:tgtEl>
                                      </p:cBhvr>
                                    </p:animEffect>
                                    <p:anim calcmode="lin" valueType="num">
                                      <p:cBhvr>
                                        <p:cTn id="50" dur="1000" fill="hold"/>
                                        <p:tgtEl>
                                          <p:spTgt spid="649"/>
                                        </p:tgtEl>
                                        <p:attrNameLst>
                                          <p:attrName>ppt_x</p:attrName>
                                        </p:attrNameLst>
                                      </p:cBhvr>
                                      <p:tavLst>
                                        <p:tav tm="0">
                                          <p:val>
                                            <p:strVal val="#ppt_x"/>
                                          </p:val>
                                        </p:tav>
                                        <p:tav tm="100000">
                                          <p:val>
                                            <p:strVal val="#ppt_x"/>
                                          </p:val>
                                        </p:tav>
                                      </p:tavLst>
                                    </p:anim>
                                    <p:anim calcmode="lin" valueType="num">
                                      <p:cBhvr>
                                        <p:cTn id="51" dur="1000" fill="hold"/>
                                        <p:tgtEl>
                                          <p:spTgt spid="6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50"/>
                                        </p:tgtEl>
                                        <p:attrNameLst>
                                          <p:attrName>style.visibility</p:attrName>
                                        </p:attrNameLst>
                                      </p:cBhvr>
                                      <p:to>
                                        <p:strVal val="visible"/>
                                      </p:to>
                                    </p:set>
                                    <p:animEffect transition="in" filter="fade">
                                      <p:cBhvr>
                                        <p:cTn id="54" dur="1000"/>
                                        <p:tgtEl>
                                          <p:spTgt spid="650"/>
                                        </p:tgtEl>
                                      </p:cBhvr>
                                    </p:animEffect>
                                    <p:anim calcmode="lin" valueType="num">
                                      <p:cBhvr>
                                        <p:cTn id="55" dur="1000" fill="hold"/>
                                        <p:tgtEl>
                                          <p:spTgt spid="650"/>
                                        </p:tgtEl>
                                        <p:attrNameLst>
                                          <p:attrName>ppt_x</p:attrName>
                                        </p:attrNameLst>
                                      </p:cBhvr>
                                      <p:tavLst>
                                        <p:tav tm="0">
                                          <p:val>
                                            <p:strVal val="#ppt_x"/>
                                          </p:val>
                                        </p:tav>
                                        <p:tav tm="100000">
                                          <p:val>
                                            <p:strVal val="#ppt_x"/>
                                          </p:val>
                                        </p:tav>
                                      </p:tavLst>
                                    </p:anim>
                                    <p:anim calcmode="lin" valueType="num">
                                      <p:cBhvr>
                                        <p:cTn id="56" dur="1000" fill="hold"/>
                                        <p:tgtEl>
                                          <p:spTgt spid="6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51"/>
                                        </p:tgtEl>
                                        <p:attrNameLst>
                                          <p:attrName>style.visibility</p:attrName>
                                        </p:attrNameLst>
                                      </p:cBhvr>
                                      <p:to>
                                        <p:strVal val="visible"/>
                                      </p:to>
                                    </p:set>
                                    <p:animEffect transition="in" filter="fade">
                                      <p:cBhvr>
                                        <p:cTn id="59" dur="1000"/>
                                        <p:tgtEl>
                                          <p:spTgt spid="651"/>
                                        </p:tgtEl>
                                      </p:cBhvr>
                                    </p:animEffect>
                                    <p:anim calcmode="lin" valueType="num">
                                      <p:cBhvr>
                                        <p:cTn id="60" dur="1000" fill="hold"/>
                                        <p:tgtEl>
                                          <p:spTgt spid="651"/>
                                        </p:tgtEl>
                                        <p:attrNameLst>
                                          <p:attrName>ppt_x</p:attrName>
                                        </p:attrNameLst>
                                      </p:cBhvr>
                                      <p:tavLst>
                                        <p:tav tm="0">
                                          <p:val>
                                            <p:strVal val="#ppt_x"/>
                                          </p:val>
                                        </p:tav>
                                        <p:tav tm="100000">
                                          <p:val>
                                            <p:strVal val="#ppt_x"/>
                                          </p:val>
                                        </p:tav>
                                      </p:tavLst>
                                    </p:anim>
                                    <p:anim calcmode="lin" valueType="num">
                                      <p:cBhvr>
                                        <p:cTn id="61"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86870" y="838200"/>
            <a:ext cx="8770261" cy="526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D.27</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profile line colors.</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sp>
        <p:nvSpPr>
          <p:cNvPr id="658" name="Text Box 5140"/>
          <p:cNvSpPr txBox="1">
            <a:spLocks noChangeArrowheads="1"/>
          </p:cNvSpPr>
          <p:nvPr/>
        </p:nvSpPr>
        <p:spPr bwMode="auto">
          <a:xfrm>
            <a:off x="3884857" y="3508602"/>
            <a:ext cx="1587294" cy="738664"/>
          </a:xfrm>
          <a:prstGeom prst="rect">
            <a:avLst/>
          </a:prstGeom>
          <a:solidFill>
            <a:schemeClr val="bg1"/>
          </a:solidFill>
          <a:ln w="19050">
            <a:noFill/>
            <a:miter lim="800000"/>
            <a:headEnd/>
            <a:tailEnd/>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Profile Elevation</a:t>
            </a:r>
          </a:p>
          <a:p>
            <a:pPr algn="ctr"/>
            <a:r>
              <a:rPr lang="en-US" altLang="en-US" sz="1400" dirty="0"/>
              <a:t>@ Sta. 438+00</a:t>
            </a:r>
          </a:p>
          <a:p>
            <a:pPr algn="ctr"/>
            <a:r>
              <a:rPr lang="en-US" altLang="en-US" sz="1400" dirty="0" smtClean="0"/>
              <a:t>= 964.94’</a:t>
            </a:r>
            <a:endParaRPr lang="en-US" altLang="en-US" sz="1400" dirty="0"/>
          </a:p>
        </p:txBody>
      </p:sp>
      <p:grpSp>
        <p:nvGrpSpPr>
          <p:cNvPr id="660" name="Group 5829"/>
          <p:cNvGrpSpPr>
            <a:grpSpLocks/>
          </p:cNvGrpSpPr>
          <p:nvPr/>
        </p:nvGrpSpPr>
        <p:grpSpPr bwMode="auto">
          <a:xfrm>
            <a:off x="2660479" y="3791183"/>
            <a:ext cx="1211264" cy="2295526"/>
            <a:chOff x="2317" y="2460"/>
            <a:chExt cx="763" cy="1446"/>
          </a:xfrm>
        </p:grpSpPr>
        <p:sp>
          <p:nvSpPr>
            <p:cNvPr id="661" name="Oval 5144"/>
            <p:cNvSpPr>
              <a:spLocks noChangeArrowheads="1"/>
            </p:cNvSpPr>
            <p:nvPr/>
          </p:nvSpPr>
          <p:spPr bwMode="auto">
            <a:xfrm>
              <a:off x="2317" y="3516"/>
              <a:ext cx="174" cy="390"/>
            </a:xfrm>
            <a:prstGeom prst="ellipse">
              <a:avLst/>
            </a:prstGeom>
            <a:noFill/>
            <a:ln w="2857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2" name="Line 5151"/>
            <p:cNvSpPr>
              <a:spLocks noChangeShapeType="1"/>
            </p:cNvSpPr>
            <p:nvPr/>
          </p:nvSpPr>
          <p:spPr bwMode="auto">
            <a:xfrm flipH="1">
              <a:off x="2404" y="2460"/>
              <a:ext cx="67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 name="Line 5152"/>
          <p:cNvSpPr>
            <a:spLocks noChangeShapeType="1"/>
          </p:cNvSpPr>
          <p:nvPr/>
        </p:nvSpPr>
        <p:spPr bwMode="auto">
          <a:xfrm flipH="1" flipV="1">
            <a:off x="2798591" y="2057399"/>
            <a:ext cx="1073416" cy="1733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4" name="Group 5822"/>
          <p:cNvGrpSpPr>
            <a:grpSpLocks/>
          </p:cNvGrpSpPr>
          <p:nvPr/>
        </p:nvGrpSpPr>
        <p:grpSpPr bwMode="auto">
          <a:xfrm>
            <a:off x="502104" y="3502033"/>
            <a:ext cx="1598613" cy="1581150"/>
            <a:chOff x="4311" y="2323"/>
            <a:chExt cx="1007" cy="996"/>
          </a:xfrm>
        </p:grpSpPr>
        <p:sp>
          <p:nvSpPr>
            <p:cNvPr id="665" name="Text Box 5719"/>
            <p:cNvSpPr txBox="1">
              <a:spLocks noChangeArrowheads="1"/>
            </p:cNvSpPr>
            <p:nvPr/>
          </p:nvSpPr>
          <p:spPr bwMode="auto">
            <a:xfrm>
              <a:off x="4638" y="3009"/>
              <a:ext cx="68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Elevations</a:t>
              </a:r>
            </a:p>
            <a:p>
              <a:pPr algn="ctr"/>
              <a:r>
                <a:rPr lang="en-US" altLang="en-US" b="0" i="1" dirty="0" smtClean="0"/>
                <a:t>(in feet)</a:t>
              </a:r>
              <a:endParaRPr lang="en-US" altLang="en-US" sz="2000" b="0" i="1" dirty="0"/>
            </a:p>
          </p:txBody>
        </p:sp>
        <p:sp>
          <p:nvSpPr>
            <p:cNvPr id="666" name="Line 5723"/>
            <p:cNvSpPr>
              <a:spLocks noChangeShapeType="1"/>
            </p:cNvSpPr>
            <p:nvPr/>
          </p:nvSpPr>
          <p:spPr bwMode="auto">
            <a:xfrm flipH="1">
              <a:off x="4311" y="3043"/>
              <a:ext cx="670"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5724"/>
            <p:cNvSpPr>
              <a:spLocks noChangeShapeType="1"/>
            </p:cNvSpPr>
            <p:nvPr/>
          </p:nvSpPr>
          <p:spPr bwMode="auto">
            <a:xfrm flipH="1" flipV="1">
              <a:off x="4311" y="2805"/>
              <a:ext cx="667" cy="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5725"/>
            <p:cNvSpPr>
              <a:spLocks noChangeShapeType="1"/>
            </p:cNvSpPr>
            <p:nvPr/>
          </p:nvSpPr>
          <p:spPr bwMode="auto">
            <a:xfrm flipH="1" flipV="1">
              <a:off x="4311" y="2567"/>
              <a:ext cx="676" cy="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5726"/>
            <p:cNvSpPr>
              <a:spLocks noChangeShapeType="1"/>
            </p:cNvSpPr>
            <p:nvPr/>
          </p:nvSpPr>
          <p:spPr bwMode="auto">
            <a:xfrm flipH="1" flipV="1">
              <a:off x="4311" y="2323"/>
              <a:ext cx="681"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3" name="Group 5823"/>
          <p:cNvGrpSpPr>
            <a:grpSpLocks/>
          </p:cNvGrpSpPr>
          <p:nvPr/>
        </p:nvGrpSpPr>
        <p:grpSpPr bwMode="auto">
          <a:xfrm>
            <a:off x="4773601" y="1960563"/>
            <a:ext cx="2990851" cy="1892301"/>
            <a:chOff x="3091" y="2151"/>
            <a:chExt cx="1884" cy="1192"/>
          </a:xfrm>
        </p:grpSpPr>
        <p:sp>
          <p:nvSpPr>
            <p:cNvPr id="674" name="Text Box 5728"/>
            <p:cNvSpPr txBox="1">
              <a:spLocks noChangeArrowheads="1"/>
            </p:cNvSpPr>
            <p:nvPr/>
          </p:nvSpPr>
          <p:spPr bwMode="auto">
            <a:xfrm>
              <a:off x="4212" y="2761"/>
              <a:ext cx="763" cy="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a:t>
              </a:r>
            </a:p>
            <a:p>
              <a:pPr algn="ctr"/>
              <a:r>
                <a:rPr lang="en-US" altLang="en-US" sz="1400" dirty="0"/>
                <a:t>New Project</a:t>
              </a:r>
            </a:p>
            <a:p>
              <a:pPr algn="ctr"/>
              <a:r>
                <a:rPr lang="en-US" altLang="en-US" sz="1400" dirty="0"/>
                <a:t>Center </a:t>
              </a:r>
              <a:r>
                <a:rPr lang="en-US" altLang="en-US" sz="1400" dirty="0" smtClean="0"/>
                <a:t>Line</a:t>
              </a:r>
            </a:p>
            <a:p>
              <a:pPr algn="ctr"/>
              <a:r>
                <a:rPr lang="en-US" altLang="en-US" b="0" i="1" dirty="0" smtClean="0"/>
                <a:t>(Blue line)</a:t>
              </a:r>
              <a:endParaRPr lang="en-US" altLang="en-US" sz="1400" b="0" i="1" dirty="0"/>
            </a:p>
          </p:txBody>
        </p:sp>
        <p:sp>
          <p:nvSpPr>
            <p:cNvPr id="675" name="Line 5729"/>
            <p:cNvSpPr>
              <a:spLocks noChangeShapeType="1"/>
            </p:cNvSpPr>
            <p:nvPr/>
          </p:nvSpPr>
          <p:spPr bwMode="auto">
            <a:xfrm flipH="1" flipV="1">
              <a:off x="3091" y="2151"/>
              <a:ext cx="1154" cy="8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6" name="Group 5830"/>
          <p:cNvGrpSpPr>
            <a:grpSpLocks/>
          </p:cNvGrpSpPr>
          <p:nvPr/>
        </p:nvGrpSpPr>
        <p:grpSpPr bwMode="auto">
          <a:xfrm>
            <a:off x="1236198" y="2221707"/>
            <a:ext cx="1848421" cy="1857378"/>
            <a:chOff x="1755" y="623"/>
            <a:chExt cx="1151" cy="1170"/>
          </a:xfrm>
        </p:grpSpPr>
        <p:sp>
          <p:nvSpPr>
            <p:cNvPr id="678" name="Text Box 5265"/>
            <p:cNvSpPr txBox="1">
              <a:spLocks noChangeArrowheads="1"/>
            </p:cNvSpPr>
            <p:nvPr/>
          </p:nvSpPr>
          <p:spPr bwMode="auto">
            <a:xfrm>
              <a:off x="1755" y="1192"/>
              <a:ext cx="1151" cy="601"/>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Existing </a:t>
              </a:r>
              <a:r>
                <a:rPr lang="en-US" altLang="en-US" sz="1400" dirty="0" smtClean="0"/>
                <a:t>Ground @</a:t>
              </a:r>
            </a:p>
            <a:p>
              <a:pPr algn="ctr"/>
              <a:r>
                <a:rPr lang="en-US" altLang="en-US" sz="1400" dirty="0" smtClean="0"/>
                <a:t>New Project Center</a:t>
              </a:r>
            </a:p>
            <a:p>
              <a:pPr algn="ctr"/>
              <a:r>
                <a:rPr lang="en-US" altLang="en-US" sz="1400" dirty="0" smtClean="0"/>
                <a:t>Line </a:t>
              </a:r>
              <a:r>
                <a:rPr lang="en-US" altLang="en-US" b="0" i="1" dirty="0" smtClean="0"/>
                <a:t>(Green line)</a:t>
              </a:r>
              <a:endParaRPr lang="en-US" altLang="en-US" sz="1400" b="0" i="1" dirty="0" smtClean="0"/>
            </a:p>
            <a:p>
              <a:pPr algn="ctr"/>
              <a:r>
                <a:rPr lang="en-US" altLang="en-US" sz="1400" b="0" i="1" dirty="0" smtClean="0"/>
                <a:t>Elev</a:t>
              </a:r>
              <a:r>
                <a:rPr lang="en-US" altLang="en-US" sz="1400" b="0" i="1" dirty="0"/>
                <a:t>. </a:t>
              </a:r>
              <a:r>
                <a:rPr lang="en-US" altLang="en-US" sz="1400" b="0" i="1" dirty="0" smtClean="0"/>
                <a:t>962.50</a:t>
              </a:r>
              <a:endParaRPr lang="en-US" altLang="en-US" sz="1400" b="0" i="1" dirty="0"/>
            </a:p>
          </p:txBody>
        </p:sp>
        <p:sp>
          <p:nvSpPr>
            <p:cNvPr id="679" name="Line 5266"/>
            <p:cNvSpPr>
              <a:spLocks noChangeShapeType="1"/>
            </p:cNvSpPr>
            <p:nvPr/>
          </p:nvSpPr>
          <p:spPr bwMode="auto">
            <a:xfrm flipV="1">
              <a:off x="2334" y="623"/>
              <a:ext cx="352" cy="5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1" name="Group 680"/>
          <p:cNvGrpSpPr/>
          <p:nvPr/>
        </p:nvGrpSpPr>
        <p:grpSpPr>
          <a:xfrm rot="10800000">
            <a:off x="2735440" y="4837120"/>
            <a:ext cx="1486201" cy="400110"/>
            <a:chOff x="1859002" y="6486265"/>
            <a:chExt cx="1486201" cy="400110"/>
          </a:xfrm>
        </p:grpSpPr>
        <p:sp>
          <p:nvSpPr>
            <p:cNvPr id="682" name="Text Box 5825"/>
            <p:cNvSpPr txBox="1">
              <a:spLocks noChangeArrowheads="1"/>
            </p:cNvSpPr>
            <p:nvPr/>
          </p:nvSpPr>
          <p:spPr bwMode="auto">
            <a:xfrm rot="10800000">
              <a:off x="1859002" y="6486265"/>
              <a:ext cx="104708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solidFill>
                    <a:schemeClr val="accent2">
                      <a:lumMod val="75000"/>
                    </a:schemeClr>
                  </a:solidFill>
                </a:rPr>
                <a:t>438+00</a:t>
              </a:r>
              <a:endParaRPr lang="en-US" altLang="en-US" sz="2000" dirty="0">
                <a:solidFill>
                  <a:schemeClr val="accent2">
                    <a:lumMod val="75000"/>
                  </a:schemeClr>
                </a:solidFill>
              </a:endParaRPr>
            </a:p>
          </p:txBody>
        </p:sp>
        <p:sp>
          <p:nvSpPr>
            <p:cNvPr id="683" name="Bent Arrow 682"/>
            <p:cNvSpPr/>
            <p:nvPr/>
          </p:nvSpPr>
          <p:spPr bwMode="auto">
            <a:xfrm rot="5400000" flipH="1">
              <a:off x="3002879" y="6369063"/>
              <a:ext cx="194427" cy="490221"/>
            </a:xfrm>
            <a:prstGeom prst="bentArrow">
              <a:avLst>
                <a:gd name="adj1" fmla="val 25000"/>
                <a:gd name="adj2" fmla="val 22870"/>
                <a:gd name="adj3" fmla="val 25000"/>
                <a:gd name="adj4" fmla="val 43750"/>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grpSp>
      <p:grpSp>
        <p:nvGrpSpPr>
          <p:cNvPr id="684" name="Group 683"/>
          <p:cNvGrpSpPr/>
          <p:nvPr/>
        </p:nvGrpSpPr>
        <p:grpSpPr>
          <a:xfrm>
            <a:off x="773572" y="911822"/>
            <a:ext cx="1961868" cy="1309900"/>
            <a:chOff x="848831" y="910465"/>
            <a:chExt cx="1961868" cy="1309900"/>
          </a:xfrm>
        </p:grpSpPr>
        <p:sp>
          <p:nvSpPr>
            <p:cNvPr id="685" name="TextBox 684"/>
            <p:cNvSpPr txBox="1"/>
            <p:nvPr/>
          </p:nvSpPr>
          <p:spPr>
            <a:xfrm>
              <a:off x="848831" y="910465"/>
              <a:ext cx="925253" cy="738664"/>
            </a:xfrm>
            <a:prstGeom prst="rect">
              <a:avLst/>
            </a:prstGeom>
            <a:solidFill>
              <a:schemeClr val="accent2">
                <a:lumMod val="75000"/>
              </a:schemeClr>
            </a:solidFill>
          </p:spPr>
          <p:txBody>
            <a:bodyPr wrap="none" rtlCol="0">
              <a:spAutoFit/>
            </a:bodyPr>
            <a:lstStyle/>
            <a:p>
              <a:pPr algn="r"/>
              <a:r>
                <a:rPr lang="en-US" sz="1400" dirty="0" smtClean="0">
                  <a:solidFill>
                    <a:schemeClr val="bg1"/>
                  </a:solidFill>
                </a:rPr>
                <a:t>   964.94’</a:t>
              </a:r>
            </a:p>
            <a:p>
              <a:pPr marL="171450" indent="-171450" algn="r">
                <a:buFontTx/>
                <a:buChar char="-"/>
              </a:pPr>
              <a:r>
                <a:rPr lang="en-US" sz="1400" u="sng" dirty="0" smtClean="0">
                  <a:solidFill>
                    <a:schemeClr val="bg1"/>
                  </a:solidFill>
                </a:rPr>
                <a:t>962.50’</a:t>
              </a:r>
            </a:p>
            <a:p>
              <a:pPr algn="r"/>
              <a:r>
                <a:rPr lang="en-US" sz="1400" dirty="0" smtClean="0">
                  <a:solidFill>
                    <a:schemeClr val="bg1"/>
                  </a:solidFill>
                </a:rPr>
                <a:t>Fill = 2.44’</a:t>
              </a:r>
              <a:endParaRPr lang="en-US" sz="1400" dirty="0">
                <a:solidFill>
                  <a:schemeClr val="bg1"/>
                </a:solidFill>
              </a:endParaRPr>
            </a:p>
          </p:txBody>
        </p:sp>
        <p:cxnSp>
          <p:nvCxnSpPr>
            <p:cNvPr id="686" name="Straight Connector 685"/>
            <p:cNvCxnSpPr/>
            <p:nvPr/>
          </p:nvCxnSpPr>
          <p:spPr bwMode="auto">
            <a:xfrm flipH="1">
              <a:off x="2014644" y="2029620"/>
              <a:ext cx="796055"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flipH="1">
              <a:off x="2014643" y="2220365"/>
              <a:ext cx="796056"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Straight Connector 688"/>
            <p:cNvCxnSpPr>
              <a:stCxn id="685" idx="3"/>
            </p:cNvCxnSpPr>
            <p:nvPr/>
          </p:nvCxnSpPr>
          <p:spPr bwMode="auto">
            <a:xfrm>
              <a:off x="1774084" y="1279797"/>
              <a:ext cx="891975" cy="553998"/>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3" name="Group 702"/>
          <p:cNvGrpSpPr/>
          <p:nvPr/>
        </p:nvGrpSpPr>
        <p:grpSpPr>
          <a:xfrm>
            <a:off x="3386579" y="5078250"/>
            <a:ext cx="4911292" cy="915194"/>
            <a:chOff x="3298031" y="5776918"/>
            <a:chExt cx="4911292" cy="915194"/>
          </a:xfrm>
        </p:grpSpPr>
        <p:sp>
          <p:nvSpPr>
            <p:cNvPr id="706" name="Text Box 5134"/>
            <p:cNvSpPr txBox="1">
              <a:spLocks noChangeArrowheads="1"/>
            </p:cNvSpPr>
            <p:nvPr/>
          </p:nvSpPr>
          <p:spPr bwMode="auto">
            <a:xfrm>
              <a:off x="7149417" y="5776918"/>
              <a:ext cx="1059906"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400" dirty="0"/>
                <a:t>Centerline</a:t>
              </a:r>
            </a:p>
            <a:p>
              <a:r>
                <a:rPr lang="en-US" altLang="en-US" sz="1400" dirty="0"/>
                <a:t>Stationing</a:t>
              </a:r>
            </a:p>
          </p:txBody>
        </p:sp>
        <p:sp>
          <p:nvSpPr>
            <p:cNvPr id="707" name="Line 5145"/>
            <p:cNvSpPr>
              <a:spLocks noChangeShapeType="1"/>
            </p:cNvSpPr>
            <p:nvPr/>
          </p:nvSpPr>
          <p:spPr bwMode="auto">
            <a:xfrm flipH="1">
              <a:off x="5177042" y="6025243"/>
              <a:ext cx="2026240"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Line 5146"/>
            <p:cNvSpPr>
              <a:spLocks noChangeShapeType="1"/>
            </p:cNvSpPr>
            <p:nvPr/>
          </p:nvSpPr>
          <p:spPr bwMode="auto">
            <a:xfrm flipH="1">
              <a:off x="6553602" y="6025243"/>
              <a:ext cx="649679"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 name="Oval 5135"/>
            <p:cNvSpPr>
              <a:spLocks noChangeArrowheads="1"/>
            </p:cNvSpPr>
            <p:nvPr/>
          </p:nvSpPr>
          <p:spPr bwMode="auto">
            <a:xfrm>
              <a:off x="3298031" y="655517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0" name="Line 5145"/>
            <p:cNvSpPr>
              <a:spLocks noChangeShapeType="1"/>
            </p:cNvSpPr>
            <p:nvPr/>
          </p:nvSpPr>
          <p:spPr bwMode="auto">
            <a:xfrm flipH="1">
              <a:off x="3658245" y="6025243"/>
              <a:ext cx="3545035"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0" name="TextBox 689"/>
          <p:cNvSpPr txBox="1"/>
          <p:nvPr/>
        </p:nvSpPr>
        <p:spPr>
          <a:xfrm>
            <a:off x="6334142" y="3852864"/>
            <a:ext cx="1620957" cy="954107"/>
          </a:xfrm>
          <a:prstGeom prst="rect">
            <a:avLst/>
          </a:prstGeom>
          <a:solidFill>
            <a:srgbClr val="FFFF00"/>
          </a:solidFill>
        </p:spPr>
        <p:txBody>
          <a:bodyPr wrap="none" rtlCol="0">
            <a:spAutoFit/>
          </a:bodyPr>
          <a:lstStyle/>
          <a:p>
            <a:pPr algn="ctr"/>
            <a:r>
              <a:rPr lang="en-US" sz="1400" i="1" dirty="0" smtClean="0"/>
              <a:t>“Profile” is</a:t>
            </a:r>
          </a:p>
          <a:p>
            <a:pPr algn="ctr"/>
            <a:r>
              <a:rPr lang="en-US" sz="1400" i="1" dirty="0" smtClean="0"/>
              <a:t>also called:</a:t>
            </a:r>
          </a:p>
          <a:p>
            <a:pPr algn="ctr"/>
            <a:r>
              <a:rPr lang="en-US" sz="1400" i="1" dirty="0" smtClean="0"/>
              <a:t>“Grade-Line” or</a:t>
            </a:r>
          </a:p>
          <a:p>
            <a:pPr algn="ctr"/>
            <a:r>
              <a:rPr lang="en-US" sz="1400" i="1" dirty="0" smtClean="0"/>
              <a:t>“Profile Grade Line”</a:t>
            </a:r>
            <a:endParaRPr lang="en-US" sz="1400" i="1" dirty="0"/>
          </a:p>
        </p:txBody>
      </p:sp>
      <p:sp>
        <p:nvSpPr>
          <p:cNvPr id="712" name="Oval 5135"/>
          <p:cNvSpPr>
            <a:spLocks noChangeArrowheads="1"/>
          </p:cNvSpPr>
          <p:nvPr/>
        </p:nvSpPr>
        <p:spPr bwMode="auto">
          <a:xfrm>
            <a:off x="4905375" y="586108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3" name="Oval 5135"/>
          <p:cNvSpPr>
            <a:spLocks noChangeArrowheads="1"/>
          </p:cNvSpPr>
          <p:nvPr/>
        </p:nvSpPr>
        <p:spPr bwMode="auto">
          <a:xfrm>
            <a:off x="6462044" y="5871978"/>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7" name="Straight Arrow Connector 6"/>
          <p:cNvCxnSpPr/>
          <p:nvPr/>
        </p:nvCxnSpPr>
        <p:spPr>
          <a:xfrm flipV="1">
            <a:off x="2590800" y="2221722"/>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a:off x="2590800" y="1828800"/>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1899" y="2067834"/>
            <a:ext cx="314175" cy="153888"/>
          </a:xfrm>
          <a:prstGeom prst="rect">
            <a:avLst/>
          </a:prstGeom>
          <a:solidFill>
            <a:schemeClr val="bg1"/>
          </a:solidFill>
        </p:spPr>
        <p:txBody>
          <a:bodyPr wrap="square" lIns="0" tIns="0" rIns="0" bIns="0" rtlCol="0">
            <a:spAutoFit/>
          </a:bodyPr>
          <a:lstStyle/>
          <a:p>
            <a:pPr algn="ctr"/>
            <a:r>
              <a:rPr lang="en-US" sz="1000" dirty="0" smtClean="0">
                <a:solidFill>
                  <a:schemeClr val="accent2">
                    <a:lumMod val="75000"/>
                  </a:schemeClr>
                </a:solidFill>
              </a:rPr>
              <a:t>2.44’</a:t>
            </a:r>
            <a:endParaRPr lang="en-US" sz="1000" dirty="0">
              <a:solidFill>
                <a:schemeClr val="accent2">
                  <a:lumMod val="75000"/>
                </a:schemeClr>
              </a:solidFill>
            </a:endParaRPr>
          </a:p>
        </p:txBody>
      </p:sp>
      <p:cxnSp>
        <p:nvCxnSpPr>
          <p:cNvPr id="4" name="Straight Connector 3"/>
          <p:cNvCxnSpPr>
            <a:stCxn id="661" idx="0"/>
            <a:endCxn id="663" idx="1"/>
          </p:cNvCxnSpPr>
          <p:nvPr/>
        </p:nvCxnSpPr>
        <p:spPr>
          <a:xfrm flipH="1" flipV="1">
            <a:off x="2798591" y="2057399"/>
            <a:ext cx="1" cy="341018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4" name="Text Box 5140"/>
          <p:cNvSpPr txBox="1">
            <a:spLocks noChangeArrowheads="1"/>
          </p:cNvSpPr>
          <p:nvPr/>
        </p:nvSpPr>
        <p:spPr bwMode="auto">
          <a:xfrm>
            <a:off x="3386579" y="2425109"/>
            <a:ext cx="1943160" cy="523220"/>
          </a:xfrm>
          <a:prstGeom prst="rect">
            <a:avLst/>
          </a:prstGeom>
          <a:solidFill>
            <a:schemeClr val="bg1"/>
          </a:solidFill>
          <a:ln w="19050">
            <a:noFill/>
            <a:miter lim="800000"/>
            <a:headEnd/>
            <a:tailEnd/>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What is the cut or fill</a:t>
            </a:r>
          </a:p>
          <a:p>
            <a:pPr algn="ctr"/>
            <a:r>
              <a:rPr lang="en-US" altLang="en-US" sz="1400" dirty="0" smtClean="0"/>
              <a:t>at STA. 438+00?</a:t>
            </a:r>
            <a:endParaRPr lang="en-US" altLang="en-US" sz="1400" dirty="0"/>
          </a:p>
        </p:txBody>
      </p:sp>
    </p:spTree>
    <p:extLst>
      <p:ext uri="{BB962C8B-B14F-4D97-AF65-F5344CB8AC3E}">
        <p14:creationId xmlns:p14="http://schemas.microsoft.com/office/powerpoint/2010/main" val="2758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1000"/>
                                        <p:tgtEl>
                                          <p:spTgt spid="664"/>
                                        </p:tgtEl>
                                      </p:cBhvr>
                                    </p:animEffect>
                                    <p:anim calcmode="lin" valueType="num">
                                      <p:cBhvr>
                                        <p:cTn id="8" dur="1000" fill="hold"/>
                                        <p:tgtEl>
                                          <p:spTgt spid="664"/>
                                        </p:tgtEl>
                                        <p:attrNameLst>
                                          <p:attrName>ppt_x</p:attrName>
                                        </p:attrNameLst>
                                      </p:cBhvr>
                                      <p:tavLst>
                                        <p:tav tm="0">
                                          <p:val>
                                            <p:strVal val="#ppt_x"/>
                                          </p:val>
                                        </p:tav>
                                        <p:tav tm="100000">
                                          <p:val>
                                            <p:strVal val="#ppt_x"/>
                                          </p:val>
                                        </p:tav>
                                      </p:tavLst>
                                    </p:anim>
                                    <p:anim calcmode="lin" valueType="num">
                                      <p:cBhvr>
                                        <p:cTn id="9"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3"/>
                                        </p:tgtEl>
                                        <p:attrNameLst>
                                          <p:attrName>style.visibility</p:attrName>
                                        </p:attrNameLst>
                                      </p:cBhvr>
                                      <p:to>
                                        <p:strVal val="visible"/>
                                      </p:to>
                                    </p:set>
                                    <p:animEffect transition="in" filter="fade">
                                      <p:cBhvr>
                                        <p:cTn id="14" dur="1000"/>
                                        <p:tgtEl>
                                          <p:spTgt spid="703"/>
                                        </p:tgtEl>
                                      </p:cBhvr>
                                    </p:animEffect>
                                    <p:anim calcmode="lin" valueType="num">
                                      <p:cBhvr>
                                        <p:cTn id="15" dur="1000" fill="hold"/>
                                        <p:tgtEl>
                                          <p:spTgt spid="703"/>
                                        </p:tgtEl>
                                        <p:attrNameLst>
                                          <p:attrName>ppt_x</p:attrName>
                                        </p:attrNameLst>
                                      </p:cBhvr>
                                      <p:tavLst>
                                        <p:tav tm="0">
                                          <p:val>
                                            <p:strVal val="#ppt_x"/>
                                          </p:val>
                                        </p:tav>
                                        <p:tav tm="100000">
                                          <p:val>
                                            <p:strVal val="#ppt_x"/>
                                          </p:val>
                                        </p:tav>
                                      </p:tavLst>
                                    </p:anim>
                                    <p:anim calcmode="lin" valueType="num">
                                      <p:cBhvr>
                                        <p:cTn id="16" dur="1000" fill="hold"/>
                                        <p:tgtEl>
                                          <p:spTgt spid="70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2"/>
                                        </p:tgtEl>
                                        <p:attrNameLst>
                                          <p:attrName>style.visibility</p:attrName>
                                        </p:attrNameLst>
                                      </p:cBhvr>
                                      <p:to>
                                        <p:strVal val="visible"/>
                                      </p:to>
                                    </p:set>
                                    <p:animEffect transition="in" filter="fade">
                                      <p:cBhvr>
                                        <p:cTn id="19" dur="1000"/>
                                        <p:tgtEl>
                                          <p:spTgt spid="712"/>
                                        </p:tgtEl>
                                      </p:cBhvr>
                                    </p:animEffect>
                                    <p:anim calcmode="lin" valueType="num">
                                      <p:cBhvr>
                                        <p:cTn id="20" dur="1000" fill="hold"/>
                                        <p:tgtEl>
                                          <p:spTgt spid="712"/>
                                        </p:tgtEl>
                                        <p:attrNameLst>
                                          <p:attrName>ppt_x</p:attrName>
                                        </p:attrNameLst>
                                      </p:cBhvr>
                                      <p:tavLst>
                                        <p:tav tm="0">
                                          <p:val>
                                            <p:strVal val="#ppt_x"/>
                                          </p:val>
                                        </p:tav>
                                        <p:tav tm="100000">
                                          <p:val>
                                            <p:strVal val="#ppt_x"/>
                                          </p:val>
                                        </p:tav>
                                      </p:tavLst>
                                    </p:anim>
                                    <p:anim calcmode="lin" valueType="num">
                                      <p:cBhvr>
                                        <p:cTn id="21" dur="1000" fill="hold"/>
                                        <p:tgtEl>
                                          <p:spTgt spid="7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3"/>
                                        </p:tgtEl>
                                        <p:attrNameLst>
                                          <p:attrName>style.visibility</p:attrName>
                                        </p:attrNameLst>
                                      </p:cBhvr>
                                      <p:to>
                                        <p:strVal val="visible"/>
                                      </p:to>
                                    </p:set>
                                    <p:animEffect transition="in" filter="fade">
                                      <p:cBhvr>
                                        <p:cTn id="24" dur="1000"/>
                                        <p:tgtEl>
                                          <p:spTgt spid="713"/>
                                        </p:tgtEl>
                                      </p:cBhvr>
                                    </p:animEffect>
                                    <p:anim calcmode="lin" valueType="num">
                                      <p:cBhvr>
                                        <p:cTn id="25" dur="1000" fill="hold"/>
                                        <p:tgtEl>
                                          <p:spTgt spid="713"/>
                                        </p:tgtEl>
                                        <p:attrNameLst>
                                          <p:attrName>ppt_x</p:attrName>
                                        </p:attrNameLst>
                                      </p:cBhvr>
                                      <p:tavLst>
                                        <p:tav tm="0">
                                          <p:val>
                                            <p:strVal val="#ppt_x"/>
                                          </p:val>
                                        </p:tav>
                                        <p:tav tm="100000">
                                          <p:val>
                                            <p:strVal val="#ppt_x"/>
                                          </p:val>
                                        </p:tav>
                                      </p:tavLst>
                                    </p:anim>
                                    <p:anim calcmode="lin" valueType="num">
                                      <p:cBhvr>
                                        <p:cTn id="26"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76"/>
                                        </p:tgtEl>
                                        <p:attrNameLst>
                                          <p:attrName>style.visibility</p:attrName>
                                        </p:attrNameLst>
                                      </p:cBhvr>
                                      <p:to>
                                        <p:strVal val="visible"/>
                                      </p:to>
                                    </p:set>
                                    <p:animEffect transition="in" filter="fade">
                                      <p:cBhvr>
                                        <p:cTn id="31" dur="1000"/>
                                        <p:tgtEl>
                                          <p:spTgt spid="676"/>
                                        </p:tgtEl>
                                      </p:cBhvr>
                                    </p:animEffect>
                                    <p:anim calcmode="lin" valueType="num">
                                      <p:cBhvr>
                                        <p:cTn id="32" dur="1000" fill="hold"/>
                                        <p:tgtEl>
                                          <p:spTgt spid="676"/>
                                        </p:tgtEl>
                                        <p:attrNameLst>
                                          <p:attrName>ppt_x</p:attrName>
                                        </p:attrNameLst>
                                      </p:cBhvr>
                                      <p:tavLst>
                                        <p:tav tm="0">
                                          <p:val>
                                            <p:strVal val="#ppt_x"/>
                                          </p:val>
                                        </p:tav>
                                        <p:tav tm="100000">
                                          <p:val>
                                            <p:strVal val="#ppt_x"/>
                                          </p:val>
                                        </p:tav>
                                      </p:tavLst>
                                    </p:anim>
                                    <p:anim calcmode="lin" valueType="num">
                                      <p:cBhvr>
                                        <p:cTn id="33"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73"/>
                                        </p:tgtEl>
                                        <p:attrNameLst>
                                          <p:attrName>style.visibility</p:attrName>
                                        </p:attrNameLst>
                                      </p:cBhvr>
                                      <p:to>
                                        <p:strVal val="visible"/>
                                      </p:to>
                                    </p:set>
                                    <p:animEffect transition="in" filter="fade">
                                      <p:cBhvr>
                                        <p:cTn id="38" dur="1000"/>
                                        <p:tgtEl>
                                          <p:spTgt spid="673"/>
                                        </p:tgtEl>
                                      </p:cBhvr>
                                    </p:animEffect>
                                    <p:anim calcmode="lin" valueType="num">
                                      <p:cBhvr>
                                        <p:cTn id="39" dur="1000" fill="hold"/>
                                        <p:tgtEl>
                                          <p:spTgt spid="673"/>
                                        </p:tgtEl>
                                        <p:attrNameLst>
                                          <p:attrName>ppt_x</p:attrName>
                                        </p:attrNameLst>
                                      </p:cBhvr>
                                      <p:tavLst>
                                        <p:tav tm="0">
                                          <p:val>
                                            <p:strVal val="#ppt_x"/>
                                          </p:val>
                                        </p:tav>
                                        <p:tav tm="100000">
                                          <p:val>
                                            <p:strVal val="#ppt_x"/>
                                          </p:val>
                                        </p:tav>
                                      </p:tavLst>
                                    </p:anim>
                                    <p:anim calcmode="lin" valueType="num">
                                      <p:cBhvr>
                                        <p:cTn id="40" dur="1000" fill="hold"/>
                                        <p:tgtEl>
                                          <p:spTgt spid="67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90"/>
                                        </p:tgtEl>
                                        <p:attrNameLst>
                                          <p:attrName>style.visibility</p:attrName>
                                        </p:attrNameLst>
                                      </p:cBhvr>
                                      <p:to>
                                        <p:strVal val="visible"/>
                                      </p:to>
                                    </p:set>
                                    <p:animEffect transition="in" filter="wipe(down)">
                                      <p:cBhvr>
                                        <p:cTn id="45" dur="1000"/>
                                        <p:tgtEl>
                                          <p:spTgt spid="69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44"/>
                                        </p:tgtEl>
                                        <p:attrNameLst>
                                          <p:attrName>style.visibility</p:attrName>
                                        </p:attrNameLst>
                                      </p:cBhvr>
                                      <p:to>
                                        <p:strVal val="visible"/>
                                      </p:to>
                                    </p:set>
                                    <p:animEffect transition="in" filter="fade">
                                      <p:cBhvr>
                                        <p:cTn id="50" dur="1000"/>
                                        <p:tgtEl>
                                          <p:spTgt spid="644"/>
                                        </p:tgtEl>
                                      </p:cBhvr>
                                    </p:animEffect>
                                    <p:anim calcmode="lin" valueType="num">
                                      <p:cBhvr>
                                        <p:cTn id="51" dur="1000" fill="hold"/>
                                        <p:tgtEl>
                                          <p:spTgt spid="644"/>
                                        </p:tgtEl>
                                        <p:attrNameLst>
                                          <p:attrName>ppt_x</p:attrName>
                                        </p:attrNameLst>
                                      </p:cBhvr>
                                      <p:tavLst>
                                        <p:tav tm="0">
                                          <p:val>
                                            <p:strVal val="#ppt_x"/>
                                          </p:val>
                                        </p:tav>
                                        <p:tav tm="100000">
                                          <p:val>
                                            <p:strVal val="#ppt_x"/>
                                          </p:val>
                                        </p:tav>
                                      </p:tavLst>
                                    </p:anim>
                                    <p:anim calcmode="lin" valueType="num">
                                      <p:cBhvr>
                                        <p:cTn id="52"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81"/>
                                        </p:tgtEl>
                                        <p:attrNameLst>
                                          <p:attrName>style.visibility</p:attrName>
                                        </p:attrNameLst>
                                      </p:cBhvr>
                                      <p:to>
                                        <p:strVal val="visible"/>
                                      </p:to>
                                    </p:set>
                                    <p:animEffect transition="in" filter="fade">
                                      <p:cBhvr>
                                        <p:cTn id="57" dur="1000"/>
                                        <p:tgtEl>
                                          <p:spTgt spid="681"/>
                                        </p:tgtEl>
                                      </p:cBhvr>
                                    </p:animEffect>
                                    <p:anim calcmode="lin" valueType="num">
                                      <p:cBhvr>
                                        <p:cTn id="58" dur="1000" fill="hold"/>
                                        <p:tgtEl>
                                          <p:spTgt spid="681"/>
                                        </p:tgtEl>
                                        <p:attrNameLst>
                                          <p:attrName>ppt_x</p:attrName>
                                        </p:attrNameLst>
                                      </p:cBhvr>
                                      <p:tavLst>
                                        <p:tav tm="0">
                                          <p:val>
                                            <p:strVal val="#ppt_x"/>
                                          </p:val>
                                        </p:tav>
                                        <p:tav tm="100000">
                                          <p:val>
                                            <p:strVal val="#ppt_x"/>
                                          </p:val>
                                        </p:tav>
                                      </p:tavLst>
                                    </p:anim>
                                    <p:anim calcmode="lin" valueType="num">
                                      <p:cBhvr>
                                        <p:cTn id="59"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60"/>
                                        </p:tgtEl>
                                        <p:attrNameLst>
                                          <p:attrName>style.visibility</p:attrName>
                                        </p:attrNameLst>
                                      </p:cBhvr>
                                      <p:to>
                                        <p:strVal val="visible"/>
                                      </p:to>
                                    </p:set>
                                    <p:animEffect transition="in" filter="fade">
                                      <p:cBhvr>
                                        <p:cTn id="64" dur="1000"/>
                                        <p:tgtEl>
                                          <p:spTgt spid="660"/>
                                        </p:tgtEl>
                                      </p:cBhvr>
                                    </p:animEffect>
                                    <p:anim calcmode="lin" valueType="num">
                                      <p:cBhvr>
                                        <p:cTn id="65" dur="1000" fill="hold"/>
                                        <p:tgtEl>
                                          <p:spTgt spid="660"/>
                                        </p:tgtEl>
                                        <p:attrNameLst>
                                          <p:attrName>ppt_x</p:attrName>
                                        </p:attrNameLst>
                                      </p:cBhvr>
                                      <p:tavLst>
                                        <p:tav tm="0">
                                          <p:val>
                                            <p:strVal val="#ppt_x"/>
                                          </p:val>
                                        </p:tav>
                                        <p:tav tm="100000">
                                          <p:val>
                                            <p:strVal val="#ppt_x"/>
                                          </p:val>
                                        </p:tav>
                                      </p:tavLst>
                                    </p:anim>
                                    <p:anim calcmode="lin" valueType="num">
                                      <p:cBhvr>
                                        <p:cTn id="66" dur="1000" fill="hold"/>
                                        <p:tgtEl>
                                          <p:spTgt spid="66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8"/>
                                        </p:tgtEl>
                                        <p:attrNameLst>
                                          <p:attrName>style.visibility</p:attrName>
                                        </p:attrNameLst>
                                      </p:cBhvr>
                                      <p:to>
                                        <p:strVal val="visible"/>
                                      </p:to>
                                    </p:set>
                                    <p:animEffect transition="in" filter="fade">
                                      <p:cBhvr>
                                        <p:cTn id="69" dur="1000"/>
                                        <p:tgtEl>
                                          <p:spTgt spid="658"/>
                                        </p:tgtEl>
                                      </p:cBhvr>
                                    </p:animEffect>
                                    <p:anim calcmode="lin" valueType="num">
                                      <p:cBhvr>
                                        <p:cTn id="70" dur="1000" fill="hold"/>
                                        <p:tgtEl>
                                          <p:spTgt spid="658"/>
                                        </p:tgtEl>
                                        <p:attrNameLst>
                                          <p:attrName>ppt_x</p:attrName>
                                        </p:attrNameLst>
                                      </p:cBhvr>
                                      <p:tavLst>
                                        <p:tav tm="0">
                                          <p:val>
                                            <p:strVal val="#ppt_x"/>
                                          </p:val>
                                        </p:tav>
                                        <p:tav tm="100000">
                                          <p:val>
                                            <p:strVal val="#ppt_x"/>
                                          </p:val>
                                        </p:tav>
                                      </p:tavLst>
                                    </p:anim>
                                    <p:anim calcmode="lin" valueType="num">
                                      <p:cBhvr>
                                        <p:cTn id="71" dur="1000" fill="hold"/>
                                        <p:tgtEl>
                                          <p:spTgt spid="65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63"/>
                                        </p:tgtEl>
                                        <p:attrNameLst>
                                          <p:attrName>style.visibility</p:attrName>
                                        </p:attrNameLst>
                                      </p:cBhvr>
                                      <p:to>
                                        <p:strVal val="visible"/>
                                      </p:to>
                                    </p:set>
                                    <p:animEffect transition="in" filter="fade">
                                      <p:cBhvr>
                                        <p:cTn id="74" dur="1000"/>
                                        <p:tgtEl>
                                          <p:spTgt spid="663"/>
                                        </p:tgtEl>
                                      </p:cBhvr>
                                    </p:animEffect>
                                    <p:anim calcmode="lin" valueType="num">
                                      <p:cBhvr>
                                        <p:cTn id="75" dur="1000" fill="hold"/>
                                        <p:tgtEl>
                                          <p:spTgt spid="663"/>
                                        </p:tgtEl>
                                        <p:attrNameLst>
                                          <p:attrName>ppt_x</p:attrName>
                                        </p:attrNameLst>
                                      </p:cBhvr>
                                      <p:tavLst>
                                        <p:tav tm="0">
                                          <p:val>
                                            <p:strVal val="#ppt_x"/>
                                          </p:val>
                                        </p:tav>
                                        <p:tav tm="100000">
                                          <p:val>
                                            <p:strVal val="#ppt_x"/>
                                          </p:val>
                                        </p:tav>
                                      </p:tavLst>
                                    </p:anim>
                                    <p:anim calcmode="lin" valueType="num">
                                      <p:cBhvr>
                                        <p:cTn id="76" dur="1000" fill="hold"/>
                                        <p:tgtEl>
                                          <p:spTgt spid="6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684"/>
                                        </p:tgtEl>
                                        <p:attrNameLst>
                                          <p:attrName>style.visibility</p:attrName>
                                        </p:attrNameLst>
                                      </p:cBhvr>
                                      <p:to>
                                        <p:strVal val="visible"/>
                                      </p:to>
                                    </p:set>
                                    <p:animEffect transition="in" filter="fade">
                                      <p:cBhvr>
                                        <p:cTn id="86" dur="1000"/>
                                        <p:tgtEl>
                                          <p:spTgt spid="684"/>
                                        </p:tgtEl>
                                      </p:cBhvr>
                                    </p:animEffect>
                                    <p:anim calcmode="lin" valueType="num">
                                      <p:cBhvr>
                                        <p:cTn id="87" dur="1000" fill="hold"/>
                                        <p:tgtEl>
                                          <p:spTgt spid="684"/>
                                        </p:tgtEl>
                                        <p:attrNameLst>
                                          <p:attrName>ppt_x</p:attrName>
                                        </p:attrNameLst>
                                      </p:cBhvr>
                                      <p:tavLst>
                                        <p:tav tm="0">
                                          <p:val>
                                            <p:strVal val="#ppt_x"/>
                                          </p:val>
                                        </p:tav>
                                        <p:tav tm="100000">
                                          <p:val>
                                            <p:strVal val="#ppt_x"/>
                                          </p:val>
                                        </p:tav>
                                      </p:tavLst>
                                    </p:anim>
                                    <p:anim calcmode="lin" valueType="num">
                                      <p:cBhvr>
                                        <p:cTn id="88" dur="1000" fill="hold"/>
                                        <p:tgtEl>
                                          <p:spTgt spid="684"/>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14"/>
                                        </p:tgtEl>
                                        <p:attrNameLst>
                                          <p:attrName>style.visibility</p:attrName>
                                        </p:attrNameLst>
                                      </p:cBhvr>
                                      <p:to>
                                        <p:strVal val="visible"/>
                                      </p:to>
                                    </p:set>
                                    <p:animEffect transition="in" filter="fade">
                                      <p:cBhvr>
                                        <p:cTn id="91" dur="1000"/>
                                        <p:tgtEl>
                                          <p:spTgt spid="714"/>
                                        </p:tgtEl>
                                      </p:cBhvr>
                                    </p:animEffect>
                                    <p:anim calcmode="lin" valueType="num">
                                      <p:cBhvr>
                                        <p:cTn id="92" dur="1000" fill="hold"/>
                                        <p:tgtEl>
                                          <p:spTgt spid="714"/>
                                        </p:tgtEl>
                                        <p:attrNameLst>
                                          <p:attrName>ppt_x</p:attrName>
                                        </p:attrNameLst>
                                      </p:cBhvr>
                                      <p:tavLst>
                                        <p:tav tm="0">
                                          <p:val>
                                            <p:strVal val="#ppt_x"/>
                                          </p:val>
                                        </p:tav>
                                        <p:tav tm="100000">
                                          <p:val>
                                            <p:strVal val="#ppt_x"/>
                                          </p:val>
                                        </p:tav>
                                      </p:tavLst>
                                    </p:anim>
                                    <p:anim calcmode="lin" valueType="num">
                                      <p:cBhvr>
                                        <p:cTn id="93" dur="1000" fill="hold"/>
                                        <p:tgtEl>
                                          <p:spTgt spid="714"/>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63" grpId="0" animBg="1"/>
      <p:bldP spid="690" grpId="0" animBg="1"/>
      <p:bldP spid="712" grpId="0" animBg="1"/>
      <p:bldP spid="713" grpId="0" animBg="1"/>
      <p:bldP spid="12" grpId="0" animBg="1"/>
      <p:bldP spid="6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E.2</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Sometimes the plan view and profile view are included on the same sheet.</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42" y="702335"/>
            <a:ext cx="8512716" cy="54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34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Section Views</a:t>
            </a:r>
            <a:endParaRPr lang="en-US" sz="4000" dirty="0">
              <a:solidFill>
                <a:schemeClr val="bg1"/>
              </a:solidFill>
            </a:endParaRPr>
          </a:p>
        </p:txBody>
      </p:sp>
      <p:sp>
        <p:nvSpPr>
          <p:cNvPr id="52" name="Rectangle 4"/>
          <p:cNvSpPr txBox="1">
            <a:spLocks noChangeArrowheads="1"/>
          </p:cNvSpPr>
          <p:nvPr/>
        </p:nvSpPr>
        <p:spPr>
          <a:xfrm>
            <a:off x="686939" y="2743200"/>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Typical Section</a:t>
            </a:r>
          </a:p>
          <a:p>
            <a:endParaRPr lang="en-US" altLang="en-US" sz="3600" b="1" dirty="0" smtClean="0">
              <a:latin typeface="Arial" charset="0"/>
            </a:endParaRPr>
          </a:p>
          <a:p>
            <a:endParaRPr lang="en-US" altLang="en-US" sz="3600" b="1" dirty="0" smtClean="0">
              <a:latin typeface="Arial" charset="0"/>
            </a:endParaRPr>
          </a:p>
        </p:txBody>
      </p:sp>
      <p:grpSp>
        <p:nvGrpSpPr>
          <p:cNvPr id="612" name="Group 212"/>
          <p:cNvGrpSpPr>
            <a:grpSpLocks/>
          </p:cNvGrpSpPr>
          <p:nvPr/>
        </p:nvGrpSpPr>
        <p:grpSpPr bwMode="auto">
          <a:xfrm>
            <a:off x="3532678" y="3470548"/>
            <a:ext cx="5191125" cy="300038"/>
            <a:chOff x="2076" y="3882"/>
            <a:chExt cx="3270" cy="189"/>
          </a:xfrm>
        </p:grpSpPr>
        <p:sp>
          <p:nvSpPr>
            <p:cNvPr id="623"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1" name="Text Box 224"/>
          <p:cNvSpPr txBox="1">
            <a:spLocks noChangeArrowheads="1"/>
          </p:cNvSpPr>
          <p:nvPr/>
        </p:nvSpPr>
        <p:spPr bwMode="auto">
          <a:xfrm>
            <a:off x="1290485" y="3481351"/>
            <a:ext cx="1423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(B sheets)</a:t>
            </a:r>
            <a:endParaRPr lang="en-US" altLang="en-US" sz="2000" dirty="0"/>
          </a:p>
        </p:txBody>
      </p:sp>
    </p:spTree>
    <p:extLst>
      <p:ext uri="{BB962C8B-B14F-4D97-AF65-F5344CB8AC3E}">
        <p14:creationId xmlns:p14="http://schemas.microsoft.com/office/powerpoint/2010/main" val="992403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4" name="TextBox 83"/>
          <p:cNvSpPr txBox="1"/>
          <p:nvPr/>
        </p:nvSpPr>
        <p:spPr>
          <a:xfrm>
            <a:off x="885116" y="6194410"/>
            <a:ext cx="7373768" cy="276999"/>
          </a:xfrm>
          <a:prstGeom prst="rect">
            <a:avLst/>
          </a:prstGeom>
          <a:noFill/>
        </p:spPr>
        <p:txBody>
          <a:bodyPr wrap="square" rtlCol="0">
            <a:spAutoFit/>
          </a:bodyPr>
          <a:lstStyle/>
          <a:p>
            <a:pPr algn="ctr"/>
            <a:r>
              <a:rPr lang="en-US" sz="1200" i="1" dirty="0" smtClean="0"/>
              <a:t>Image courtesy of South Dakota Department of Transportation.</a:t>
            </a:r>
            <a:endParaRPr lang="en-US" sz="1200"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 name="Picture 61" descr="BeforeRoadwa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322" y="980281"/>
            <a:ext cx="76485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AfterRoadway"/>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7435" y="1037431"/>
            <a:ext cx="76374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2"/>
          <p:cNvSpPr>
            <a:spLocks noChangeShapeType="1"/>
          </p:cNvSpPr>
          <p:nvPr/>
        </p:nvSpPr>
        <p:spPr bwMode="auto">
          <a:xfrm flipV="1">
            <a:off x="4583472" y="1345406"/>
            <a:ext cx="0" cy="2124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60"/>
          <p:cNvGrpSpPr>
            <a:grpSpLocks/>
          </p:cNvGrpSpPr>
          <p:nvPr/>
        </p:nvGrpSpPr>
        <p:grpSpPr bwMode="auto">
          <a:xfrm>
            <a:off x="2154597" y="3342481"/>
            <a:ext cx="4394200" cy="323850"/>
            <a:chOff x="1326" y="2302"/>
            <a:chExt cx="2768" cy="204"/>
          </a:xfrm>
        </p:grpSpPr>
        <p:sp>
          <p:nvSpPr>
            <p:cNvPr id="23" name="Line 53"/>
            <p:cNvSpPr>
              <a:spLocks noChangeShapeType="1"/>
            </p:cNvSpPr>
            <p:nvPr/>
          </p:nvSpPr>
          <p:spPr bwMode="auto">
            <a:xfrm>
              <a:off x="1326" y="2302"/>
              <a:ext cx="344"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4"/>
            <p:cNvSpPr>
              <a:spLocks noChangeShapeType="1"/>
            </p:cNvSpPr>
            <p:nvPr/>
          </p:nvSpPr>
          <p:spPr bwMode="auto">
            <a:xfrm>
              <a:off x="1672" y="2362"/>
              <a:ext cx="554"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5"/>
            <p:cNvSpPr>
              <a:spLocks noChangeShapeType="1"/>
            </p:cNvSpPr>
            <p:nvPr/>
          </p:nvSpPr>
          <p:spPr bwMode="auto">
            <a:xfrm flipV="1">
              <a:off x="2228" y="2458"/>
              <a:ext cx="191"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6"/>
            <p:cNvSpPr>
              <a:spLocks noChangeShapeType="1"/>
            </p:cNvSpPr>
            <p:nvPr/>
          </p:nvSpPr>
          <p:spPr bwMode="auto">
            <a:xfrm flipV="1">
              <a:off x="2417" y="2438"/>
              <a:ext cx="439" cy="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7"/>
            <p:cNvSpPr>
              <a:spLocks noChangeShapeType="1"/>
            </p:cNvSpPr>
            <p:nvPr/>
          </p:nvSpPr>
          <p:spPr bwMode="auto">
            <a:xfrm>
              <a:off x="2856" y="2438"/>
              <a:ext cx="376" cy="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8"/>
            <p:cNvSpPr>
              <a:spLocks noChangeShapeType="1"/>
            </p:cNvSpPr>
            <p:nvPr/>
          </p:nvSpPr>
          <p:spPr bwMode="auto">
            <a:xfrm>
              <a:off x="3232" y="2443"/>
              <a:ext cx="196" cy="4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59"/>
            <p:cNvSpPr>
              <a:spLocks noChangeShapeType="1"/>
            </p:cNvSpPr>
            <p:nvPr/>
          </p:nvSpPr>
          <p:spPr bwMode="auto">
            <a:xfrm flipV="1">
              <a:off x="3428" y="2312"/>
              <a:ext cx="666" cy="1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65"/>
          <p:cNvGrpSpPr>
            <a:grpSpLocks/>
          </p:cNvGrpSpPr>
          <p:nvPr/>
        </p:nvGrpSpPr>
        <p:grpSpPr bwMode="auto">
          <a:xfrm>
            <a:off x="4592997" y="1183481"/>
            <a:ext cx="3675063" cy="457200"/>
            <a:chOff x="2850" y="942"/>
            <a:chExt cx="2315" cy="288"/>
          </a:xfrm>
        </p:grpSpPr>
        <p:sp>
          <p:nvSpPr>
            <p:cNvPr id="31" name="Text Box 62"/>
            <p:cNvSpPr txBox="1">
              <a:spLocks noChangeArrowheads="1"/>
            </p:cNvSpPr>
            <p:nvPr/>
          </p:nvSpPr>
          <p:spPr bwMode="auto">
            <a:xfrm>
              <a:off x="3353" y="942"/>
              <a:ext cx="18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400" dirty="0"/>
                <a:t>Project Center line</a:t>
              </a:r>
            </a:p>
          </p:txBody>
        </p:sp>
        <p:sp>
          <p:nvSpPr>
            <p:cNvPr id="32" name="Line 63"/>
            <p:cNvSpPr>
              <a:spLocks noChangeShapeType="1"/>
            </p:cNvSpPr>
            <p:nvPr/>
          </p:nvSpPr>
          <p:spPr bwMode="auto">
            <a:xfrm flipH="1">
              <a:off x="2850" y="1086"/>
              <a:ext cx="4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 name="TextBox 34"/>
          <p:cNvSpPr txBox="1"/>
          <p:nvPr/>
        </p:nvSpPr>
        <p:spPr>
          <a:xfrm>
            <a:off x="1166082" y="1817191"/>
            <a:ext cx="2417265" cy="461665"/>
          </a:xfrm>
          <a:prstGeom prst="rect">
            <a:avLst/>
          </a:prstGeom>
          <a:noFill/>
        </p:spPr>
        <p:txBody>
          <a:bodyPr wrap="none" rtlCol="0">
            <a:spAutoFit/>
          </a:bodyPr>
          <a:lstStyle/>
          <a:p>
            <a:r>
              <a:rPr lang="en-US" sz="2400" dirty="0" smtClean="0"/>
              <a:t>Typical Section</a:t>
            </a:r>
            <a:endParaRPr lang="en-US" sz="2400" dirty="0"/>
          </a:p>
        </p:txBody>
      </p:sp>
      <p:cxnSp>
        <p:nvCxnSpPr>
          <p:cNvPr id="36" name="Straight Arrow Connector 35"/>
          <p:cNvCxnSpPr/>
          <p:nvPr/>
        </p:nvCxnSpPr>
        <p:spPr bwMode="auto">
          <a:xfrm>
            <a:off x="2374714" y="2407443"/>
            <a:ext cx="56093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a:off x="2374714" y="2407443"/>
            <a:ext cx="355178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15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Grading.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3394" y="726865"/>
            <a:ext cx="8217213" cy="54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83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Grading.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223" y="1859574"/>
            <a:ext cx="9069554" cy="196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38925" y="1826188"/>
            <a:ext cx="5591312" cy="4387256"/>
            <a:chOff x="503386" y="-1232787"/>
            <a:chExt cx="5983624" cy="4600273"/>
          </a:xfrm>
        </p:grpSpPr>
        <p:sp>
          <p:nvSpPr>
            <p:cNvPr id="21" name="Text Box 1063"/>
            <p:cNvSpPr txBox="1">
              <a:spLocks noChangeArrowheads="1"/>
            </p:cNvSpPr>
            <p:nvPr/>
          </p:nvSpPr>
          <p:spPr bwMode="auto">
            <a:xfrm>
              <a:off x="711070" y="2108877"/>
              <a:ext cx="5775940" cy="125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sz="1800" dirty="0" smtClean="0"/>
                <a:t>The table </a:t>
              </a:r>
              <a:r>
                <a:rPr lang="en-US" sz="1800" dirty="0"/>
                <a:t>shows areas where </a:t>
              </a:r>
              <a:r>
                <a:rPr lang="en-US" sz="1800" dirty="0" smtClean="0"/>
                <a:t>this typical section applies (station ranges) </a:t>
              </a:r>
              <a:r>
                <a:rPr lang="en-US" sz="1800" dirty="0"/>
                <a:t>and </a:t>
              </a:r>
              <a:r>
                <a:rPr lang="en-US" sz="1800" dirty="0" smtClean="0"/>
                <a:t>also provides values for dimensions shown on section.</a:t>
              </a:r>
              <a:endParaRPr lang="en-US" sz="1800" dirty="0"/>
            </a:p>
          </p:txBody>
        </p:sp>
        <p:sp>
          <p:nvSpPr>
            <p:cNvPr id="22" name="Oval 1064"/>
            <p:cNvSpPr>
              <a:spLocks noChangeArrowheads="1"/>
            </p:cNvSpPr>
            <p:nvPr/>
          </p:nvSpPr>
          <p:spPr bwMode="auto">
            <a:xfrm>
              <a:off x="503386" y="-1232787"/>
              <a:ext cx="2438400" cy="230369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1065"/>
            <p:cNvSpPr>
              <a:spLocks noChangeShapeType="1"/>
            </p:cNvSpPr>
            <p:nvPr/>
          </p:nvSpPr>
          <p:spPr bwMode="auto">
            <a:xfrm flipH="1" flipV="1">
              <a:off x="2179785" y="994703"/>
              <a:ext cx="1298852" cy="11141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23"/>
          <p:cNvGrpSpPr/>
          <p:nvPr/>
        </p:nvGrpSpPr>
        <p:grpSpPr>
          <a:xfrm>
            <a:off x="2473020" y="1641522"/>
            <a:ext cx="1115434" cy="994839"/>
            <a:chOff x="1743978" y="3269764"/>
            <a:chExt cx="1115434" cy="994839"/>
          </a:xfrm>
        </p:grpSpPr>
        <p:sp>
          <p:nvSpPr>
            <p:cNvPr id="25" name="TextBox 24"/>
            <p:cNvSpPr txBox="1"/>
            <p:nvPr/>
          </p:nvSpPr>
          <p:spPr>
            <a:xfrm>
              <a:off x="1743978" y="3269764"/>
              <a:ext cx="1115434" cy="369332"/>
            </a:xfrm>
            <a:prstGeom prst="rect">
              <a:avLst/>
            </a:prstGeom>
            <a:solidFill>
              <a:schemeClr val="bg1"/>
            </a:solidFill>
          </p:spPr>
          <p:txBody>
            <a:bodyPr wrap="none" rtlCol="0">
              <a:spAutoFit/>
            </a:bodyPr>
            <a:lstStyle/>
            <a:p>
              <a:r>
                <a:rPr lang="en-US" b="1" dirty="0" smtClean="0"/>
                <a:t>Foreslope</a:t>
              </a:r>
              <a:endParaRPr lang="en-US" b="1" dirty="0"/>
            </a:p>
          </p:txBody>
        </p:sp>
        <p:cxnSp>
          <p:nvCxnSpPr>
            <p:cNvPr id="26" name="Straight Arrow Connector 25"/>
            <p:cNvCxnSpPr>
              <a:stCxn id="25" idx="2"/>
            </p:cNvCxnSpPr>
            <p:nvPr/>
          </p:nvCxnSpPr>
          <p:spPr bwMode="auto">
            <a:xfrm>
              <a:off x="2301695" y="3639096"/>
              <a:ext cx="527865" cy="62550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p:nvPr/>
        </p:nvGrpSpPr>
        <p:grpSpPr>
          <a:xfrm>
            <a:off x="6604001" y="1666502"/>
            <a:ext cx="1115434" cy="971275"/>
            <a:chOff x="6604001" y="1238525"/>
            <a:chExt cx="1115434" cy="971275"/>
          </a:xfrm>
        </p:grpSpPr>
        <p:sp>
          <p:nvSpPr>
            <p:cNvPr id="28" name="TextBox 27"/>
            <p:cNvSpPr txBox="1"/>
            <p:nvPr/>
          </p:nvSpPr>
          <p:spPr>
            <a:xfrm>
              <a:off x="6604001" y="1238525"/>
              <a:ext cx="1115434" cy="369332"/>
            </a:xfrm>
            <a:prstGeom prst="rect">
              <a:avLst/>
            </a:prstGeom>
            <a:solidFill>
              <a:schemeClr val="bg1"/>
            </a:solidFill>
          </p:spPr>
          <p:txBody>
            <a:bodyPr wrap="none" rtlCol="0">
              <a:spAutoFit/>
            </a:bodyPr>
            <a:lstStyle/>
            <a:p>
              <a:r>
                <a:rPr lang="en-US" b="1" dirty="0" smtClean="0"/>
                <a:t>Foreslope</a:t>
              </a:r>
              <a:endParaRPr lang="en-US" b="1" dirty="0"/>
            </a:p>
          </p:txBody>
        </p:sp>
        <p:cxnSp>
          <p:nvCxnSpPr>
            <p:cNvPr id="29" name="Straight Arrow Connector 28"/>
            <p:cNvCxnSpPr>
              <a:stCxn id="28" idx="2"/>
            </p:cNvCxnSpPr>
            <p:nvPr/>
          </p:nvCxnSpPr>
          <p:spPr bwMode="auto">
            <a:xfrm flipH="1">
              <a:off x="7120351" y="1607857"/>
              <a:ext cx="41367" cy="6019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7711199" y="2768129"/>
            <a:ext cx="1142942" cy="953594"/>
            <a:chOff x="7506452" y="2365390"/>
            <a:chExt cx="1142942" cy="953594"/>
          </a:xfrm>
        </p:grpSpPr>
        <p:cxnSp>
          <p:nvCxnSpPr>
            <p:cNvPr id="31" name="Straight Arrow Connector 30"/>
            <p:cNvCxnSpPr>
              <a:stCxn id="32" idx="0"/>
            </p:cNvCxnSpPr>
            <p:nvPr/>
          </p:nvCxnSpPr>
          <p:spPr bwMode="auto">
            <a:xfrm flipV="1">
              <a:off x="8077923" y="2365390"/>
              <a:ext cx="0" cy="58426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7506452" y="2949652"/>
              <a:ext cx="1142942" cy="369332"/>
            </a:xfrm>
            <a:prstGeom prst="rect">
              <a:avLst/>
            </a:prstGeom>
            <a:solidFill>
              <a:schemeClr val="bg1"/>
            </a:solidFill>
          </p:spPr>
          <p:txBody>
            <a:bodyPr wrap="none" rtlCol="0">
              <a:spAutoFit/>
            </a:bodyPr>
            <a:lstStyle/>
            <a:p>
              <a:r>
                <a:rPr lang="en-US" b="1" dirty="0" err="1" smtClean="0"/>
                <a:t>Backslope</a:t>
              </a:r>
              <a:endParaRPr lang="en-US" b="1" dirty="0"/>
            </a:p>
          </p:txBody>
        </p:sp>
      </p:grpSp>
      <p:grpSp>
        <p:nvGrpSpPr>
          <p:cNvPr id="33" name="Group 32"/>
          <p:cNvGrpSpPr/>
          <p:nvPr/>
        </p:nvGrpSpPr>
        <p:grpSpPr>
          <a:xfrm>
            <a:off x="6528999" y="2997655"/>
            <a:ext cx="1177851" cy="595481"/>
            <a:chOff x="6328601" y="2590800"/>
            <a:chExt cx="1177851" cy="595481"/>
          </a:xfrm>
          <a:solidFill>
            <a:schemeClr val="bg1"/>
          </a:solidFill>
        </p:grpSpPr>
        <p:sp>
          <p:nvSpPr>
            <p:cNvPr id="34" name="TextBox 33"/>
            <p:cNvSpPr txBox="1"/>
            <p:nvPr/>
          </p:nvSpPr>
          <p:spPr>
            <a:xfrm>
              <a:off x="6328601" y="2816949"/>
              <a:ext cx="683392" cy="369332"/>
            </a:xfrm>
            <a:prstGeom prst="rect">
              <a:avLst/>
            </a:prstGeom>
            <a:grpFill/>
          </p:spPr>
          <p:txBody>
            <a:bodyPr wrap="none" rtlCol="0">
              <a:spAutoFit/>
            </a:bodyPr>
            <a:lstStyle/>
            <a:p>
              <a:r>
                <a:rPr lang="en-US" b="1" dirty="0" smtClean="0"/>
                <a:t>Ditch</a:t>
              </a:r>
              <a:endParaRPr lang="en-US" b="1" dirty="0"/>
            </a:p>
          </p:txBody>
        </p:sp>
        <p:cxnSp>
          <p:nvCxnSpPr>
            <p:cNvPr id="35" name="Straight Connector 34"/>
            <p:cNvCxnSpPr>
              <a:stCxn id="34" idx="3"/>
            </p:cNvCxnSpPr>
            <p:nvPr/>
          </p:nvCxnSpPr>
          <p:spPr bwMode="auto">
            <a:xfrm flipV="1">
              <a:off x="7011993" y="2590800"/>
              <a:ext cx="494459" cy="410815"/>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p:cNvGrpSpPr/>
          <p:nvPr/>
        </p:nvGrpSpPr>
        <p:grpSpPr>
          <a:xfrm>
            <a:off x="5180200" y="845001"/>
            <a:ext cx="450038" cy="465305"/>
            <a:chOff x="4499831" y="4598894"/>
            <a:chExt cx="332143" cy="447838"/>
          </a:xfrm>
        </p:grpSpPr>
        <p:sp>
          <p:nvSpPr>
            <p:cNvPr id="37" name="TextBox 36"/>
            <p:cNvSpPr txBox="1"/>
            <p:nvPr/>
          </p:nvSpPr>
          <p:spPr>
            <a:xfrm>
              <a:off x="4499831" y="4598894"/>
              <a:ext cx="332143" cy="338554"/>
            </a:xfrm>
            <a:prstGeom prst="rect">
              <a:avLst/>
            </a:prstGeom>
            <a:solidFill>
              <a:schemeClr val="bg1"/>
            </a:solidFill>
          </p:spPr>
          <p:txBody>
            <a:bodyPr wrap="none" rtlCol="0">
              <a:spAutoFit/>
            </a:bodyPr>
            <a:lstStyle/>
            <a:p>
              <a:r>
                <a:rPr lang="en-US" sz="1600" dirty="0" smtClean="0"/>
                <a:t>C</a:t>
              </a:r>
              <a:endParaRPr lang="en-US" sz="1600" dirty="0"/>
            </a:p>
          </p:txBody>
        </p:sp>
        <p:sp>
          <p:nvSpPr>
            <p:cNvPr id="38" name="TextBox 37"/>
            <p:cNvSpPr txBox="1"/>
            <p:nvPr/>
          </p:nvSpPr>
          <p:spPr>
            <a:xfrm>
              <a:off x="4549165" y="4661642"/>
              <a:ext cx="215556" cy="385090"/>
            </a:xfrm>
            <a:prstGeom prst="rect">
              <a:avLst/>
            </a:prstGeom>
            <a:noFill/>
          </p:spPr>
          <p:txBody>
            <a:bodyPr wrap="none" rtlCol="0">
              <a:spAutoFit/>
            </a:bodyPr>
            <a:lstStyle/>
            <a:p>
              <a:r>
                <a:rPr lang="en-US" sz="2000" dirty="0" smtClean="0"/>
                <a:t>L</a:t>
              </a:r>
              <a:endParaRPr lang="en-US" sz="2000" dirty="0"/>
            </a:p>
          </p:txBody>
        </p:sp>
      </p:grpSp>
      <p:sp>
        <p:nvSpPr>
          <p:cNvPr id="39" name="TextBox 38"/>
          <p:cNvSpPr txBox="1"/>
          <p:nvPr/>
        </p:nvSpPr>
        <p:spPr>
          <a:xfrm>
            <a:off x="3030737" y="3810247"/>
            <a:ext cx="888385" cy="646331"/>
          </a:xfrm>
          <a:prstGeom prst="rect">
            <a:avLst/>
          </a:prstGeom>
          <a:noFill/>
        </p:spPr>
        <p:txBody>
          <a:bodyPr wrap="none" rtlCol="0">
            <a:spAutoFit/>
          </a:bodyPr>
          <a:lstStyle/>
          <a:p>
            <a:pPr algn="ctr"/>
            <a:r>
              <a:rPr lang="en-US" b="1" dirty="0" smtClean="0"/>
              <a:t>Fill</a:t>
            </a:r>
          </a:p>
          <a:p>
            <a:r>
              <a:rPr lang="en-US" b="1" dirty="0" smtClean="0"/>
              <a:t>Section</a:t>
            </a:r>
            <a:endParaRPr lang="en-US" b="1" dirty="0"/>
          </a:p>
        </p:txBody>
      </p:sp>
      <p:sp>
        <p:nvSpPr>
          <p:cNvPr id="40" name="TextBox 39"/>
          <p:cNvSpPr txBox="1"/>
          <p:nvPr/>
        </p:nvSpPr>
        <p:spPr>
          <a:xfrm>
            <a:off x="6987844" y="3810247"/>
            <a:ext cx="888385" cy="646331"/>
          </a:xfrm>
          <a:prstGeom prst="rect">
            <a:avLst/>
          </a:prstGeom>
          <a:noFill/>
        </p:spPr>
        <p:txBody>
          <a:bodyPr wrap="none" rtlCol="0">
            <a:spAutoFit/>
          </a:bodyPr>
          <a:lstStyle/>
          <a:p>
            <a:pPr algn="ctr"/>
            <a:r>
              <a:rPr lang="en-US" b="1" dirty="0" smtClean="0"/>
              <a:t>Cut</a:t>
            </a:r>
          </a:p>
          <a:p>
            <a:pPr algn="ctr"/>
            <a:r>
              <a:rPr lang="en-US" b="1" dirty="0" smtClean="0"/>
              <a:t>Section</a:t>
            </a:r>
            <a:endParaRPr lang="en-US" b="1" dirty="0"/>
          </a:p>
        </p:txBody>
      </p:sp>
      <p:sp>
        <p:nvSpPr>
          <p:cNvPr id="41" name="TextBox 40"/>
          <p:cNvSpPr txBox="1"/>
          <p:nvPr/>
        </p:nvSpPr>
        <p:spPr>
          <a:xfrm>
            <a:off x="3131362" y="743674"/>
            <a:ext cx="1352614" cy="461665"/>
          </a:xfrm>
          <a:prstGeom prst="rect">
            <a:avLst/>
          </a:prstGeom>
          <a:noFill/>
        </p:spPr>
        <p:txBody>
          <a:bodyPr wrap="none" rtlCol="0">
            <a:spAutoFit/>
          </a:bodyPr>
          <a:lstStyle/>
          <a:p>
            <a:pPr algn="ctr"/>
            <a:r>
              <a:rPr lang="en-US" sz="2400" b="1" u="sng" dirty="0" smtClean="0"/>
              <a:t>Left  Side</a:t>
            </a:r>
            <a:endParaRPr lang="en-US" sz="2400" b="1" u="sng" dirty="0"/>
          </a:p>
        </p:txBody>
      </p:sp>
      <p:sp>
        <p:nvSpPr>
          <p:cNvPr id="42" name="TextBox 41"/>
          <p:cNvSpPr txBox="1"/>
          <p:nvPr/>
        </p:nvSpPr>
        <p:spPr>
          <a:xfrm>
            <a:off x="6104809" y="734051"/>
            <a:ext cx="1528303" cy="461665"/>
          </a:xfrm>
          <a:prstGeom prst="rect">
            <a:avLst/>
          </a:prstGeom>
          <a:noFill/>
        </p:spPr>
        <p:txBody>
          <a:bodyPr wrap="none" rtlCol="0">
            <a:spAutoFit/>
          </a:bodyPr>
          <a:lstStyle/>
          <a:p>
            <a:pPr algn="ctr"/>
            <a:r>
              <a:rPr lang="en-US" sz="2400" b="1" u="sng" dirty="0" smtClean="0"/>
              <a:t>Right  Side</a:t>
            </a:r>
            <a:endParaRPr lang="en-US" sz="2400" b="1" u="sng" dirty="0"/>
          </a:p>
        </p:txBody>
      </p:sp>
      <p:cxnSp>
        <p:nvCxnSpPr>
          <p:cNvPr id="4" name="Straight Connector 3"/>
          <p:cNvCxnSpPr>
            <a:stCxn id="38" idx="2"/>
          </p:cNvCxnSpPr>
          <p:nvPr/>
        </p:nvCxnSpPr>
        <p:spPr>
          <a:xfrm>
            <a:off x="5393079" y="1310306"/>
            <a:ext cx="0" cy="3261693"/>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1200" y="4706186"/>
            <a:ext cx="3101885" cy="1200329"/>
          </a:xfrm>
          <a:prstGeom prst="rect">
            <a:avLst/>
          </a:prstGeom>
          <a:solidFill>
            <a:srgbClr val="FFFF00"/>
          </a:solidFill>
        </p:spPr>
        <p:txBody>
          <a:bodyPr wrap="square" rtlCol="0">
            <a:spAutoFit/>
          </a:bodyPr>
          <a:lstStyle/>
          <a:p>
            <a:pPr algn="ctr"/>
            <a:r>
              <a:rPr lang="en-US" b="1" dirty="0" smtClean="0"/>
              <a:t>NOTE:</a:t>
            </a:r>
          </a:p>
          <a:p>
            <a:pPr algn="ctr"/>
            <a:r>
              <a:rPr lang="en-US" dirty="0" smtClean="0"/>
              <a:t>Longitudinal utility installations are </a:t>
            </a:r>
            <a:r>
              <a:rPr lang="en-US" b="1" dirty="0" smtClean="0"/>
              <a:t>NOT</a:t>
            </a:r>
            <a:r>
              <a:rPr lang="en-US" dirty="0" smtClean="0"/>
              <a:t> allowed in the foreslope or ditch bottom.</a:t>
            </a:r>
            <a:endParaRPr lang="en-US" dirty="0"/>
          </a:p>
        </p:txBody>
      </p:sp>
      <p:grpSp>
        <p:nvGrpSpPr>
          <p:cNvPr id="45" name="Group 44"/>
          <p:cNvGrpSpPr/>
          <p:nvPr/>
        </p:nvGrpSpPr>
        <p:grpSpPr>
          <a:xfrm>
            <a:off x="3801874" y="2636361"/>
            <a:ext cx="1287147" cy="1070230"/>
            <a:chOff x="1743978" y="2845865"/>
            <a:chExt cx="1955920" cy="1070230"/>
          </a:xfrm>
        </p:grpSpPr>
        <p:sp>
          <p:nvSpPr>
            <p:cNvPr id="46" name="TextBox 45"/>
            <p:cNvSpPr txBox="1"/>
            <p:nvPr/>
          </p:nvSpPr>
          <p:spPr>
            <a:xfrm>
              <a:off x="1743978" y="3269764"/>
              <a:ext cx="1955920" cy="646331"/>
            </a:xfrm>
            <a:prstGeom prst="rect">
              <a:avLst/>
            </a:prstGeom>
            <a:solidFill>
              <a:schemeClr val="bg1"/>
            </a:solidFill>
          </p:spPr>
          <p:txBody>
            <a:bodyPr wrap="none" rtlCol="0">
              <a:spAutoFit/>
            </a:bodyPr>
            <a:lstStyle/>
            <a:p>
              <a:r>
                <a:rPr lang="en-US" b="1" dirty="0" smtClean="0"/>
                <a:t>Shoulder</a:t>
              </a:r>
            </a:p>
            <a:p>
              <a:r>
                <a:rPr lang="en-US" b="1" dirty="0" smtClean="0"/>
                <a:t>Break Point</a:t>
              </a:r>
              <a:endParaRPr lang="en-US" b="1" dirty="0"/>
            </a:p>
          </p:txBody>
        </p:sp>
        <p:cxnSp>
          <p:nvCxnSpPr>
            <p:cNvPr id="47" name="Straight Arrow Connector 46"/>
            <p:cNvCxnSpPr>
              <a:stCxn id="46" idx="0"/>
            </p:cNvCxnSpPr>
            <p:nvPr/>
          </p:nvCxnSpPr>
          <p:spPr bwMode="auto">
            <a:xfrm flipH="1" flipV="1">
              <a:off x="2219493" y="2845865"/>
              <a:ext cx="502445"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Arrow Connector 51"/>
          <p:cNvCxnSpPr>
            <a:stCxn id="46" idx="0"/>
          </p:cNvCxnSpPr>
          <p:nvPr/>
        </p:nvCxnSpPr>
        <p:spPr bwMode="auto">
          <a:xfrm flipV="1">
            <a:off x="4445448" y="2636361"/>
            <a:ext cx="2310821"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2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u="sng" dirty="0" smtClean="0"/>
              <a:t>Typical Sections</a:t>
            </a:r>
            <a:endParaRPr lang="en-US" sz="2800"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B.3</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Paving.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4073" y="740583"/>
            <a:ext cx="8235855" cy="545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063"/>
          <p:cNvSpPr txBox="1">
            <a:spLocks noChangeArrowheads="1"/>
          </p:cNvSpPr>
          <p:nvPr/>
        </p:nvSpPr>
        <p:spPr bwMode="auto">
          <a:xfrm>
            <a:off x="4131092" y="2209800"/>
            <a:ext cx="3788217" cy="1446551"/>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Note the presence of sub-drains!</a:t>
            </a:r>
          </a:p>
          <a:p>
            <a:pPr algn="ctr"/>
            <a:endParaRPr lang="en-US" altLang="en-US" sz="1000" dirty="0" smtClean="0"/>
          </a:p>
          <a:p>
            <a:pPr algn="ctr"/>
            <a:r>
              <a:rPr lang="en-US" altLang="en-US" sz="1400" i="1" dirty="0" err="1" smtClean="0"/>
              <a:t>Subdrains</a:t>
            </a:r>
            <a:r>
              <a:rPr lang="en-US" altLang="en-US" sz="1400" i="1" dirty="0" smtClean="0"/>
              <a:t> are typically constructed</a:t>
            </a:r>
          </a:p>
          <a:p>
            <a:pPr algn="ctr"/>
            <a:r>
              <a:rPr lang="en-US" altLang="en-US" sz="1400" i="1" dirty="0" smtClean="0"/>
              <a:t>42” deep and are outlet into the ditch</a:t>
            </a:r>
          </a:p>
          <a:p>
            <a:pPr algn="ctr"/>
            <a:r>
              <a:rPr lang="en-US" altLang="en-US" sz="1400" i="1" dirty="0" smtClean="0"/>
              <a:t>(through the foreslope) every 500’.</a:t>
            </a:r>
          </a:p>
          <a:p>
            <a:pPr algn="ctr"/>
            <a:endParaRPr lang="en-US" altLang="en-US" sz="1800" dirty="0" smtClean="0"/>
          </a:p>
        </p:txBody>
      </p:sp>
      <p:sp>
        <p:nvSpPr>
          <p:cNvPr id="21" name="Oval 1064"/>
          <p:cNvSpPr>
            <a:spLocks noChangeArrowheads="1"/>
          </p:cNvSpPr>
          <p:nvPr/>
        </p:nvSpPr>
        <p:spPr bwMode="auto">
          <a:xfrm>
            <a:off x="54102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2" name="Line 1065"/>
          <p:cNvSpPr>
            <a:spLocks noChangeShapeType="1"/>
          </p:cNvSpPr>
          <p:nvPr/>
        </p:nvSpPr>
        <p:spPr bwMode="auto">
          <a:xfrm flipH="1" flipV="1">
            <a:off x="5924550" y="1904999"/>
            <a:ext cx="247650" cy="304799"/>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65"/>
          <p:cNvSpPr>
            <a:spLocks noChangeShapeType="1"/>
          </p:cNvSpPr>
          <p:nvPr/>
        </p:nvSpPr>
        <p:spPr bwMode="auto">
          <a:xfrm flipH="1">
            <a:off x="5676900" y="3660670"/>
            <a:ext cx="266700" cy="7589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1064"/>
          <p:cNvSpPr>
            <a:spLocks noChangeArrowheads="1"/>
          </p:cNvSpPr>
          <p:nvPr/>
        </p:nvSpPr>
        <p:spPr bwMode="auto">
          <a:xfrm>
            <a:off x="5295900" y="44196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5" name="Oval 1064"/>
          <p:cNvSpPr>
            <a:spLocks noChangeArrowheads="1"/>
          </p:cNvSpPr>
          <p:nvPr/>
        </p:nvSpPr>
        <p:spPr bwMode="auto">
          <a:xfrm>
            <a:off x="32766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6" name="Oval 1064"/>
          <p:cNvSpPr>
            <a:spLocks noChangeArrowheads="1"/>
          </p:cNvSpPr>
          <p:nvPr/>
        </p:nvSpPr>
        <p:spPr bwMode="auto">
          <a:xfrm>
            <a:off x="3962400" y="4364611"/>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7" name="Line 1065"/>
          <p:cNvSpPr>
            <a:spLocks noChangeShapeType="1"/>
          </p:cNvSpPr>
          <p:nvPr/>
        </p:nvSpPr>
        <p:spPr bwMode="auto">
          <a:xfrm flipH="1">
            <a:off x="4572000" y="3660670"/>
            <a:ext cx="1371600" cy="10256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65"/>
          <p:cNvSpPr>
            <a:spLocks noChangeShapeType="1"/>
          </p:cNvSpPr>
          <p:nvPr/>
        </p:nvSpPr>
        <p:spPr bwMode="auto">
          <a:xfrm flipH="1" flipV="1">
            <a:off x="3810000" y="1828799"/>
            <a:ext cx="2362200" cy="38100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p:cNvSpPr/>
          <p:nvPr/>
        </p:nvSpPr>
        <p:spPr>
          <a:xfrm>
            <a:off x="4800600" y="914400"/>
            <a:ext cx="1905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4040135"/>
            <a:ext cx="266700" cy="455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63"/>
          <p:cNvSpPr txBox="1">
            <a:spLocks noChangeArrowheads="1"/>
          </p:cNvSpPr>
          <p:nvPr/>
        </p:nvSpPr>
        <p:spPr bwMode="auto">
          <a:xfrm>
            <a:off x="380852" y="3025491"/>
            <a:ext cx="2869167" cy="1015663"/>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i="1" dirty="0" smtClean="0"/>
              <a:t>This is where you can also see if a Centerline (CL) or a Baseline (BL) is used on each section of the project.</a:t>
            </a:r>
          </a:p>
          <a:p>
            <a:pPr algn="ctr"/>
            <a:endParaRPr lang="en-US" altLang="en-US" sz="1800" dirty="0" smtClean="0"/>
          </a:p>
        </p:txBody>
      </p:sp>
      <p:cxnSp>
        <p:nvCxnSpPr>
          <p:cNvPr id="6" name="Straight Arrow Connector 5"/>
          <p:cNvCxnSpPr>
            <a:stCxn id="30" idx="3"/>
            <a:endCxn id="3" idx="3"/>
          </p:cNvCxnSpPr>
          <p:nvPr/>
        </p:nvCxnSpPr>
        <p:spPr>
          <a:xfrm flipV="1">
            <a:off x="3250019" y="1499767"/>
            <a:ext cx="1578479" cy="20335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4" idx="1"/>
          </p:cNvCxnSpPr>
          <p:nvPr/>
        </p:nvCxnSpPr>
        <p:spPr>
          <a:xfrm>
            <a:off x="3250019" y="3533323"/>
            <a:ext cx="1513438" cy="5735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3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3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 grpId="0" animBg="1"/>
      <p:bldP spid="4"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Slope Ratio</a:t>
            </a:r>
            <a:endParaRPr lang="en-US" sz="2400" dirty="0">
              <a:solidFill>
                <a:schemeClr val="bg1"/>
              </a:solidFill>
            </a:endParaRPr>
          </a:p>
        </p:txBody>
      </p:sp>
      <p:sp>
        <p:nvSpPr>
          <p:cNvPr id="48" name="TextBox 47"/>
          <p:cNvSpPr txBox="1"/>
          <p:nvPr/>
        </p:nvSpPr>
        <p:spPr>
          <a:xfrm>
            <a:off x="885115" y="5847633"/>
            <a:ext cx="7373768" cy="369332"/>
          </a:xfrm>
          <a:prstGeom prst="rect">
            <a:avLst/>
          </a:prstGeom>
          <a:noFill/>
        </p:spPr>
        <p:txBody>
          <a:bodyPr wrap="square" rtlCol="0">
            <a:spAutoFit/>
          </a:bodyPr>
          <a:lstStyle/>
          <a:p>
            <a:pPr algn="ctr"/>
            <a:r>
              <a:rPr lang="en-US" i="1" dirty="0" smtClean="0"/>
              <a:t>NOTE: this is different than the mathematical slope of V:H!</a:t>
            </a:r>
            <a:endParaRPr lang="en-US" i="1" dirty="0"/>
          </a:p>
        </p:txBody>
      </p:sp>
      <p:sp>
        <p:nvSpPr>
          <p:cNvPr id="49" name="Text Box 24"/>
          <p:cNvSpPr txBox="1">
            <a:spLocks noChangeArrowheads="1"/>
          </p:cNvSpPr>
          <p:nvPr/>
        </p:nvSpPr>
        <p:spPr bwMode="auto">
          <a:xfrm>
            <a:off x="641783" y="712726"/>
            <a:ext cx="1999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latin typeface="Arial Black" pitchFamily="34" charset="0"/>
              </a:rPr>
              <a:t>3:1 Slope</a:t>
            </a:r>
          </a:p>
        </p:txBody>
      </p:sp>
      <p:sp>
        <p:nvSpPr>
          <p:cNvPr id="50" name="AutoShape 17"/>
          <p:cNvSpPr>
            <a:spLocks noChangeArrowheads="1"/>
          </p:cNvSpPr>
          <p:nvPr/>
        </p:nvSpPr>
        <p:spPr bwMode="auto">
          <a:xfrm flipH="1">
            <a:off x="1397433" y="1452501"/>
            <a:ext cx="5967413" cy="2009775"/>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1" name="AutoShape 27"/>
          <p:cNvSpPr>
            <a:spLocks noChangeArrowheads="1"/>
          </p:cNvSpPr>
          <p:nvPr/>
        </p:nvSpPr>
        <p:spPr bwMode="auto">
          <a:xfrm>
            <a:off x="1368858"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AutoShape 28"/>
          <p:cNvSpPr>
            <a:spLocks noChangeArrowheads="1"/>
          </p:cNvSpPr>
          <p:nvPr/>
        </p:nvSpPr>
        <p:spPr bwMode="auto">
          <a:xfrm>
            <a:off x="3338946"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AutoShape 29"/>
          <p:cNvSpPr>
            <a:spLocks noChangeArrowheads="1"/>
          </p:cNvSpPr>
          <p:nvPr/>
        </p:nvSpPr>
        <p:spPr bwMode="auto">
          <a:xfrm>
            <a:off x="531062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AutoShape 30"/>
          <p:cNvSpPr>
            <a:spLocks noChangeArrowheads="1"/>
          </p:cNvSpPr>
          <p:nvPr/>
        </p:nvSpPr>
        <p:spPr bwMode="auto">
          <a:xfrm>
            <a:off x="7280708" y="1390588"/>
            <a:ext cx="142875" cy="14605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6" name="AutoShape 31"/>
          <p:cNvSpPr>
            <a:spLocks noChangeArrowheads="1"/>
          </p:cNvSpPr>
          <p:nvPr/>
        </p:nvSpPr>
        <p:spPr bwMode="auto">
          <a:xfrm>
            <a:off x="728547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7" name="Text Box 32"/>
          <p:cNvSpPr txBox="1">
            <a:spLocks noChangeArrowheads="1"/>
          </p:cNvSpPr>
          <p:nvPr/>
        </p:nvSpPr>
        <p:spPr bwMode="auto">
          <a:xfrm>
            <a:off x="2530233" y="300061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1</a:t>
            </a:r>
            <a:endParaRPr lang="en-US" altLang="en-US" sz="2400" dirty="0">
              <a:latin typeface="Arial Black" pitchFamily="34" charset="0"/>
            </a:endParaRPr>
          </a:p>
        </p:txBody>
      </p:sp>
      <p:sp>
        <p:nvSpPr>
          <p:cNvPr id="58" name="Text Box 33"/>
          <p:cNvSpPr txBox="1">
            <a:spLocks noChangeArrowheads="1"/>
          </p:cNvSpPr>
          <p:nvPr/>
        </p:nvSpPr>
        <p:spPr bwMode="auto">
          <a:xfrm>
            <a:off x="4177577"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2</a:t>
            </a:r>
            <a:endParaRPr lang="en-US" altLang="en-US" sz="2400" dirty="0">
              <a:latin typeface="Arial Black" pitchFamily="34" charset="0"/>
            </a:endParaRPr>
          </a:p>
        </p:txBody>
      </p:sp>
      <p:sp>
        <p:nvSpPr>
          <p:cNvPr id="59" name="Text Box 34"/>
          <p:cNvSpPr txBox="1">
            <a:spLocks noChangeArrowheads="1"/>
          </p:cNvSpPr>
          <p:nvPr/>
        </p:nvSpPr>
        <p:spPr bwMode="auto">
          <a:xfrm>
            <a:off x="6270721"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3</a:t>
            </a:r>
            <a:endParaRPr lang="en-US" altLang="en-US" sz="2400" dirty="0">
              <a:latin typeface="Arial Black" pitchFamily="34" charset="0"/>
            </a:endParaRPr>
          </a:p>
        </p:txBody>
      </p:sp>
      <p:sp>
        <p:nvSpPr>
          <p:cNvPr id="60" name="Text Box 38"/>
          <p:cNvSpPr txBox="1">
            <a:spLocks noChangeArrowheads="1"/>
          </p:cNvSpPr>
          <p:nvPr/>
        </p:nvSpPr>
        <p:spPr bwMode="auto">
          <a:xfrm rot="-1106097">
            <a:off x="3749267" y="1856667"/>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Slope</a:t>
            </a:r>
          </a:p>
        </p:txBody>
      </p:sp>
      <p:sp>
        <p:nvSpPr>
          <p:cNvPr id="61" name="Text Box 39"/>
          <p:cNvSpPr txBox="1">
            <a:spLocks noChangeArrowheads="1"/>
          </p:cNvSpPr>
          <p:nvPr/>
        </p:nvSpPr>
        <p:spPr bwMode="auto">
          <a:xfrm>
            <a:off x="3273207" y="3665476"/>
            <a:ext cx="2215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 Horizontal</a:t>
            </a:r>
          </a:p>
        </p:txBody>
      </p:sp>
      <p:grpSp>
        <p:nvGrpSpPr>
          <p:cNvPr id="62" name="Group 43"/>
          <p:cNvGrpSpPr>
            <a:grpSpLocks/>
          </p:cNvGrpSpPr>
          <p:nvPr/>
        </p:nvGrpSpPr>
        <p:grpSpPr bwMode="auto">
          <a:xfrm>
            <a:off x="7355327" y="1790641"/>
            <a:ext cx="1036638" cy="1516063"/>
            <a:chOff x="4627" y="1502"/>
            <a:chExt cx="653" cy="955"/>
          </a:xfrm>
        </p:grpSpPr>
        <p:sp>
          <p:nvSpPr>
            <p:cNvPr id="63" name="Text Box 35"/>
            <p:cNvSpPr txBox="1">
              <a:spLocks noChangeArrowheads="1"/>
            </p:cNvSpPr>
            <p:nvPr/>
          </p:nvSpPr>
          <p:spPr bwMode="auto">
            <a:xfrm>
              <a:off x="4627" y="1726"/>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latin typeface="Arial Black" pitchFamily="34" charset="0"/>
                </a:rPr>
                <a:t>1</a:t>
              </a:r>
            </a:p>
          </p:txBody>
        </p:sp>
        <p:sp>
          <p:nvSpPr>
            <p:cNvPr id="64" name="Text Box 40"/>
            <p:cNvSpPr txBox="1">
              <a:spLocks noChangeArrowheads="1"/>
            </p:cNvSpPr>
            <p:nvPr/>
          </p:nvSpPr>
          <p:spPr bwMode="auto">
            <a:xfrm rot="16200000">
              <a:off x="4657" y="1834"/>
              <a:ext cx="9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Vertical</a:t>
              </a:r>
            </a:p>
          </p:txBody>
        </p:sp>
      </p:grpSp>
      <p:sp>
        <p:nvSpPr>
          <p:cNvPr id="65" name="Text Box 42"/>
          <p:cNvSpPr txBox="1">
            <a:spLocks noChangeArrowheads="1"/>
          </p:cNvSpPr>
          <p:nvPr/>
        </p:nvSpPr>
        <p:spPr bwMode="auto">
          <a:xfrm>
            <a:off x="855648" y="4684651"/>
            <a:ext cx="75548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The first number is the number of </a:t>
            </a:r>
            <a:r>
              <a:rPr lang="en-US" altLang="en-US" sz="2000" dirty="0" smtClean="0"/>
              <a:t>feet the </a:t>
            </a:r>
            <a:r>
              <a:rPr lang="en-US" altLang="en-US" sz="2000" dirty="0"/>
              <a:t>slope must go horizontally to </a:t>
            </a:r>
            <a:r>
              <a:rPr lang="en-US" altLang="en-US" sz="2000" dirty="0" smtClean="0"/>
              <a:t>raise one </a:t>
            </a:r>
            <a:r>
              <a:rPr lang="en-US" altLang="en-US" sz="2000" dirty="0"/>
              <a:t>foot vertically.</a:t>
            </a:r>
          </a:p>
        </p:txBody>
      </p:sp>
      <p:sp>
        <p:nvSpPr>
          <p:cNvPr id="66" name="Text Box 24"/>
          <p:cNvSpPr txBox="1">
            <a:spLocks noChangeArrowheads="1"/>
          </p:cNvSpPr>
          <p:nvPr/>
        </p:nvSpPr>
        <p:spPr bwMode="auto">
          <a:xfrm>
            <a:off x="879616" y="1524877"/>
            <a:ext cx="1552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b="0" i="1" dirty="0" smtClean="0">
                <a:latin typeface="Arial" panose="020B0604020202020204" pitchFamily="34" charset="0"/>
                <a:cs typeface="Arial" panose="020B0604020202020204" pitchFamily="34" charset="0"/>
              </a:rPr>
              <a:t>H:V    </a:t>
            </a:r>
            <a:r>
              <a:rPr lang="en-US" altLang="en-US" sz="2000" b="0" i="1" dirty="0">
                <a:latin typeface="Arial" panose="020B0604020202020204" pitchFamily="34" charset="0"/>
                <a:cs typeface="Arial" panose="020B0604020202020204" pitchFamily="34" charset="0"/>
              </a:rPr>
              <a:t>Slope</a:t>
            </a:r>
          </a:p>
        </p:txBody>
      </p:sp>
    </p:spTree>
    <p:extLst>
      <p:ext uri="{BB962C8B-B14F-4D97-AF65-F5344CB8AC3E}">
        <p14:creationId xmlns:p14="http://schemas.microsoft.com/office/powerpoint/2010/main" val="487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Title Sheet: Project Number</a:t>
            </a:r>
            <a:endParaRPr lang="en-US" u="sng" dirty="0"/>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6" name="Oval 5"/>
          <p:cNvSpPr/>
          <p:nvPr/>
        </p:nvSpPr>
        <p:spPr>
          <a:xfrm>
            <a:off x="762000" y="1295400"/>
            <a:ext cx="381000" cy="2362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248400" y="5181600"/>
            <a:ext cx="304800" cy="15240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7709554" y="609600"/>
            <a:ext cx="278091" cy="13716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Section Views</a:t>
            </a:r>
            <a:endParaRPr lang="en-US" sz="4000" dirty="0">
              <a:solidFill>
                <a:schemeClr val="bg1"/>
              </a:solidFill>
            </a:endParaRPr>
          </a:p>
        </p:txBody>
      </p:sp>
      <p:sp>
        <p:nvSpPr>
          <p:cNvPr id="642" name="Rectangle 4"/>
          <p:cNvSpPr txBox="1">
            <a:spLocks noChangeArrowheads="1"/>
          </p:cNvSpPr>
          <p:nvPr/>
        </p:nvSpPr>
        <p:spPr>
          <a:xfrm>
            <a:off x="817562" y="2138179"/>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Cross Section</a:t>
            </a:r>
          </a:p>
          <a:p>
            <a:endParaRPr lang="en-US" altLang="en-US" sz="3600" b="1" dirty="0" smtClean="0">
              <a:latin typeface="Arial" charset="0"/>
            </a:endParaRPr>
          </a:p>
          <a:p>
            <a:endParaRPr lang="en-US" altLang="en-US" sz="3600" b="1" dirty="0" smtClean="0">
              <a:latin typeface="Arial" charset="0"/>
            </a:endParaRPr>
          </a:p>
        </p:txBody>
      </p:sp>
      <p:grpSp>
        <p:nvGrpSpPr>
          <p:cNvPr id="643" name="Group 212"/>
          <p:cNvGrpSpPr>
            <a:grpSpLocks/>
          </p:cNvGrpSpPr>
          <p:nvPr/>
        </p:nvGrpSpPr>
        <p:grpSpPr bwMode="auto">
          <a:xfrm>
            <a:off x="3634235" y="2301171"/>
            <a:ext cx="5191125" cy="1423988"/>
            <a:chOff x="2076" y="3174"/>
            <a:chExt cx="3270" cy="897"/>
          </a:xfrm>
        </p:grpSpPr>
        <p:sp>
          <p:nvSpPr>
            <p:cNvPr id="644"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50" name="Group 576"/>
            <p:cNvGrpSpPr>
              <a:grpSpLocks/>
            </p:cNvGrpSpPr>
            <p:nvPr/>
          </p:nvGrpSpPr>
          <p:grpSpPr bwMode="auto">
            <a:xfrm>
              <a:off x="3841" y="3708"/>
              <a:ext cx="88" cy="177"/>
              <a:chOff x="2120" y="2679"/>
              <a:chExt cx="66" cy="138"/>
            </a:xfrm>
          </p:grpSpPr>
          <p:sp>
            <p:nvSpPr>
              <p:cNvPr id="668"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1"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9"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71" name="Object 214"/>
          <p:cNvGraphicFramePr>
            <a:graphicFrameLocks noChangeAspect="1"/>
          </p:cNvGraphicFramePr>
          <p:nvPr>
            <p:extLst>
              <p:ext uri="{D42A27DB-BD31-4B8C-83A1-F6EECF244321}">
                <p14:modId xmlns:p14="http://schemas.microsoft.com/office/powerpoint/2010/main" val="1777358857"/>
              </p:ext>
            </p:extLst>
          </p:nvPr>
        </p:nvGraphicFramePr>
        <p:xfrm>
          <a:off x="7395023" y="2812346"/>
          <a:ext cx="365125" cy="641350"/>
        </p:xfrm>
        <a:graphic>
          <a:graphicData uri="http://schemas.openxmlformats.org/presentationml/2006/ole">
            <mc:AlternateContent xmlns:mc="http://schemas.openxmlformats.org/markup-compatibility/2006">
              <mc:Choice xmlns:v="urn:schemas-microsoft-com:vml" Requires="v">
                <p:oleObj spid="_x0000_s15594"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5023" y="281234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 name="Text Box 224"/>
          <p:cNvSpPr txBox="1">
            <a:spLocks noChangeArrowheads="1"/>
          </p:cNvSpPr>
          <p:nvPr/>
        </p:nvSpPr>
        <p:spPr bwMode="auto">
          <a:xfrm>
            <a:off x="1421108" y="2876330"/>
            <a:ext cx="23381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 X, &amp; Y sheets)</a:t>
            </a:r>
            <a:endParaRPr lang="en-US" altLang="en-US" sz="2000" dirty="0"/>
          </a:p>
        </p:txBody>
      </p:sp>
    </p:spTree>
    <p:extLst>
      <p:ext uri="{BB962C8B-B14F-4D97-AF65-F5344CB8AC3E}">
        <p14:creationId xmlns:p14="http://schemas.microsoft.com/office/powerpoint/2010/main" val="2363764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724494077"/>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6618"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pic>
        <p:nvPicPr>
          <p:cNvPr id="16386"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490656" y="838201"/>
            <a:ext cx="8162688" cy="53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37"/>
          <p:cNvSpPr txBox="1">
            <a:spLocks noChangeArrowheads="1"/>
          </p:cNvSpPr>
          <p:nvPr/>
        </p:nvSpPr>
        <p:spPr bwMode="auto">
          <a:xfrm rot="16200000">
            <a:off x="5614951" y="3228201"/>
            <a:ext cx="5333998" cy="553998"/>
          </a:xfrm>
          <a:prstGeom prst="rect">
            <a:avLst/>
          </a:prstGeom>
          <a:solidFill>
            <a:schemeClr val="bg1"/>
          </a:solidFill>
          <a:ln>
            <a:noFill/>
          </a:ln>
          <a:effectLs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600" u="sng" dirty="0"/>
              <a:t>Cross </a:t>
            </a:r>
            <a:r>
              <a:rPr lang="en-US" altLang="en-US" sz="1600" u="sng" dirty="0" smtClean="0"/>
              <a:t>section frequency: 50’ (rural) or 25’ (urban)</a:t>
            </a:r>
            <a:endParaRPr lang="en-US" altLang="en-US" sz="1600" u="sng" dirty="0"/>
          </a:p>
          <a:p>
            <a:pPr algn="ctr"/>
            <a:r>
              <a:rPr lang="en-US" altLang="en-US" sz="1400" b="0" i="1" dirty="0"/>
              <a:t>(stationing is shown at the lower </a:t>
            </a:r>
            <a:r>
              <a:rPr lang="en-US" altLang="en-US" sz="1400" b="0" i="1" dirty="0" smtClean="0"/>
              <a:t>center of </a:t>
            </a:r>
            <a:r>
              <a:rPr lang="en-US" altLang="en-US" sz="1400" b="0" i="1" dirty="0"/>
              <a:t>each </a:t>
            </a:r>
            <a:r>
              <a:rPr lang="en-US" altLang="en-US" sz="1400" b="0" i="1" dirty="0" smtClean="0"/>
              <a:t>cross section</a:t>
            </a:r>
            <a:r>
              <a:rPr lang="en-US" altLang="en-US" sz="1400" b="0" i="1" dirty="0"/>
              <a:t>)</a:t>
            </a:r>
          </a:p>
        </p:txBody>
      </p:sp>
      <p:sp>
        <p:nvSpPr>
          <p:cNvPr id="50" name="Oval 40"/>
          <p:cNvSpPr>
            <a:spLocks noChangeArrowheads="1"/>
          </p:cNvSpPr>
          <p:nvPr/>
        </p:nvSpPr>
        <p:spPr bwMode="auto">
          <a:xfrm>
            <a:off x="4286545" y="5686466"/>
            <a:ext cx="570910" cy="276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Oval 40"/>
          <p:cNvSpPr>
            <a:spLocks noChangeArrowheads="1"/>
          </p:cNvSpPr>
          <p:nvPr/>
        </p:nvSpPr>
        <p:spPr bwMode="auto">
          <a:xfrm>
            <a:off x="4286545" y="4421520"/>
            <a:ext cx="570910" cy="26002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Oval 40"/>
          <p:cNvSpPr>
            <a:spLocks noChangeArrowheads="1"/>
          </p:cNvSpPr>
          <p:nvPr/>
        </p:nvSpPr>
        <p:spPr bwMode="auto">
          <a:xfrm>
            <a:off x="4299348" y="3093956"/>
            <a:ext cx="545305" cy="2890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Oval 40"/>
          <p:cNvSpPr>
            <a:spLocks noChangeArrowheads="1"/>
          </p:cNvSpPr>
          <p:nvPr/>
        </p:nvSpPr>
        <p:spPr bwMode="auto">
          <a:xfrm>
            <a:off x="4299347" y="1851722"/>
            <a:ext cx="545306" cy="3048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6" name="Straight Arrow Connector 55"/>
          <p:cNvCxnSpPr>
            <a:stCxn id="49" idx="0"/>
            <a:endCxn id="50" idx="7"/>
          </p:cNvCxnSpPr>
          <p:nvPr/>
        </p:nvCxnSpPr>
        <p:spPr bwMode="auto">
          <a:xfrm flipH="1">
            <a:off x="4773847" y="3505200"/>
            <a:ext cx="3231104" cy="22217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49" idx="0"/>
            <a:endCxn id="53" idx="6"/>
          </p:cNvCxnSpPr>
          <p:nvPr/>
        </p:nvCxnSpPr>
        <p:spPr bwMode="auto">
          <a:xfrm flipH="1">
            <a:off x="4857455" y="3505200"/>
            <a:ext cx="3147496" cy="10463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9" idx="0"/>
            <a:endCxn id="54" idx="6"/>
          </p:cNvCxnSpPr>
          <p:nvPr/>
        </p:nvCxnSpPr>
        <p:spPr bwMode="auto">
          <a:xfrm flipH="1" flipV="1">
            <a:off x="4844653" y="3238500"/>
            <a:ext cx="3160298" cy="266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a:stCxn id="49" idx="0"/>
            <a:endCxn id="55" idx="5"/>
          </p:cNvCxnSpPr>
          <p:nvPr/>
        </p:nvCxnSpPr>
        <p:spPr bwMode="auto">
          <a:xfrm flipH="1" flipV="1">
            <a:off x="4764795" y="2111885"/>
            <a:ext cx="3240156" cy="13933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524001" y="4942827"/>
            <a:ext cx="6151725" cy="1177133"/>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18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500" fill="hold"/>
                                        <p:tgtEl>
                                          <p:spTgt spid="49"/>
                                        </p:tgtEl>
                                        <p:attrNameLst>
                                          <p:attrName>ppt_w</p:attrName>
                                        </p:attrNameLst>
                                      </p:cBhvr>
                                      <p:tavLst>
                                        <p:tav tm="0">
                                          <p:val>
                                            <p:fltVal val="0"/>
                                          </p:val>
                                        </p:tav>
                                        <p:tav tm="100000">
                                          <p:val>
                                            <p:strVal val="#ppt_w"/>
                                          </p:val>
                                        </p:tav>
                                      </p:tavLst>
                                    </p:anim>
                                    <p:anim calcmode="lin" valueType="num">
                                      <p:cBhvr>
                                        <p:cTn id="8" dur="1500" fill="hold"/>
                                        <p:tgtEl>
                                          <p:spTgt spid="49"/>
                                        </p:tgtEl>
                                        <p:attrNameLst>
                                          <p:attrName>ppt_h</p:attrName>
                                        </p:attrNameLst>
                                      </p:cBhvr>
                                      <p:tavLst>
                                        <p:tav tm="0">
                                          <p:val>
                                            <p:fltVal val="0"/>
                                          </p:val>
                                        </p:tav>
                                        <p:tav tm="100000">
                                          <p:val>
                                            <p:strVal val="#ppt_h"/>
                                          </p:val>
                                        </p:tav>
                                      </p:tavLst>
                                    </p:anim>
                                    <p:animEffect transition="in" filter="fade">
                                      <p:cBhvr>
                                        <p:cTn id="9" dur="1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animEffect transition="in" filter="fade">
                                      <p:cBhvr>
                                        <p:cTn id="19" dur="1000"/>
                                        <p:tgtEl>
                                          <p:spTgt spid="50"/>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ppt_w</p:attrName>
                                        </p:attrNameLst>
                                      </p:cBhvr>
                                      <p:tavLst>
                                        <p:tav tm="0">
                                          <p:val>
                                            <p:fltVal val="0"/>
                                          </p:val>
                                        </p:tav>
                                        <p:tav tm="100000">
                                          <p:val>
                                            <p:strVal val="#ppt_w"/>
                                          </p:val>
                                        </p:tav>
                                      </p:tavLst>
                                    </p:anim>
                                    <p:anim calcmode="lin" valueType="num">
                                      <p:cBhvr>
                                        <p:cTn id="27" dur="1000" fill="hold"/>
                                        <p:tgtEl>
                                          <p:spTgt spid="53"/>
                                        </p:tgtEl>
                                        <p:attrNameLst>
                                          <p:attrName>ppt_h</p:attrName>
                                        </p:attrNameLst>
                                      </p:cBhvr>
                                      <p:tavLst>
                                        <p:tav tm="0">
                                          <p:val>
                                            <p:fltVal val="0"/>
                                          </p:val>
                                        </p:tav>
                                        <p:tav tm="100000">
                                          <p:val>
                                            <p:strVal val="#ppt_h"/>
                                          </p:val>
                                        </p:tav>
                                      </p:tavLst>
                                    </p:anim>
                                    <p:animEffect transition="in" filter="fade">
                                      <p:cBhvr>
                                        <p:cTn id="28" dur="1000"/>
                                        <p:tgtEl>
                                          <p:spTgt spid="53"/>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Effect transition="in" filter="fade">
                                      <p:cBhvr>
                                        <p:cTn id="37" dur="1000"/>
                                        <p:tgtEl>
                                          <p:spTgt spid="54"/>
                                        </p:tgtEl>
                                      </p:cBhvr>
                                    </p:animEffec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1000" fill="hold"/>
                                        <p:tgtEl>
                                          <p:spTgt spid="62"/>
                                        </p:tgtEl>
                                        <p:attrNameLst>
                                          <p:attrName>ppt_w</p:attrName>
                                        </p:attrNameLst>
                                      </p:cBhvr>
                                      <p:tavLst>
                                        <p:tav tm="0">
                                          <p:val>
                                            <p:fltVal val="0"/>
                                          </p:val>
                                        </p:tav>
                                        <p:tav tm="100000">
                                          <p:val>
                                            <p:strVal val="#ppt_w"/>
                                          </p:val>
                                        </p:tav>
                                      </p:tavLst>
                                    </p:anim>
                                    <p:anim calcmode="lin" valueType="num">
                                      <p:cBhvr>
                                        <p:cTn id="52" dur="1000" fill="hold"/>
                                        <p:tgtEl>
                                          <p:spTgt spid="62"/>
                                        </p:tgtEl>
                                        <p:attrNameLst>
                                          <p:attrName>ppt_h</p:attrName>
                                        </p:attrNameLst>
                                      </p:cBhvr>
                                      <p:tavLst>
                                        <p:tav tm="0">
                                          <p:val>
                                            <p:fltVal val="0"/>
                                          </p:val>
                                        </p:tav>
                                        <p:tav tm="100000">
                                          <p:val>
                                            <p:strVal val="#ppt_h"/>
                                          </p:val>
                                        </p:tav>
                                      </p:tavLst>
                                    </p:anim>
                                    <p:animEffect transition="in" filter="fade">
                                      <p:cBhvr>
                                        <p:cTn id="53"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4" grpId="0" animBg="1"/>
      <p:bldP spid="55" grpId="0" animBg="1"/>
      <p:bldP spid="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72934" y="2200262"/>
            <a:ext cx="8998132" cy="2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853527863"/>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7648"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grpSp>
        <p:nvGrpSpPr>
          <p:cNvPr id="51" name="Group 50"/>
          <p:cNvGrpSpPr/>
          <p:nvPr/>
        </p:nvGrpSpPr>
        <p:grpSpPr>
          <a:xfrm>
            <a:off x="2853194" y="4801037"/>
            <a:ext cx="3422796" cy="1697033"/>
            <a:chOff x="3023412" y="4715555"/>
            <a:chExt cx="3422796" cy="1697033"/>
          </a:xfrm>
        </p:grpSpPr>
        <p:sp>
          <p:nvSpPr>
            <p:cNvPr id="52" name="Text Box 141"/>
            <p:cNvSpPr txBox="1">
              <a:spLocks noChangeArrowheads="1"/>
            </p:cNvSpPr>
            <p:nvPr/>
          </p:nvSpPr>
          <p:spPr bwMode="auto">
            <a:xfrm>
              <a:off x="3023412" y="5427703"/>
              <a:ext cx="34227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0’ offset </a:t>
              </a:r>
              <a:r>
                <a:rPr lang="en-US" altLang="en-US" sz="1800" dirty="0"/>
                <a:t>= </a:t>
              </a:r>
              <a:r>
                <a:rPr lang="en-US" altLang="en-US" sz="1800" dirty="0" smtClean="0"/>
                <a:t>Design Center </a:t>
              </a:r>
              <a:r>
                <a:rPr lang="en-US" altLang="en-US" sz="1800" dirty="0"/>
                <a:t>Line</a:t>
              </a:r>
            </a:p>
            <a:p>
              <a:pPr algn="ctr"/>
              <a:r>
                <a:rPr lang="en-US" altLang="en-US" sz="2000" dirty="0"/>
                <a:t>  </a:t>
              </a:r>
              <a:r>
                <a:rPr lang="en-US" altLang="en-US" sz="1400" b="0" i="1" dirty="0" smtClean="0"/>
                <a:t>(middle of the new road)</a:t>
              </a:r>
              <a:endParaRPr lang="en-US" altLang="en-US" sz="2000" b="0" i="1" dirty="0" smtClean="0"/>
            </a:p>
            <a:p>
              <a:pPr algn="ctr"/>
              <a:r>
                <a:rPr lang="en-US" altLang="en-US" sz="1800" dirty="0" smtClean="0"/>
                <a:t>    Left Side  </a:t>
              </a:r>
              <a:r>
                <a:rPr lang="en-US" altLang="en-US" sz="1800" b="0" dirty="0" smtClean="0"/>
                <a:t>I</a:t>
              </a:r>
              <a:r>
                <a:rPr lang="en-US" altLang="en-US" sz="1800" dirty="0" smtClean="0"/>
                <a:t>  Right Side</a:t>
              </a:r>
              <a:endParaRPr lang="en-US" altLang="en-US" sz="1800" dirty="0"/>
            </a:p>
          </p:txBody>
        </p:sp>
        <p:sp>
          <p:nvSpPr>
            <p:cNvPr id="57" name="Line 142"/>
            <p:cNvSpPr>
              <a:spLocks noChangeShapeType="1"/>
            </p:cNvSpPr>
            <p:nvPr/>
          </p:nvSpPr>
          <p:spPr bwMode="auto">
            <a:xfrm flipV="1">
              <a:off x="4734810" y="4715555"/>
              <a:ext cx="7408" cy="761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 name="Group 57"/>
          <p:cNvGrpSpPr/>
          <p:nvPr/>
        </p:nvGrpSpPr>
        <p:grpSpPr>
          <a:xfrm>
            <a:off x="4115382" y="4175042"/>
            <a:ext cx="4575419" cy="1812307"/>
            <a:chOff x="4115382" y="4175042"/>
            <a:chExt cx="4575419" cy="1812307"/>
          </a:xfrm>
        </p:grpSpPr>
        <p:sp>
          <p:nvSpPr>
            <p:cNvPr id="63" name="Text Box 75"/>
            <p:cNvSpPr txBox="1">
              <a:spLocks noChangeArrowheads="1"/>
            </p:cNvSpPr>
            <p:nvPr/>
          </p:nvSpPr>
          <p:spPr bwMode="auto">
            <a:xfrm>
              <a:off x="7157496" y="5341018"/>
              <a:ext cx="153330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Centerline</a:t>
              </a:r>
            </a:p>
            <a:p>
              <a:pPr algn="ctr"/>
              <a:r>
                <a:rPr lang="en-US" altLang="en-US" sz="1800" b="0" dirty="0" smtClean="0"/>
                <a:t>STA. 388+00</a:t>
              </a:r>
              <a:endParaRPr lang="en-US" altLang="en-US" sz="1800" b="0" dirty="0"/>
            </a:p>
          </p:txBody>
        </p:sp>
        <p:sp>
          <p:nvSpPr>
            <p:cNvPr id="64" name="Oval 63"/>
            <p:cNvSpPr/>
            <p:nvPr/>
          </p:nvSpPr>
          <p:spPr bwMode="auto">
            <a:xfrm>
              <a:off x="4115382" y="4175042"/>
              <a:ext cx="775931" cy="317665"/>
            </a:xfrm>
            <a:prstGeom prst="ellips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cxnSp>
          <p:nvCxnSpPr>
            <p:cNvPr id="65" name="Straight Arrow Connector 64"/>
            <p:cNvCxnSpPr>
              <a:stCxn id="63" idx="0"/>
              <a:endCxn id="64" idx="6"/>
            </p:cNvCxnSpPr>
            <p:nvPr/>
          </p:nvCxnSpPr>
          <p:spPr bwMode="auto">
            <a:xfrm flipH="1" flipV="1">
              <a:off x="4891313" y="4333875"/>
              <a:ext cx="3032836" cy="10071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p:cNvGrpSpPr/>
          <p:nvPr/>
        </p:nvGrpSpPr>
        <p:grpSpPr>
          <a:xfrm>
            <a:off x="252083" y="762000"/>
            <a:ext cx="1861792" cy="2294885"/>
            <a:chOff x="252083" y="1316320"/>
            <a:chExt cx="1861792" cy="1740565"/>
          </a:xfrm>
        </p:grpSpPr>
        <p:sp>
          <p:nvSpPr>
            <p:cNvPr id="67" name="TextBox 66"/>
            <p:cNvSpPr txBox="1"/>
            <p:nvPr/>
          </p:nvSpPr>
          <p:spPr>
            <a:xfrm>
              <a:off x="252083" y="1316320"/>
              <a:ext cx="1861792" cy="615553"/>
            </a:xfrm>
            <a:prstGeom prst="rect">
              <a:avLst/>
            </a:prstGeom>
            <a:noFill/>
          </p:spPr>
          <p:txBody>
            <a:bodyPr wrap="none" rtlCol="0">
              <a:spAutoFit/>
            </a:bodyPr>
            <a:lstStyle/>
            <a:p>
              <a:pPr algn="ctr"/>
              <a:r>
                <a:rPr lang="en-US" sz="2000" b="1" dirty="0" smtClean="0"/>
                <a:t>Existing Ground</a:t>
              </a:r>
            </a:p>
            <a:p>
              <a:pPr algn="ctr"/>
              <a:r>
                <a:rPr lang="en-US" sz="1400" i="1" dirty="0" smtClean="0"/>
                <a:t>(Dashed Line)</a:t>
              </a:r>
              <a:endParaRPr lang="en-US" sz="1400" i="1" dirty="0"/>
            </a:p>
          </p:txBody>
        </p:sp>
        <p:cxnSp>
          <p:nvCxnSpPr>
            <p:cNvPr id="68" name="Straight Arrow Connector 67"/>
            <p:cNvCxnSpPr>
              <a:stCxn id="67" idx="2"/>
            </p:cNvCxnSpPr>
            <p:nvPr/>
          </p:nvCxnSpPr>
          <p:spPr bwMode="auto">
            <a:xfrm flipH="1">
              <a:off x="1004201" y="1931873"/>
              <a:ext cx="178778" cy="11250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3274073" y="762000"/>
            <a:ext cx="2458558" cy="2213351"/>
            <a:chOff x="3062497" y="1320166"/>
            <a:chExt cx="2702883" cy="1793335"/>
          </a:xfrm>
        </p:grpSpPr>
        <p:sp>
          <p:nvSpPr>
            <p:cNvPr id="70" name="TextBox 69"/>
            <p:cNvSpPr txBox="1"/>
            <p:nvPr/>
          </p:nvSpPr>
          <p:spPr>
            <a:xfrm>
              <a:off x="3062497" y="1320166"/>
              <a:ext cx="2702883" cy="666811"/>
            </a:xfrm>
            <a:prstGeom prst="rect">
              <a:avLst/>
            </a:prstGeom>
            <a:noFill/>
          </p:spPr>
          <p:txBody>
            <a:bodyPr wrap="none" rtlCol="0">
              <a:spAutoFit/>
            </a:bodyPr>
            <a:lstStyle/>
            <a:p>
              <a:pPr algn="ctr"/>
              <a:r>
                <a:rPr lang="en-US" sz="2000" b="1" dirty="0" smtClean="0"/>
                <a:t>Proposed Final Grade</a:t>
              </a:r>
            </a:p>
            <a:p>
              <a:pPr algn="ctr"/>
              <a:r>
                <a:rPr lang="en-US" sz="1400" i="1" dirty="0" smtClean="0"/>
                <a:t>(Solid Line)</a:t>
              </a:r>
              <a:endParaRPr lang="en-US" sz="1400" i="1" dirty="0"/>
            </a:p>
          </p:txBody>
        </p:sp>
        <p:cxnSp>
          <p:nvCxnSpPr>
            <p:cNvPr id="71" name="Straight Arrow Connector 70"/>
            <p:cNvCxnSpPr>
              <a:stCxn id="70" idx="2"/>
            </p:cNvCxnSpPr>
            <p:nvPr/>
          </p:nvCxnSpPr>
          <p:spPr bwMode="auto">
            <a:xfrm flipH="1">
              <a:off x="4013659" y="1986977"/>
              <a:ext cx="400280" cy="112652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TextBox 71"/>
          <p:cNvSpPr txBox="1"/>
          <p:nvPr/>
        </p:nvSpPr>
        <p:spPr>
          <a:xfrm rot="16200000">
            <a:off x="7855354" y="1699301"/>
            <a:ext cx="1159035" cy="369332"/>
          </a:xfrm>
          <a:prstGeom prst="rect">
            <a:avLst/>
          </a:prstGeom>
          <a:solidFill>
            <a:schemeClr val="bg1"/>
          </a:solidFill>
        </p:spPr>
        <p:txBody>
          <a:bodyPr wrap="none" rtlCol="0">
            <a:spAutoFit/>
          </a:bodyPr>
          <a:lstStyle/>
          <a:p>
            <a:r>
              <a:rPr lang="en-US" b="1" dirty="0" smtClean="0"/>
              <a:t>Elevations</a:t>
            </a:r>
            <a:endParaRPr lang="en-US" b="1" dirty="0"/>
          </a:p>
        </p:txBody>
      </p:sp>
      <p:cxnSp>
        <p:nvCxnSpPr>
          <p:cNvPr id="74" name="Straight Arrow Connector 73"/>
          <p:cNvCxnSpPr>
            <a:stCxn id="72" idx="1"/>
          </p:cNvCxnSpPr>
          <p:nvPr/>
        </p:nvCxnSpPr>
        <p:spPr bwMode="auto">
          <a:xfrm>
            <a:off x="8434872" y="2463485"/>
            <a:ext cx="404328" cy="142271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72" idx="1"/>
          </p:cNvCxnSpPr>
          <p:nvPr/>
        </p:nvCxnSpPr>
        <p:spPr bwMode="auto">
          <a:xfrm>
            <a:off x="8434872" y="2463485"/>
            <a:ext cx="404328" cy="80377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2" idx="1"/>
          </p:cNvCxnSpPr>
          <p:nvPr/>
        </p:nvCxnSpPr>
        <p:spPr bwMode="auto">
          <a:xfrm>
            <a:off x="8434872" y="2463485"/>
            <a:ext cx="404328" cy="28225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 name="Group 76"/>
          <p:cNvGrpSpPr/>
          <p:nvPr/>
        </p:nvGrpSpPr>
        <p:grpSpPr>
          <a:xfrm>
            <a:off x="4714297" y="1958283"/>
            <a:ext cx="3179720" cy="730135"/>
            <a:chOff x="4714297" y="1958283"/>
            <a:chExt cx="3179720" cy="730135"/>
          </a:xfrm>
        </p:grpSpPr>
        <p:sp>
          <p:nvSpPr>
            <p:cNvPr id="78" name="TextBox 77"/>
            <p:cNvSpPr txBox="1"/>
            <p:nvPr/>
          </p:nvSpPr>
          <p:spPr>
            <a:xfrm>
              <a:off x="5129414" y="1958283"/>
              <a:ext cx="2764603" cy="646331"/>
            </a:xfrm>
            <a:prstGeom prst="rect">
              <a:avLst/>
            </a:prstGeom>
            <a:solidFill>
              <a:schemeClr val="bg1"/>
            </a:solidFill>
          </p:spPr>
          <p:txBody>
            <a:bodyPr wrap="none" rtlCol="0">
              <a:spAutoFit/>
            </a:bodyPr>
            <a:lstStyle/>
            <a:p>
              <a:r>
                <a:rPr lang="en-US" b="1" dirty="0" smtClean="0"/>
                <a:t>Top of New Pavement Elev.</a:t>
              </a:r>
            </a:p>
            <a:p>
              <a:r>
                <a:rPr lang="en-US" dirty="0" smtClean="0"/>
                <a:t>@ Sta. 388+00 = 976.45’</a:t>
              </a:r>
              <a:endParaRPr lang="en-US" dirty="0"/>
            </a:p>
          </p:txBody>
        </p:sp>
        <p:cxnSp>
          <p:nvCxnSpPr>
            <p:cNvPr id="79" name="Straight Arrow Connector 78"/>
            <p:cNvCxnSpPr>
              <a:endCxn id="138" idx="2"/>
            </p:cNvCxnSpPr>
            <p:nvPr/>
          </p:nvCxnSpPr>
          <p:spPr bwMode="auto">
            <a:xfrm flipH="1">
              <a:off x="4714297" y="2281449"/>
              <a:ext cx="415117" cy="40696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4688927" y="3370370"/>
            <a:ext cx="3383633" cy="1277830"/>
            <a:chOff x="4688927" y="3370370"/>
            <a:chExt cx="3383633" cy="1277830"/>
          </a:xfrm>
        </p:grpSpPr>
        <p:sp>
          <p:nvSpPr>
            <p:cNvPr id="82" name="TextBox 81"/>
            <p:cNvSpPr txBox="1"/>
            <p:nvPr/>
          </p:nvSpPr>
          <p:spPr>
            <a:xfrm>
              <a:off x="5652217" y="4001869"/>
              <a:ext cx="2420343" cy="646331"/>
            </a:xfrm>
            <a:prstGeom prst="rect">
              <a:avLst/>
            </a:prstGeom>
            <a:solidFill>
              <a:schemeClr val="bg1"/>
            </a:solidFill>
          </p:spPr>
          <p:txBody>
            <a:bodyPr wrap="none" rtlCol="0">
              <a:spAutoFit/>
            </a:bodyPr>
            <a:lstStyle/>
            <a:p>
              <a:pPr algn="ctr"/>
              <a:r>
                <a:rPr lang="en-US" b="1" dirty="0" smtClean="0"/>
                <a:t>Top of New Grade (soil)</a:t>
              </a:r>
            </a:p>
            <a:p>
              <a:pPr algn="ctr"/>
              <a:r>
                <a:rPr lang="en-US" dirty="0" smtClean="0"/>
                <a:t>Elevation: 974.62</a:t>
              </a:r>
              <a:endParaRPr lang="en-US" dirty="0"/>
            </a:p>
          </p:txBody>
        </p:sp>
        <p:cxnSp>
          <p:nvCxnSpPr>
            <p:cNvPr id="84" name="Straight Arrow Connector 83"/>
            <p:cNvCxnSpPr>
              <a:stCxn id="82" idx="1"/>
              <a:endCxn id="88" idx="2"/>
            </p:cNvCxnSpPr>
            <p:nvPr/>
          </p:nvCxnSpPr>
          <p:spPr bwMode="auto">
            <a:xfrm flipH="1" flipV="1">
              <a:off x="4688927" y="3370370"/>
              <a:ext cx="963290" cy="9546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6" name="Oval 85"/>
          <p:cNvSpPr/>
          <p:nvPr/>
        </p:nvSpPr>
        <p:spPr bwMode="auto">
          <a:xfrm>
            <a:off x="1873551" y="2463485"/>
            <a:ext cx="357554" cy="633708"/>
          </a:xfrm>
          <a:prstGeom prst="ellipse">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88" name="Rounded Rectangle 87"/>
          <p:cNvSpPr/>
          <p:nvPr/>
        </p:nvSpPr>
        <p:spPr bwMode="auto">
          <a:xfrm rot="16200000">
            <a:off x="4288618" y="3253443"/>
            <a:ext cx="566764" cy="233853"/>
          </a:xfrm>
          <a:prstGeom prst="roundRect">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cxnSp>
        <p:nvCxnSpPr>
          <p:cNvPr id="100" name="Straight Connector 99"/>
          <p:cNvCxnSpPr>
            <a:stCxn id="86" idx="4"/>
          </p:cNvCxnSpPr>
          <p:nvPr/>
        </p:nvCxnSpPr>
        <p:spPr bwMode="auto">
          <a:xfrm>
            <a:off x="2052328" y="3097193"/>
            <a:ext cx="0" cy="1551007"/>
          </a:xfrm>
          <a:prstGeom prst="line">
            <a:avLst/>
          </a:prstGeom>
          <a:solidFill>
            <a:schemeClr val="accent1"/>
          </a:solidFill>
          <a:ln w="158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 100"/>
          <p:cNvGrpSpPr/>
          <p:nvPr/>
        </p:nvGrpSpPr>
        <p:grpSpPr>
          <a:xfrm>
            <a:off x="1594920" y="1538735"/>
            <a:ext cx="2672450" cy="924750"/>
            <a:chOff x="1063327" y="2286225"/>
            <a:chExt cx="3947024" cy="529247"/>
          </a:xfrm>
        </p:grpSpPr>
        <p:sp>
          <p:nvSpPr>
            <p:cNvPr id="102" name="TextBox 101"/>
            <p:cNvSpPr txBox="1"/>
            <p:nvPr/>
          </p:nvSpPr>
          <p:spPr>
            <a:xfrm>
              <a:off x="1063327" y="2286225"/>
              <a:ext cx="3947024" cy="369904"/>
            </a:xfrm>
            <a:prstGeom prst="rect">
              <a:avLst/>
            </a:prstGeom>
            <a:noFill/>
            <a:ln w="25400">
              <a:solidFill>
                <a:srgbClr val="FF00FF"/>
              </a:solidFill>
            </a:ln>
          </p:spPr>
          <p:txBody>
            <a:bodyPr wrap="square" rtlCol="0">
              <a:spAutoFit/>
            </a:bodyPr>
            <a:lstStyle/>
            <a:p>
              <a:r>
                <a:rPr lang="en-US" sz="2000" dirty="0" smtClean="0">
                  <a:solidFill>
                    <a:srgbClr val="FF00FF"/>
                  </a:solidFill>
                </a:rPr>
                <a:t>90.15’ Lt. </a:t>
              </a:r>
              <a:r>
                <a:rPr lang="en-US" sz="1600" dirty="0" smtClean="0">
                  <a:solidFill>
                    <a:srgbClr val="FF00FF"/>
                  </a:solidFill>
                </a:rPr>
                <a:t>– Distance from CL to tie into existing ground.</a:t>
              </a:r>
              <a:endParaRPr lang="en-US" sz="2000" dirty="0">
                <a:solidFill>
                  <a:srgbClr val="FF00FF"/>
                </a:solidFill>
              </a:endParaRPr>
            </a:p>
          </p:txBody>
        </p:sp>
        <p:cxnSp>
          <p:nvCxnSpPr>
            <p:cNvPr id="103" name="Straight Arrow Connector 102"/>
            <p:cNvCxnSpPr>
              <a:stCxn id="102" idx="2"/>
              <a:endCxn id="86" idx="0"/>
            </p:cNvCxnSpPr>
            <p:nvPr/>
          </p:nvCxnSpPr>
          <p:spPr bwMode="auto">
            <a:xfrm flipH="1">
              <a:off x="1738887" y="2656129"/>
              <a:ext cx="1297952" cy="159343"/>
            </a:xfrm>
            <a:prstGeom prst="straightConnector1">
              <a:avLst/>
            </a:prstGeom>
            <a:solidFill>
              <a:schemeClr val="accent1"/>
            </a:solidFill>
            <a:ln w="25400" cap="flat" cmpd="sng" algn="ctr">
              <a:solidFill>
                <a:srgbClr val="FF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 name="Straight Arrow Connector 103"/>
          <p:cNvCxnSpPr/>
          <p:nvPr/>
        </p:nvCxnSpPr>
        <p:spPr bwMode="auto">
          <a:xfrm flipH="1">
            <a:off x="1947812" y="6250102"/>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a:off x="6090148" y="6254750"/>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4724778" y="3467281"/>
            <a:ext cx="3766760" cy="0"/>
          </a:xfrm>
          <a:prstGeom prst="line">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p:cNvSpPr txBox="1"/>
          <p:nvPr/>
        </p:nvSpPr>
        <p:spPr>
          <a:xfrm>
            <a:off x="847117" y="5193267"/>
            <a:ext cx="1559786" cy="369332"/>
          </a:xfrm>
          <a:prstGeom prst="rect">
            <a:avLst/>
          </a:prstGeom>
          <a:solidFill>
            <a:schemeClr val="bg1"/>
          </a:solidFill>
        </p:spPr>
        <p:txBody>
          <a:bodyPr wrap="none" rtlCol="0">
            <a:spAutoFit/>
          </a:bodyPr>
          <a:lstStyle/>
          <a:p>
            <a:r>
              <a:rPr lang="en-US" b="1" dirty="0" smtClean="0"/>
              <a:t>Offset from CL</a:t>
            </a:r>
            <a:endParaRPr lang="en-US" b="1" dirty="0"/>
          </a:p>
        </p:txBody>
      </p:sp>
      <p:cxnSp>
        <p:nvCxnSpPr>
          <p:cNvPr id="112" name="Straight Arrow Connector 111"/>
          <p:cNvCxnSpPr>
            <a:stCxn id="111" idx="0"/>
          </p:cNvCxnSpPr>
          <p:nvPr/>
        </p:nvCxnSpPr>
        <p:spPr bwMode="auto">
          <a:xfrm flipV="1">
            <a:off x="1627010" y="4762861"/>
            <a:ext cx="17257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111" idx="0"/>
          </p:cNvCxnSpPr>
          <p:nvPr/>
        </p:nvCxnSpPr>
        <p:spPr bwMode="auto">
          <a:xfrm flipV="1">
            <a:off x="1627010" y="4762861"/>
            <a:ext cx="6589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111" idx="0"/>
          </p:cNvCxnSpPr>
          <p:nvPr/>
        </p:nvCxnSpPr>
        <p:spPr bwMode="auto">
          <a:xfrm flipH="1" flipV="1">
            <a:off x="1219200" y="4762861"/>
            <a:ext cx="40781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Rounded Rectangle 137"/>
          <p:cNvSpPr/>
          <p:nvPr/>
        </p:nvSpPr>
        <p:spPr bwMode="auto">
          <a:xfrm rot="16200000">
            <a:off x="4313988" y="2571491"/>
            <a:ext cx="566764" cy="233853"/>
          </a:xfrm>
          <a:prstGeom prst="roundRect">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659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anim calcmode="lin" valueType="num">
                                      <p:cBhvr>
                                        <p:cTn id="30" dur="1000" fill="hold"/>
                                        <p:tgtEl>
                                          <p:spTgt spid="111"/>
                                        </p:tgtEl>
                                        <p:attrNameLst>
                                          <p:attrName>ppt_x</p:attrName>
                                        </p:attrNameLst>
                                      </p:cBhvr>
                                      <p:tavLst>
                                        <p:tav tm="0">
                                          <p:val>
                                            <p:strVal val="#ppt_x"/>
                                          </p:val>
                                        </p:tav>
                                        <p:tav tm="100000">
                                          <p:val>
                                            <p:strVal val="#ppt_x"/>
                                          </p:val>
                                        </p:tav>
                                      </p:tavLst>
                                    </p:anim>
                                    <p:anim calcmode="lin" valueType="num">
                                      <p:cBhvr>
                                        <p:cTn id="31" dur="1000" fill="hold"/>
                                        <p:tgtEl>
                                          <p:spTgt spid="1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1000"/>
                                        <p:tgtEl>
                                          <p:spTgt spid="112"/>
                                        </p:tgtEl>
                                      </p:cBhvr>
                                    </p:animEffect>
                                    <p:anim calcmode="lin" valueType="num">
                                      <p:cBhvr>
                                        <p:cTn id="45" dur="1000" fill="hold"/>
                                        <p:tgtEl>
                                          <p:spTgt spid="112"/>
                                        </p:tgtEl>
                                        <p:attrNameLst>
                                          <p:attrName>ppt_x</p:attrName>
                                        </p:attrNameLst>
                                      </p:cBhvr>
                                      <p:tavLst>
                                        <p:tav tm="0">
                                          <p:val>
                                            <p:strVal val="#ppt_x"/>
                                          </p:val>
                                        </p:tav>
                                        <p:tav tm="100000">
                                          <p:val>
                                            <p:strVal val="#ppt_x"/>
                                          </p:val>
                                        </p:tav>
                                      </p:tavLst>
                                    </p:anim>
                                    <p:anim calcmode="lin" valueType="num">
                                      <p:cBhvr>
                                        <p:cTn id="4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anim calcmode="lin" valueType="num">
                                      <p:cBhvr>
                                        <p:cTn id="52" dur="1000" fill="hold"/>
                                        <p:tgtEl>
                                          <p:spTgt spid="105"/>
                                        </p:tgtEl>
                                        <p:attrNameLst>
                                          <p:attrName>ppt_x</p:attrName>
                                        </p:attrNameLst>
                                      </p:cBhvr>
                                      <p:tavLst>
                                        <p:tav tm="0">
                                          <p:val>
                                            <p:strVal val="#ppt_x"/>
                                          </p:val>
                                        </p:tav>
                                        <p:tav tm="100000">
                                          <p:val>
                                            <p:strVal val="#ppt_x"/>
                                          </p:val>
                                        </p:tav>
                                      </p:tavLst>
                                    </p:anim>
                                    <p:anim calcmode="lin" valueType="num">
                                      <p:cBhvr>
                                        <p:cTn id="53" dur="1000" fill="hold"/>
                                        <p:tgtEl>
                                          <p:spTgt spid="10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1000"/>
                                        <p:tgtEl>
                                          <p:spTgt spid="104"/>
                                        </p:tgtEl>
                                      </p:cBhvr>
                                    </p:animEffect>
                                    <p:anim calcmode="lin" valueType="num">
                                      <p:cBhvr>
                                        <p:cTn id="62" dur="1000" fill="hold"/>
                                        <p:tgtEl>
                                          <p:spTgt spid="104"/>
                                        </p:tgtEl>
                                        <p:attrNameLst>
                                          <p:attrName>ppt_x</p:attrName>
                                        </p:attrNameLst>
                                      </p:cBhvr>
                                      <p:tavLst>
                                        <p:tav tm="0">
                                          <p:val>
                                            <p:strVal val="#ppt_x"/>
                                          </p:val>
                                        </p:tav>
                                        <p:tav tm="100000">
                                          <p:val>
                                            <p:strVal val="#ppt_x"/>
                                          </p:val>
                                        </p:tav>
                                      </p:tavLst>
                                    </p:anim>
                                    <p:anim calcmode="lin" valueType="num">
                                      <p:cBhvr>
                                        <p:cTn id="6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anim calcmode="lin" valueType="num">
                                      <p:cBhvr>
                                        <p:cTn id="69" dur="1000" fill="hold"/>
                                        <p:tgtEl>
                                          <p:spTgt spid="58"/>
                                        </p:tgtEl>
                                        <p:attrNameLst>
                                          <p:attrName>ppt_x</p:attrName>
                                        </p:attrNameLst>
                                      </p:cBhvr>
                                      <p:tavLst>
                                        <p:tav tm="0">
                                          <p:val>
                                            <p:strVal val="#ppt_x"/>
                                          </p:val>
                                        </p:tav>
                                        <p:tav tm="100000">
                                          <p:val>
                                            <p:strVal val="#ppt_x"/>
                                          </p:val>
                                        </p:tav>
                                      </p:tavLst>
                                    </p:anim>
                                    <p:anim calcmode="lin" valueType="num">
                                      <p:cBhvr>
                                        <p:cTn id="7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1000"/>
                                        <p:tgtEl>
                                          <p:spTgt spid="88"/>
                                        </p:tgtEl>
                                      </p:cBhvr>
                                    </p:animEffect>
                                    <p:anim calcmode="lin" valueType="num">
                                      <p:cBhvr>
                                        <p:cTn id="95" dur="1000" fill="hold"/>
                                        <p:tgtEl>
                                          <p:spTgt spid="88"/>
                                        </p:tgtEl>
                                        <p:attrNameLst>
                                          <p:attrName>ppt_x</p:attrName>
                                        </p:attrNameLst>
                                      </p:cBhvr>
                                      <p:tavLst>
                                        <p:tav tm="0">
                                          <p:val>
                                            <p:strVal val="#ppt_x"/>
                                          </p:val>
                                        </p:tav>
                                        <p:tav tm="100000">
                                          <p:val>
                                            <p:strVal val="#ppt_x"/>
                                          </p:val>
                                        </p:tav>
                                      </p:tavLst>
                                    </p:anim>
                                    <p:anim calcmode="lin" valueType="num">
                                      <p:cBhvr>
                                        <p:cTn id="9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38"/>
                                        </p:tgtEl>
                                        <p:attrNameLst>
                                          <p:attrName>style.visibility</p:attrName>
                                        </p:attrNameLst>
                                      </p:cBhvr>
                                      <p:to>
                                        <p:strVal val="visible"/>
                                      </p:to>
                                    </p:set>
                                    <p:animEffect transition="in" filter="fade">
                                      <p:cBhvr>
                                        <p:cTn id="101" dur="1000"/>
                                        <p:tgtEl>
                                          <p:spTgt spid="138"/>
                                        </p:tgtEl>
                                      </p:cBhvr>
                                    </p:animEffect>
                                    <p:anim calcmode="lin" valueType="num">
                                      <p:cBhvr>
                                        <p:cTn id="102" dur="1000" fill="hold"/>
                                        <p:tgtEl>
                                          <p:spTgt spid="138"/>
                                        </p:tgtEl>
                                        <p:attrNameLst>
                                          <p:attrName>ppt_x</p:attrName>
                                        </p:attrNameLst>
                                      </p:cBhvr>
                                      <p:tavLst>
                                        <p:tav tm="0">
                                          <p:val>
                                            <p:strVal val="#ppt_x"/>
                                          </p:val>
                                        </p:tav>
                                        <p:tav tm="100000">
                                          <p:val>
                                            <p:strVal val="#ppt_x"/>
                                          </p:val>
                                        </p:tav>
                                      </p:tavLst>
                                    </p:anim>
                                    <p:anim calcmode="lin" valueType="num">
                                      <p:cBhvr>
                                        <p:cTn id="103" dur="1000" fill="hold"/>
                                        <p:tgtEl>
                                          <p:spTgt spid="138"/>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1000"/>
                                        <p:tgtEl>
                                          <p:spTgt spid="100"/>
                                        </p:tgtEl>
                                      </p:cBhvr>
                                    </p:animEffect>
                                    <p:anim calcmode="lin" valueType="num">
                                      <p:cBhvr>
                                        <p:cTn id="119" dur="1000" fill="hold"/>
                                        <p:tgtEl>
                                          <p:spTgt spid="100"/>
                                        </p:tgtEl>
                                        <p:attrNameLst>
                                          <p:attrName>ppt_x</p:attrName>
                                        </p:attrNameLst>
                                      </p:cBhvr>
                                      <p:tavLst>
                                        <p:tav tm="0">
                                          <p:val>
                                            <p:strVal val="#ppt_x"/>
                                          </p:val>
                                        </p:tav>
                                        <p:tav tm="100000">
                                          <p:val>
                                            <p:strVal val="#ppt_x"/>
                                          </p:val>
                                        </p:tav>
                                      </p:tavLst>
                                    </p:anim>
                                    <p:anim calcmode="lin" valueType="num">
                                      <p:cBhvr>
                                        <p:cTn id="120" dur="1000" fill="hold"/>
                                        <p:tgtEl>
                                          <p:spTgt spid="100"/>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1000"/>
                                        <p:tgtEl>
                                          <p:spTgt spid="101"/>
                                        </p:tgtEl>
                                      </p:cBhvr>
                                    </p:animEffect>
                                    <p:anim calcmode="lin" valueType="num">
                                      <p:cBhvr>
                                        <p:cTn id="124" dur="1000" fill="hold"/>
                                        <p:tgtEl>
                                          <p:spTgt spid="101"/>
                                        </p:tgtEl>
                                        <p:attrNameLst>
                                          <p:attrName>ppt_x</p:attrName>
                                        </p:attrNameLst>
                                      </p:cBhvr>
                                      <p:tavLst>
                                        <p:tav tm="0">
                                          <p:val>
                                            <p:strVal val="#ppt_x"/>
                                          </p:val>
                                        </p:tav>
                                        <p:tav tm="100000">
                                          <p:val>
                                            <p:strVal val="#ppt_x"/>
                                          </p:val>
                                        </p:tav>
                                      </p:tavLst>
                                    </p:anim>
                                    <p:anim calcmode="lin" valueType="num">
                                      <p:cBhvr>
                                        <p:cTn id="12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6" grpId="0" animBg="1"/>
      <p:bldP spid="88" grpId="0" animBg="1"/>
      <p:bldP spid="111" grpId="0" animBg="1"/>
      <p:bldP spid="1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62" y="824317"/>
            <a:ext cx="8809876" cy="279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W.52</a:t>
            </a:r>
            <a:endParaRPr lang="en-US" sz="1400" dirty="0">
              <a:solidFill>
                <a:schemeClr val="bg1"/>
              </a:solidFill>
            </a:endParaRPr>
          </a:p>
        </p:txBody>
      </p:sp>
      <p:sp>
        <p:nvSpPr>
          <p:cNvPr id="85" name="TextBox 84"/>
          <p:cNvSpPr txBox="1"/>
          <p:nvPr/>
        </p:nvSpPr>
        <p:spPr>
          <a:xfrm>
            <a:off x="149134" y="176146"/>
            <a:ext cx="1755866" cy="492443"/>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p>
          <a:p>
            <a:pPr algn="ctr"/>
            <a:r>
              <a:rPr lang="en-US" sz="1600" i="1" dirty="0" smtClean="0">
                <a:solidFill>
                  <a:schemeClr val="bg1">
                    <a:lumMod val="50000"/>
                  </a:schemeClr>
                </a:solidFill>
              </a:rPr>
              <a:t>Skewed Culvert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962592779"/>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20596"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761556"/>
            <a:ext cx="3381375" cy="8572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0526" y="3273635"/>
            <a:ext cx="518738" cy="276999"/>
          </a:xfrm>
          <a:prstGeom prst="rect">
            <a:avLst/>
          </a:prstGeom>
          <a:solidFill>
            <a:schemeClr val="bg1"/>
          </a:solidFill>
        </p:spPr>
        <p:txBody>
          <a:bodyPr wrap="square" lIns="0" tIns="0" rIns="0" bIns="0" rtlCol="0">
            <a:spAutoFit/>
          </a:bodyPr>
          <a:lstStyle/>
          <a:p>
            <a:pPr algn="ctr"/>
            <a:r>
              <a:rPr lang="en-US" dirty="0" smtClean="0"/>
              <a:t>1340</a:t>
            </a:r>
            <a:endParaRPr lang="en-US" dirty="0"/>
          </a:p>
        </p:txBody>
      </p:sp>
      <p:sp>
        <p:nvSpPr>
          <p:cNvPr id="60" name="TextBox 59"/>
          <p:cNvSpPr txBox="1"/>
          <p:nvPr/>
        </p:nvSpPr>
        <p:spPr>
          <a:xfrm>
            <a:off x="170526" y="2360060"/>
            <a:ext cx="518738" cy="276999"/>
          </a:xfrm>
          <a:prstGeom prst="rect">
            <a:avLst/>
          </a:prstGeom>
          <a:solidFill>
            <a:schemeClr val="bg1"/>
          </a:solidFill>
        </p:spPr>
        <p:txBody>
          <a:bodyPr wrap="square" lIns="0" tIns="0" rIns="0" bIns="0" rtlCol="0">
            <a:spAutoFit/>
          </a:bodyPr>
          <a:lstStyle/>
          <a:p>
            <a:pPr algn="ctr"/>
            <a:r>
              <a:rPr lang="en-US" dirty="0" smtClean="0"/>
              <a:t>1360</a:t>
            </a:r>
            <a:endParaRPr lang="en-US" dirty="0"/>
          </a:p>
        </p:txBody>
      </p:sp>
      <p:sp>
        <p:nvSpPr>
          <p:cNvPr id="48" name="TextBox 47"/>
          <p:cNvSpPr txBox="1"/>
          <p:nvPr/>
        </p:nvSpPr>
        <p:spPr>
          <a:xfrm>
            <a:off x="152598" y="1561406"/>
            <a:ext cx="518738" cy="276999"/>
          </a:xfrm>
          <a:prstGeom prst="rect">
            <a:avLst/>
          </a:prstGeom>
          <a:solidFill>
            <a:schemeClr val="bg1"/>
          </a:solidFill>
        </p:spPr>
        <p:txBody>
          <a:bodyPr wrap="square" lIns="0" tIns="0" rIns="0" bIns="0" rtlCol="0">
            <a:spAutoFit/>
          </a:bodyPr>
          <a:lstStyle/>
          <a:p>
            <a:pPr algn="ctr"/>
            <a:r>
              <a:rPr lang="en-US" dirty="0" smtClean="0"/>
              <a:t>1380</a:t>
            </a:r>
            <a:endParaRPr lang="en-US" dirty="0"/>
          </a:p>
        </p:txBody>
      </p:sp>
      <p:pic>
        <p:nvPicPr>
          <p:cNvPr id="20533" name="Picture 53"/>
          <p:cNvPicPr>
            <a:picLocks noChangeAspect="1" noChangeArrowheads="1"/>
          </p:cNvPicPr>
          <p:nvPr/>
        </p:nvPicPr>
        <p:blipFill rotWithShape="1">
          <a:blip r:embed="rId9">
            <a:extLst>
              <a:ext uri="{28A0092B-C50C-407E-A947-70E740481C1C}">
                <a14:useLocalDpi xmlns:a14="http://schemas.microsoft.com/office/drawing/2010/main" val="0"/>
              </a:ext>
            </a:extLst>
          </a:blip>
          <a:srcRect t="36195"/>
          <a:stretch/>
        </p:blipFill>
        <p:spPr bwMode="auto">
          <a:xfrm>
            <a:off x="1619250" y="3646515"/>
            <a:ext cx="5905500" cy="288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510349" y="3434140"/>
            <a:ext cx="789305" cy="369332"/>
          </a:xfrm>
          <a:prstGeom prst="rect">
            <a:avLst/>
          </a:prstGeom>
          <a:solidFill>
            <a:schemeClr val="bg1">
              <a:lumMod val="85000"/>
            </a:schemeClr>
          </a:solidFill>
        </p:spPr>
        <p:txBody>
          <a:bodyPr wrap="square" rtlCol="0">
            <a:spAutoFit/>
          </a:bodyPr>
          <a:lstStyle/>
          <a:p>
            <a:r>
              <a:rPr lang="en-US" dirty="0" smtClean="0">
                <a:solidFill>
                  <a:srgbClr val="0000FF"/>
                </a:solidFill>
              </a:rPr>
              <a:t>11625</a:t>
            </a:r>
            <a:endParaRPr lang="en-US" dirty="0">
              <a:solidFill>
                <a:srgbClr val="0000FF"/>
              </a:solidFill>
            </a:endParaRPr>
          </a:p>
        </p:txBody>
      </p:sp>
      <p:sp>
        <p:nvSpPr>
          <p:cNvPr id="50" name="TextBox 49"/>
          <p:cNvSpPr txBox="1"/>
          <p:nvPr/>
        </p:nvSpPr>
        <p:spPr>
          <a:xfrm rot="16200000">
            <a:off x="6773392" y="3410301"/>
            <a:ext cx="789305" cy="369332"/>
          </a:xfrm>
          <a:prstGeom prst="rect">
            <a:avLst/>
          </a:prstGeom>
          <a:solidFill>
            <a:schemeClr val="bg1">
              <a:lumMod val="85000"/>
            </a:schemeClr>
          </a:solidFill>
        </p:spPr>
        <p:txBody>
          <a:bodyPr wrap="square" rtlCol="0">
            <a:spAutoFit/>
          </a:bodyPr>
          <a:lstStyle/>
          <a:p>
            <a:r>
              <a:rPr lang="en-US" dirty="0" smtClean="0">
                <a:solidFill>
                  <a:srgbClr val="0000FF"/>
                </a:solidFill>
              </a:rPr>
              <a:t>11630</a:t>
            </a:r>
            <a:endParaRPr lang="en-US" dirty="0">
              <a:solidFill>
                <a:srgbClr val="0000FF"/>
              </a:solidFill>
            </a:endParaRPr>
          </a:p>
        </p:txBody>
      </p:sp>
    </p:spTree>
    <p:extLst>
      <p:ext uri="{BB962C8B-B14F-4D97-AF65-F5344CB8AC3E}">
        <p14:creationId xmlns:p14="http://schemas.microsoft.com/office/powerpoint/2010/main" val="2533067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3344" y="1241032"/>
            <a:ext cx="8998132" cy="2743201"/>
          </a:xfrm>
          <a:prstGeom prst="rect">
            <a:avLst/>
          </a:prstGeom>
          <a:solidFill>
            <a:schemeClr val="bg1"/>
          </a:solidFill>
          <a:ln>
            <a:noFill/>
          </a:ln>
          <a:extLst/>
        </p:spPr>
      </p:pic>
      <p:sp>
        <p:nvSpPr>
          <p:cNvPr id="6" name="Rectangle 5"/>
          <p:cNvSpPr/>
          <p:nvPr/>
        </p:nvSpPr>
        <p:spPr>
          <a:xfrm>
            <a:off x="1428590" y="2198585"/>
            <a:ext cx="574829" cy="60951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1190490596"/>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9571"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sp>
        <p:nvSpPr>
          <p:cNvPr id="93" name="TextBox 92"/>
          <p:cNvSpPr txBox="1"/>
          <p:nvPr/>
        </p:nvSpPr>
        <p:spPr>
          <a:xfrm>
            <a:off x="1031967" y="861751"/>
            <a:ext cx="7080066" cy="369332"/>
          </a:xfrm>
          <a:prstGeom prst="rect">
            <a:avLst/>
          </a:prstGeom>
          <a:noFill/>
        </p:spPr>
        <p:txBody>
          <a:bodyPr wrap="square" rtlCol="0">
            <a:spAutoFit/>
          </a:bodyPr>
          <a:lstStyle/>
          <a:p>
            <a:pPr algn="ctr"/>
            <a:r>
              <a:rPr lang="en-US" dirty="0" smtClean="0"/>
              <a:t>How do I know if I have to relocated based upon the cross section?</a:t>
            </a:r>
            <a:endParaRPr lang="en-US" dirty="0"/>
          </a:p>
        </p:txBody>
      </p:sp>
      <p:sp>
        <p:nvSpPr>
          <p:cNvPr id="3" name="Trapezoid 2"/>
          <p:cNvSpPr/>
          <p:nvPr/>
        </p:nvSpPr>
        <p:spPr>
          <a:xfrm>
            <a:off x="2602084" y="2199798"/>
            <a:ext cx="4046604" cy="361183"/>
          </a:xfrm>
          <a:custGeom>
            <a:avLst/>
            <a:gdLst>
              <a:gd name="connsiteX0" fmla="*/ 0 w 3429000"/>
              <a:gd name="connsiteY0" fmla="*/ 889605 h 889605"/>
              <a:gd name="connsiteX1" fmla="*/ 222401 w 3429000"/>
              <a:gd name="connsiteY1" fmla="*/ 0 h 889605"/>
              <a:gd name="connsiteX2" fmla="*/ 3206599 w 3429000"/>
              <a:gd name="connsiteY2" fmla="*/ 0 h 889605"/>
              <a:gd name="connsiteX3" fmla="*/ 3429000 w 3429000"/>
              <a:gd name="connsiteY3" fmla="*/ 889605 h 889605"/>
              <a:gd name="connsiteX4" fmla="*/ 0 w 3429000"/>
              <a:gd name="connsiteY4" fmla="*/ 889605 h 889605"/>
              <a:gd name="connsiteX0" fmla="*/ 0 w 3994609"/>
              <a:gd name="connsiteY0" fmla="*/ 889605 h 889605"/>
              <a:gd name="connsiteX1" fmla="*/ 222401 w 3994609"/>
              <a:gd name="connsiteY1" fmla="*/ 0 h 889605"/>
              <a:gd name="connsiteX2" fmla="*/ 3206599 w 3994609"/>
              <a:gd name="connsiteY2" fmla="*/ 0 h 889605"/>
              <a:gd name="connsiteX3" fmla="*/ 3994609 w 3994609"/>
              <a:gd name="connsiteY3" fmla="*/ 361704 h 889605"/>
              <a:gd name="connsiteX4" fmla="*/ 0 w 3994609"/>
              <a:gd name="connsiteY4" fmla="*/ 889605 h 889605"/>
              <a:gd name="connsiteX0" fmla="*/ 0 w 4032316"/>
              <a:gd name="connsiteY0" fmla="*/ 220302 h 361704"/>
              <a:gd name="connsiteX1" fmla="*/ 260108 w 4032316"/>
              <a:gd name="connsiteY1" fmla="*/ 0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703168 w 4032316"/>
              <a:gd name="connsiteY1" fmla="*/ 113122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590046 w 4032316"/>
              <a:gd name="connsiteY1" fmla="*/ 1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37060 h 378462"/>
              <a:gd name="connsiteX1" fmla="*/ 590046 w 4032316"/>
              <a:gd name="connsiteY1" fmla="*/ 16759 h 378462"/>
              <a:gd name="connsiteX2" fmla="*/ 3244306 w 4032316"/>
              <a:gd name="connsiteY2" fmla="*/ 16758 h 378462"/>
              <a:gd name="connsiteX3" fmla="*/ 4032316 w 4032316"/>
              <a:gd name="connsiteY3" fmla="*/ 378462 h 378462"/>
              <a:gd name="connsiteX4" fmla="*/ 0 w 4032316"/>
              <a:gd name="connsiteY4" fmla="*/ 237060 h 378462"/>
              <a:gd name="connsiteX0" fmla="*/ 0 w 4032316"/>
              <a:gd name="connsiteY0" fmla="*/ 220302 h 361704"/>
              <a:gd name="connsiteX1" fmla="*/ 1570434 w 4032316"/>
              <a:gd name="connsiteY1" fmla="*/ 84843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52116 h 393518"/>
              <a:gd name="connsiteX1" fmla="*/ 656034 w 4032316"/>
              <a:gd name="connsiteY1" fmla="*/ 12962 h 393518"/>
              <a:gd name="connsiteX2" fmla="*/ 3244306 w 4032316"/>
              <a:gd name="connsiteY2" fmla="*/ 31814 h 393518"/>
              <a:gd name="connsiteX3" fmla="*/ 4032316 w 4032316"/>
              <a:gd name="connsiteY3" fmla="*/ 393518 h 393518"/>
              <a:gd name="connsiteX4" fmla="*/ 0 w 4032316"/>
              <a:gd name="connsiteY4" fmla="*/ 252116 h 393518"/>
              <a:gd name="connsiteX0" fmla="*/ 0 w 4032316"/>
              <a:gd name="connsiteY0" fmla="*/ 242239 h 383641"/>
              <a:gd name="connsiteX1" fmla="*/ 656034 w 4032316"/>
              <a:gd name="connsiteY1" fmla="*/ 3085 h 383641"/>
              <a:gd name="connsiteX2" fmla="*/ 3055770 w 4032316"/>
              <a:gd name="connsiteY2" fmla="*/ 285888 h 383641"/>
              <a:gd name="connsiteX3" fmla="*/ 4032316 w 4032316"/>
              <a:gd name="connsiteY3" fmla="*/ 383641 h 383641"/>
              <a:gd name="connsiteX4" fmla="*/ 0 w 4032316"/>
              <a:gd name="connsiteY4" fmla="*/ 242239 h 383641"/>
              <a:gd name="connsiteX0" fmla="*/ 0 w 4032316"/>
              <a:gd name="connsiteY0" fmla="*/ 253775 h 395177"/>
              <a:gd name="connsiteX1" fmla="*/ 656034 w 4032316"/>
              <a:gd name="connsiteY1" fmla="*/ 14621 h 395177"/>
              <a:gd name="connsiteX2" fmla="*/ 3216026 w 4032316"/>
              <a:gd name="connsiteY2" fmla="*/ 24047 h 395177"/>
              <a:gd name="connsiteX3" fmla="*/ 4032316 w 4032316"/>
              <a:gd name="connsiteY3" fmla="*/ 395177 h 395177"/>
              <a:gd name="connsiteX4" fmla="*/ 0 w 4032316"/>
              <a:gd name="connsiteY4" fmla="*/ 253775 h 395177"/>
              <a:gd name="connsiteX0" fmla="*/ 0 w 4032316"/>
              <a:gd name="connsiteY0" fmla="*/ 253775 h 395177"/>
              <a:gd name="connsiteX1" fmla="*/ 656034 w 4032316"/>
              <a:gd name="connsiteY1" fmla="*/ 14621 h 395177"/>
              <a:gd name="connsiteX2" fmla="*/ 3216026 w 4032316"/>
              <a:gd name="connsiteY2" fmla="*/ 24047 h 395177"/>
              <a:gd name="connsiteX3" fmla="*/ 3912909 w 4032316"/>
              <a:gd name="connsiteY3" fmla="*/ 268701 h 395177"/>
              <a:gd name="connsiteX4" fmla="*/ 4032316 w 4032316"/>
              <a:gd name="connsiteY4" fmla="*/ 395177 h 395177"/>
              <a:gd name="connsiteX5" fmla="*/ 0 w 4032316"/>
              <a:gd name="connsiteY5" fmla="*/ 253775 h 395177"/>
              <a:gd name="connsiteX0" fmla="*/ 0 w 4032316"/>
              <a:gd name="connsiteY0" fmla="*/ 255341 h 396743"/>
              <a:gd name="connsiteX1" fmla="*/ 656034 w 4032316"/>
              <a:gd name="connsiteY1" fmla="*/ 16187 h 396743"/>
              <a:gd name="connsiteX2" fmla="*/ 3320801 w 4032316"/>
              <a:gd name="connsiteY2" fmla="*/ 18469 h 396743"/>
              <a:gd name="connsiteX3" fmla="*/ 3912909 w 4032316"/>
              <a:gd name="connsiteY3" fmla="*/ 270267 h 396743"/>
              <a:gd name="connsiteX4" fmla="*/ 4032316 w 4032316"/>
              <a:gd name="connsiteY4" fmla="*/ 396743 h 396743"/>
              <a:gd name="connsiteX5" fmla="*/ 0 w 4032316"/>
              <a:gd name="connsiteY5" fmla="*/ 255341 h 396743"/>
              <a:gd name="connsiteX0" fmla="*/ 0 w 4068035"/>
              <a:gd name="connsiteY0" fmla="*/ 255341 h 363406"/>
              <a:gd name="connsiteX1" fmla="*/ 656034 w 4068035"/>
              <a:gd name="connsiteY1" fmla="*/ 16187 h 363406"/>
              <a:gd name="connsiteX2" fmla="*/ 3320801 w 4068035"/>
              <a:gd name="connsiteY2" fmla="*/ 18469 h 363406"/>
              <a:gd name="connsiteX3" fmla="*/ 3912909 w 4068035"/>
              <a:gd name="connsiteY3" fmla="*/ 270267 h 363406"/>
              <a:gd name="connsiteX4" fmla="*/ 4068035 w 4068035"/>
              <a:gd name="connsiteY4" fmla="*/ 363406 h 363406"/>
              <a:gd name="connsiteX5" fmla="*/ 0 w 4068035"/>
              <a:gd name="connsiteY5" fmla="*/ 255341 h 363406"/>
              <a:gd name="connsiteX0" fmla="*/ 0 w 4068035"/>
              <a:gd name="connsiteY0" fmla="*/ 255341 h 363406"/>
              <a:gd name="connsiteX1" fmla="*/ 656034 w 4068035"/>
              <a:gd name="connsiteY1" fmla="*/ 16187 h 363406"/>
              <a:gd name="connsiteX2" fmla="*/ 3320801 w 4068035"/>
              <a:gd name="connsiteY2" fmla="*/ 18469 h 363406"/>
              <a:gd name="connsiteX3" fmla="*/ 3812896 w 4068035"/>
              <a:gd name="connsiteY3" fmla="*/ 201211 h 363406"/>
              <a:gd name="connsiteX4" fmla="*/ 4068035 w 4068035"/>
              <a:gd name="connsiteY4" fmla="*/ 363406 h 363406"/>
              <a:gd name="connsiteX5" fmla="*/ 0 w 4068035"/>
              <a:gd name="connsiteY5" fmla="*/ 255341 h 363406"/>
              <a:gd name="connsiteX0" fmla="*/ 0 w 4063273"/>
              <a:gd name="connsiteY0" fmla="*/ 198191 h 363406"/>
              <a:gd name="connsiteX1" fmla="*/ 651272 w 4063273"/>
              <a:gd name="connsiteY1" fmla="*/ 16187 h 363406"/>
              <a:gd name="connsiteX2" fmla="*/ 3316039 w 4063273"/>
              <a:gd name="connsiteY2" fmla="*/ 18469 h 363406"/>
              <a:gd name="connsiteX3" fmla="*/ 3808134 w 4063273"/>
              <a:gd name="connsiteY3" fmla="*/ 201211 h 363406"/>
              <a:gd name="connsiteX4" fmla="*/ 4063273 w 4063273"/>
              <a:gd name="connsiteY4" fmla="*/ 363406 h 363406"/>
              <a:gd name="connsiteX5" fmla="*/ 0 w 4063273"/>
              <a:gd name="connsiteY5" fmla="*/ 198191 h 363406"/>
              <a:gd name="connsiteX0" fmla="*/ 0 w 4065654"/>
              <a:gd name="connsiteY0" fmla="*/ 207716 h 363406"/>
              <a:gd name="connsiteX1" fmla="*/ 653653 w 4065654"/>
              <a:gd name="connsiteY1" fmla="*/ 16187 h 363406"/>
              <a:gd name="connsiteX2" fmla="*/ 3318420 w 4065654"/>
              <a:gd name="connsiteY2" fmla="*/ 18469 h 363406"/>
              <a:gd name="connsiteX3" fmla="*/ 3810515 w 4065654"/>
              <a:gd name="connsiteY3" fmla="*/ 201211 h 363406"/>
              <a:gd name="connsiteX4" fmla="*/ 4065654 w 4065654"/>
              <a:gd name="connsiteY4" fmla="*/ 363406 h 363406"/>
              <a:gd name="connsiteX5" fmla="*/ 0 w 4065654"/>
              <a:gd name="connsiteY5" fmla="*/ 207716 h 363406"/>
              <a:gd name="connsiteX0" fmla="*/ 0 w 4065654"/>
              <a:gd name="connsiteY0" fmla="*/ 211400 h 367090"/>
              <a:gd name="connsiteX1" fmla="*/ 508397 w 4065654"/>
              <a:gd name="connsiteY1" fmla="*/ 15109 h 367090"/>
              <a:gd name="connsiteX2" fmla="*/ 3318420 w 4065654"/>
              <a:gd name="connsiteY2" fmla="*/ 22153 h 367090"/>
              <a:gd name="connsiteX3" fmla="*/ 3810515 w 4065654"/>
              <a:gd name="connsiteY3" fmla="*/ 204895 h 367090"/>
              <a:gd name="connsiteX4" fmla="*/ 4065654 w 4065654"/>
              <a:gd name="connsiteY4" fmla="*/ 367090 h 367090"/>
              <a:gd name="connsiteX5" fmla="*/ 0 w 4065654"/>
              <a:gd name="connsiteY5" fmla="*/ 211400 h 367090"/>
              <a:gd name="connsiteX0" fmla="*/ 0 w 4065654"/>
              <a:gd name="connsiteY0" fmla="*/ 229305 h 384995"/>
              <a:gd name="connsiteX1" fmla="*/ 508397 w 4065654"/>
              <a:gd name="connsiteY1" fmla="*/ 33014 h 384995"/>
              <a:gd name="connsiteX2" fmla="*/ 3318420 w 4065654"/>
              <a:gd name="connsiteY2" fmla="*/ 40058 h 384995"/>
              <a:gd name="connsiteX3" fmla="*/ 3810515 w 4065654"/>
              <a:gd name="connsiteY3" fmla="*/ 222800 h 384995"/>
              <a:gd name="connsiteX4" fmla="*/ 4065654 w 4065654"/>
              <a:gd name="connsiteY4" fmla="*/ 384995 h 384995"/>
              <a:gd name="connsiteX5" fmla="*/ 0 w 4065654"/>
              <a:gd name="connsiteY5" fmla="*/ 229305 h 384995"/>
              <a:gd name="connsiteX0" fmla="*/ 0 w 4046604"/>
              <a:gd name="connsiteY0" fmla="*/ 229305 h 361183"/>
              <a:gd name="connsiteX1" fmla="*/ 508397 w 4046604"/>
              <a:gd name="connsiteY1" fmla="*/ 33014 h 361183"/>
              <a:gd name="connsiteX2" fmla="*/ 3318420 w 4046604"/>
              <a:gd name="connsiteY2" fmla="*/ 40058 h 361183"/>
              <a:gd name="connsiteX3" fmla="*/ 3810515 w 4046604"/>
              <a:gd name="connsiteY3" fmla="*/ 222800 h 361183"/>
              <a:gd name="connsiteX4" fmla="*/ 4046604 w 4046604"/>
              <a:gd name="connsiteY4" fmla="*/ 361183 h 361183"/>
              <a:gd name="connsiteX5" fmla="*/ 0 w 4046604"/>
              <a:gd name="connsiteY5" fmla="*/ 229305 h 36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6604" h="361183">
                <a:moveTo>
                  <a:pt x="0" y="229305"/>
                </a:moveTo>
                <a:lnTo>
                  <a:pt x="508397" y="33014"/>
                </a:lnTo>
                <a:cubicBezTo>
                  <a:pt x="1969167" y="-45176"/>
                  <a:pt x="2433667" y="40058"/>
                  <a:pt x="3318420" y="40058"/>
                </a:cubicBezTo>
                <a:cubicBezTo>
                  <a:pt x="3428166" y="90187"/>
                  <a:pt x="3700769" y="172671"/>
                  <a:pt x="3810515" y="222800"/>
                </a:cubicBezTo>
                <a:lnTo>
                  <a:pt x="4046604" y="361183"/>
                </a:lnTo>
                <a:lnTo>
                  <a:pt x="0" y="22930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8798" y="2429277"/>
            <a:ext cx="4642937" cy="366710"/>
          </a:xfrm>
          <a:custGeom>
            <a:avLst/>
            <a:gdLst>
              <a:gd name="connsiteX0" fmla="*/ 0 w 4028574"/>
              <a:gd name="connsiteY0" fmla="*/ 0 h 317860"/>
              <a:gd name="connsiteX1" fmla="*/ 4028574 w 4028574"/>
              <a:gd name="connsiteY1" fmla="*/ 0 h 317860"/>
              <a:gd name="connsiteX2" fmla="*/ 4028574 w 4028574"/>
              <a:gd name="connsiteY2" fmla="*/ 317860 h 317860"/>
              <a:gd name="connsiteX3" fmla="*/ 0 w 4028574"/>
              <a:gd name="connsiteY3" fmla="*/ 317860 h 317860"/>
              <a:gd name="connsiteX4" fmla="*/ 0 w 4028574"/>
              <a:gd name="connsiteY4" fmla="*/ 0 h 317860"/>
              <a:gd name="connsiteX0" fmla="*/ 0 w 4028574"/>
              <a:gd name="connsiteY0" fmla="*/ 0 h 317860"/>
              <a:gd name="connsiteX1" fmla="*/ 3915452 w 4028574"/>
              <a:gd name="connsiteY1" fmla="*/ 28280 h 317860"/>
              <a:gd name="connsiteX2" fmla="*/ 4028574 w 4028574"/>
              <a:gd name="connsiteY2" fmla="*/ 317860 h 317860"/>
              <a:gd name="connsiteX3" fmla="*/ 0 w 4028574"/>
              <a:gd name="connsiteY3" fmla="*/ 317860 h 317860"/>
              <a:gd name="connsiteX4" fmla="*/ 0 w 4028574"/>
              <a:gd name="connsiteY4" fmla="*/ 0 h 317860"/>
              <a:gd name="connsiteX0" fmla="*/ 0 w 4066281"/>
              <a:gd name="connsiteY0" fmla="*/ 0 h 317860"/>
              <a:gd name="connsiteX1" fmla="*/ 4066281 w 4066281"/>
              <a:gd name="connsiteY1" fmla="*/ 160255 h 317860"/>
              <a:gd name="connsiteX2" fmla="*/ 4028574 w 4066281"/>
              <a:gd name="connsiteY2" fmla="*/ 317860 h 317860"/>
              <a:gd name="connsiteX3" fmla="*/ 0 w 4066281"/>
              <a:gd name="connsiteY3" fmla="*/ 317860 h 317860"/>
              <a:gd name="connsiteX4" fmla="*/ 0 w 4066281"/>
              <a:gd name="connsiteY4" fmla="*/ 0 h 317860"/>
              <a:gd name="connsiteX0" fmla="*/ 20066 w 4086347"/>
              <a:gd name="connsiteY0" fmla="*/ 0 h 346435"/>
              <a:gd name="connsiteX1" fmla="*/ 4086347 w 4086347"/>
              <a:gd name="connsiteY1" fmla="*/ 160255 h 346435"/>
              <a:gd name="connsiteX2" fmla="*/ 4048640 w 4086347"/>
              <a:gd name="connsiteY2" fmla="*/ 317860 h 346435"/>
              <a:gd name="connsiteX3" fmla="*/ 0 w 4086347"/>
              <a:gd name="connsiteY3" fmla="*/ 346435 h 346435"/>
              <a:gd name="connsiteX4" fmla="*/ 20066 w 4086347"/>
              <a:gd name="connsiteY4" fmla="*/ 0 h 346435"/>
              <a:gd name="connsiteX0" fmla="*/ 11148 w 4086347"/>
              <a:gd name="connsiteY0" fmla="*/ 0 h 363104"/>
              <a:gd name="connsiteX1" fmla="*/ 4086347 w 4086347"/>
              <a:gd name="connsiteY1" fmla="*/ 176924 h 363104"/>
              <a:gd name="connsiteX2" fmla="*/ 4048640 w 4086347"/>
              <a:gd name="connsiteY2" fmla="*/ 334529 h 363104"/>
              <a:gd name="connsiteX3" fmla="*/ 0 w 4086347"/>
              <a:gd name="connsiteY3" fmla="*/ 363104 h 363104"/>
              <a:gd name="connsiteX4" fmla="*/ 11148 w 4086347"/>
              <a:gd name="connsiteY4" fmla="*/ 0 h 363104"/>
              <a:gd name="connsiteX0" fmla="*/ 4460 w 4079659"/>
              <a:gd name="connsiteY0" fmla="*/ 0 h 360723"/>
              <a:gd name="connsiteX1" fmla="*/ 4079659 w 4079659"/>
              <a:gd name="connsiteY1" fmla="*/ 176924 h 360723"/>
              <a:gd name="connsiteX2" fmla="*/ 4041952 w 4079659"/>
              <a:gd name="connsiteY2" fmla="*/ 334529 h 360723"/>
              <a:gd name="connsiteX3" fmla="*/ 0 w 4079659"/>
              <a:gd name="connsiteY3" fmla="*/ 360723 h 360723"/>
              <a:gd name="connsiteX4" fmla="*/ 4460 w 4079659"/>
              <a:gd name="connsiteY4" fmla="*/ 0 h 360723"/>
              <a:gd name="connsiteX0" fmla="*/ 4460 w 4079659"/>
              <a:gd name="connsiteY0" fmla="*/ 0 h 360723"/>
              <a:gd name="connsiteX1" fmla="*/ 403553 w 4079659"/>
              <a:gd name="connsiteY1" fmla="*/ 15443 h 360723"/>
              <a:gd name="connsiteX2" fmla="*/ 4079659 w 4079659"/>
              <a:gd name="connsiteY2" fmla="*/ 176924 h 360723"/>
              <a:gd name="connsiteX3" fmla="*/ 4041952 w 4079659"/>
              <a:gd name="connsiteY3" fmla="*/ 334529 h 360723"/>
              <a:gd name="connsiteX4" fmla="*/ 0 w 4079659"/>
              <a:gd name="connsiteY4" fmla="*/ 360723 h 360723"/>
              <a:gd name="connsiteX5" fmla="*/ 4460 w 4079659"/>
              <a:gd name="connsiteY5" fmla="*/ 0 h 360723"/>
              <a:gd name="connsiteX0" fmla="*/ 4460 w 4079659"/>
              <a:gd name="connsiteY0" fmla="*/ 1225 h 361948"/>
              <a:gd name="connsiteX1" fmla="*/ 276467 w 4079659"/>
              <a:gd name="connsiteY1" fmla="*/ 0 h 361948"/>
              <a:gd name="connsiteX2" fmla="*/ 4079659 w 4079659"/>
              <a:gd name="connsiteY2" fmla="*/ 178149 h 361948"/>
              <a:gd name="connsiteX3" fmla="*/ 4041952 w 4079659"/>
              <a:gd name="connsiteY3" fmla="*/ 335754 h 361948"/>
              <a:gd name="connsiteX4" fmla="*/ 0 w 4079659"/>
              <a:gd name="connsiteY4" fmla="*/ 361948 h 361948"/>
              <a:gd name="connsiteX5" fmla="*/ 4460 w 4079659"/>
              <a:gd name="connsiteY5" fmla="*/ 1225 h 361948"/>
              <a:gd name="connsiteX0" fmla="*/ 4460 w 4079659"/>
              <a:gd name="connsiteY0" fmla="*/ 1225 h 361948"/>
              <a:gd name="connsiteX1" fmla="*/ 276467 w 4079659"/>
              <a:gd name="connsiteY1" fmla="*/ 0 h 361948"/>
              <a:gd name="connsiteX2" fmla="*/ 4079659 w 4079659"/>
              <a:gd name="connsiteY2" fmla="*/ 178149 h 361948"/>
              <a:gd name="connsiteX3" fmla="*/ 4039723 w 4079659"/>
              <a:gd name="connsiteY3" fmla="*/ 359566 h 361948"/>
              <a:gd name="connsiteX4" fmla="*/ 0 w 4079659"/>
              <a:gd name="connsiteY4" fmla="*/ 361948 h 361948"/>
              <a:gd name="connsiteX5" fmla="*/ 4460 w 4079659"/>
              <a:gd name="connsiteY5" fmla="*/ 1225 h 361948"/>
              <a:gd name="connsiteX0" fmla="*/ 4460 w 4356324"/>
              <a:gd name="connsiteY0" fmla="*/ 1225 h 361948"/>
              <a:gd name="connsiteX1" fmla="*/ 276467 w 4356324"/>
              <a:gd name="connsiteY1" fmla="*/ 0 h 361948"/>
              <a:gd name="connsiteX2" fmla="*/ 4079659 w 4356324"/>
              <a:gd name="connsiteY2" fmla="*/ 1781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56324"/>
              <a:gd name="connsiteY0" fmla="*/ 1225 h 361948"/>
              <a:gd name="connsiteX1" fmla="*/ 276467 w 4356324"/>
              <a:gd name="connsiteY1" fmla="*/ 0 h 361948"/>
              <a:gd name="connsiteX2" fmla="*/ 4347209 w 4356324"/>
              <a:gd name="connsiteY2" fmla="*/ 1400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47406"/>
              <a:gd name="connsiteY0" fmla="*/ 1225 h 361948"/>
              <a:gd name="connsiteX1" fmla="*/ 276467 w 4347406"/>
              <a:gd name="connsiteY1" fmla="*/ 0 h 361948"/>
              <a:gd name="connsiteX2" fmla="*/ 4347209 w 4347406"/>
              <a:gd name="connsiteY2" fmla="*/ 140049 h 361948"/>
              <a:gd name="connsiteX3" fmla="*/ 4347406 w 4347406"/>
              <a:gd name="connsiteY3" fmla="*/ 345279 h 361948"/>
              <a:gd name="connsiteX4" fmla="*/ 0 w 4347406"/>
              <a:gd name="connsiteY4" fmla="*/ 361948 h 361948"/>
              <a:gd name="connsiteX5" fmla="*/ 4460 w 4347406"/>
              <a:gd name="connsiteY5" fmla="*/ 1225 h 361948"/>
              <a:gd name="connsiteX0" fmla="*/ 4460 w 4347210"/>
              <a:gd name="connsiteY0" fmla="*/ 1225 h 366710"/>
              <a:gd name="connsiteX1" fmla="*/ 276467 w 4347210"/>
              <a:gd name="connsiteY1" fmla="*/ 0 h 366710"/>
              <a:gd name="connsiteX2" fmla="*/ 4347209 w 4347210"/>
              <a:gd name="connsiteY2" fmla="*/ 140049 h 366710"/>
              <a:gd name="connsiteX3" fmla="*/ 4345177 w 4347210"/>
              <a:gd name="connsiteY3" fmla="*/ 366710 h 366710"/>
              <a:gd name="connsiteX4" fmla="*/ 0 w 4347210"/>
              <a:gd name="connsiteY4" fmla="*/ 361948 h 366710"/>
              <a:gd name="connsiteX5" fmla="*/ 4460 w 4347210"/>
              <a:gd name="connsiteY5" fmla="*/ 1225 h 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210" h="366710">
                <a:moveTo>
                  <a:pt x="4460" y="1225"/>
                </a:moveTo>
                <a:lnTo>
                  <a:pt x="276467" y="0"/>
                </a:lnTo>
                <a:lnTo>
                  <a:pt x="4347209" y="140049"/>
                </a:lnTo>
                <a:cubicBezTo>
                  <a:pt x="4347275" y="208459"/>
                  <a:pt x="4345111" y="298300"/>
                  <a:pt x="4345177" y="366710"/>
                </a:cubicBezTo>
                <a:lnTo>
                  <a:pt x="0" y="361948"/>
                </a:lnTo>
                <a:cubicBezTo>
                  <a:pt x="1487" y="241707"/>
                  <a:pt x="2973" y="121466"/>
                  <a:pt x="4460" y="12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54013" y="2286989"/>
            <a:ext cx="279018" cy="503979"/>
          </a:xfrm>
          <a:custGeom>
            <a:avLst/>
            <a:gdLst>
              <a:gd name="connsiteX0" fmla="*/ 0 w 259281"/>
              <a:gd name="connsiteY0" fmla="*/ 0 h 542078"/>
              <a:gd name="connsiteX1" fmla="*/ 259281 w 259281"/>
              <a:gd name="connsiteY1" fmla="*/ 0 h 542078"/>
              <a:gd name="connsiteX2" fmla="*/ 259281 w 259281"/>
              <a:gd name="connsiteY2" fmla="*/ 542078 h 542078"/>
              <a:gd name="connsiteX3" fmla="*/ 0 w 259281"/>
              <a:gd name="connsiteY3" fmla="*/ 542078 h 542078"/>
              <a:gd name="connsiteX4" fmla="*/ 0 w 259281"/>
              <a:gd name="connsiteY4" fmla="*/ 0 h 542078"/>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49222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9525 w 266425"/>
              <a:gd name="connsiteY3" fmla="*/ 496835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01598 h 549222"/>
              <a:gd name="connsiteX4" fmla="*/ 0 w 266425"/>
              <a:gd name="connsiteY4" fmla="*/ 0 h 549222"/>
              <a:gd name="connsiteX0" fmla="*/ 687 w 267112"/>
              <a:gd name="connsiteY0" fmla="*/ 0 h 549222"/>
              <a:gd name="connsiteX1" fmla="*/ 267112 w 267112"/>
              <a:gd name="connsiteY1" fmla="*/ 7144 h 549222"/>
              <a:gd name="connsiteX2" fmla="*/ 267112 w 267112"/>
              <a:gd name="connsiteY2" fmla="*/ 549222 h 549222"/>
              <a:gd name="connsiteX3" fmla="*/ 687 w 267112"/>
              <a:gd name="connsiteY3" fmla="*/ 499217 h 549222"/>
              <a:gd name="connsiteX4" fmla="*/ 687 w 267112"/>
              <a:gd name="connsiteY4" fmla="*/ 0 h 549222"/>
              <a:gd name="connsiteX0" fmla="*/ 687 w 279018"/>
              <a:gd name="connsiteY0" fmla="*/ 0 h 503979"/>
              <a:gd name="connsiteX1" fmla="*/ 267112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 name="connsiteX0" fmla="*/ 687 w 279018"/>
              <a:gd name="connsiteY0" fmla="*/ 0 h 503979"/>
              <a:gd name="connsiteX1" fmla="*/ 276637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18" h="503979">
                <a:moveTo>
                  <a:pt x="687" y="0"/>
                </a:moveTo>
                <a:lnTo>
                  <a:pt x="276637" y="7144"/>
                </a:lnTo>
                <a:cubicBezTo>
                  <a:pt x="277431" y="172756"/>
                  <a:pt x="278224" y="338367"/>
                  <a:pt x="279018" y="503979"/>
                </a:cubicBezTo>
                <a:lnTo>
                  <a:pt x="687" y="499217"/>
                </a:lnTo>
                <a:cubicBezTo>
                  <a:pt x="-1694" y="316143"/>
                  <a:pt x="3068" y="183074"/>
                  <a:pt x="68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1993039" y="2198586"/>
            <a:ext cx="330048" cy="594135"/>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48" h="594135">
                <a:moveTo>
                  <a:pt x="1532" y="594135"/>
                </a:moveTo>
                <a:cubicBezTo>
                  <a:pt x="1859" y="127508"/>
                  <a:pt x="-294" y="466627"/>
                  <a:pt x="33" y="0"/>
                </a:cubicBezTo>
                <a:lnTo>
                  <a:pt x="329948" y="240434"/>
                </a:lnTo>
                <a:cubicBezTo>
                  <a:pt x="331323" y="251694"/>
                  <a:pt x="318041" y="222472"/>
                  <a:pt x="319416" y="233732"/>
                </a:cubicBezTo>
                <a:cubicBezTo>
                  <a:pt x="319261" y="343515"/>
                  <a:pt x="311961" y="484254"/>
                  <a:pt x="311806" y="594037"/>
                </a:cubicBezTo>
                <a:lnTo>
                  <a:pt x="1532" y="594135"/>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6"/>
          <p:cNvSpPr/>
          <p:nvPr/>
        </p:nvSpPr>
        <p:spPr>
          <a:xfrm>
            <a:off x="6950752" y="2293471"/>
            <a:ext cx="407058" cy="494194"/>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 name="connsiteX0" fmla="*/ 1532 w 393235"/>
              <a:gd name="connsiteY0" fmla="*/ 594135 h 594135"/>
              <a:gd name="connsiteX1" fmla="*/ 33 w 393235"/>
              <a:gd name="connsiteY1" fmla="*/ 0 h 594135"/>
              <a:gd name="connsiteX2" fmla="*/ 329948 w 393235"/>
              <a:gd name="connsiteY2" fmla="*/ 240434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594135 h 594135"/>
              <a:gd name="connsiteX1" fmla="*/ 33 w 393235"/>
              <a:gd name="connsiteY1" fmla="*/ 0 h 594135"/>
              <a:gd name="connsiteX2" fmla="*/ 279942 w 393235"/>
              <a:gd name="connsiteY2" fmla="*/ 42791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813282 h 813282"/>
              <a:gd name="connsiteX1" fmla="*/ 33 w 393235"/>
              <a:gd name="connsiteY1" fmla="*/ 219147 h 813282"/>
              <a:gd name="connsiteX2" fmla="*/ 356142 w 393235"/>
              <a:gd name="connsiteY2" fmla="*/ 0 h 813282"/>
              <a:gd name="connsiteX3" fmla="*/ 393235 w 393235"/>
              <a:gd name="connsiteY3" fmla="*/ 433829 h 813282"/>
              <a:gd name="connsiteX4" fmla="*/ 311806 w 393235"/>
              <a:gd name="connsiteY4" fmla="*/ 813184 h 813282"/>
              <a:gd name="connsiteX5" fmla="*/ 1532 w 393235"/>
              <a:gd name="connsiteY5" fmla="*/ 813282 h 813282"/>
              <a:gd name="connsiteX0" fmla="*/ 1532 w 393235"/>
              <a:gd name="connsiteY0" fmla="*/ 975207 h 975207"/>
              <a:gd name="connsiteX1" fmla="*/ 33 w 393235"/>
              <a:gd name="connsiteY1" fmla="*/ 381072 h 975207"/>
              <a:gd name="connsiteX2" fmla="*/ 382336 w 393235"/>
              <a:gd name="connsiteY2" fmla="*/ 0 h 975207"/>
              <a:gd name="connsiteX3" fmla="*/ 393235 w 393235"/>
              <a:gd name="connsiteY3" fmla="*/ 595754 h 975207"/>
              <a:gd name="connsiteX4" fmla="*/ 311806 w 393235"/>
              <a:gd name="connsiteY4" fmla="*/ 975109 h 975207"/>
              <a:gd name="connsiteX5" fmla="*/ 1532 w 393235"/>
              <a:gd name="connsiteY5" fmla="*/ 975207 h 975207"/>
              <a:gd name="connsiteX0" fmla="*/ 22933 w 414636"/>
              <a:gd name="connsiteY0" fmla="*/ 975207 h 975207"/>
              <a:gd name="connsiteX1" fmla="*/ 3 w 414636"/>
              <a:gd name="connsiteY1" fmla="*/ 281060 h 975207"/>
              <a:gd name="connsiteX2" fmla="*/ 403737 w 414636"/>
              <a:gd name="connsiteY2" fmla="*/ 0 h 975207"/>
              <a:gd name="connsiteX3" fmla="*/ 414636 w 414636"/>
              <a:gd name="connsiteY3" fmla="*/ 595754 h 975207"/>
              <a:gd name="connsiteX4" fmla="*/ 333207 w 414636"/>
              <a:gd name="connsiteY4" fmla="*/ 975109 h 975207"/>
              <a:gd name="connsiteX5" fmla="*/ 22933 w 414636"/>
              <a:gd name="connsiteY5" fmla="*/ 975207 h 975207"/>
              <a:gd name="connsiteX0" fmla="*/ 1532 w 414666"/>
              <a:gd name="connsiteY0" fmla="*/ 494194 h 975109"/>
              <a:gd name="connsiteX1" fmla="*/ 33 w 414666"/>
              <a:gd name="connsiteY1" fmla="*/ 281060 h 975109"/>
              <a:gd name="connsiteX2" fmla="*/ 403767 w 414666"/>
              <a:gd name="connsiteY2" fmla="*/ 0 h 975109"/>
              <a:gd name="connsiteX3" fmla="*/ 414666 w 414666"/>
              <a:gd name="connsiteY3" fmla="*/ 595754 h 975109"/>
              <a:gd name="connsiteX4" fmla="*/ 333237 w 414666"/>
              <a:gd name="connsiteY4" fmla="*/ 975109 h 975109"/>
              <a:gd name="connsiteX5" fmla="*/ 1532 w 414666"/>
              <a:gd name="connsiteY5" fmla="*/ 494194 h 975109"/>
              <a:gd name="connsiteX0" fmla="*/ 1532 w 404074"/>
              <a:gd name="connsiteY0" fmla="*/ 494194 h 975109"/>
              <a:gd name="connsiteX1" fmla="*/ 33 w 404074"/>
              <a:gd name="connsiteY1" fmla="*/ 281060 h 975109"/>
              <a:gd name="connsiteX2" fmla="*/ 403767 w 404074"/>
              <a:gd name="connsiteY2" fmla="*/ 0 h 975109"/>
              <a:gd name="connsiteX3" fmla="*/ 402760 w 404074"/>
              <a:gd name="connsiteY3" fmla="*/ 243329 h 975109"/>
              <a:gd name="connsiteX4" fmla="*/ 333237 w 404074"/>
              <a:gd name="connsiteY4" fmla="*/ 975109 h 975109"/>
              <a:gd name="connsiteX5" fmla="*/ 1532 w 404074"/>
              <a:gd name="connsiteY5" fmla="*/ 494194 h 975109"/>
              <a:gd name="connsiteX0" fmla="*/ 1532 w 407058"/>
              <a:gd name="connsiteY0" fmla="*/ 494194 h 494194"/>
              <a:gd name="connsiteX1" fmla="*/ 33 w 407058"/>
              <a:gd name="connsiteY1" fmla="*/ 281060 h 494194"/>
              <a:gd name="connsiteX2" fmla="*/ 403767 w 407058"/>
              <a:gd name="connsiteY2" fmla="*/ 0 h 494194"/>
              <a:gd name="connsiteX3" fmla="*/ 402760 w 407058"/>
              <a:gd name="connsiteY3" fmla="*/ 243329 h 494194"/>
              <a:gd name="connsiteX4" fmla="*/ 407055 w 407058"/>
              <a:gd name="connsiteY4" fmla="*/ 494096 h 494194"/>
              <a:gd name="connsiteX5" fmla="*/ 1532 w 407058"/>
              <a:gd name="connsiteY5" fmla="*/ 494194 h 4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58" h="494194">
                <a:moveTo>
                  <a:pt x="1532" y="494194"/>
                </a:moveTo>
                <a:cubicBezTo>
                  <a:pt x="1859" y="27567"/>
                  <a:pt x="-294" y="747687"/>
                  <a:pt x="33" y="281060"/>
                </a:cubicBezTo>
                <a:lnTo>
                  <a:pt x="403767" y="0"/>
                </a:lnTo>
                <a:cubicBezTo>
                  <a:pt x="405142" y="11260"/>
                  <a:pt x="401385" y="232069"/>
                  <a:pt x="402760" y="243329"/>
                </a:cubicBezTo>
                <a:cubicBezTo>
                  <a:pt x="402605" y="353112"/>
                  <a:pt x="407210" y="384313"/>
                  <a:pt x="407055" y="494096"/>
                </a:cubicBezTo>
                <a:lnTo>
                  <a:pt x="1532" y="494194"/>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459652" y="2887124"/>
            <a:ext cx="545323" cy="369332"/>
          </a:xfrm>
          <a:prstGeom prst="rect">
            <a:avLst/>
          </a:prstGeom>
          <a:solidFill>
            <a:schemeClr val="bg1"/>
          </a:solidFill>
        </p:spPr>
        <p:txBody>
          <a:bodyPr wrap="square" rtlCol="0">
            <a:spAutoFit/>
          </a:bodyPr>
          <a:lstStyle/>
          <a:p>
            <a:r>
              <a:rPr lang="en-US" dirty="0" smtClean="0"/>
              <a:t>OK</a:t>
            </a:r>
            <a:endParaRPr lang="en-US" dirty="0"/>
          </a:p>
        </p:txBody>
      </p:sp>
      <p:sp>
        <p:nvSpPr>
          <p:cNvPr id="99" name="TextBox 98"/>
          <p:cNvSpPr txBox="1"/>
          <p:nvPr/>
        </p:nvSpPr>
        <p:spPr>
          <a:xfrm rot="16200000">
            <a:off x="7253976" y="2887125"/>
            <a:ext cx="545323" cy="369332"/>
          </a:xfrm>
          <a:prstGeom prst="rect">
            <a:avLst/>
          </a:prstGeom>
          <a:solidFill>
            <a:schemeClr val="bg1"/>
          </a:solidFill>
        </p:spPr>
        <p:txBody>
          <a:bodyPr wrap="square" rtlCol="0">
            <a:spAutoFit/>
          </a:bodyPr>
          <a:lstStyle/>
          <a:p>
            <a:r>
              <a:rPr lang="en-US" dirty="0" smtClean="0"/>
              <a:t>OK</a:t>
            </a:r>
            <a:endParaRPr lang="en-US" dirty="0"/>
          </a:p>
        </p:txBody>
      </p:sp>
      <p:sp>
        <p:nvSpPr>
          <p:cNvPr id="108" name="TextBox 107"/>
          <p:cNvSpPr txBox="1"/>
          <p:nvPr/>
        </p:nvSpPr>
        <p:spPr>
          <a:xfrm rot="16200000">
            <a:off x="1699520" y="3069318"/>
            <a:ext cx="891767" cy="369332"/>
          </a:xfrm>
          <a:prstGeom prst="rect">
            <a:avLst/>
          </a:prstGeom>
          <a:solidFill>
            <a:schemeClr val="bg1"/>
          </a:solidFill>
        </p:spPr>
        <p:txBody>
          <a:bodyPr wrap="square" rtlCol="0">
            <a:spAutoFit/>
          </a:bodyPr>
          <a:lstStyle/>
          <a:p>
            <a:pPr algn="ctr"/>
            <a:r>
              <a:rPr lang="en-US" dirty="0" smtClean="0"/>
              <a:t>Maybe</a:t>
            </a:r>
            <a:endParaRPr lang="en-US" dirty="0"/>
          </a:p>
        </p:txBody>
      </p:sp>
      <p:sp>
        <p:nvSpPr>
          <p:cNvPr id="109" name="TextBox 108"/>
          <p:cNvSpPr txBox="1"/>
          <p:nvPr/>
        </p:nvSpPr>
        <p:spPr>
          <a:xfrm>
            <a:off x="2323088" y="2808101"/>
            <a:ext cx="4623270" cy="584775"/>
          </a:xfrm>
          <a:prstGeom prst="rect">
            <a:avLst/>
          </a:prstGeom>
          <a:solidFill>
            <a:schemeClr val="bg1"/>
          </a:solidFill>
        </p:spPr>
        <p:txBody>
          <a:bodyPr wrap="square" rtlCol="0">
            <a:spAutoFit/>
          </a:bodyPr>
          <a:lstStyle/>
          <a:p>
            <a:pPr algn="ctr"/>
            <a:r>
              <a:rPr lang="en-US" b="1" u="sng" dirty="0" smtClean="0"/>
              <a:t>NO-GO Zone</a:t>
            </a:r>
          </a:p>
          <a:p>
            <a:pPr algn="ctr"/>
            <a:r>
              <a:rPr lang="en-US" sz="1400" dirty="0" smtClean="0"/>
              <a:t>(Longitudinal utilities not allowed in this area)</a:t>
            </a:r>
            <a:endParaRPr lang="en-US" sz="1400" dirty="0"/>
          </a:p>
        </p:txBody>
      </p:sp>
      <p:sp>
        <p:nvSpPr>
          <p:cNvPr id="110" name="TextBox 109"/>
          <p:cNvSpPr txBox="1"/>
          <p:nvPr/>
        </p:nvSpPr>
        <p:spPr>
          <a:xfrm rot="16200000">
            <a:off x="6718567" y="3039467"/>
            <a:ext cx="891767" cy="369332"/>
          </a:xfrm>
          <a:prstGeom prst="rect">
            <a:avLst/>
          </a:prstGeom>
          <a:solidFill>
            <a:schemeClr val="bg1"/>
          </a:solidFill>
        </p:spPr>
        <p:txBody>
          <a:bodyPr wrap="square" rtlCol="0">
            <a:spAutoFit/>
          </a:bodyPr>
          <a:lstStyle/>
          <a:p>
            <a:pPr algn="ctr"/>
            <a:r>
              <a:rPr lang="en-US" dirty="0" smtClean="0"/>
              <a:t>Maybe</a:t>
            </a:r>
            <a:endParaRPr lang="en-US" dirty="0"/>
          </a:p>
        </p:txBody>
      </p:sp>
      <p:sp>
        <p:nvSpPr>
          <p:cNvPr id="115" name="TextBox 114"/>
          <p:cNvSpPr txBox="1"/>
          <p:nvPr/>
        </p:nvSpPr>
        <p:spPr>
          <a:xfrm>
            <a:off x="43344" y="3984233"/>
            <a:ext cx="8998132" cy="2585323"/>
          </a:xfrm>
          <a:prstGeom prst="rect">
            <a:avLst/>
          </a:prstGeom>
          <a:noFill/>
        </p:spPr>
        <p:txBody>
          <a:bodyPr wrap="square" rtlCol="0">
            <a:spAutoFit/>
          </a:bodyPr>
          <a:lstStyle/>
          <a:p>
            <a:pPr algn="ctr"/>
            <a:r>
              <a:rPr lang="en-US" b="1" u="sng" dirty="0" smtClean="0"/>
              <a:t>OK:</a:t>
            </a:r>
          </a:p>
          <a:p>
            <a:pPr algn="ctr"/>
            <a:r>
              <a:rPr lang="en-US" sz="1600" dirty="0" smtClean="0"/>
              <a:t>As close to the R.O.W. in this area is the preferred area for longitudinal utility installations.</a:t>
            </a:r>
          </a:p>
          <a:p>
            <a:pPr algn="ctr"/>
            <a:r>
              <a:rPr lang="en-US" sz="1600" dirty="0" smtClean="0"/>
              <a:t>This area is past the need line and </a:t>
            </a:r>
            <a:r>
              <a:rPr lang="en-US" sz="1600" i="1" dirty="0" smtClean="0"/>
              <a:t>should</a:t>
            </a:r>
            <a:r>
              <a:rPr lang="en-US" sz="1600" dirty="0" smtClean="0"/>
              <a:t> not be affected by the project</a:t>
            </a:r>
          </a:p>
          <a:p>
            <a:pPr algn="ctr"/>
            <a:r>
              <a:rPr lang="en-US" sz="1200" dirty="0" smtClean="0"/>
              <a:t>(with the possible exception of sign foundations, noise walls, etc.).</a:t>
            </a:r>
          </a:p>
          <a:p>
            <a:pPr algn="ctr"/>
            <a:r>
              <a:rPr lang="en-US" sz="1600" b="1" u="sng" dirty="0" smtClean="0"/>
              <a:t>Maybe:</a:t>
            </a:r>
            <a:endParaRPr lang="en-US" sz="1600" u="sng" dirty="0"/>
          </a:p>
          <a:p>
            <a:pPr algn="ctr"/>
            <a:r>
              <a:rPr lang="en-US" sz="1600" dirty="0" smtClean="0"/>
              <a:t>This area is generally not allowed, but if an existing installation is located in this area</a:t>
            </a:r>
          </a:p>
          <a:p>
            <a:pPr algn="ctr"/>
            <a:r>
              <a:rPr lang="en-US" sz="1600" dirty="0" smtClean="0"/>
              <a:t> the DOT may allow it to remain depending upon depth.</a:t>
            </a:r>
          </a:p>
          <a:p>
            <a:pPr algn="ctr"/>
            <a:r>
              <a:rPr lang="en-US" sz="1600" b="1" u="sng" dirty="0" smtClean="0"/>
              <a:t>NO-GO Zone:</a:t>
            </a:r>
          </a:p>
          <a:p>
            <a:pPr algn="ctr"/>
            <a:r>
              <a:rPr lang="en-US" sz="1600" dirty="0" smtClean="0"/>
              <a:t>Longitudinal utility installations are NOT allowed in this area,</a:t>
            </a:r>
          </a:p>
          <a:p>
            <a:pPr algn="ctr"/>
            <a:r>
              <a:rPr lang="en-US" sz="1600" dirty="0" smtClean="0"/>
              <a:t>except in extremely rare circumstances.</a:t>
            </a:r>
            <a:endParaRPr lang="en-US" sz="1600" b="1" dirty="0"/>
          </a:p>
        </p:txBody>
      </p:sp>
    </p:spTree>
    <p:extLst>
      <p:ext uri="{BB962C8B-B14F-4D97-AF65-F5344CB8AC3E}">
        <p14:creationId xmlns:p14="http://schemas.microsoft.com/office/powerpoint/2010/main" val="2982665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Electronic Plans</a:t>
            </a:r>
            <a:endParaRPr lang="en-US" sz="4000" dirty="0">
              <a:solidFill>
                <a:schemeClr val="bg1"/>
              </a:solidFill>
            </a:endParaRPr>
          </a:p>
        </p:txBody>
      </p:sp>
      <p:sp>
        <p:nvSpPr>
          <p:cNvPr id="34" name="Text Box 12"/>
          <p:cNvSpPr txBox="1">
            <a:spLocks noChangeArrowheads="1"/>
          </p:cNvSpPr>
          <p:nvPr/>
        </p:nvSpPr>
        <p:spPr bwMode="auto">
          <a:xfrm>
            <a:off x="990600" y="1001338"/>
            <a:ext cx="7315200" cy="524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70000" lnSpcReduction="20000"/>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lnSpc>
                <a:spcPct val="120000"/>
              </a:lnSpc>
              <a:buFontTx/>
              <a:buChar char="•"/>
            </a:pPr>
            <a:r>
              <a:rPr lang="en-US" altLang="en-US" sz="3200" dirty="0" smtClean="0"/>
              <a:t>PDF plans posted to Utilities FTP site for all projects</a:t>
            </a:r>
          </a:p>
          <a:p>
            <a:pPr algn="l">
              <a:lnSpc>
                <a:spcPct val="120000"/>
              </a:lnSpc>
              <a:buFontTx/>
              <a:buChar char="•"/>
            </a:pPr>
            <a:endParaRPr lang="en-US" altLang="en-US" sz="1700" dirty="0" smtClean="0"/>
          </a:p>
          <a:p>
            <a:pPr lvl="1">
              <a:lnSpc>
                <a:spcPct val="120000"/>
              </a:lnSpc>
              <a:buFontTx/>
              <a:buChar char="•"/>
            </a:pPr>
            <a:r>
              <a:rPr lang="en-US" altLang="en-US" sz="3200" dirty="0" smtClean="0"/>
              <a:t>Link to FTP site sent with project notifications (U02, U03, U04)</a:t>
            </a:r>
          </a:p>
          <a:p>
            <a:pPr lvl="1">
              <a:lnSpc>
                <a:spcPct val="120000"/>
              </a:lnSpc>
              <a:buFontTx/>
              <a:buChar char="•"/>
            </a:pPr>
            <a:endParaRPr lang="en-US" altLang="en-US" sz="1700" dirty="0" smtClean="0"/>
          </a:p>
          <a:p>
            <a:pPr algn="l">
              <a:lnSpc>
                <a:spcPct val="120000"/>
              </a:lnSpc>
              <a:buFontTx/>
              <a:buChar char="•"/>
            </a:pPr>
            <a:r>
              <a:rPr lang="en-US" altLang="en-US" sz="3200" dirty="0" smtClean="0"/>
              <a:t>Microstation design files (.</a:t>
            </a:r>
            <a:r>
              <a:rPr lang="en-US" altLang="en-US" sz="3200" dirty="0" err="1" smtClean="0"/>
              <a:t>dgn</a:t>
            </a:r>
            <a:r>
              <a:rPr lang="en-US" altLang="en-US" sz="3200" dirty="0" smtClean="0"/>
              <a:t>) are available upon request</a:t>
            </a:r>
          </a:p>
          <a:p>
            <a:pPr algn="l">
              <a:lnSpc>
                <a:spcPct val="120000"/>
              </a:lnSpc>
              <a:buFontTx/>
              <a:buChar char="•"/>
            </a:pPr>
            <a:endParaRPr lang="en-US" altLang="en-US" sz="1700" dirty="0" smtClean="0"/>
          </a:p>
          <a:p>
            <a:pPr lvl="1">
              <a:lnSpc>
                <a:spcPct val="120000"/>
              </a:lnSpc>
              <a:buFontTx/>
              <a:buChar char="•"/>
            </a:pPr>
            <a:r>
              <a:rPr lang="en-US" altLang="en-US" sz="3200" dirty="0" smtClean="0"/>
              <a:t>Contact the District Utility Coordinator to request these files</a:t>
            </a:r>
          </a:p>
          <a:p>
            <a:pPr lvl="1">
              <a:lnSpc>
                <a:spcPct val="120000"/>
              </a:lnSpc>
              <a:buFontTx/>
              <a:buChar char="•"/>
            </a:pPr>
            <a:endParaRPr lang="en-US" altLang="en-US" sz="1700" dirty="0"/>
          </a:p>
          <a:p>
            <a:pPr lvl="1">
              <a:lnSpc>
                <a:spcPct val="120000"/>
              </a:lnSpc>
              <a:buFontTx/>
              <a:buChar char="•"/>
            </a:pPr>
            <a:r>
              <a:rPr lang="en-US" altLang="en-US" sz="3200" dirty="0" smtClean="0"/>
              <a:t>The Iowa DOT does not provide AutoCAD files (.</a:t>
            </a:r>
            <a:r>
              <a:rPr lang="en-US" altLang="en-US" sz="3200" dirty="0" err="1" smtClean="0"/>
              <a:t>dwg</a:t>
            </a:r>
            <a:r>
              <a:rPr lang="en-US" altLang="en-US" sz="3200" dirty="0" smtClean="0"/>
              <a:t>) but Microstation files can often be converted to AutoCAD (.</a:t>
            </a:r>
            <a:r>
              <a:rPr lang="en-US" altLang="en-US" sz="3200" dirty="0" err="1" smtClean="0"/>
              <a:t>dwg</a:t>
            </a:r>
            <a:r>
              <a:rPr lang="en-US" altLang="en-US" sz="3200" dirty="0" smtClean="0"/>
              <a:t>) by others.</a:t>
            </a:r>
          </a:p>
        </p:txBody>
      </p:sp>
    </p:spTree>
    <p:extLst>
      <p:ext uri="{BB962C8B-B14F-4D97-AF65-F5344CB8AC3E}">
        <p14:creationId xmlns:p14="http://schemas.microsoft.com/office/powerpoint/2010/main" val="4083993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Review</a:t>
            </a:r>
            <a:endParaRPr lang="en-US" sz="4000" dirty="0">
              <a:solidFill>
                <a:schemeClr val="bg1"/>
              </a:solidFill>
            </a:endParaRPr>
          </a:p>
        </p:txBody>
      </p:sp>
      <p:sp>
        <p:nvSpPr>
          <p:cNvPr id="34" name="Text Box 12"/>
          <p:cNvSpPr txBox="1">
            <a:spLocks noChangeArrowheads="1"/>
          </p:cNvSpPr>
          <p:nvPr/>
        </p:nvSpPr>
        <p:spPr bwMode="auto">
          <a:xfrm>
            <a:off x="381000" y="6858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514350" indent="-514350" algn="l">
              <a:lnSpc>
                <a:spcPct val="120000"/>
              </a:lnSpc>
              <a:buFont typeface="+mj-lt"/>
              <a:buAutoNum type="arabicPeriod"/>
            </a:pPr>
            <a:r>
              <a:rPr lang="en-US" altLang="en-US" sz="2000" dirty="0" smtClean="0"/>
              <a:t>Look at title sheet (A.1) to determine project scope.</a:t>
            </a:r>
          </a:p>
          <a:p>
            <a:pPr marL="514350" indent="-514350" algn="l">
              <a:lnSpc>
                <a:spcPct val="120000"/>
              </a:lnSpc>
              <a:buFont typeface="+mj-lt"/>
              <a:buAutoNum type="arabicPeriod"/>
            </a:pPr>
            <a:r>
              <a:rPr lang="en-US" altLang="en-US" sz="2000" dirty="0" smtClean="0"/>
              <a:t>Look at map sheet (A.2) to determine project location.</a:t>
            </a:r>
          </a:p>
          <a:p>
            <a:pPr marL="514350" indent="-514350" algn="l">
              <a:lnSpc>
                <a:spcPct val="120000"/>
              </a:lnSpc>
              <a:buFont typeface="+mj-lt"/>
              <a:buAutoNum type="arabicPeriod"/>
            </a:pPr>
            <a:r>
              <a:rPr lang="en-US" altLang="en-US" sz="2000" dirty="0" smtClean="0"/>
              <a:t>If your installation may be impacted, go to the Plan and Profile sheets (D sheets) to find your utility installation on the plan sheets.</a:t>
            </a:r>
          </a:p>
          <a:p>
            <a:pPr marL="1257300" lvl="1" indent="-514350">
              <a:lnSpc>
                <a:spcPct val="120000"/>
              </a:lnSpc>
              <a:buFont typeface="+mj-lt"/>
              <a:buAutoNum type="alphaLcPeriod"/>
            </a:pPr>
            <a:r>
              <a:rPr lang="en-US" altLang="en-US" sz="1600" dirty="0" smtClean="0"/>
              <a:t>Check to see if your facilities are inside the “need line.”</a:t>
            </a:r>
          </a:p>
          <a:p>
            <a:pPr marL="1257300" lvl="1" indent="-514350">
              <a:lnSpc>
                <a:spcPct val="120000"/>
              </a:lnSpc>
              <a:buFont typeface="+mj-lt"/>
              <a:buAutoNum type="alphaLcPeriod"/>
            </a:pPr>
            <a:r>
              <a:rPr lang="en-US" altLang="en-US" sz="1600" dirty="0" smtClean="0"/>
              <a:t>Check to see if the R.O.W. is changing in the area where your facility is located.</a:t>
            </a:r>
          </a:p>
          <a:p>
            <a:pPr marL="514350" lvl="1" indent="-514350">
              <a:lnSpc>
                <a:spcPct val="120000"/>
              </a:lnSpc>
              <a:buFont typeface="+mj-lt"/>
              <a:buAutoNum type="arabicPeriod" startAt="4"/>
            </a:pPr>
            <a:r>
              <a:rPr lang="en-US" altLang="en-US" sz="2000" dirty="0" smtClean="0"/>
              <a:t>If it appears your facilities may be impacted, go to the impacted locations in the cross sections to see extent of grading work.</a:t>
            </a:r>
          </a:p>
          <a:p>
            <a:pPr marL="514350" lvl="1" indent="-514350">
              <a:lnSpc>
                <a:spcPct val="120000"/>
              </a:lnSpc>
              <a:buFont typeface="+mj-lt"/>
              <a:buAutoNum type="arabicPeriod" startAt="4"/>
            </a:pPr>
            <a:r>
              <a:rPr lang="en-US" altLang="en-US" sz="2000" dirty="0" smtClean="0"/>
              <a:t>If </a:t>
            </a:r>
            <a:r>
              <a:rPr lang="en-US" altLang="en-US" sz="2000" dirty="0"/>
              <a:t>no “D sheets” in plan, check “B sheet” typical </a:t>
            </a:r>
            <a:r>
              <a:rPr lang="en-US" altLang="en-US" sz="2000" dirty="0" smtClean="0"/>
              <a:t>sections for extent of work.</a:t>
            </a:r>
          </a:p>
          <a:p>
            <a:pPr marL="1255713" lvl="2" indent="-514350">
              <a:lnSpc>
                <a:spcPct val="120000"/>
              </a:lnSpc>
              <a:buFont typeface="+mj-lt"/>
              <a:buAutoNum type="alphaLcPeriod"/>
            </a:pPr>
            <a:r>
              <a:rPr lang="en-US" altLang="en-US" sz="1600" dirty="0" smtClean="0"/>
              <a:t>Typically this occurs on jobs with minimal or no grading work.</a:t>
            </a:r>
          </a:p>
          <a:p>
            <a:pPr marL="1255713" lvl="2" indent="-514350">
              <a:lnSpc>
                <a:spcPct val="120000"/>
              </a:lnSpc>
              <a:buFont typeface="+mj-lt"/>
              <a:buAutoNum type="alphaLcPeriod"/>
            </a:pPr>
            <a:r>
              <a:rPr lang="en-US" altLang="en-US" sz="1600" dirty="0" smtClean="0"/>
              <a:t>If it is an urban job, check for “S sheets” to determine any sidewalk upgrades which would impact above-ground facilities (poles, pedestals, handholds, etc.).</a:t>
            </a:r>
            <a:endParaRPr lang="en-US" altLang="en-US" sz="1600" dirty="0"/>
          </a:p>
          <a:p>
            <a:pPr marL="514350" indent="-514350">
              <a:lnSpc>
                <a:spcPct val="120000"/>
              </a:lnSpc>
              <a:buFont typeface="+mj-lt"/>
              <a:buAutoNum type="arabicPeriod"/>
            </a:pPr>
            <a:endParaRPr lang="en-US" altLang="en-US" sz="2000" dirty="0" smtClean="0"/>
          </a:p>
        </p:txBody>
      </p:sp>
    </p:spTree>
    <p:extLst>
      <p:ext uri="{BB962C8B-B14F-4D97-AF65-F5344CB8AC3E}">
        <p14:creationId xmlns:p14="http://schemas.microsoft.com/office/powerpoint/2010/main" val="1249309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smtClean="0"/>
              <a:t>Questions?</a:t>
            </a:r>
            <a:endParaRPr lang="en-US" sz="5400" b="1" dirty="0"/>
          </a:p>
        </p:txBody>
      </p:sp>
      <p:sp>
        <p:nvSpPr>
          <p:cNvPr id="5" name="TextBox 4"/>
          <p:cNvSpPr txBox="1"/>
          <p:nvPr/>
        </p:nvSpPr>
        <p:spPr>
          <a:xfrm>
            <a:off x="1221744" y="2828836"/>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Bryan Bradley, P.E.	State Utility Engineer</a:t>
            </a:r>
          </a:p>
          <a:p>
            <a:r>
              <a:rPr lang="en-US" sz="2400" b="1" i="1" dirty="0" smtClean="0">
                <a:effectLst>
                  <a:outerShdw blurRad="38100" dist="38100" dir="2700000" algn="tl">
                    <a:srgbClr val="000000">
                      <a:alpha val="43137"/>
                    </a:srgbClr>
                  </a:outerShdw>
                </a:effectLst>
              </a:rPr>
              <a:t>800 Lincoln Way	515-239-1014</a:t>
            </a:r>
          </a:p>
          <a:p>
            <a:r>
              <a:rPr lang="en-US" sz="2400" b="1" i="1" dirty="0" smtClean="0">
                <a:effectLst>
                  <a:outerShdw blurRad="38100" dist="38100" dir="2700000" algn="tl">
                    <a:srgbClr val="000000">
                      <a:alpha val="43137"/>
                    </a:srgbClr>
                  </a:outerShdw>
                </a:effectLst>
              </a:rPr>
              <a:t>Ames, Iowa 50100	bryan.bradley@dot.iowa.gov</a:t>
            </a:r>
          </a:p>
        </p:txBody>
      </p:sp>
    </p:spTree>
    <p:extLst>
      <p:ext uri="{BB962C8B-B14F-4D97-AF65-F5344CB8AC3E}">
        <p14:creationId xmlns:p14="http://schemas.microsoft.com/office/powerpoint/2010/main" val="1449523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Knowledge Check</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44731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grpSp>
        <p:nvGrpSpPr>
          <p:cNvPr id="73" name="Group 586"/>
          <p:cNvGrpSpPr>
            <a:grpSpLocks/>
          </p:cNvGrpSpPr>
          <p:nvPr/>
        </p:nvGrpSpPr>
        <p:grpSpPr bwMode="auto">
          <a:xfrm>
            <a:off x="1622425" y="1600200"/>
            <a:ext cx="6750050" cy="2127250"/>
            <a:chOff x="1250" y="924"/>
            <a:chExt cx="4252" cy="1340"/>
          </a:xfrm>
        </p:grpSpPr>
        <p:grpSp>
          <p:nvGrpSpPr>
            <p:cNvPr id="87" name="Group 585"/>
            <p:cNvGrpSpPr>
              <a:grpSpLocks/>
            </p:cNvGrpSpPr>
            <p:nvPr/>
          </p:nvGrpSpPr>
          <p:grpSpPr bwMode="auto">
            <a:xfrm>
              <a:off x="1250" y="924"/>
              <a:ext cx="4252" cy="1340"/>
              <a:chOff x="1250" y="924"/>
              <a:chExt cx="4252" cy="1340"/>
            </a:xfrm>
          </p:grpSpPr>
          <p:grpSp>
            <p:nvGrpSpPr>
              <p:cNvPr id="90" name="Group 577"/>
              <p:cNvGrpSpPr>
                <a:grpSpLocks/>
              </p:cNvGrpSpPr>
              <p:nvPr/>
            </p:nvGrpSpPr>
            <p:grpSpPr bwMode="auto">
              <a:xfrm>
                <a:off x="2109" y="924"/>
                <a:ext cx="3393" cy="1340"/>
                <a:chOff x="1305" y="1404"/>
                <a:chExt cx="3393" cy="1340"/>
              </a:xfrm>
            </p:grpSpPr>
            <p:sp>
              <p:nvSpPr>
                <p:cNvPr id="95" name="Line 571"/>
                <p:cNvSpPr>
                  <a:spLocks noChangeShapeType="1"/>
                </p:cNvSpPr>
                <p:nvPr/>
              </p:nvSpPr>
              <p:spPr bwMode="auto">
                <a:xfrm flipV="1">
                  <a:off x="1316" y="2200"/>
                  <a:ext cx="122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72"/>
                <p:cNvSpPr>
                  <a:spLocks noChangeShapeType="1"/>
                </p:cNvSpPr>
                <p:nvPr/>
              </p:nvSpPr>
              <p:spPr bwMode="auto">
                <a:xfrm flipV="1">
                  <a:off x="2538" y="2130"/>
                  <a:ext cx="2160" cy="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573"/>
                <p:cNvSpPr>
                  <a:spLocks noChangeShapeType="1"/>
                </p:cNvSpPr>
                <p:nvPr/>
              </p:nvSpPr>
              <p:spPr bwMode="auto">
                <a:xfrm flipV="1">
                  <a:off x="1305" y="1662"/>
                  <a:ext cx="0" cy="9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74"/>
                <p:cNvSpPr>
                  <a:spLocks noChangeShapeType="1"/>
                </p:cNvSpPr>
                <p:nvPr/>
              </p:nvSpPr>
              <p:spPr bwMode="auto">
                <a:xfrm flipV="1">
                  <a:off x="2541" y="1671"/>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75"/>
                <p:cNvSpPr>
                  <a:spLocks noChangeShapeType="1"/>
                </p:cNvSpPr>
                <p:nvPr/>
              </p:nvSpPr>
              <p:spPr bwMode="auto">
                <a:xfrm>
                  <a:off x="1305" y="1692"/>
                  <a:ext cx="123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Text Box 576"/>
                <p:cNvSpPr txBox="1">
                  <a:spLocks noChangeArrowheads="1"/>
                </p:cNvSpPr>
                <p:nvPr/>
              </p:nvSpPr>
              <p:spPr bwMode="auto">
                <a:xfrm>
                  <a:off x="1735" y="1404"/>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12’</a:t>
                  </a:r>
                </a:p>
              </p:txBody>
            </p:sp>
          </p:grpSp>
          <p:sp>
            <p:nvSpPr>
              <p:cNvPr id="91" name="Line 578"/>
              <p:cNvSpPr>
                <a:spLocks noChangeShapeType="1"/>
              </p:cNvSpPr>
              <p:nvPr/>
            </p:nvSpPr>
            <p:spPr bwMode="auto">
              <a:xfrm flipH="1">
                <a:off x="1476" y="1704"/>
                <a:ext cx="17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579"/>
              <p:cNvSpPr>
                <a:spLocks noChangeShapeType="1"/>
              </p:cNvSpPr>
              <p:nvPr/>
            </p:nvSpPr>
            <p:spPr bwMode="auto">
              <a:xfrm flipH="1">
                <a:off x="1476" y="2264"/>
                <a:ext cx="5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81"/>
              <p:cNvSpPr>
                <a:spLocks noChangeShapeType="1"/>
              </p:cNvSpPr>
              <p:nvPr/>
            </p:nvSpPr>
            <p:spPr bwMode="auto">
              <a:xfrm flipV="1">
                <a:off x="1544" y="1708"/>
                <a:ext cx="0" cy="55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582"/>
              <p:cNvSpPr txBox="1">
                <a:spLocks noChangeArrowheads="1"/>
              </p:cNvSpPr>
              <p:nvPr/>
            </p:nvSpPr>
            <p:spPr bwMode="auto">
              <a:xfrm>
                <a:off x="1250" y="18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a:t>
                </a:r>
              </a:p>
            </p:txBody>
          </p:sp>
        </p:grpSp>
        <p:sp>
          <p:nvSpPr>
            <p:cNvPr id="89" name="Text Box 583"/>
            <p:cNvSpPr txBox="1">
              <a:spLocks noChangeArrowheads="1"/>
            </p:cNvSpPr>
            <p:nvPr/>
          </p:nvSpPr>
          <p:spPr bwMode="auto">
            <a:xfrm rot="-1450466">
              <a:off x="2363" y="1780"/>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4:1</a:t>
              </a:r>
            </a:p>
          </p:txBody>
        </p:sp>
      </p:grpSp>
      <p:sp>
        <p:nvSpPr>
          <p:cNvPr id="108" name="Text Box 584"/>
          <p:cNvSpPr txBox="1">
            <a:spLocks noChangeArrowheads="1"/>
          </p:cNvSpPr>
          <p:nvPr/>
        </p:nvSpPr>
        <p:spPr bwMode="auto">
          <a:xfrm>
            <a:off x="547688" y="4306888"/>
            <a:ext cx="6396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What is the vertical distance on a 4:1 slope</a:t>
            </a:r>
          </a:p>
          <a:p>
            <a:pPr algn="l"/>
            <a:r>
              <a:rPr lang="en-US" altLang="en-US" sz="2400"/>
              <a:t>with a horizontal distance of 12’ ?</a:t>
            </a:r>
          </a:p>
        </p:txBody>
      </p:sp>
      <p:grpSp>
        <p:nvGrpSpPr>
          <p:cNvPr id="109" name="Group 589"/>
          <p:cNvGrpSpPr>
            <a:grpSpLocks/>
          </p:cNvGrpSpPr>
          <p:nvPr/>
        </p:nvGrpSpPr>
        <p:grpSpPr bwMode="auto">
          <a:xfrm>
            <a:off x="1554163" y="3036888"/>
            <a:ext cx="438150" cy="457200"/>
            <a:chOff x="734" y="1913"/>
            <a:chExt cx="261" cy="288"/>
          </a:xfrm>
        </p:grpSpPr>
        <p:sp>
          <p:nvSpPr>
            <p:cNvPr id="110" name="Rectangle 588"/>
            <p:cNvSpPr>
              <a:spLocks noChangeArrowheads="1"/>
            </p:cNvSpPr>
            <p:nvPr/>
          </p:nvSpPr>
          <p:spPr bwMode="auto">
            <a:xfrm>
              <a:off x="752" y="1952"/>
              <a:ext cx="200" cy="20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15" name="Text Box 587"/>
            <p:cNvSpPr txBox="1">
              <a:spLocks noChangeArrowheads="1"/>
            </p:cNvSpPr>
            <p:nvPr/>
          </p:nvSpPr>
          <p:spPr bwMode="auto">
            <a:xfrm>
              <a:off x="734" y="1913"/>
              <a:ext cx="2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3’</a:t>
              </a:r>
            </a:p>
          </p:txBody>
        </p:sp>
      </p:grpSp>
    </p:spTree>
    <p:extLst>
      <p:ext uri="{BB962C8B-B14F-4D97-AF65-F5344CB8AC3E}">
        <p14:creationId xmlns:p14="http://schemas.microsoft.com/office/powerpoint/2010/main" val="31174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Title Sheet: Project Number</a:t>
            </a:r>
            <a:endParaRPr lang="en-US" u="sng" dirty="0"/>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58" t="46888" r="18160" b="40902"/>
          <a:stretch/>
        </p:blipFill>
        <p:spPr bwMode="auto">
          <a:xfrm>
            <a:off x="1376680" y="3356071"/>
            <a:ext cx="6400800" cy="84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2875160">
            <a:off x="-177471" y="1904168"/>
            <a:ext cx="2775788" cy="75529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852765">
            <a:off x="-174945" y="2023399"/>
            <a:ext cx="2610693" cy="369332"/>
          </a:xfrm>
          <a:prstGeom prst="rect">
            <a:avLst/>
          </a:prstGeom>
          <a:noFill/>
        </p:spPr>
        <p:txBody>
          <a:bodyPr wrap="square" rtlCol="0">
            <a:spAutoFit/>
          </a:bodyPr>
          <a:lstStyle/>
          <a:p>
            <a:r>
              <a:rPr lang="en-US" dirty="0" smtClean="0"/>
              <a:t>System Prefix Letter Code</a:t>
            </a:r>
            <a:endParaRPr lang="en-US" dirty="0"/>
          </a:p>
        </p:txBody>
      </p:sp>
      <p:sp>
        <p:nvSpPr>
          <p:cNvPr id="14" name="Right Arrow 13"/>
          <p:cNvSpPr/>
          <p:nvPr/>
        </p:nvSpPr>
        <p:spPr>
          <a:xfrm rot="2875160">
            <a:off x="1783952" y="2251129"/>
            <a:ext cx="1796204"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2931399">
            <a:off x="1822331" y="2395039"/>
            <a:ext cx="1573272" cy="369332"/>
          </a:xfrm>
          <a:prstGeom prst="rect">
            <a:avLst/>
          </a:prstGeom>
          <a:noFill/>
        </p:spPr>
        <p:txBody>
          <a:bodyPr wrap="square" rtlCol="0">
            <a:spAutoFit/>
          </a:bodyPr>
          <a:lstStyle/>
          <a:p>
            <a:r>
              <a:rPr lang="en-US" dirty="0" smtClean="0"/>
              <a:t>Route Number</a:t>
            </a:r>
            <a:endParaRPr lang="en-US" dirty="0"/>
          </a:p>
        </p:txBody>
      </p:sp>
      <p:sp>
        <p:nvSpPr>
          <p:cNvPr id="16" name="Right Arrow 15"/>
          <p:cNvSpPr/>
          <p:nvPr/>
        </p:nvSpPr>
        <p:spPr>
          <a:xfrm rot="2875160">
            <a:off x="3603126" y="2244748"/>
            <a:ext cx="1746602"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931399">
            <a:off x="3635693" y="2393228"/>
            <a:ext cx="1552396" cy="381000"/>
          </a:xfrm>
          <a:prstGeom prst="rect">
            <a:avLst/>
          </a:prstGeom>
          <a:noFill/>
        </p:spPr>
        <p:txBody>
          <a:bodyPr wrap="square" rtlCol="0">
            <a:spAutoFit/>
          </a:bodyPr>
          <a:lstStyle/>
          <a:p>
            <a:r>
              <a:rPr lang="en-US" dirty="0" err="1" smtClean="0"/>
              <a:t>Paren</a:t>
            </a:r>
            <a:r>
              <a:rPr lang="en-US" dirty="0" smtClean="0"/>
              <a:t> Number</a:t>
            </a:r>
            <a:endParaRPr lang="en-US" dirty="0"/>
          </a:p>
        </p:txBody>
      </p:sp>
      <p:sp>
        <p:nvSpPr>
          <p:cNvPr id="18" name="Right Arrow 17"/>
          <p:cNvSpPr/>
          <p:nvPr/>
        </p:nvSpPr>
        <p:spPr>
          <a:xfrm rot="2875160">
            <a:off x="3641394" y="1846314"/>
            <a:ext cx="2913247"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2931399">
            <a:off x="3629090" y="2023399"/>
            <a:ext cx="2873915" cy="369332"/>
          </a:xfrm>
          <a:prstGeom prst="rect">
            <a:avLst/>
          </a:prstGeom>
          <a:noFill/>
        </p:spPr>
        <p:txBody>
          <a:bodyPr wrap="square" rtlCol="0">
            <a:spAutoFit/>
          </a:bodyPr>
          <a:lstStyle/>
          <a:p>
            <a:r>
              <a:rPr lang="en-US" dirty="0" smtClean="0"/>
              <a:t>Alpha-numeric System Prefix</a:t>
            </a:r>
            <a:endParaRPr lang="en-US" dirty="0"/>
          </a:p>
        </p:txBody>
      </p:sp>
      <p:sp>
        <p:nvSpPr>
          <p:cNvPr id="20" name="Right Arrow 19"/>
          <p:cNvSpPr/>
          <p:nvPr/>
        </p:nvSpPr>
        <p:spPr>
          <a:xfrm rot="2875160">
            <a:off x="5488645" y="2164636"/>
            <a:ext cx="1918286"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2931399">
            <a:off x="5524075" y="2315515"/>
            <a:ext cx="1716084" cy="369332"/>
          </a:xfrm>
          <a:prstGeom prst="rect">
            <a:avLst/>
          </a:prstGeom>
          <a:noFill/>
        </p:spPr>
        <p:txBody>
          <a:bodyPr wrap="square" rtlCol="0">
            <a:spAutoFit/>
          </a:bodyPr>
          <a:lstStyle/>
          <a:p>
            <a:r>
              <a:rPr lang="en-US" dirty="0" smtClean="0"/>
              <a:t>County Number</a:t>
            </a:r>
            <a:endParaRPr lang="en-US" dirty="0"/>
          </a:p>
        </p:txBody>
      </p:sp>
      <p:sp>
        <p:nvSpPr>
          <p:cNvPr id="22" name="Right Arrow 21"/>
          <p:cNvSpPr/>
          <p:nvPr/>
        </p:nvSpPr>
        <p:spPr>
          <a:xfrm rot="19227808">
            <a:off x="1645696" y="4761751"/>
            <a:ext cx="2900061" cy="82444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9212471">
            <a:off x="1658760" y="5022301"/>
            <a:ext cx="2802759" cy="369332"/>
          </a:xfrm>
          <a:prstGeom prst="rect">
            <a:avLst/>
          </a:prstGeom>
          <a:noFill/>
        </p:spPr>
        <p:txBody>
          <a:bodyPr wrap="square" rtlCol="0">
            <a:spAutoFit/>
          </a:bodyPr>
          <a:lstStyle/>
          <a:p>
            <a:r>
              <a:rPr lang="en-US" dirty="0" smtClean="0"/>
              <a:t>Federal Control Section No.</a:t>
            </a:r>
            <a:endParaRPr lang="en-US" dirty="0"/>
          </a:p>
        </p:txBody>
      </p:sp>
    </p:spTree>
    <p:extLst>
      <p:ext uri="{BB962C8B-B14F-4D97-AF65-F5344CB8AC3E}">
        <p14:creationId xmlns:p14="http://schemas.microsoft.com/office/powerpoint/2010/main" val="1515082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0" name="Text Box 19"/>
          <p:cNvSpPr txBox="1">
            <a:spLocks noChangeArrowheads="1"/>
          </p:cNvSpPr>
          <p:nvPr/>
        </p:nvSpPr>
        <p:spPr bwMode="auto">
          <a:xfrm>
            <a:off x="395287" y="914400"/>
            <a:ext cx="5402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What drawing is being shown?</a:t>
            </a:r>
          </a:p>
        </p:txBody>
      </p:sp>
      <p:sp>
        <p:nvSpPr>
          <p:cNvPr id="21" name="Text Box 21"/>
          <p:cNvSpPr txBox="1">
            <a:spLocks noChangeArrowheads="1"/>
          </p:cNvSpPr>
          <p:nvPr/>
        </p:nvSpPr>
        <p:spPr bwMode="auto">
          <a:xfrm>
            <a:off x="5748337" y="914400"/>
            <a:ext cx="2795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i="1" dirty="0">
                <a:solidFill>
                  <a:schemeClr val="accent2">
                    <a:lumMod val="75000"/>
                  </a:schemeClr>
                </a:solidFill>
              </a:rPr>
              <a:t>Typical Section</a:t>
            </a:r>
          </a:p>
        </p:txBody>
      </p:sp>
      <p:sp>
        <p:nvSpPr>
          <p:cNvPr id="23" name="Text Box 22"/>
          <p:cNvSpPr txBox="1">
            <a:spLocks noChangeArrowheads="1"/>
          </p:cNvSpPr>
          <p:nvPr/>
        </p:nvSpPr>
        <p:spPr bwMode="auto">
          <a:xfrm>
            <a:off x="395287" y="1428750"/>
            <a:ext cx="5051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The </a:t>
            </a:r>
            <a:r>
              <a:rPr lang="en-US" altLang="en-US" sz="2800" dirty="0" err="1"/>
              <a:t>backslope</a:t>
            </a:r>
            <a:r>
              <a:rPr lang="en-US" altLang="en-US" sz="2800" dirty="0"/>
              <a:t> is what ratio?</a:t>
            </a:r>
          </a:p>
          <a:p>
            <a:pPr algn="l"/>
            <a:r>
              <a:rPr lang="en-US" altLang="en-US" sz="2800" dirty="0"/>
              <a:t>A – 6</a:t>
            </a:r>
            <a:r>
              <a:rPr lang="en-US" altLang="en-US" sz="2800" dirty="0" smtClean="0"/>
              <a:t>:1    </a:t>
            </a:r>
            <a:r>
              <a:rPr lang="en-US" altLang="en-US" sz="2800" dirty="0"/>
              <a:t>B – </a:t>
            </a:r>
            <a:r>
              <a:rPr lang="en-US" altLang="en-US" sz="2800" dirty="0" smtClean="0"/>
              <a:t>3:1    </a:t>
            </a:r>
            <a:r>
              <a:rPr lang="en-US" altLang="en-US" sz="2800" dirty="0"/>
              <a:t>C – </a:t>
            </a:r>
            <a:r>
              <a:rPr lang="en-US" altLang="en-US" sz="2800" dirty="0" smtClean="0"/>
              <a:t>3.5:1</a:t>
            </a:r>
            <a:endParaRPr lang="en-US" altLang="en-US" sz="2800" dirty="0"/>
          </a:p>
        </p:txBody>
      </p:sp>
      <p:sp>
        <p:nvSpPr>
          <p:cNvPr id="24" name="TextBox 23"/>
          <p:cNvSpPr txBox="1"/>
          <p:nvPr/>
        </p:nvSpPr>
        <p:spPr>
          <a:xfrm>
            <a:off x="340102" y="2393950"/>
            <a:ext cx="5375189" cy="523220"/>
          </a:xfrm>
          <a:prstGeom prst="rect">
            <a:avLst/>
          </a:prstGeom>
          <a:noFill/>
        </p:spPr>
        <p:txBody>
          <a:bodyPr wrap="none" rtlCol="0">
            <a:spAutoFit/>
          </a:bodyPr>
          <a:lstStyle/>
          <a:p>
            <a:r>
              <a:rPr lang="en-US" sz="2800" dirty="0" smtClean="0"/>
              <a:t>How wide is the ditch bottom?</a:t>
            </a:r>
            <a:endParaRPr lang="en-US" sz="2800" dirty="0"/>
          </a:p>
        </p:txBody>
      </p:sp>
      <p:sp>
        <p:nvSpPr>
          <p:cNvPr id="25" name="TextBox 24"/>
          <p:cNvSpPr txBox="1"/>
          <p:nvPr/>
        </p:nvSpPr>
        <p:spPr>
          <a:xfrm>
            <a:off x="5584824" y="2399973"/>
            <a:ext cx="639919" cy="523220"/>
          </a:xfrm>
          <a:prstGeom prst="rect">
            <a:avLst/>
          </a:prstGeom>
          <a:noFill/>
        </p:spPr>
        <p:txBody>
          <a:bodyPr wrap="none" rtlCol="0">
            <a:spAutoFit/>
          </a:bodyPr>
          <a:lstStyle/>
          <a:p>
            <a:r>
              <a:rPr lang="en-US" sz="2800" b="1" i="1" dirty="0" smtClean="0">
                <a:solidFill>
                  <a:schemeClr val="accent2">
                    <a:lumMod val="75000"/>
                  </a:schemeClr>
                </a:solidFill>
              </a:rPr>
              <a:t>10’</a:t>
            </a:r>
            <a:endParaRPr lang="en-US" sz="2800" b="1" i="1" dirty="0">
              <a:solidFill>
                <a:schemeClr val="accent2">
                  <a:lumMod val="75000"/>
                </a:schemeClr>
              </a:solidFill>
            </a:endParaRPr>
          </a:p>
        </p:txBody>
      </p:sp>
      <p:pic>
        <p:nvPicPr>
          <p:cNvPr id="1843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72925" y="2920810"/>
            <a:ext cx="7198151" cy="35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0725" y="1828473"/>
            <a:ext cx="1447800" cy="584775"/>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altLang="en-US" sz="3200" b="1" dirty="0">
                <a:ln>
                  <a:solidFill>
                    <a:schemeClr val="bg1"/>
                  </a:solidFill>
                </a:ln>
                <a:solidFill>
                  <a:schemeClr val="bg1"/>
                </a:solidFill>
              </a:rPr>
              <a:t>B – 3:1</a:t>
            </a:r>
            <a:endParaRPr lang="en-US" sz="3200" b="1" dirty="0">
              <a:ln>
                <a:solidFill>
                  <a:schemeClr val="bg1"/>
                </a:solidFill>
              </a:ln>
              <a:solidFill>
                <a:schemeClr val="bg1"/>
              </a:solidFill>
            </a:endParaRPr>
          </a:p>
        </p:txBody>
      </p:sp>
    </p:spTree>
    <p:extLst>
      <p:ext uri="{BB962C8B-B14F-4D97-AF65-F5344CB8AC3E}">
        <p14:creationId xmlns:p14="http://schemas.microsoft.com/office/powerpoint/2010/main" val="3012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3" name="Text Box 9"/>
          <p:cNvSpPr txBox="1">
            <a:spLocks noChangeArrowheads="1"/>
          </p:cNvSpPr>
          <p:nvPr/>
        </p:nvSpPr>
        <p:spPr bwMode="auto">
          <a:xfrm>
            <a:off x="895039" y="914400"/>
            <a:ext cx="6401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What side of centerline is </a:t>
            </a:r>
            <a:r>
              <a:rPr lang="en-US" altLang="en-US" sz="2400" dirty="0" smtClean="0"/>
              <a:t>power pole line?</a:t>
            </a:r>
            <a:endParaRPr lang="en-US" altLang="en-US" sz="2400" dirty="0"/>
          </a:p>
        </p:txBody>
      </p:sp>
      <p:pic>
        <p:nvPicPr>
          <p:cNvPr id="1843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369972"/>
            <a:ext cx="7010401" cy="510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D.8</a:t>
            </a:r>
            <a:endParaRPr lang="en-US" sz="1400" dirty="0">
              <a:solidFill>
                <a:schemeClr val="bg1"/>
              </a:solidFill>
            </a:endParaRPr>
          </a:p>
        </p:txBody>
      </p:sp>
      <p:sp>
        <p:nvSpPr>
          <p:cNvPr id="3" name="TextBox 2"/>
          <p:cNvSpPr txBox="1"/>
          <p:nvPr/>
        </p:nvSpPr>
        <p:spPr>
          <a:xfrm>
            <a:off x="7352989" y="914400"/>
            <a:ext cx="1028700" cy="461665"/>
          </a:xfrm>
          <a:prstGeom prst="rect">
            <a:avLst/>
          </a:prstGeom>
          <a:solidFill>
            <a:srgbClr val="FFFF00"/>
          </a:solidFill>
        </p:spPr>
        <p:txBody>
          <a:bodyPr wrap="square" rtlCol="0">
            <a:spAutoFit/>
          </a:bodyPr>
          <a:lstStyle/>
          <a:p>
            <a:pPr algn="ctr"/>
            <a:r>
              <a:rPr lang="en-US" sz="2400" b="1" i="1" dirty="0" smtClean="0"/>
              <a:t>Right</a:t>
            </a:r>
            <a:endParaRPr lang="en-US" sz="2400" b="1" i="1" dirty="0"/>
          </a:p>
        </p:txBody>
      </p:sp>
      <p:sp>
        <p:nvSpPr>
          <p:cNvPr id="4" name="Oval 3"/>
          <p:cNvSpPr/>
          <p:nvPr/>
        </p:nvSpPr>
        <p:spPr>
          <a:xfrm>
            <a:off x="1066800" y="4038600"/>
            <a:ext cx="7239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1500"/>
                                  </p:stCondLst>
                                  <p:childTnLst>
                                    <p:animClr clrSpc="rgb" dir="cw">
                                      <p:cBhvr>
                                        <p:cTn id="6" dur="3000" fill="hold"/>
                                        <p:tgtEl>
                                          <p:spTgt spid="4"/>
                                        </p:tgtEl>
                                        <p:attrNameLst>
                                          <p:attrName>stroke.color</p:attrName>
                                        </p:attrNameLst>
                                      </p:cBhvr>
                                      <p:to>
                                        <a:srgbClr val="FFFF00"/>
                                      </p:to>
                                    </p:animClr>
                                    <p:set>
                                      <p:cBhvr>
                                        <p:cTn id="7" dur="3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3" name="Text Box 9"/>
          <p:cNvSpPr txBox="1">
            <a:spLocks noChangeArrowheads="1"/>
          </p:cNvSpPr>
          <p:nvPr/>
        </p:nvSpPr>
        <p:spPr bwMode="auto">
          <a:xfrm>
            <a:off x="156429" y="923925"/>
            <a:ext cx="7078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Will the utilities on the left side be impacted in this area?</a:t>
            </a:r>
            <a:endParaRPr lang="en-US" altLang="en-US" sz="2000" dirty="0"/>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2038350"/>
            <a:ext cx="7010401" cy="44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D.8</a:t>
            </a:r>
            <a:endParaRPr lang="en-US" sz="1400" dirty="0">
              <a:solidFill>
                <a:schemeClr val="bg1"/>
              </a:solidFill>
            </a:endParaRPr>
          </a:p>
        </p:txBody>
      </p:sp>
      <p:sp>
        <p:nvSpPr>
          <p:cNvPr id="3" name="TextBox 2"/>
          <p:cNvSpPr txBox="1"/>
          <p:nvPr/>
        </p:nvSpPr>
        <p:spPr>
          <a:xfrm>
            <a:off x="7244495" y="923925"/>
            <a:ext cx="1752600" cy="400110"/>
          </a:xfrm>
          <a:prstGeom prst="rect">
            <a:avLst/>
          </a:prstGeom>
          <a:solidFill>
            <a:srgbClr val="FFFF00"/>
          </a:solidFill>
        </p:spPr>
        <p:txBody>
          <a:bodyPr wrap="square" rtlCol="0">
            <a:spAutoFit/>
          </a:bodyPr>
          <a:lstStyle/>
          <a:p>
            <a:pPr algn="ctr"/>
            <a:r>
              <a:rPr lang="en-US" sz="2000" b="1" i="1" dirty="0" smtClean="0"/>
              <a:t>Most likely!</a:t>
            </a:r>
            <a:endParaRPr lang="en-US" sz="2000" b="1" i="1" dirty="0"/>
          </a:p>
        </p:txBody>
      </p:sp>
      <p:sp>
        <p:nvSpPr>
          <p:cNvPr id="8" name="Text Box 9"/>
          <p:cNvSpPr txBox="1">
            <a:spLocks noChangeArrowheads="1"/>
          </p:cNvSpPr>
          <p:nvPr/>
        </p:nvSpPr>
        <p:spPr bwMode="auto">
          <a:xfrm>
            <a:off x="165954" y="1276410"/>
            <a:ext cx="25218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How do you know?</a:t>
            </a:r>
            <a:endParaRPr lang="en-US" altLang="en-US" sz="2000" dirty="0"/>
          </a:p>
        </p:txBody>
      </p:sp>
      <p:sp>
        <p:nvSpPr>
          <p:cNvPr id="9" name="TextBox 8"/>
          <p:cNvSpPr txBox="1"/>
          <p:nvPr/>
        </p:nvSpPr>
        <p:spPr>
          <a:xfrm>
            <a:off x="4962525" y="1276410"/>
            <a:ext cx="4044095" cy="400110"/>
          </a:xfrm>
          <a:prstGeom prst="rect">
            <a:avLst/>
          </a:prstGeom>
          <a:solidFill>
            <a:srgbClr val="FFFF00"/>
          </a:solidFill>
        </p:spPr>
        <p:txBody>
          <a:bodyPr wrap="square" rtlCol="0">
            <a:spAutoFit/>
          </a:bodyPr>
          <a:lstStyle/>
          <a:p>
            <a:pPr algn="ctr"/>
            <a:r>
              <a:rPr lang="en-US" sz="2000" b="1" i="1" dirty="0" smtClean="0"/>
              <a:t>They are in side the “need line!”</a:t>
            </a:r>
            <a:endParaRPr lang="en-US" sz="2000" b="1" i="1" dirty="0"/>
          </a:p>
        </p:txBody>
      </p:sp>
      <p:sp>
        <p:nvSpPr>
          <p:cNvPr id="10" name="Text Box 9"/>
          <p:cNvSpPr txBox="1">
            <a:spLocks noChangeArrowheads="1"/>
          </p:cNvSpPr>
          <p:nvPr/>
        </p:nvSpPr>
        <p:spPr bwMode="auto">
          <a:xfrm>
            <a:off x="165954" y="1647885"/>
            <a:ext cx="525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Where should you look to know for sure?</a:t>
            </a:r>
            <a:endParaRPr lang="en-US" altLang="en-US" sz="2000" dirty="0"/>
          </a:p>
        </p:txBody>
      </p:sp>
      <p:sp>
        <p:nvSpPr>
          <p:cNvPr id="11" name="TextBox 10"/>
          <p:cNvSpPr txBox="1"/>
          <p:nvPr/>
        </p:nvSpPr>
        <p:spPr>
          <a:xfrm>
            <a:off x="5423754" y="1628865"/>
            <a:ext cx="3582866" cy="400110"/>
          </a:xfrm>
          <a:prstGeom prst="rect">
            <a:avLst/>
          </a:prstGeom>
          <a:solidFill>
            <a:srgbClr val="FFFF00"/>
          </a:solidFill>
        </p:spPr>
        <p:txBody>
          <a:bodyPr wrap="square" rtlCol="0">
            <a:spAutoFit/>
          </a:bodyPr>
          <a:lstStyle/>
          <a:p>
            <a:pPr algn="ctr"/>
            <a:r>
              <a:rPr lang="en-US" sz="2000" b="1" i="1" dirty="0" smtClean="0"/>
              <a:t>Cross sections!</a:t>
            </a:r>
            <a:endParaRPr lang="en-US" sz="2000" b="1" i="1" dirty="0"/>
          </a:p>
        </p:txBody>
      </p:sp>
    </p:spTree>
    <p:extLst>
      <p:ext uri="{BB962C8B-B14F-4D97-AF65-F5344CB8AC3E}">
        <p14:creationId xmlns:p14="http://schemas.microsoft.com/office/powerpoint/2010/main" val="37112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4659" y="1346970"/>
            <a:ext cx="7314682" cy="490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2" y="5520049"/>
            <a:ext cx="1347787" cy="73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6498193"/>
            <a:ext cx="5257800" cy="369332"/>
          </a:xfrm>
          <a:prstGeom prst="rect">
            <a:avLst/>
          </a:prstGeom>
          <a:noFill/>
        </p:spPr>
        <p:txBody>
          <a:bodyPr wrap="square" lIns="0" tIns="0" rIns="0" bIns="0" rtlCol="0">
            <a:spAutoFit/>
          </a:bodyPr>
          <a:lstStyle/>
          <a:p>
            <a:pPr algn="ctr"/>
            <a:r>
              <a:rPr lang="en-US" sz="2400" dirty="0" smtClean="0">
                <a:solidFill>
                  <a:schemeClr val="bg1"/>
                </a:solidFill>
              </a:rPr>
              <a:t>1.25” </a:t>
            </a:r>
            <a:r>
              <a:rPr lang="en-US" dirty="0" smtClean="0">
                <a:solidFill>
                  <a:schemeClr val="bg1"/>
                </a:solidFill>
              </a:rPr>
              <a:t>(Ruler Measure)</a:t>
            </a:r>
            <a:r>
              <a:rPr lang="en-US" sz="2400" dirty="0" smtClean="0">
                <a:solidFill>
                  <a:schemeClr val="bg1"/>
                </a:solidFill>
              </a:rPr>
              <a:t> = 25’ </a:t>
            </a:r>
            <a:r>
              <a:rPr lang="en-US" dirty="0" smtClean="0">
                <a:solidFill>
                  <a:schemeClr val="bg1"/>
                </a:solidFill>
              </a:rPr>
              <a:t>(Plan Dimension)</a:t>
            </a:r>
            <a:endParaRPr lang="en-US" sz="2400" dirty="0">
              <a:solidFill>
                <a:schemeClr val="bg1"/>
              </a:solidFill>
            </a:endParaRPr>
          </a:p>
        </p:txBody>
      </p:sp>
      <p:pic>
        <p:nvPicPr>
          <p:cNvPr id="9"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5" y="4114800"/>
            <a:ext cx="3429000" cy="378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8575" y="609813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38575" y="4512718"/>
            <a:ext cx="3409950" cy="369332"/>
          </a:xfrm>
          <a:prstGeom prst="rect">
            <a:avLst/>
          </a:prstGeom>
          <a:solidFill>
            <a:schemeClr val="bg1"/>
          </a:solidFill>
        </p:spPr>
        <p:txBody>
          <a:bodyPr wrap="square" lIns="0" tIns="0" rIns="0" bIns="0" rtlCol="0">
            <a:spAutoFit/>
          </a:bodyPr>
          <a:lstStyle/>
          <a:p>
            <a:pPr algn="ctr"/>
            <a:r>
              <a:rPr lang="en-US" sz="2000" dirty="0" smtClean="0"/>
              <a:t>0.25”</a:t>
            </a:r>
            <a:r>
              <a:rPr lang="en-US" sz="2400" dirty="0" smtClean="0"/>
              <a:t> </a:t>
            </a:r>
            <a:r>
              <a:rPr lang="en-US" dirty="0" smtClean="0"/>
              <a:t>(Ruler Measure)</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3829050" y="4901675"/>
                <a:ext cx="3448050" cy="61837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0.25"</m:t>
                          </m:r>
                        </m:num>
                        <m:den>
                          <m:r>
                            <a:rPr lang="en-US" b="0" i="1" smtClean="0">
                              <a:latin typeface="Cambria Math"/>
                            </a:rPr>
                            <m:t>𝑋</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1.25"</m:t>
                          </m:r>
                        </m:num>
                        <m:den>
                          <m:r>
                            <a:rPr lang="en-US" b="0" i="1" smtClean="0">
                              <a:latin typeface="Cambria Math"/>
                            </a:rPr>
                            <m:t>25′</m:t>
                          </m:r>
                        </m:den>
                      </m:f>
                      <m:r>
                        <a:rPr lang="en-US" b="0" i="1" smtClean="0">
                          <a:latin typeface="Cambria Math"/>
                        </a:rPr>
                        <m:t> →</m:t>
                      </m:r>
                      <m:r>
                        <a:rPr lang="en-US" b="0" i="1" smtClean="0">
                          <a:latin typeface="Cambria Math"/>
                        </a:rPr>
                        <m:t>𝑋</m:t>
                      </m:r>
                      <m:r>
                        <a:rPr lang="en-US" b="0" i="1" smtClean="0">
                          <a:latin typeface="Cambria Math"/>
                        </a:rPr>
                        <m:t>=5.0′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829050" y="4901675"/>
                <a:ext cx="3448050" cy="618374"/>
              </a:xfrm>
              <a:prstGeom prst="rect">
                <a:avLst/>
              </a:prstGeom>
              <a:blipFill rotWithShape="1">
                <a:blip r:embed="rId7"/>
                <a:stretch>
                  <a:fillRect/>
                </a:stretch>
              </a:blipFill>
            </p:spPr>
            <p:txBody>
              <a:bodyPr/>
              <a:lstStyle/>
              <a:p>
                <a:r>
                  <a:rPr lang="en-US">
                    <a:noFill/>
                  </a:rPr>
                  <a:t> </a:t>
                </a:r>
              </a:p>
            </p:txBody>
          </p:sp>
        </mc:Fallback>
      </mc:AlternateContent>
      <p:sp>
        <p:nvSpPr>
          <p:cNvPr id="13" name="Oval 12"/>
          <p:cNvSpPr/>
          <p:nvPr/>
        </p:nvSpPr>
        <p:spPr>
          <a:xfrm>
            <a:off x="4867274" y="2819400"/>
            <a:ext cx="457200" cy="1877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799" y="5520049"/>
            <a:ext cx="2057401" cy="369332"/>
          </a:xfrm>
          <a:prstGeom prst="rect">
            <a:avLst/>
          </a:prstGeom>
          <a:solidFill>
            <a:schemeClr val="bg1"/>
          </a:solidFill>
        </p:spPr>
        <p:txBody>
          <a:bodyPr wrap="square" rtlCol="0">
            <a:spAutoFit/>
          </a:bodyPr>
          <a:lstStyle/>
          <a:p>
            <a:r>
              <a:rPr lang="en-US" dirty="0" smtClean="0"/>
              <a:t>STA. 458+00 – 5.0’ =</a:t>
            </a:r>
            <a:endParaRPr lang="en-US" b="1" u="sng" dirty="0"/>
          </a:p>
        </p:txBody>
      </p:sp>
      <p:sp>
        <p:nvSpPr>
          <p:cNvPr id="16" name="TextBox 15"/>
          <p:cNvSpPr txBox="1"/>
          <p:nvPr/>
        </p:nvSpPr>
        <p:spPr>
          <a:xfrm>
            <a:off x="304800" y="946860"/>
            <a:ext cx="8534400" cy="461665"/>
          </a:xfrm>
          <a:prstGeom prst="rect">
            <a:avLst/>
          </a:prstGeom>
          <a:noFill/>
        </p:spPr>
        <p:txBody>
          <a:bodyPr wrap="square" rtlCol="0">
            <a:spAutoFit/>
          </a:bodyPr>
          <a:lstStyle/>
          <a:p>
            <a:pPr algn="ctr"/>
            <a:r>
              <a:rPr lang="en-US" sz="2400" b="1" dirty="0" smtClean="0"/>
              <a:t>At what station does the gas line cross the proposed centerline?</a:t>
            </a:r>
            <a:endParaRPr lang="en-US" sz="2400" b="1" dirty="0"/>
          </a:p>
        </p:txBody>
      </p:sp>
      <p:sp>
        <p:nvSpPr>
          <p:cNvPr id="20" name="TextBox 19"/>
          <p:cNvSpPr txBox="1"/>
          <p:nvPr/>
        </p:nvSpPr>
        <p:spPr>
          <a:xfrm>
            <a:off x="6715125" y="5476593"/>
            <a:ext cx="1523741" cy="400110"/>
          </a:xfrm>
          <a:prstGeom prst="rect">
            <a:avLst/>
          </a:prstGeom>
          <a:solidFill>
            <a:schemeClr val="bg1"/>
          </a:solidFill>
        </p:spPr>
        <p:txBody>
          <a:bodyPr wrap="square" rtlCol="0">
            <a:spAutoFit/>
          </a:bodyPr>
          <a:lstStyle/>
          <a:p>
            <a:r>
              <a:rPr lang="en-US" sz="2000" b="1" u="sng" smtClean="0"/>
              <a:t>STA 457+95</a:t>
            </a:r>
            <a:endParaRPr lang="en-US" sz="2000" b="1" u="sng" dirty="0"/>
          </a:p>
        </p:txBody>
      </p:sp>
      <p:sp>
        <p:nvSpPr>
          <p:cNvPr id="23" name="TextBox 2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D.28</a:t>
            </a:r>
            <a:endParaRPr lang="en-US" sz="1400" dirty="0">
              <a:solidFill>
                <a:schemeClr val="bg1"/>
              </a:solidFill>
            </a:endParaRPr>
          </a:p>
        </p:txBody>
      </p:sp>
    </p:spTree>
    <p:extLst>
      <p:ext uri="{BB962C8B-B14F-4D97-AF65-F5344CB8AC3E}">
        <p14:creationId xmlns:p14="http://schemas.microsoft.com/office/powerpoint/2010/main" val="21127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4"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smtClean="0"/>
              <a:t>Questions?</a:t>
            </a:r>
            <a:endParaRPr lang="en-US" sz="5400" b="1" dirty="0"/>
          </a:p>
        </p:txBody>
      </p:sp>
      <p:sp>
        <p:nvSpPr>
          <p:cNvPr id="5" name="TextBox 4"/>
          <p:cNvSpPr txBox="1"/>
          <p:nvPr/>
        </p:nvSpPr>
        <p:spPr>
          <a:xfrm>
            <a:off x="1221744" y="2828836"/>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Bryan Bradley, P.E.	State Utility Engineer</a:t>
            </a:r>
          </a:p>
          <a:p>
            <a:r>
              <a:rPr lang="en-US" sz="2400" b="1" i="1" dirty="0" smtClean="0">
                <a:effectLst>
                  <a:outerShdw blurRad="38100" dist="38100" dir="2700000" algn="tl">
                    <a:srgbClr val="000000">
                      <a:alpha val="43137"/>
                    </a:srgbClr>
                  </a:outerShdw>
                </a:effectLst>
              </a:rPr>
              <a:t>800 Lincoln Way	515-239-1014</a:t>
            </a:r>
          </a:p>
          <a:p>
            <a:r>
              <a:rPr lang="en-US" sz="2400" b="1" i="1" dirty="0" smtClean="0">
                <a:effectLst>
                  <a:outerShdw blurRad="38100" dist="38100" dir="2700000" algn="tl">
                    <a:srgbClr val="000000">
                      <a:alpha val="43137"/>
                    </a:srgbClr>
                  </a:outerShdw>
                </a:effectLst>
              </a:rPr>
              <a:t>Ames, Iowa 50100	bryan.bradley@dot.iowa.gov</a:t>
            </a:r>
          </a:p>
        </p:txBody>
      </p:sp>
      <p:sp>
        <p:nvSpPr>
          <p:cNvPr id="4" name="TextBox 3"/>
          <p:cNvSpPr txBox="1"/>
          <p:nvPr/>
        </p:nvSpPr>
        <p:spPr>
          <a:xfrm>
            <a:off x="1360714" y="4495800"/>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Special Thanks to:</a:t>
            </a:r>
          </a:p>
          <a:p>
            <a:r>
              <a:rPr lang="en-US" sz="2400" b="1" i="1" dirty="0" smtClean="0">
                <a:effectLst>
                  <a:outerShdw blurRad="38100" dist="38100" dir="2700000" algn="tl">
                    <a:srgbClr val="000000">
                      <a:alpha val="43137"/>
                    </a:srgbClr>
                  </a:outerShdw>
                </a:effectLst>
              </a:rPr>
              <a:t>Ben Hucker 		District 6   TEI</a:t>
            </a:r>
          </a:p>
          <a:p>
            <a:r>
              <a:rPr lang="en-US" sz="2400" b="1" i="1" dirty="0" smtClean="0">
                <a:effectLst>
                  <a:outerShdw blurRad="38100" dist="38100" dir="2700000" algn="tl">
                    <a:srgbClr val="000000">
                      <a:alpha val="43137"/>
                    </a:srgbClr>
                  </a:outerShdw>
                </a:effectLst>
              </a:rPr>
              <a:t>Brenda Sanders 	District 5   EOT</a:t>
            </a:r>
          </a:p>
        </p:txBody>
      </p:sp>
    </p:spTree>
    <p:extLst>
      <p:ext uri="{BB962C8B-B14F-4D97-AF65-F5344CB8AC3E}">
        <p14:creationId xmlns:p14="http://schemas.microsoft.com/office/powerpoint/2010/main" val="4164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Title Sheet: Project Description</a:t>
            </a:r>
            <a:endParaRPr lang="en-US" u="sng" dirty="0"/>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45521" y="1070345"/>
            <a:ext cx="7852958" cy="47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242279">
            <a:off x="441384" y="4599096"/>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6927"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Tree>
    <p:extLst>
      <p:ext uri="{BB962C8B-B14F-4D97-AF65-F5344CB8AC3E}">
        <p14:creationId xmlns:p14="http://schemas.microsoft.com/office/powerpoint/2010/main" val="1845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Title Sheet: Letting Date</a:t>
            </a:r>
            <a:endParaRPr lang="en-US" u="sng" dirty="0"/>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98859" y="914399"/>
            <a:ext cx="5746282" cy="447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796044">
            <a:off x="1150186" y="906691"/>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4" name="TextBox 3"/>
          <p:cNvSpPr txBox="1"/>
          <p:nvPr/>
        </p:nvSpPr>
        <p:spPr>
          <a:xfrm>
            <a:off x="381000" y="5390147"/>
            <a:ext cx="838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t</a:t>
            </a:r>
            <a:r>
              <a:rPr lang="en-US" dirty="0" smtClean="0"/>
              <a:t>ypical project development life cycle is 5-6 years.</a:t>
            </a:r>
          </a:p>
          <a:p>
            <a:pPr marL="285750" indent="-285750">
              <a:buFont typeface="Arial" panose="020B0604020202020204" pitchFamily="34" charset="0"/>
              <a:buChar char="•"/>
            </a:pPr>
            <a:r>
              <a:rPr lang="en-US" dirty="0" smtClean="0"/>
              <a:t>Watching letting dates will let you how soon construction is slated to begin.</a:t>
            </a:r>
          </a:p>
          <a:p>
            <a:pPr marL="285750" indent="-285750">
              <a:buFont typeface="Arial" panose="020B0604020202020204" pitchFamily="34" charset="0"/>
              <a:buChar char="•"/>
            </a:pPr>
            <a:r>
              <a:rPr lang="en-US" dirty="0" smtClean="0"/>
              <a:t>Target: relocation work complete 3 to 6 months prior to the letting date.</a:t>
            </a:r>
            <a:endParaRPr lang="en-US" dirty="0"/>
          </a:p>
        </p:txBody>
      </p:sp>
    </p:spTree>
    <p:extLst>
      <p:ext uri="{BB962C8B-B14F-4D97-AF65-F5344CB8AC3E}">
        <p14:creationId xmlns:p14="http://schemas.microsoft.com/office/powerpoint/2010/main" val="30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normAutofit fontScale="90000"/>
          </a:bodyPr>
          <a:lstStyle/>
          <a:p>
            <a:r>
              <a:rPr lang="en-US" u="sng" dirty="0" smtClean="0"/>
              <a:t>Title Sheet: Sheet Numbers &amp; Index</a:t>
            </a:r>
            <a:endParaRPr lang="en-US" u="sng" dirty="0"/>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6" name="Rectangle 5"/>
          <p:cNvSpPr/>
          <p:nvPr/>
        </p:nvSpPr>
        <p:spPr>
          <a:xfrm>
            <a:off x="1066800" y="914398"/>
            <a:ext cx="1872213" cy="434340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87529" y="1801797"/>
            <a:ext cx="1970671" cy="2877437"/>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288519">
            <a:off x="5906584" y="4874892"/>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13372715">
            <a:off x="2312297" y="1317575"/>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loud 2"/>
          <p:cNvSpPr/>
          <p:nvPr/>
        </p:nvSpPr>
        <p:spPr>
          <a:xfrm rot="537678">
            <a:off x="3074049" y="2491026"/>
            <a:ext cx="3605712" cy="2016362"/>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2800" y="2971800"/>
            <a:ext cx="3047999" cy="830997"/>
          </a:xfrm>
          <a:prstGeom prst="rect">
            <a:avLst/>
          </a:prstGeom>
          <a:noFill/>
        </p:spPr>
        <p:txBody>
          <a:bodyPr wrap="square" rtlCol="0">
            <a:spAutoFit/>
          </a:bodyPr>
          <a:lstStyle/>
          <a:p>
            <a:pPr algn="ctr"/>
            <a:r>
              <a:rPr lang="en-US" sz="2400" b="1" dirty="0" smtClean="0">
                <a:solidFill>
                  <a:schemeClr val="accent2">
                    <a:lumMod val="75000"/>
                  </a:schemeClr>
                </a:solidFill>
              </a:rPr>
              <a:t>Approx. 4 mile project and 656 sheets!</a:t>
            </a:r>
            <a:endParaRPr lang="en-US" sz="2400" b="1" dirty="0">
              <a:solidFill>
                <a:schemeClr val="accent2">
                  <a:lumMod val="75000"/>
                </a:schemeClr>
              </a:solidFill>
            </a:endParaRPr>
          </a:p>
        </p:txBody>
      </p:sp>
    </p:spTree>
    <p:extLst>
      <p:ext uri="{BB962C8B-B14F-4D97-AF65-F5344CB8AC3E}">
        <p14:creationId xmlns:p14="http://schemas.microsoft.com/office/powerpoint/2010/main" val="20747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11"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smtClean="0"/>
              <a:t>Title Sheet: Index of Sheets</a:t>
            </a:r>
            <a:endParaRPr lang="en-US" sz="3200" u="sng" dirty="0"/>
          </a:p>
        </p:txBody>
      </p:sp>
      <p:sp>
        <p:nvSpPr>
          <p:cNvPr id="3" name="Content Placeholder 2"/>
          <p:cNvSpPr>
            <a:spLocks noGrp="1"/>
          </p:cNvSpPr>
          <p:nvPr>
            <p:ph idx="1"/>
          </p:nvPr>
        </p:nvSpPr>
        <p:spPr>
          <a:xfrm>
            <a:off x="152400" y="914400"/>
            <a:ext cx="4572000" cy="5364163"/>
          </a:xfrm>
        </p:spPr>
        <p:txBody>
          <a:bodyPr>
            <a:normAutofit fontScale="85000" lnSpcReduction="10000"/>
          </a:bodyPr>
          <a:lstStyle/>
          <a:p>
            <a:r>
              <a:rPr lang="en-US" sz="2100" b="1" dirty="0"/>
              <a:t>A sheets: </a:t>
            </a:r>
            <a:r>
              <a:rPr lang="en-US" sz="2100" b="1" dirty="0" smtClean="0"/>
              <a:t>Title/Map sheets</a:t>
            </a:r>
            <a:endParaRPr lang="en-US" sz="2100" b="1" dirty="0"/>
          </a:p>
          <a:p>
            <a:r>
              <a:rPr lang="en-US" sz="2100" b="1" dirty="0"/>
              <a:t>B sheets: Typical Cross Sections and Details</a:t>
            </a:r>
          </a:p>
          <a:p>
            <a:r>
              <a:rPr lang="en-US" sz="2100" dirty="0"/>
              <a:t>C sheets: Quantities and General Information</a:t>
            </a:r>
          </a:p>
          <a:p>
            <a:r>
              <a:rPr lang="en-US" sz="2100" dirty="0"/>
              <a:t>CH sheets: Hydraulics Information</a:t>
            </a:r>
          </a:p>
          <a:p>
            <a:r>
              <a:rPr lang="en-US" sz="2100" dirty="0"/>
              <a:t>CS sheets: Soils Information</a:t>
            </a:r>
          </a:p>
          <a:p>
            <a:r>
              <a:rPr lang="en-US" sz="2100" b="1" dirty="0"/>
              <a:t>D sheets: Mainline Plan and </a:t>
            </a:r>
            <a:r>
              <a:rPr lang="en-US" sz="2100" b="1" dirty="0" smtClean="0"/>
              <a:t>Profile sheets</a:t>
            </a:r>
            <a:endParaRPr lang="en-US" sz="2100" b="1" dirty="0"/>
          </a:p>
          <a:p>
            <a:r>
              <a:rPr lang="en-US" sz="2100" b="1" dirty="0"/>
              <a:t>E sheets: Side Road Plan and </a:t>
            </a:r>
            <a:r>
              <a:rPr lang="en-US" sz="2100" b="1" dirty="0" smtClean="0"/>
              <a:t>Profile sheets</a:t>
            </a:r>
            <a:endParaRPr lang="en-US" sz="2100" b="1" dirty="0"/>
          </a:p>
          <a:p>
            <a:r>
              <a:rPr lang="en-US" sz="2100" dirty="0"/>
              <a:t>F sheets: Detour or </a:t>
            </a:r>
            <a:r>
              <a:rPr lang="en-US" sz="2100" dirty="0" smtClean="0"/>
              <a:t>Temporary Pavement sheets</a:t>
            </a:r>
          </a:p>
          <a:p>
            <a:r>
              <a:rPr lang="en-US" sz="2100" dirty="0" smtClean="0"/>
              <a:t>G sheets: Survey sheets</a:t>
            </a:r>
          </a:p>
          <a:p>
            <a:r>
              <a:rPr lang="en-US" sz="2100" b="1" dirty="0"/>
              <a:t>H sheets: Right-of-Way Mainline sheets</a:t>
            </a:r>
          </a:p>
          <a:p>
            <a:r>
              <a:rPr lang="en-US" sz="2100" b="1" dirty="0"/>
              <a:t>HE sheets: Right-of-Way Side Roads sheets</a:t>
            </a:r>
          </a:p>
          <a:p>
            <a:r>
              <a:rPr lang="en-US" sz="2100" dirty="0"/>
              <a:t>J sheets: Traffic Control and Staging sheets</a:t>
            </a:r>
          </a:p>
          <a:p>
            <a:r>
              <a:rPr lang="en-US" sz="2100" b="1" dirty="0"/>
              <a:t>K sheets: Interchange sheets</a:t>
            </a:r>
          </a:p>
          <a:p>
            <a:endParaRPr lang="en-US" sz="2000" dirty="0"/>
          </a:p>
        </p:txBody>
      </p:sp>
      <p:sp>
        <p:nvSpPr>
          <p:cNvPr id="4" name="Content Placeholder 2"/>
          <p:cNvSpPr txBox="1">
            <a:spLocks/>
          </p:cNvSpPr>
          <p:nvPr/>
        </p:nvSpPr>
        <p:spPr>
          <a:xfrm>
            <a:off x="4724400" y="914400"/>
            <a:ext cx="4191000" cy="5364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L sheets: Geometric, Staking &amp; Jointing sheets</a:t>
            </a:r>
          </a:p>
          <a:p>
            <a:r>
              <a:rPr lang="en-US" sz="1800" b="1" dirty="0" smtClean="0"/>
              <a:t>M sheets: Storm Sewer sheets</a:t>
            </a:r>
          </a:p>
          <a:p>
            <a:r>
              <a:rPr lang="en-US" sz="1800" dirty="0" smtClean="0"/>
              <a:t>N sheets: Traffic Signal sheets</a:t>
            </a:r>
          </a:p>
          <a:p>
            <a:r>
              <a:rPr lang="en-US" sz="1800" dirty="0" smtClean="0"/>
              <a:t>P sheets: Lighting Layout sheets</a:t>
            </a:r>
          </a:p>
          <a:p>
            <a:r>
              <a:rPr lang="en-US" sz="1800" dirty="0" smtClean="0"/>
              <a:t>Q sheets: Soils sheets</a:t>
            </a:r>
          </a:p>
          <a:p>
            <a:r>
              <a:rPr lang="en-US" sz="1800" dirty="0" smtClean="0"/>
              <a:t>S sheets: Sidewalk sheets</a:t>
            </a:r>
          </a:p>
          <a:p>
            <a:r>
              <a:rPr lang="en-US" sz="1800" dirty="0" smtClean="0"/>
              <a:t>T sheets: Earthwork Quantity sheets</a:t>
            </a:r>
          </a:p>
          <a:p>
            <a:r>
              <a:rPr lang="en-US" sz="1800" dirty="0" smtClean="0"/>
              <a:t>U sheets: 500 Series, Mod. </a:t>
            </a:r>
            <a:r>
              <a:rPr lang="en-US" sz="1800" dirty="0" err="1" smtClean="0"/>
              <a:t>Stds</a:t>
            </a:r>
            <a:r>
              <a:rPr lang="en-US" sz="1800" dirty="0" smtClean="0"/>
              <a:t>. &amp; Detail sheets</a:t>
            </a:r>
          </a:p>
          <a:p>
            <a:r>
              <a:rPr lang="en-US" sz="1800" b="1" dirty="0" smtClean="0"/>
              <a:t>V sheets: Bridge, Culvert &amp; Retaining Walls</a:t>
            </a:r>
          </a:p>
          <a:p>
            <a:r>
              <a:rPr lang="en-US" sz="1800" b="1" dirty="0" smtClean="0"/>
              <a:t>W sheets: Mainline Cross Sections</a:t>
            </a:r>
          </a:p>
          <a:p>
            <a:r>
              <a:rPr lang="en-US" sz="1800" b="1" dirty="0" smtClean="0"/>
              <a:t>X sheets: Side Road Cross Sections</a:t>
            </a:r>
          </a:p>
          <a:p>
            <a:r>
              <a:rPr lang="en-US" sz="1800" b="1" dirty="0" smtClean="0"/>
              <a:t>Y sheets: Ramp Cross Sections</a:t>
            </a:r>
            <a:endParaRPr lang="en-US" sz="1800" dirty="0" smtClean="0"/>
          </a:p>
          <a:p>
            <a:endParaRPr lang="en-US" sz="2000" dirty="0"/>
          </a:p>
        </p:txBody>
      </p:sp>
    </p:spTree>
    <p:extLst>
      <p:ext uri="{BB962C8B-B14F-4D97-AF65-F5344CB8AC3E}">
        <p14:creationId xmlns:p14="http://schemas.microsoft.com/office/powerpoint/2010/main" val="1200005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4338</TotalTime>
  <Words>4760</Words>
  <Application>Microsoft Office PowerPoint</Application>
  <PresentationFormat>On-screen Show (4:3)</PresentationFormat>
  <Paragraphs>706</Paragraphs>
  <Slides>54</Slides>
  <Notes>53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58" baseType="lpstr">
      <vt:lpstr>Office Theme</vt:lpstr>
      <vt:lpstr>1_Office Theme</vt:lpstr>
      <vt:lpstr>2_Office Theme</vt:lpstr>
      <vt:lpstr>Clip</vt:lpstr>
      <vt:lpstr>PowerPoint Presentation</vt:lpstr>
      <vt:lpstr>Course Objectives</vt:lpstr>
      <vt:lpstr>Title Sheet</vt:lpstr>
      <vt:lpstr>Title Sheet: Project Number</vt:lpstr>
      <vt:lpstr>Title Sheet: Project Number</vt:lpstr>
      <vt:lpstr>Title Sheet: Project Description</vt:lpstr>
      <vt:lpstr>Title Sheet: Letting Date</vt:lpstr>
      <vt:lpstr>Title Sheet: Sheet Numbers &amp; Index</vt:lpstr>
      <vt:lpstr>Title Sheet: Index of Sheets</vt:lpstr>
      <vt:lpstr>Title Sheet: Index of Sheets</vt:lpstr>
      <vt:lpstr>Location Map Sheet</vt:lpstr>
      <vt:lpstr>Scales</vt:lpstr>
      <vt:lpstr>Scales</vt:lpstr>
      <vt:lpstr>Three Views</vt:lpstr>
      <vt:lpstr>Plan View</vt:lpstr>
      <vt:lpstr>Plan View</vt:lpstr>
      <vt:lpstr>Plan View</vt:lpstr>
      <vt:lpstr>Plan View</vt:lpstr>
      <vt:lpstr>Plan View (H-sheets)</vt:lpstr>
      <vt:lpstr>Plan View</vt:lpstr>
      <vt:lpstr>Plan View</vt:lpstr>
      <vt:lpstr>Plan View</vt:lpstr>
      <vt:lpstr>Centerline Stationing</vt:lpstr>
      <vt:lpstr>Centerline Stationing</vt:lpstr>
      <vt:lpstr>Where can I find Stationing for a Highway?</vt:lpstr>
      <vt:lpstr>How do I find stationing in the field?</vt:lpstr>
      <vt:lpstr>How do I find stationing in the field?</vt:lpstr>
      <vt:lpstr>Station Equations</vt:lpstr>
      <vt:lpstr>What Is A Milepost?</vt:lpstr>
      <vt:lpstr>Profile View</vt:lpstr>
      <vt:lpstr>Profile View</vt:lpstr>
      <vt:lpstr>Profile View</vt:lpstr>
      <vt:lpstr>Profile View</vt:lpstr>
      <vt:lpstr>Section Views</vt:lpstr>
      <vt:lpstr>Typical Sections</vt:lpstr>
      <vt:lpstr>Typical Sections</vt:lpstr>
      <vt:lpstr>Typical Sections</vt:lpstr>
      <vt:lpstr>Typical Sections</vt:lpstr>
      <vt:lpstr>Slope Ratio</vt:lpstr>
      <vt:lpstr>Section Views</vt:lpstr>
      <vt:lpstr>Cross Sections</vt:lpstr>
      <vt:lpstr>Cross Sections</vt:lpstr>
      <vt:lpstr>Cross Sections</vt:lpstr>
      <vt:lpstr>Cross Sections</vt:lpstr>
      <vt:lpstr>Electronic Plans</vt:lpstr>
      <vt:lpstr>Review</vt:lpstr>
      <vt:lpstr>Questions?</vt:lpstr>
      <vt:lpstr>Knowledge Check</vt:lpstr>
      <vt:lpstr>Knowledge Check</vt:lpstr>
      <vt:lpstr>Knowledge Check</vt:lpstr>
      <vt:lpstr>Knowledge Check</vt:lpstr>
      <vt:lpstr>Knowledge Check</vt:lpstr>
      <vt:lpstr>Knowledge Check</vt:lpstr>
      <vt:lpstr>Questions?</vt:lpstr>
    </vt:vector>
  </TitlesOfParts>
  <Company>Iowa 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 Jari</dc:creator>
  <cp:lastModifiedBy>Hucker, Benjamin A.</cp:lastModifiedBy>
  <cp:revision>300</cp:revision>
  <cp:lastPrinted>2016-02-29T19:27:01Z</cp:lastPrinted>
  <dcterms:created xsi:type="dcterms:W3CDTF">2016-01-26T14:36:58Z</dcterms:created>
  <dcterms:modified xsi:type="dcterms:W3CDTF">2016-03-30T23:20:14Z</dcterms:modified>
</cp:coreProperties>
</file>