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53"/>
  </p:notesMasterIdLst>
  <p:handoutMasterIdLst>
    <p:handoutMasterId r:id="rId54"/>
  </p:handoutMasterIdLst>
  <p:sldIdLst>
    <p:sldId id="256" r:id="rId5"/>
    <p:sldId id="332" r:id="rId6"/>
    <p:sldId id="333" r:id="rId7"/>
    <p:sldId id="338" r:id="rId8"/>
    <p:sldId id="431" r:id="rId9"/>
    <p:sldId id="330" r:id="rId10"/>
    <p:sldId id="331" r:id="rId11"/>
    <p:sldId id="349" r:id="rId12"/>
    <p:sldId id="350" r:id="rId13"/>
    <p:sldId id="436" r:id="rId14"/>
    <p:sldId id="348" r:id="rId15"/>
    <p:sldId id="356" r:id="rId16"/>
    <p:sldId id="353" r:id="rId17"/>
    <p:sldId id="351" r:id="rId18"/>
    <p:sldId id="437" r:id="rId19"/>
    <p:sldId id="358" r:id="rId20"/>
    <p:sldId id="359" r:id="rId21"/>
    <p:sldId id="360" r:id="rId22"/>
    <p:sldId id="433" r:id="rId23"/>
    <p:sldId id="355" r:id="rId24"/>
    <p:sldId id="364" r:id="rId25"/>
    <p:sldId id="432" r:id="rId26"/>
    <p:sldId id="334" r:id="rId27"/>
    <p:sldId id="370" r:id="rId28"/>
    <p:sldId id="367" r:id="rId29"/>
    <p:sldId id="366" r:id="rId30"/>
    <p:sldId id="368" r:id="rId31"/>
    <p:sldId id="434" r:id="rId32"/>
    <p:sldId id="435" r:id="rId33"/>
    <p:sldId id="336" r:id="rId34"/>
    <p:sldId id="377" r:id="rId35"/>
    <p:sldId id="383" r:id="rId36"/>
    <p:sldId id="392" r:id="rId37"/>
    <p:sldId id="396" r:id="rId38"/>
    <p:sldId id="395" r:id="rId39"/>
    <p:sldId id="394" r:id="rId40"/>
    <p:sldId id="413" r:id="rId41"/>
    <p:sldId id="313" r:id="rId42"/>
    <p:sldId id="339" r:id="rId43"/>
    <p:sldId id="340" r:id="rId44"/>
    <p:sldId id="341" r:id="rId45"/>
    <p:sldId id="342" r:id="rId46"/>
    <p:sldId id="343" r:id="rId47"/>
    <p:sldId id="372" r:id="rId48"/>
    <p:sldId id="347" r:id="rId49"/>
    <p:sldId id="373" r:id="rId50"/>
    <p:sldId id="374" r:id="rId51"/>
    <p:sldId id="311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88166" autoAdjust="0"/>
  </p:normalViewPr>
  <p:slideViewPr>
    <p:cSldViewPr>
      <p:cViewPr varScale="1">
        <p:scale>
          <a:sx n="96" d="100"/>
          <a:sy n="96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F4AA12-6FA7-453D-BE84-203ABB458C4B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A214BD-B9B9-4074-AABD-F31967D6A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1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F2720D-3895-4685-8545-F6B5CDB7813A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81BCCB-8A80-49C5-AD89-9AE438A3A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Iowa DOT’s Utility Accommodation Permitting </a:t>
            </a:r>
            <a:r>
              <a:rPr lang="en-US" baseline="0" dirty="0" smtClean="0"/>
              <a:t>short course.  This course has been designed specifically for utility owners, designers, and contractors as an aid to understanding the information contained in DOT utility accommodation permits.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8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“Authorized Agent” of a utility company can fill out the “Applicant Signature and Agreement” portion on this page in their own name.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88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8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checklist is very valuable.  Not everything will be needed every time, but if not needed, then check it off as 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3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2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52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30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30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30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30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3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If the work is primarily maintenance in nature and traffic will be impacted, a Work on ROW permit is required.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Not</a:t>
            </a:r>
            <a:r>
              <a:rPr lang="en-US" baseline="0" dirty="0" smtClean="0"/>
              <a:t> as much information is required for a Work on ROW permit, though.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6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Permits for oversized</a:t>
            </a:r>
            <a:r>
              <a:rPr lang="en-US" baseline="0" dirty="0" smtClean="0"/>
              <a:t> load are good for 10 days, which is why we need a 10-day notification for a lane restriction.  We don’t want to get an oversized load stuck in a work zone because often they can’t back up, which would lead to traffic delays.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understand emergency situations occur, so in those instances, you still need to notify the Traffic Management Center, but the 10-day wait will not apply.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6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can’t remember what the form number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2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Longitudinal location – typically used on longitudinal-type projects (highways, railroads, pipelines,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One station is 100’ long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Stations are measured horizontally – they do not follow the contour (ups and downs) of the roadway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Bryan's Presentation Notes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16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Drill down for the sign on the 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Bryan's Presentation Notes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Mileposts follow the contour,</a:t>
            </a:r>
            <a:r>
              <a:rPr lang="en-US" baseline="0" dirty="0" smtClean="0"/>
              <a:t> so a mile on anything other than a flat road will be less than 52+80 stations.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smtClean="0"/>
              <a:t>Breaking up the project into smaller segments may allow quicker processing.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smtClean="0"/>
              <a:t>Good feed back if</a:t>
            </a:r>
            <a:r>
              <a:rPr lang="en-US" sz="1800" baseline="0" dirty="0" smtClean="0"/>
              <a:t> doing it right have to redo less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75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Several sections of legal requirements that tend to</a:t>
            </a:r>
            <a:r>
              <a:rPr lang="en-US" baseline="0" dirty="0" smtClean="0"/>
              <a:t> get ignored but are important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Review #2 as example of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3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some cities, there is a 2-mile buffer for some facilities such as rural water facilities.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1BCCB-8A80-49C5-AD89-9AE438A3A9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6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8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4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2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98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59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0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3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57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21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66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6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51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58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14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32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5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87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59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78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70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4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7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97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53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80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8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22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09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60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45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55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7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0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08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407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72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6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6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2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12A9-E0C0-4379-90DE-F6D8DA688D07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84791-EF41-4D8C-94AE-9A758FE34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2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12A9-E0C0-4379-90DE-F6D8DA688D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84791-EF41-4D8C-94AE-9A758FE34C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4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esi.Asklof@dot.iowa.g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iowadot.gov/BrowseForms.aspx" TargetMode="External"/><Relationship Id="rId7" Type="http://schemas.openxmlformats.org/officeDocument/2006/relationships/hyperlink" Target="mailto:desi.asklof@dot.iowa.gov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owadot.gov/districts/permits.html" TargetMode="External"/><Relationship Id="rId5" Type="http://schemas.openxmlformats.org/officeDocument/2006/relationships/hyperlink" Target="http://www.iowadot.gov/design/stdplne_tc.htm" TargetMode="External"/><Relationship Id="rId4" Type="http://schemas.openxmlformats.org/officeDocument/2006/relationships/hyperlink" Target="http://www.iowadot.gov/traffic/utility/utility.htm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1336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 ACCOMODATION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267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Utility owners, designers, and contractors.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5217" y="5105400"/>
            <a:ext cx="344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Bryan Bradley, P.E.	State Utility Engineer</a:t>
            </a:r>
          </a:p>
          <a:p>
            <a:pPr>
              <a:tabLst>
                <a:tab pos="1371600" algn="l"/>
              </a:tabLst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Lincoln Way	515-239-1014</a:t>
            </a:r>
          </a:p>
          <a:p>
            <a:pPr>
              <a:tabLst>
                <a:tab pos="1371600" algn="l"/>
              </a:tabLst>
            </a:pP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Ames, Iowa 50100	bryan.bradley@dot.iowa.gov</a:t>
            </a:r>
          </a:p>
        </p:txBody>
      </p:sp>
    </p:spTree>
    <p:extLst>
      <p:ext uri="{BB962C8B-B14F-4D97-AF65-F5344CB8AC3E}">
        <p14:creationId xmlns:p14="http://schemas.microsoft.com/office/powerpoint/2010/main" val="106560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Centerline Stationing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Text Box 1042"/>
          <p:cNvSpPr txBox="1">
            <a:spLocks noChangeArrowheads="1"/>
          </p:cNvSpPr>
          <p:nvPr/>
        </p:nvSpPr>
        <p:spPr bwMode="auto">
          <a:xfrm>
            <a:off x="584902" y="689843"/>
            <a:ext cx="35381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>
                <a:solidFill>
                  <a:prstClr val="black"/>
                </a:solidFill>
              </a:rPr>
              <a:t>What is Stationing?</a:t>
            </a:r>
          </a:p>
        </p:txBody>
      </p:sp>
      <p:sp>
        <p:nvSpPr>
          <p:cNvPr id="53" name="Text Box 1043"/>
          <p:cNvSpPr txBox="1">
            <a:spLocks noChangeArrowheads="1"/>
          </p:cNvSpPr>
          <p:nvPr/>
        </p:nvSpPr>
        <p:spPr bwMode="auto">
          <a:xfrm>
            <a:off x="584902" y="1213063"/>
            <a:ext cx="8330498" cy="38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prstClr val="black"/>
                </a:solidFill>
              </a:rPr>
              <a:t>A station is a longitudinal measurement method used to provide location along highway and other longitudinal projects.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prstClr val="black"/>
                </a:solidFill>
              </a:rPr>
              <a:t>The </a:t>
            </a:r>
            <a:r>
              <a:rPr lang="en-US" altLang="en-US" sz="1800" dirty="0">
                <a:solidFill>
                  <a:prstClr val="black"/>
                </a:solidFill>
              </a:rPr>
              <a:t>measurement </a:t>
            </a:r>
            <a:r>
              <a:rPr lang="en-US" altLang="en-US" sz="1800" dirty="0" smtClean="0">
                <a:solidFill>
                  <a:prstClr val="black"/>
                </a:solidFill>
              </a:rPr>
              <a:t>is taken horizontally (i.e. does not follow ground contour) </a:t>
            </a:r>
            <a:r>
              <a:rPr lang="en-US" altLang="en-US" sz="1800" dirty="0">
                <a:solidFill>
                  <a:prstClr val="black"/>
                </a:solidFill>
              </a:rPr>
              <a:t>along the highway project centerline</a:t>
            </a:r>
            <a:r>
              <a:rPr lang="en-US" altLang="en-US" sz="18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prstClr val="black"/>
                </a:solidFill>
              </a:rPr>
              <a:t>1 STA. = 100 Feet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18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prstClr val="black"/>
                </a:solidFill>
              </a:rPr>
              <a:t>East-west roads, stationing typically begins on the west county line.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prstClr val="black"/>
                </a:solidFill>
              </a:rPr>
              <a:t>North-south roads, stationing typically begins on the south county line.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prstClr val="black"/>
                </a:solidFill>
              </a:rPr>
              <a:t>Stationing typically resets to 0+00 when crossing a county line.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sp>
        <p:nvSpPr>
          <p:cNvPr id="54" name="Text Box 1044"/>
          <p:cNvSpPr txBox="1">
            <a:spLocks noChangeArrowheads="1"/>
          </p:cNvSpPr>
          <p:nvPr/>
        </p:nvSpPr>
        <p:spPr bwMode="auto">
          <a:xfrm>
            <a:off x="6699" y="5410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dirty="0" smtClean="0">
                <a:solidFill>
                  <a:prstClr val="black"/>
                </a:solidFill>
              </a:rPr>
              <a:t>STA. 445+00 = 44,500’ from </a:t>
            </a:r>
            <a:r>
              <a:rPr lang="en-US" altLang="en-US" sz="2400" dirty="0">
                <a:solidFill>
                  <a:prstClr val="black"/>
                </a:solidFill>
              </a:rPr>
              <a:t>station 0+00</a:t>
            </a:r>
          </a:p>
        </p:txBody>
      </p:sp>
    </p:spTree>
    <p:extLst>
      <p:ext uri="{BB962C8B-B14F-4D97-AF65-F5344CB8AC3E}">
        <p14:creationId xmlns:p14="http://schemas.microsoft.com/office/powerpoint/2010/main" val="30137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smtClean="0"/>
              <a:t>Centerline Stationing</a:t>
            </a:r>
            <a:endParaRPr lang="en-US" sz="2800" u="sng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530821" y="4638271"/>
            <a:ext cx="6604000" cy="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1746721" y="4536671"/>
            <a:ext cx="0" cy="21590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5401146" y="4539846"/>
            <a:ext cx="0" cy="21590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2480146" y="4543021"/>
            <a:ext cx="0" cy="9525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210396" y="4546196"/>
            <a:ext cx="0" cy="9525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3940646" y="4546196"/>
            <a:ext cx="0" cy="9525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4670896" y="4546196"/>
            <a:ext cx="0" cy="9525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6128221" y="4549371"/>
            <a:ext cx="0" cy="9525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6858471" y="4546196"/>
            <a:ext cx="0" cy="9525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7591896" y="4549371"/>
            <a:ext cx="0" cy="9525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 rot="5400000">
            <a:off x="1425076" y="3656538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445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 rot="5400000">
            <a:off x="5068593" y="3672426"/>
            <a:ext cx="69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450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283683" y="5123556"/>
            <a:ext cx="1109624" cy="459974"/>
          </a:xfrm>
          <a:prstGeom prst="leftArrowCallout">
            <a:avLst>
              <a:gd name="adj1" fmla="val 25000"/>
              <a:gd name="adj2" fmla="val 25000"/>
              <a:gd name="adj3" fmla="val 67444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i="1" dirty="0"/>
              <a:t>Back</a:t>
            </a: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 flipH="1">
            <a:off x="7528876" y="3868021"/>
            <a:ext cx="1276378" cy="476549"/>
          </a:xfrm>
          <a:prstGeom prst="leftArrowCallout">
            <a:avLst>
              <a:gd name="adj1" fmla="val 25000"/>
              <a:gd name="adj2" fmla="val 25000"/>
              <a:gd name="adj3" fmla="val 67444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i="1" dirty="0"/>
              <a:t>Ahead 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407480" y="3887370"/>
            <a:ext cx="147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 i="1" dirty="0"/>
              <a:t>Left Side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3400329" y="4968631"/>
            <a:ext cx="168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 i="1" dirty="0"/>
              <a:t>Right Side</a:t>
            </a:r>
          </a:p>
        </p:txBody>
      </p:sp>
      <p:grpSp>
        <p:nvGrpSpPr>
          <p:cNvPr id="21" name="Group 73"/>
          <p:cNvGrpSpPr>
            <a:grpSpLocks/>
          </p:cNvGrpSpPr>
          <p:nvPr/>
        </p:nvGrpSpPr>
        <p:grpSpPr bwMode="auto">
          <a:xfrm>
            <a:off x="1743546" y="4955916"/>
            <a:ext cx="3654425" cy="1383998"/>
            <a:chOff x="1098" y="1980"/>
            <a:chExt cx="2302" cy="430"/>
          </a:xfrm>
        </p:grpSpPr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2058" y="2179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800" b="0" dirty="0"/>
                <a:t>500’</a:t>
              </a:r>
            </a:p>
          </p:txBody>
        </p:sp>
        <p:sp>
          <p:nvSpPr>
            <p:cNvPr id="23" name="Line 39"/>
            <p:cNvSpPr>
              <a:spLocks noChangeShapeType="1"/>
            </p:cNvSpPr>
            <p:nvPr/>
          </p:nvSpPr>
          <p:spPr bwMode="auto">
            <a:xfrm>
              <a:off x="1098" y="1984"/>
              <a:ext cx="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3400" y="1980"/>
              <a:ext cx="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>
              <a:off x="2400" y="2221"/>
              <a:ext cx="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4"/>
            <p:cNvSpPr>
              <a:spLocks noChangeShapeType="1"/>
            </p:cNvSpPr>
            <p:nvPr/>
          </p:nvSpPr>
          <p:spPr bwMode="auto">
            <a:xfrm flipH="1">
              <a:off x="1098" y="2225"/>
              <a:ext cx="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74"/>
          <p:cNvGrpSpPr>
            <a:grpSpLocks/>
          </p:cNvGrpSpPr>
          <p:nvPr/>
        </p:nvGrpSpPr>
        <p:grpSpPr bwMode="auto">
          <a:xfrm>
            <a:off x="2480147" y="4762939"/>
            <a:ext cx="733425" cy="366713"/>
            <a:chOff x="2022" y="2477"/>
            <a:chExt cx="462" cy="231"/>
          </a:xfrm>
        </p:grpSpPr>
        <p:sp>
          <p:nvSpPr>
            <p:cNvPr id="28" name="Line 33"/>
            <p:cNvSpPr>
              <a:spLocks noChangeShapeType="1"/>
            </p:cNvSpPr>
            <p:nvPr/>
          </p:nvSpPr>
          <p:spPr bwMode="auto">
            <a:xfrm flipH="1">
              <a:off x="2022" y="2477"/>
              <a:ext cx="2" cy="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4"/>
            <p:cNvSpPr>
              <a:spLocks noChangeShapeType="1"/>
            </p:cNvSpPr>
            <p:nvPr/>
          </p:nvSpPr>
          <p:spPr bwMode="auto">
            <a:xfrm>
              <a:off x="2482" y="2477"/>
              <a:ext cx="0" cy="2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2057" y="247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800" b="0" dirty="0"/>
                <a:t>100’</a:t>
              </a:r>
            </a:p>
          </p:txBody>
        </p:sp>
        <p:sp>
          <p:nvSpPr>
            <p:cNvPr id="31" name="Line 45"/>
            <p:cNvSpPr>
              <a:spLocks noChangeShapeType="1"/>
            </p:cNvSpPr>
            <p:nvPr/>
          </p:nvSpPr>
          <p:spPr bwMode="auto">
            <a:xfrm flipH="1">
              <a:off x="2024" y="2593"/>
              <a:ext cx="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>
              <a:off x="2380" y="2585"/>
              <a:ext cx="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3" name="Group 67"/>
          <p:cNvGrpSpPr>
            <a:grpSpLocks/>
          </p:cNvGrpSpPr>
          <p:nvPr/>
        </p:nvGrpSpPr>
        <p:grpSpPr bwMode="auto">
          <a:xfrm>
            <a:off x="6058373" y="2190346"/>
            <a:ext cx="3024188" cy="2149475"/>
            <a:chOff x="3816" y="830"/>
            <a:chExt cx="1905" cy="1354"/>
          </a:xfrm>
        </p:grpSpPr>
        <p:sp>
          <p:nvSpPr>
            <p:cNvPr id="34" name="Oval 47"/>
            <p:cNvSpPr>
              <a:spLocks noChangeArrowheads="1"/>
            </p:cNvSpPr>
            <p:nvPr/>
          </p:nvSpPr>
          <p:spPr bwMode="auto">
            <a:xfrm>
              <a:off x="3816" y="2100"/>
              <a:ext cx="87" cy="8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Text Box 48"/>
            <p:cNvSpPr txBox="1">
              <a:spLocks noChangeArrowheads="1"/>
            </p:cNvSpPr>
            <p:nvPr/>
          </p:nvSpPr>
          <p:spPr bwMode="auto">
            <a:xfrm>
              <a:off x="4095" y="830"/>
              <a:ext cx="162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600" dirty="0"/>
                <a:t>Example: This point is at</a:t>
              </a:r>
            </a:p>
            <a:p>
              <a:pPr algn="l"/>
              <a:r>
                <a:rPr lang="en-US" altLang="en-US" sz="1600" dirty="0"/>
                <a:t>Sta. </a:t>
              </a:r>
              <a:r>
                <a:rPr lang="en-US" altLang="en-US" sz="1600" dirty="0" smtClean="0"/>
                <a:t>451+00 </a:t>
              </a:r>
              <a:r>
                <a:rPr lang="en-US" altLang="en-US" sz="1600" dirty="0"/>
                <a:t>- 50’ Lt.</a:t>
              </a:r>
            </a:p>
            <a:p>
              <a:pPr algn="l"/>
              <a:r>
                <a:rPr lang="en-US" altLang="en-US" sz="1600" dirty="0"/>
                <a:t>(Left of centerline)</a:t>
              </a:r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 flipH="1">
              <a:off x="3873" y="1300"/>
              <a:ext cx="253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 Box 58"/>
          <p:cNvSpPr txBox="1">
            <a:spLocks noChangeArrowheads="1"/>
          </p:cNvSpPr>
          <p:nvPr/>
        </p:nvSpPr>
        <p:spPr bwMode="auto">
          <a:xfrm>
            <a:off x="2363428" y="2023292"/>
            <a:ext cx="369617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i="1" u="sng" dirty="0"/>
              <a:t>Stationing</a:t>
            </a:r>
          </a:p>
        </p:txBody>
      </p:sp>
      <p:sp>
        <p:nvSpPr>
          <p:cNvPr id="38" name="Line 59"/>
          <p:cNvSpPr>
            <a:spLocks noChangeShapeType="1"/>
          </p:cNvSpPr>
          <p:nvPr/>
        </p:nvSpPr>
        <p:spPr bwMode="auto">
          <a:xfrm flipH="1">
            <a:off x="1985286" y="3124200"/>
            <a:ext cx="376914" cy="594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60"/>
          <p:cNvSpPr>
            <a:spLocks noChangeShapeType="1"/>
          </p:cNvSpPr>
          <p:nvPr/>
        </p:nvSpPr>
        <p:spPr bwMode="auto">
          <a:xfrm flipH="1">
            <a:off x="5612755" y="3124200"/>
            <a:ext cx="445618" cy="528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68"/>
          <p:cNvGrpSpPr>
            <a:grpSpLocks/>
          </p:cNvGrpSpPr>
          <p:nvPr/>
        </p:nvGrpSpPr>
        <p:grpSpPr bwMode="auto">
          <a:xfrm>
            <a:off x="6406036" y="5301845"/>
            <a:ext cx="2782888" cy="1038225"/>
            <a:chOff x="4035" y="2790"/>
            <a:chExt cx="1753" cy="654"/>
          </a:xfrm>
        </p:grpSpPr>
        <p:sp>
          <p:nvSpPr>
            <p:cNvPr id="41" name="Text Box 61"/>
            <p:cNvSpPr txBox="1">
              <a:spLocks noChangeArrowheads="1"/>
            </p:cNvSpPr>
            <p:nvPr/>
          </p:nvSpPr>
          <p:spPr bwMode="auto">
            <a:xfrm>
              <a:off x="4162" y="2924"/>
              <a:ext cx="162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en-US" altLang="en-US" sz="1600" dirty="0"/>
                <a:t>Example: This point is at</a:t>
              </a:r>
            </a:p>
            <a:p>
              <a:pPr algn="l"/>
              <a:r>
                <a:rPr lang="en-US" altLang="en-US" sz="1600" dirty="0"/>
                <a:t>Sta. </a:t>
              </a:r>
              <a:r>
                <a:rPr lang="en-US" altLang="en-US" sz="1600" dirty="0" smtClean="0"/>
                <a:t>451+25 </a:t>
              </a:r>
              <a:r>
                <a:rPr lang="en-US" altLang="en-US" sz="1600" dirty="0"/>
                <a:t>- 100’ Rt.</a:t>
              </a:r>
            </a:p>
            <a:p>
              <a:pPr algn="l"/>
              <a:r>
                <a:rPr lang="en-US" altLang="en-US" sz="1600" dirty="0"/>
                <a:t>(Right of centerline)</a:t>
              </a:r>
            </a:p>
          </p:txBody>
        </p:sp>
        <p:sp>
          <p:nvSpPr>
            <p:cNvPr id="42" name="Oval 64"/>
            <p:cNvSpPr>
              <a:spLocks noChangeArrowheads="1"/>
            </p:cNvSpPr>
            <p:nvPr/>
          </p:nvSpPr>
          <p:spPr bwMode="auto">
            <a:xfrm>
              <a:off x="4035" y="2790"/>
              <a:ext cx="87" cy="8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Line 65"/>
            <p:cNvSpPr>
              <a:spLocks noChangeShapeType="1"/>
            </p:cNvSpPr>
            <p:nvPr/>
          </p:nvSpPr>
          <p:spPr bwMode="auto">
            <a:xfrm flipH="1" flipV="1">
              <a:off x="4091" y="2874"/>
              <a:ext cx="71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" name="Text Box 72"/>
          <p:cNvSpPr txBox="1">
            <a:spLocks noChangeArrowheads="1"/>
          </p:cNvSpPr>
          <p:nvPr/>
        </p:nvSpPr>
        <p:spPr bwMode="auto">
          <a:xfrm>
            <a:off x="2481524" y="838200"/>
            <a:ext cx="4180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i="1" dirty="0"/>
              <a:t>How does stationing work?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530821" y="4638271"/>
            <a:ext cx="660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1746004" y="4536671"/>
            <a:ext cx="3176" cy="2159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5398278" y="4535954"/>
            <a:ext cx="3176" cy="2159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>
            <a:stCxn id="8" idx="1"/>
          </p:cNvCxnSpPr>
          <p:nvPr/>
        </p:nvCxnSpPr>
        <p:spPr bwMode="auto">
          <a:xfrm flipH="1" flipV="1">
            <a:off x="2480146" y="4535954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 flipH="1" flipV="1">
            <a:off x="3210396" y="4535954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flipH="1" flipV="1">
            <a:off x="3940646" y="4535954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 flipV="1">
            <a:off x="4672166" y="4543573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 flipV="1">
            <a:off x="6127427" y="4549371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 flipH="1" flipV="1">
            <a:off x="7592531" y="4547023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flipH="1" flipV="1">
            <a:off x="6858471" y="4543572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2362201" y="2480492"/>
            <a:ext cx="369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Labeled every 500’ on rural scales</a:t>
            </a:r>
          </a:p>
          <a:p>
            <a:pPr algn="ctr"/>
            <a:r>
              <a:rPr lang="en-US" dirty="0" smtClean="0"/>
              <a:t>Labeled every 100’ on urban scales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362200" y="2023292"/>
            <a:ext cx="3696173" cy="1100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857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37" grpId="0"/>
      <p:bldP spid="38" grpId="0" animBg="1"/>
      <p:bldP spid="39" grpId="0" animBg="1"/>
      <p:bldP spid="55" grpId="0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Where can I find Stationing for a Highway?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56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On 2-Lane Roads:</a:t>
            </a:r>
          </a:p>
          <a:p>
            <a:pPr lvl="1"/>
            <a:r>
              <a:rPr lang="en-US" sz="2400" dirty="0" smtClean="0"/>
              <a:t>The right side of the roadway when looking in the same direction as stationing.</a:t>
            </a:r>
            <a:endParaRPr lang="en-US" dirty="0" smtClean="0"/>
          </a:p>
          <a:p>
            <a:r>
              <a:rPr lang="en-US" sz="2800" b="1" dirty="0" smtClean="0"/>
              <a:t>On 4-Lane Roads:</a:t>
            </a:r>
          </a:p>
          <a:p>
            <a:pPr lvl="1"/>
            <a:r>
              <a:rPr lang="en-US" sz="2400" dirty="0" smtClean="0"/>
              <a:t>In similar locations as outlined previously on the outside edges in both directions.</a:t>
            </a:r>
          </a:p>
          <a:p>
            <a:r>
              <a:rPr lang="en-US" sz="2800" b="1" dirty="0" smtClean="0"/>
              <a:t>DOT Project Plans:</a:t>
            </a:r>
          </a:p>
          <a:p>
            <a:pPr lvl="1"/>
            <a:r>
              <a:rPr lang="en-US" sz="2400" dirty="0" smtClean="0"/>
              <a:t>Obtain project plans from DOT Document Services in Ames: </a:t>
            </a:r>
            <a:r>
              <a:rPr lang="en-US" sz="2400" dirty="0" smtClean="0">
                <a:hlinkClick r:id="rId3"/>
              </a:rPr>
              <a:t>Desi.Asklof@dot.iowa.gov</a:t>
            </a:r>
            <a:r>
              <a:rPr lang="en-US" sz="2400" dirty="0" smtClean="0"/>
              <a:t> </a:t>
            </a:r>
            <a:r>
              <a:rPr lang="en-US" sz="2400" dirty="0"/>
              <a:t>or (515) 239-1808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222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How do I find stationing in the field?</a:t>
            </a:r>
            <a:endParaRPr lang="en-US" sz="2800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2901" b="1079"/>
          <a:stretch/>
        </p:blipFill>
        <p:spPr bwMode="auto">
          <a:xfrm>
            <a:off x="641226" y="2514600"/>
            <a:ext cx="344477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75" y="2514600"/>
            <a:ext cx="33909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799" y="1143000"/>
            <a:ext cx="635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1 foot in from the outside edge of the road every 100 ft. stamped in the pavement on PCC (concrete) roadways.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>
            <a:normAutofit/>
          </a:bodyPr>
          <a:lstStyle/>
          <a:p>
            <a:r>
              <a:rPr lang="en-US" sz="2800" u="sng" dirty="0"/>
              <a:t>How do I find stationing in the field?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" t="2309" r="3342" b="2578"/>
          <a:stretch/>
        </p:blipFill>
        <p:spPr bwMode="auto">
          <a:xfrm>
            <a:off x="461913" y="1725104"/>
            <a:ext cx="2055044" cy="279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8525" y="3810000"/>
            <a:ext cx="2266950" cy="26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b="2544"/>
          <a:stretch/>
        </p:blipFill>
        <p:spPr bwMode="auto">
          <a:xfrm>
            <a:off x="6385180" y="1657350"/>
            <a:ext cx="2134446" cy="28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8610" b="3319"/>
          <a:stretch/>
        </p:blipFill>
        <p:spPr bwMode="auto">
          <a:xfrm>
            <a:off x="3186736" y="1657350"/>
            <a:ext cx="2770529" cy="18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8593" y="1185863"/>
            <a:ext cx="70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Every 500 ft. on HMA (Asphalt) surfaced roadways.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Station Equations</a:t>
            </a:r>
            <a:endParaRPr lang="en-US" sz="2800" u="sng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9"/>
          <a:stretch/>
        </p:blipFill>
        <p:spPr bwMode="auto">
          <a:xfrm>
            <a:off x="381000" y="2055043"/>
            <a:ext cx="4057650" cy="258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7"/>
          <a:stretch/>
        </p:blipFill>
        <p:spPr bwMode="auto">
          <a:xfrm>
            <a:off x="4770469" y="2055043"/>
            <a:ext cx="4010025" cy="252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Line 11"/>
          <p:cNvSpPr>
            <a:spLocks noChangeShapeType="1"/>
          </p:cNvSpPr>
          <p:nvPr/>
        </p:nvSpPr>
        <p:spPr bwMode="auto">
          <a:xfrm>
            <a:off x="1108301" y="5489793"/>
            <a:ext cx="6604000" cy="0"/>
          </a:xfrm>
          <a:prstGeom prst="lin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AutoShape 27"/>
          <p:cNvSpPr>
            <a:spLocks noChangeArrowheads="1"/>
          </p:cNvSpPr>
          <p:nvPr/>
        </p:nvSpPr>
        <p:spPr bwMode="auto">
          <a:xfrm>
            <a:off x="2906506" y="5755094"/>
            <a:ext cx="1109624" cy="459974"/>
          </a:xfrm>
          <a:prstGeom prst="leftArrowCallout">
            <a:avLst>
              <a:gd name="adj1" fmla="val 25000"/>
              <a:gd name="adj2" fmla="val 25000"/>
              <a:gd name="adj3" fmla="val 67444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i="1" dirty="0">
                <a:solidFill>
                  <a:prstClr val="black"/>
                </a:solidFill>
              </a:rPr>
              <a:t>Back</a:t>
            </a:r>
          </a:p>
        </p:txBody>
      </p:sp>
      <p:sp>
        <p:nvSpPr>
          <p:cNvPr id="99" name="AutoShape 30"/>
          <p:cNvSpPr>
            <a:spLocks noChangeArrowheads="1"/>
          </p:cNvSpPr>
          <p:nvPr/>
        </p:nvSpPr>
        <p:spPr bwMode="auto">
          <a:xfrm flipH="1">
            <a:off x="5704907" y="4798342"/>
            <a:ext cx="1276378" cy="476549"/>
          </a:xfrm>
          <a:prstGeom prst="leftArrowCallout">
            <a:avLst>
              <a:gd name="adj1" fmla="val 25000"/>
              <a:gd name="adj2" fmla="val 25000"/>
              <a:gd name="adj3" fmla="val 67444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i="1" dirty="0">
                <a:solidFill>
                  <a:prstClr val="black"/>
                </a:solidFill>
              </a:rPr>
              <a:t>Ahead </a:t>
            </a: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>
            <a:off x="1323484" y="4923558"/>
            <a:ext cx="1159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i="1" dirty="0">
                <a:solidFill>
                  <a:prstClr val="black"/>
                </a:solidFill>
              </a:rPr>
              <a:t>Left Side</a:t>
            </a:r>
          </a:p>
        </p:txBody>
      </p:sp>
      <p:cxnSp>
        <p:nvCxnSpPr>
          <p:cNvPr id="116" name="Straight Connector 115"/>
          <p:cNvCxnSpPr/>
          <p:nvPr/>
        </p:nvCxnSpPr>
        <p:spPr bwMode="auto">
          <a:xfrm>
            <a:off x="533400" y="5489793"/>
            <a:ext cx="74260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 flipV="1">
            <a:off x="1323484" y="5387476"/>
            <a:ext cx="0" cy="7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7420919" y="5384301"/>
            <a:ext cx="2869" cy="2197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 flipH="1" flipV="1">
            <a:off x="2343797" y="5387476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 flipH="1" flipV="1">
            <a:off x="3074047" y="5387476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/>
          <p:nvPr/>
        </p:nvCxnSpPr>
        <p:spPr bwMode="auto">
          <a:xfrm flipV="1">
            <a:off x="3804297" y="5387477"/>
            <a:ext cx="1" cy="2166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121"/>
          <p:cNvCxnSpPr/>
          <p:nvPr/>
        </p:nvCxnSpPr>
        <p:spPr bwMode="auto">
          <a:xfrm flipH="1" flipV="1">
            <a:off x="4535817" y="5395095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 flipH="1" flipV="1">
            <a:off x="5294208" y="5400893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 flipV="1">
            <a:off x="6759313" y="5398546"/>
            <a:ext cx="0" cy="100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/>
          <p:nvPr/>
        </p:nvCxnSpPr>
        <p:spPr bwMode="auto">
          <a:xfrm flipH="1" flipV="1">
            <a:off x="6025252" y="5395094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Text Box 31"/>
          <p:cNvSpPr txBox="1">
            <a:spLocks noChangeArrowheads="1"/>
          </p:cNvSpPr>
          <p:nvPr/>
        </p:nvSpPr>
        <p:spPr bwMode="auto">
          <a:xfrm>
            <a:off x="1323484" y="5661467"/>
            <a:ext cx="14296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i="1" dirty="0" smtClean="0">
                <a:solidFill>
                  <a:prstClr val="black"/>
                </a:solidFill>
              </a:rPr>
              <a:t>Right </a:t>
            </a:r>
            <a:r>
              <a:rPr lang="en-US" altLang="en-US" sz="1800" i="1" dirty="0">
                <a:solidFill>
                  <a:prstClr val="black"/>
                </a:solidFill>
              </a:rPr>
              <a:t>Side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738573" y="4631975"/>
            <a:ext cx="0" cy="7555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endCxn id="97" idx="2"/>
          </p:cNvCxnSpPr>
          <p:nvPr/>
        </p:nvCxnSpPr>
        <p:spPr>
          <a:xfrm flipV="1">
            <a:off x="4741749" y="5560692"/>
            <a:ext cx="0" cy="760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24"/>
          <p:cNvSpPr txBox="1">
            <a:spLocks noChangeArrowheads="1"/>
          </p:cNvSpPr>
          <p:nvPr/>
        </p:nvSpPr>
        <p:spPr bwMode="auto">
          <a:xfrm rot="5400000">
            <a:off x="4250428" y="5329859"/>
            <a:ext cx="1444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</a:rPr>
              <a:t>111+52.1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 bwMode="auto">
          <a:xfrm flipH="1" flipV="1">
            <a:off x="1505371" y="5398546"/>
            <a:ext cx="1" cy="1023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Text Box 23"/>
          <p:cNvSpPr txBox="1">
            <a:spLocks noChangeArrowheads="1"/>
          </p:cNvSpPr>
          <p:nvPr/>
        </p:nvSpPr>
        <p:spPr bwMode="auto">
          <a:xfrm rot="5400000">
            <a:off x="3625972" y="5235603"/>
            <a:ext cx="16328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</a:rPr>
              <a:t>1411+24.8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8725834">
            <a:off x="3159519" y="3516060"/>
            <a:ext cx="533399" cy="143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1000" y="816531"/>
            <a:ext cx="839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prstClr val="black"/>
                </a:solidFill>
              </a:rPr>
              <a:t>What happens when stationing changes along a road?  </a:t>
            </a:r>
            <a:r>
              <a:rPr lang="en-US" i="1" dirty="0" smtClean="0">
                <a:solidFill>
                  <a:prstClr val="black"/>
                </a:solidFill>
              </a:rPr>
              <a:t>A station equation is created.</a:t>
            </a:r>
          </a:p>
          <a:p>
            <a:pPr marL="169863"/>
            <a:r>
              <a:rPr lang="en-US" b="1" i="1" dirty="0" smtClean="0">
                <a:solidFill>
                  <a:prstClr val="black"/>
                </a:solidFill>
              </a:rPr>
              <a:t>Common reasons include: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prstClr val="black"/>
                </a:solidFill>
              </a:rPr>
              <a:t>shortening </a:t>
            </a:r>
            <a:r>
              <a:rPr lang="en-US" i="1" dirty="0">
                <a:solidFill>
                  <a:prstClr val="black"/>
                </a:solidFill>
              </a:rPr>
              <a:t>or lengthening of a highway line due to highway </a:t>
            </a:r>
            <a:r>
              <a:rPr lang="en-US" i="1" dirty="0" smtClean="0">
                <a:solidFill>
                  <a:prstClr val="black"/>
                </a:solidFill>
              </a:rPr>
              <a:t>realignment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prstClr val="black"/>
                </a:solidFill>
              </a:rPr>
              <a:t>4-lane highway </a:t>
            </a:r>
            <a:r>
              <a:rPr lang="en-US" i="1" dirty="0">
                <a:solidFill>
                  <a:prstClr val="black"/>
                </a:solidFill>
              </a:rPr>
              <a:t>where one lane is longer than another due to alignment</a:t>
            </a:r>
            <a:r>
              <a:rPr lang="en-US" i="1" dirty="0" smtClean="0">
                <a:solidFill>
                  <a:prstClr val="black"/>
                </a:solidFill>
              </a:rPr>
              <a:t>.</a:t>
            </a: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3473379" y="4868718"/>
            <a:ext cx="66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1410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507283" y="4876133"/>
            <a:ext cx="66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1410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400000">
            <a:off x="7092870" y="4779413"/>
            <a:ext cx="66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F81BD"/>
                </a:solidFill>
              </a:rPr>
              <a:t>115</a:t>
            </a:r>
            <a:endParaRPr lang="en-US" dirty="0">
              <a:solidFill>
                <a:srgbClr val="4F81BD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838200" y="5381485"/>
            <a:ext cx="1" cy="2166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11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8" grpId="0" animBg="1"/>
      <p:bldP spid="99" grpId="0" animBg="1"/>
      <p:bldP spid="100" grpId="0"/>
      <p:bldP spid="126" grpId="0"/>
      <p:bldP spid="97" grpId="0"/>
      <p:bldP spid="96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Why do I encounter an Equation?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end of one project to start of another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Construction of ramps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County or “corporate” separations (often a construction split at the corporation line)</a:t>
            </a:r>
          </a:p>
          <a:p>
            <a:r>
              <a:rPr lang="en-US" dirty="0" smtClean="0"/>
              <a:t>Shortening or lengthening of a highway alignment due to highway realignment.</a:t>
            </a:r>
          </a:p>
          <a:p>
            <a:r>
              <a:rPr lang="en-US" dirty="0" smtClean="0"/>
              <a:t>Alignment changes on a 4-lane facility where one lane is longer than another due to a differing alignment.</a:t>
            </a:r>
          </a:p>
        </p:txBody>
      </p:sp>
    </p:spTree>
    <p:extLst>
      <p:ext uri="{BB962C8B-B14F-4D97-AF65-F5344CB8AC3E}">
        <p14:creationId xmlns:p14="http://schemas.microsoft.com/office/powerpoint/2010/main" val="24161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Other Stationing Anomalies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Metric Stationing on one set of lanes and English on another set in a 4-lane facility</a:t>
            </a:r>
          </a:p>
          <a:p>
            <a:pPr lvl="1"/>
            <a:r>
              <a:rPr lang="en-US" sz="1600" dirty="0" smtClean="0"/>
              <a:t>Particularly if one set of lanes was constructed years ago and the second set of lanes constructed between the mid-1990s and the mid-2000s.</a:t>
            </a:r>
          </a:p>
          <a:p>
            <a:r>
              <a:rPr lang="en-US" sz="2000" dirty="0" smtClean="0"/>
              <a:t>Equations from English Stationing to Metric and back</a:t>
            </a:r>
          </a:p>
          <a:p>
            <a:pPr lvl="1"/>
            <a:r>
              <a:rPr lang="en-US" sz="1600" dirty="0" smtClean="0"/>
              <a:t>Again, occurs if road segment was constructed/reconstructed between the mid 1990s and mid-2000s.</a:t>
            </a:r>
          </a:p>
          <a:p>
            <a:r>
              <a:rPr lang="en-US" sz="2000" dirty="0" smtClean="0"/>
              <a:t>Station numbers running in the opposite direction to Mileposts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Mileposts changing seemingly mid-stream</a:t>
            </a:r>
          </a:p>
          <a:p>
            <a:pPr lvl="1"/>
            <a:r>
              <a:rPr lang="en-US" sz="1600" dirty="0" smtClean="0"/>
              <a:t>May occur due to multi-</a:t>
            </a:r>
            <a:r>
              <a:rPr lang="en-US" sz="1600" dirty="0" err="1" smtClean="0"/>
              <a:t>plexing</a:t>
            </a:r>
            <a:r>
              <a:rPr lang="en-US" sz="1600" dirty="0" smtClean="0"/>
              <a:t> of two routes (i.e. if a US highway joins with a state highway, the US highway mileposts govern).</a:t>
            </a:r>
          </a:p>
          <a:p>
            <a:pPr lvl="1"/>
            <a:r>
              <a:rPr lang="en-US" sz="1600" dirty="0" smtClean="0"/>
              <a:t>Hierarchy for mileposts: Interstate Highways, then US Highways, then State Highways</a:t>
            </a:r>
          </a:p>
        </p:txBody>
      </p:sp>
    </p:spTree>
    <p:extLst>
      <p:ext uri="{BB962C8B-B14F-4D97-AF65-F5344CB8AC3E}">
        <p14:creationId xmlns:p14="http://schemas.microsoft.com/office/powerpoint/2010/main" val="10389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if I can’t find Stationing?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Contact the local EOT where the application will be submitted.</a:t>
            </a:r>
          </a:p>
          <a:p>
            <a:r>
              <a:rPr lang="en-US" sz="2000" dirty="0" smtClean="0"/>
              <a:t>The EOT may ask you to:</a:t>
            </a:r>
          </a:p>
          <a:p>
            <a:pPr lvl="1"/>
            <a:r>
              <a:rPr lang="en-US" sz="2000" dirty="0" smtClean="0"/>
              <a:t>Flag or lathe out your proposed installation</a:t>
            </a:r>
          </a:p>
          <a:p>
            <a:pPr lvl="1"/>
            <a:r>
              <a:rPr lang="en-US" sz="2000" dirty="0" smtClean="0"/>
              <a:t>Note the lack of stationing/mileposts on a post-it or in a cover letter and leave those areas blank</a:t>
            </a:r>
          </a:p>
          <a:p>
            <a:pPr lvl="1"/>
            <a:r>
              <a:rPr lang="en-US" sz="2000" dirty="0" smtClean="0"/>
              <a:t>Measure </a:t>
            </a:r>
            <a:r>
              <a:rPr lang="en-US" sz="2000" dirty="0"/>
              <a:t>from a known and identified point to the location(s) you are starting and </a:t>
            </a:r>
            <a:r>
              <a:rPr lang="en-US" sz="2000" dirty="0" smtClean="0"/>
              <a:t>stopping.</a:t>
            </a:r>
            <a:endParaRPr lang="en-US" sz="2000" dirty="0"/>
          </a:p>
          <a:p>
            <a:r>
              <a:rPr lang="en-US" sz="2000" dirty="0"/>
              <a:t>For best results, consider using one or more of the above methods to mark out your installation</a:t>
            </a:r>
          </a:p>
          <a:p>
            <a:r>
              <a:rPr lang="en-US" sz="2000" dirty="0" smtClean="0"/>
              <a:t>It is ideal </a:t>
            </a:r>
            <a:r>
              <a:rPr lang="en-US" sz="2000" dirty="0"/>
              <a:t>to </a:t>
            </a:r>
            <a:r>
              <a:rPr lang="en-US" sz="2000" dirty="0" smtClean="0"/>
              <a:t>field </a:t>
            </a:r>
            <a:r>
              <a:rPr lang="en-US" sz="2000" dirty="0"/>
              <a:t>evaluate your </a:t>
            </a:r>
            <a:r>
              <a:rPr lang="en-US" sz="2000" dirty="0" smtClean="0"/>
              <a:t>intended location </a:t>
            </a:r>
            <a:r>
              <a:rPr lang="en-US" sz="2000" dirty="0"/>
              <a:t>for </a:t>
            </a:r>
            <a:r>
              <a:rPr lang="en-US" sz="2000" dirty="0" smtClean="0"/>
              <a:t>anomalies</a:t>
            </a:r>
          </a:p>
          <a:p>
            <a:pPr lvl="1"/>
            <a:r>
              <a:rPr lang="en-US" sz="1800" dirty="0" smtClean="0"/>
              <a:t>Designing from your desk often results in many additional questions, etc.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25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Is A Milepost?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 Box 1043"/>
          <p:cNvSpPr txBox="1">
            <a:spLocks noChangeArrowheads="1"/>
          </p:cNvSpPr>
          <p:nvPr/>
        </p:nvSpPr>
        <p:spPr bwMode="auto">
          <a:xfrm>
            <a:off x="149133" y="646744"/>
            <a:ext cx="879484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800" b="0" dirty="0" smtClean="0"/>
              <a:t>Mileage is measured along the </a:t>
            </a:r>
            <a:r>
              <a:rPr lang="en-US" altLang="en-US" sz="1800" b="0" u="sng" dirty="0" smtClean="0"/>
              <a:t>centerline profile </a:t>
            </a:r>
            <a:r>
              <a:rPr lang="en-US" altLang="en-US" sz="1800" b="0" dirty="0" smtClean="0"/>
              <a:t>from the start of the highway.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b="0" i="1" dirty="0" smtClean="0"/>
              <a:t>NOTE: Mileposts may be up to 50’ ahead or back from their “correct” location when field conditions warrant, which is why they are called “reference posts.”</a:t>
            </a:r>
          </a:p>
        </p:txBody>
      </p:sp>
      <p:sp>
        <p:nvSpPr>
          <p:cNvPr id="12" name="Text Box 1045"/>
          <p:cNvSpPr txBox="1">
            <a:spLocks noChangeArrowheads="1"/>
          </p:cNvSpPr>
          <p:nvPr/>
        </p:nvSpPr>
        <p:spPr bwMode="auto">
          <a:xfrm>
            <a:off x="149133" y="5237018"/>
            <a:ext cx="8794841" cy="11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prstClr val="black"/>
                </a:solidFill>
              </a:rPr>
              <a:t>East-west roads, </a:t>
            </a:r>
            <a:r>
              <a:rPr lang="en-US" altLang="en-US" sz="1600" b="0" dirty="0" smtClean="0">
                <a:solidFill>
                  <a:prstClr val="black"/>
                </a:solidFill>
              </a:rPr>
              <a:t>mileposts </a:t>
            </a:r>
            <a:r>
              <a:rPr lang="en-US" altLang="en-US" sz="1600" b="0" dirty="0">
                <a:solidFill>
                  <a:prstClr val="black"/>
                </a:solidFill>
              </a:rPr>
              <a:t>typically </a:t>
            </a:r>
            <a:r>
              <a:rPr lang="en-US" altLang="en-US" sz="1600" b="0" dirty="0" smtClean="0">
                <a:solidFill>
                  <a:prstClr val="black"/>
                </a:solidFill>
              </a:rPr>
              <a:t>begin </a:t>
            </a:r>
            <a:r>
              <a:rPr lang="en-US" altLang="en-US" sz="1600" b="0" dirty="0">
                <a:solidFill>
                  <a:prstClr val="black"/>
                </a:solidFill>
              </a:rPr>
              <a:t>on the west </a:t>
            </a:r>
            <a:r>
              <a:rPr lang="en-US" altLang="en-US" sz="1600" b="0" dirty="0" smtClean="0">
                <a:solidFill>
                  <a:prstClr val="black"/>
                </a:solidFill>
              </a:rPr>
              <a:t>end of the route in the state.</a:t>
            </a:r>
            <a:endParaRPr lang="en-US" altLang="en-US" sz="1600" b="0" dirty="0">
              <a:solidFill>
                <a:prstClr val="black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>
                <a:solidFill>
                  <a:prstClr val="black"/>
                </a:solidFill>
              </a:rPr>
              <a:t>North-south roads, mileposts typically begin on the </a:t>
            </a:r>
            <a:r>
              <a:rPr lang="en-US" altLang="en-US" sz="1600" b="0" dirty="0" smtClean="0">
                <a:solidFill>
                  <a:prstClr val="black"/>
                </a:solidFill>
              </a:rPr>
              <a:t>south </a:t>
            </a:r>
            <a:r>
              <a:rPr lang="en-US" altLang="en-US" sz="1600" b="0" dirty="0">
                <a:solidFill>
                  <a:prstClr val="black"/>
                </a:solidFill>
              </a:rPr>
              <a:t>end of the </a:t>
            </a:r>
            <a:r>
              <a:rPr lang="en-US" altLang="en-US" sz="1600" b="0" dirty="0" smtClean="0">
                <a:solidFill>
                  <a:prstClr val="black"/>
                </a:solidFill>
              </a:rPr>
              <a:t>route in the state.</a:t>
            </a:r>
            <a:endParaRPr lang="en-US" altLang="en-US" sz="1600" b="0" dirty="0">
              <a:solidFill>
                <a:prstClr val="black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b="0" dirty="0" smtClean="0">
                <a:solidFill>
                  <a:prstClr val="black"/>
                </a:solidFill>
              </a:rPr>
              <a:t>Mileposts are continuous throughout the length of the route across the state.</a:t>
            </a:r>
            <a:endParaRPr lang="en-US" altLang="en-US" sz="1600" b="0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2" b="5154"/>
          <a:stretch/>
        </p:blipFill>
        <p:spPr bwMode="auto">
          <a:xfrm>
            <a:off x="149133" y="2751946"/>
            <a:ext cx="2790825" cy="223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2" b="25388"/>
          <a:stretch/>
        </p:blipFill>
        <p:spPr bwMode="auto">
          <a:xfrm>
            <a:off x="3195636" y="2724236"/>
            <a:ext cx="2752725" cy="226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7" b="14931"/>
          <a:stretch/>
        </p:blipFill>
        <p:spPr bwMode="auto">
          <a:xfrm>
            <a:off x="6172199" y="2724236"/>
            <a:ext cx="2771775" cy="226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2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When do I need to apply for a Utility Accommodation Permit?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When the installation will be within or crossing the DOT right-of-way</a:t>
            </a:r>
          </a:p>
          <a:p>
            <a:pPr marL="0" indent="0" algn="ctr">
              <a:buNone/>
            </a:pPr>
            <a:r>
              <a:rPr lang="en-US" sz="2000" i="1" dirty="0" smtClean="0"/>
              <a:t>and</a:t>
            </a:r>
          </a:p>
          <a:p>
            <a:r>
              <a:rPr lang="en-US" sz="2000" dirty="0" smtClean="0"/>
              <a:t>When the following conditions apply:</a:t>
            </a:r>
          </a:p>
          <a:p>
            <a:pPr lvl="1"/>
            <a:r>
              <a:rPr lang="en-US" sz="1800" dirty="0" smtClean="0"/>
              <a:t>A new installation</a:t>
            </a:r>
          </a:p>
          <a:p>
            <a:pPr lvl="1"/>
            <a:r>
              <a:rPr lang="en-US" sz="1800" dirty="0" smtClean="0"/>
              <a:t>An upgrade to an existing installation (e.g. upgrade from 34.5 kV to 161 kV)</a:t>
            </a:r>
          </a:p>
          <a:p>
            <a:pPr lvl="1"/>
            <a:r>
              <a:rPr lang="en-US" sz="1800" dirty="0" smtClean="0"/>
              <a:t>Change in installation location (e.g. above ground changed to underground)</a:t>
            </a:r>
          </a:p>
          <a:p>
            <a:pPr marL="457200" lvl="1" indent="0" algn="ctr">
              <a:buNone/>
            </a:pPr>
            <a:endParaRPr lang="en-US" sz="2000" u="sng" dirty="0" smtClean="0">
              <a:latin typeface="+mj-lt"/>
            </a:endParaRPr>
          </a:p>
          <a:p>
            <a:pPr marL="457200" lvl="1" indent="0" algn="ctr">
              <a:buNone/>
            </a:pPr>
            <a:r>
              <a:rPr lang="en-US" sz="2000" u="sng" dirty="0" smtClean="0">
                <a:latin typeface="+mj-lt"/>
              </a:rPr>
              <a:t>A new Accommodation Permit is not needed when:</a:t>
            </a:r>
          </a:p>
          <a:p>
            <a:r>
              <a:rPr lang="en-US" sz="2000" dirty="0" smtClean="0"/>
              <a:t>The work is primarily maintenance in nature. Examples include:</a:t>
            </a:r>
          </a:p>
          <a:p>
            <a:pPr lvl="1"/>
            <a:r>
              <a:rPr lang="en-US" sz="1800" dirty="0" smtClean="0"/>
              <a:t>Same size and location as previous installation</a:t>
            </a:r>
          </a:p>
          <a:p>
            <a:pPr lvl="1"/>
            <a:r>
              <a:rPr lang="en-US" sz="1800" dirty="0" smtClean="0"/>
              <a:t>Pole replacement as long as the facility is not being upgraded and the pole is placed within 1’ of the original location</a:t>
            </a:r>
          </a:p>
          <a:p>
            <a:pPr lvl="1"/>
            <a:r>
              <a:rPr lang="en-US" sz="1800" dirty="0" smtClean="0"/>
              <a:t>Tree trimming/clearing</a:t>
            </a:r>
          </a:p>
          <a:p>
            <a:r>
              <a:rPr lang="en-US" sz="2000" dirty="0" smtClean="0"/>
              <a:t>However, a “Work on Right-Of-Way” Permit is required if traffic is impacted. </a:t>
            </a:r>
          </a:p>
        </p:txBody>
      </p:sp>
    </p:spTree>
    <p:extLst>
      <p:ext uri="{BB962C8B-B14F-4D97-AF65-F5344CB8AC3E}">
        <p14:creationId xmlns:p14="http://schemas.microsoft.com/office/powerpoint/2010/main" val="12730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stCxn id="35" idx="0"/>
          </p:cNvCxnSpPr>
          <p:nvPr/>
        </p:nvCxnSpPr>
        <p:spPr bwMode="auto">
          <a:xfrm>
            <a:off x="7746479" y="4523314"/>
            <a:ext cx="2869" cy="14396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endCxn id="34" idx="0"/>
          </p:cNvCxnSpPr>
          <p:nvPr/>
        </p:nvCxnSpPr>
        <p:spPr bwMode="auto">
          <a:xfrm flipV="1">
            <a:off x="3515996" y="4523314"/>
            <a:ext cx="1" cy="14396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endCxn id="30" idx="0"/>
          </p:cNvCxnSpPr>
          <p:nvPr/>
        </p:nvCxnSpPr>
        <p:spPr bwMode="auto">
          <a:xfrm flipV="1">
            <a:off x="1163760" y="4523314"/>
            <a:ext cx="1" cy="14336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endCxn id="33" idx="0"/>
          </p:cNvCxnSpPr>
          <p:nvPr/>
        </p:nvCxnSpPr>
        <p:spPr bwMode="auto">
          <a:xfrm flipV="1">
            <a:off x="5354760" y="4523314"/>
            <a:ext cx="1" cy="1420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Milepost Equations</a:t>
            </a:r>
            <a:endParaRPr lang="en-US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85116" y="685800"/>
            <a:ext cx="737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How are mile post adjustments accommodated?</a:t>
            </a:r>
          </a:p>
          <a:p>
            <a:pPr algn="ctr"/>
            <a:r>
              <a:rPr lang="en-US" i="1" dirty="0" smtClean="0"/>
              <a:t>Through “Ahead” and “Back” mile posts!</a:t>
            </a:r>
            <a:endParaRPr lang="en-US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7" b="12621"/>
          <a:stretch/>
        </p:blipFill>
        <p:spPr bwMode="auto">
          <a:xfrm>
            <a:off x="1038586" y="1382716"/>
            <a:ext cx="2933700" cy="250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12195"/>
          <a:stretch/>
        </p:blipFill>
        <p:spPr bwMode="auto">
          <a:xfrm>
            <a:off x="5104681" y="1382716"/>
            <a:ext cx="2933700" cy="250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56442" y="3886572"/>
            <a:ext cx="899522" cy="352938"/>
          </a:xfrm>
          <a:prstGeom prst="leftArrowCallout">
            <a:avLst>
              <a:gd name="adj1" fmla="val 25000"/>
              <a:gd name="adj2" fmla="val 25000"/>
              <a:gd name="adj3" fmla="val 67444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i="1" dirty="0">
                <a:solidFill>
                  <a:prstClr val="black"/>
                </a:solidFill>
              </a:rPr>
              <a:t>Back</a:t>
            </a:r>
          </a:p>
        </p:txBody>
      </p:sp>
      <p:sp>
        <p:nvSpPr>
          <p:cNvPr id="10" name="AutoShape 30"/>
          <p:cNvSpPr>
            <a:spLocks noChangeArrowheads="1"/>
          </p:cNvSpPr>
          <p:nvPr/>
        </p:nvSpPr>
        <p:spPr bwMode="auto">
          <a:xfrm flipH="1">
            <a:off x="3028635" y="3890389"/>
            <a:ext cx="3086729" cy="455941"/>
          </a:xfrm>
          <a:prstGeom prst="leftArrowCallout">
            <a:avLst>
              <a:gd name="adj1" fmla="val 25000"/>
              <a:gd name="adj2" fmla="val 25000"/>
              <a:gd name="adj3" fmla="val 67444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i="1" dirty="0" smtClean="0">
                <a:solidFill>
                  <a:prstClr val="black"/>
                </a:solidFill>
              </a:rPr>
              <a:t>Direction of Increasing</a:t>
            </a:r>
          </a:p>
          <a:p>
            <a:pPr algn="ctr"/>
            <a:r>
              <a:rPr lang="en-US" altLang="en-US" sz="1400" i="1" dirty="0" smtClean="0">
                <a:solidFill>
                  <a:prstClr val="black"/>
                </a:solidFill>
              </a:rPr>
              <a:t>Milepost </a:t>
            </a:r>
            <a:endParaRPr lang="en-US" altLang="en-US" sz="1400" i="1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858960" y="5943600"/>
            <a:ext cx="742608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987903" y="4523314"/>
            <a:ext cx="351716" cy="830997"/>
          </a:xfrm>
          <a:prstGeom prst="rect">
            <a:avLst/>
          </a:prstGeom>
          <a:solidFill>
            <a:srgbClr val="00B050"/>
          </a:solidFill>
          <a:ln w="31750" cap="rnd">
            <a:solidFill>
              <a:schemeClr val="bg1"/>
            </a:solidFill>
            <a:rou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MILE</a:t>
            </a:r>
            <a:r>
              <a:rPr lang="en-US" dirty="0" smtClean="0">
                <a:solidFill>
                  <a:schemeClr val="bg1"/>
                </a:solidFill>
              </a:rPr>
              <a:t> 8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78903" y="4523314"/>
            <a:ext cx="351716" cy="830997"/>
          </a:xfrm>
          <a:prstGeom prst="rect">
            <a:avLst/>
          </a:prstGeom>
          <a:solidFill>
            <a:srgbClr val="00B050"/>
          </a:solidFill>
          <a:ln w="31750" cap="rnd">
            <a:solidFill>
              <a:schemeClr val="bg1"/>
            </a:solidFill>
            <a:rou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MILE</a:t>
            </a:r>
            <a:r>
              <a:rPr lang="en-US" dirty="0" smtClean="0">
                <a:solidFill>
                  <a:schemeClr val="bg1"/>
                </a:solidFill>
              </a:rPr>
              <a:t> 8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0139" y="4523314"/>
            <a:ext cx="351716" cy="830997"/>
          </a:xfrm>
          <a:prstGeom prst="rect">
            <a:avLst/>
          </a:prstGeom>
          <a:solidFill>
            <a:srgbClr val="00B050"/>
          </a:solidFill>
          <a:ln w="31750" cap="rnd">
            <a:solidFill>
              <a:schemeClr val="bg1"/>
            </a:solidFill>
            <a:rou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MILE</a:t>
            </a:r>
            <a:r>
              <a:rPr lang="en-US" dirty="0" smtClean="0">
                <a:solidFill>
                  <a:schemeClr val="bg1"/>
                </a:solidFill>
              </a:rPr>
              <a:t> 8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0621" y="4523314"/>
            <a:ext cx="351716" cy="830997"/>
          </a:xfrm>
          <a:prstGeom prst="rect">
            <a:avLst/>
          </a:prstGeom>
          <a:solidFill>
            <a:srgbClr val="00B050"/>
          </a:solidFill>
          <a:ln w="31750" cap="rnd">
            <a:solidFill>
              <a:schemeClr val="bg1"/>
            </a:solidFill>
            <a:rou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MILE</a:t>
            </a:r>
            <a:r>
              <a:rPr lang="en-US" dirty="0" smtClean="0">
                <a:solidFill>
                  <a:schemeClr val="bg1"/>
                </a:solidFill>
              </a:rPr>
              <a:t> 8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78903" y="5397073"/>
            <a:ext cx="351716" cy="276999"/>
          </a:xfrm>
          <a:prstGeom prst="rect">
            <a:avLst/>
          </a:prstGeom>
          <a:solidFill>
            <a:srgbClr val="00B050"/>
          </a:solidFill>
          <a:ln w="31750" cap="rnd">
            <a:noFill/>
            <a:rou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40139" y="5391169"/>
            <a:ext cx="351716" cy="276999"/>
          </a:xfrm>
          <a:prstGeom prst="rect">
            <a:avLst/>
          </a:prstGeom>
          <a:solidFill>
            <a:srgbClr val="00B050"/>
          </a:solidFill>
          <a:ln w="31750" cap="rnd">
            <a:noFill/>
            <a:round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BK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1163760" y="6033562"/>
            <a:ext cx="9686" cy="5196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515996" y="6033562"/>
            <a:ext cx="0" cy="443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47437" y="6116781"/>
            <a:ext cx="0" cy="277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54760" y="6033562"/>
            <a:ext cx="0" cy="443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93863" y="6123664"/>
            <a:ext cx="6731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5,280’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50" idx="1"/>
          </p:cNvCxnSpPr>
          <p:nvPr/>
        </p:nvCxnSpPr>
        <p:spPr>
          <a:xfrm flipH="1">
            <a:off x="1173446" y="6262164"/>
            <a:ext cx="82041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3"/>
          </p:cNvCxnSpPr>
          <p:nvPr/>
        </p:nvCxnSpPr>
        <p:spPr>
          <a:xfrm>
            <a:off x="2667001" y="6262164"/>
            <a:ext cx="84899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242781" y="6123665"/>
            <a:ext cx="70599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5,280’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66" idx="1"/>
          </p:cNvCxnSpPr>
          <p:nvPr/>
        </p:nvCxnSpPr>
        <p:spPr>
          <a:xfrm flipH="1" flipV="1">
            <a:off x="5354761" y="6262164"/>
            <a:ext cx="88802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6" idx="3"/>
          </p:cNvCxnSpPr>
          <p:nvPr/>
        </p:nvCxnSpPr>
        <p:spPr>
          <a:xfrm>
            <a:off x="6948771" y="6262165"/>
            <a:ext cx="798666" cy="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943461" y="6077496"/>
            <a:ext cx="9083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 smtClean="0"/>
              <a:t>Adjustment Distance*</a:t>
            </a:r>
            <a:endParaRPr lang="en-US" sz="1200" dirty="0"/>
          </a:p>
        </p:txBody>
      </p:sp>
      <p:cxnSp>
        <p:nvCxnSpPr>
          <p:cNvPr id="73" name="Straight Arrow Connector 72"/>
          <p:cNvCxnSpPr>
            <a:stCxn id="72" idx="1"/>
          </p:cNvCxnSpPr>
          <p:nvPr/>
        </p:nvCxnSpPr>
        <p:spPr>
          <a:xfrm flipH="1">
            <a:off x="3502143" y="6262162"/>
            <a:ext cx="44131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2" idx="3"/>
          </p:cNvCxnSpPr>
          <p:nvPr/>
        </p:nvCxnSpPr>
        <p:spPr>
          <a:xfrm>
            <a:off x="4851846" y="6262162"/>
            <a:ext cx="47796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utoShape 30"/>
          <p:cNvSpPr>
            <a:spLocks noChangeArrowheads="1"/>
          </p:cNvSpPr>
          <p:nvPr/>
        </p:nvSpPr>
        <p:spPr bwMode="auto">
          <a:xfrm flipH="1">
            <a:off x="7922336" y="3890389"/>
            <a:ext cx="1107990" cy="349121"/>
          </a:xfrm>
          <a:prstGeom prst="leftArrowCallout">
            <a:avLst>
              <a:gd name="adj1" fmla="val 25000"/>
              <a:gd name="adj2" fmla="val 25000"/>
              <a:gd name="adj3" fmla="val 67444"/>
              <a:gd name="adj4" fmla="val 6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i="1" dirty="0" smtClean="0">
                <a:solidFill>
                  <a:prstClr val="black"/>
                </a:solidFill>
              </a:rPr>
              <a:t>Ahead</a:t>
            </a:r>
            <a:endParaRPr lang="en-US" altLang="en-US" sz="1400" i="1" dirty="0">
              <a:solidFill>
                <a:prstClr val="black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94257" y="6642556"/>
            <a:ext cx="575548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*Distance can vary from a few hundred feet to several miles.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Why do we need both Mileposts and Stations?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86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Mileposts follow the centerline profile (terrain) of the roadway (ground measurement).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Stations are in true horizontal distance as measured by survey equipment.  This distance stays constant regardless of terrain.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1 mile (5280 ft.) does not always equal 52+80 stations.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Mileposts can be up to </a:t>
            </a:r>
            <a:r>
              <a:rPr lang="en-US" altLang="en-US" sz="2000" dirty="0"/>
              <a:t>50’ ahead or back from their “correct” location when field conditions warrant.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When measuring offsets from centerline, the measurement should be made horizontally (flat).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Please do not use a wheel along the ground / terrain.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/>
              <a:t>Please use two people with a tape and pull it tight when taking the measurement.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GPS </a:t>
            </a:r>
            <a:r>
              <a:rPr lang="en-US" sz="2000" dirty="0"/>
              <a:t>can be included for future references, but permit applications need to have traditional location information supplied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Who submits the application?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company that is permanently responsible for the utility facility.</a:t>
            </a:r>
          </a:p>
          <a:p>
            <a:pPr lvl="1"/>
            <a:r>
              <a:rPr lang="en-US" sz="1800" dirty="0" smtClean="0"/>
              <a:t>The utility owner is responsible for installation location and quality including when a contract-installer is used.</a:t>
            </a:r>
          </a:p>
          <a:p>
            <a:r>
              <a:rPr lang="en-US" sz="2400" dirty="0" smtClean="0"/>
              <a:t>Permit applications must be submitted by a responsible utility company employee or authorized agent.</a:t>
            </a:r>
          </a:p>
          <a:p>
            <a:pPr lvl="1"/>
            <a:r>
              <a:rPr lang="en-US" sz="1800" dirty="0" smtClean="0"/>
              <a:t>To gain “Authorized Agent” status, the utility should submit a formal letter to the Department indicating their intent to allow a consultant to serve as their Authorized Agent and the extent of time they intend to allow that status for a particular consultant.</a:t>
            </a:r>
          </a:p>
          <a:p>
            <a:r>
              <a:rPr lang="en-US" sz="2400" dirty="0" smtClean="0"/>
              <a:t>All permit applications competed by design contractors are to be reviewed and signed by utility company.</a:t>
            </a:r>
          </a:p>
          <a:p>
            <a:pPr lvl="1"/>
            <a:r>
              <a:rPr lang="en-US" sz="1800" dirty="0" smtClean="0"/>
              <a:t>A design contractor is allowed to serve as an authorized agent of a utility if </a:t>
            </a:r>
            <a:r>
              <a:rPr lang="en-US" sz="1800" dirty="0"/>
              <a:t>the </a:t>
            </a:r>
            <a:r>
              <a:rPr lang="en-US" sz="1800" dirty="0" smtClean="0"/>
              <a:t>DOT </a:t>
            </a:r>
            <a:r>
              <a:rPr lang="en-US" sz="1800" dirty="0"/>
              <a:t>has a letter on file </a:t>
            </a:r>
            <a:r>
              <a:rPr lang="en-US" sz="1800" dirty="0" smtClean="0"/>
              <a:t>from the utility granting authorized-agent status.</a:t>
            </a:r>
          </a:p>
        </p:txBody>
      </p:sp>
    </p:spTree>
    <p:extLst>
      <p:ext uri="{BB962C8B-B14F-4D97-AF65-F5344CB8AC3E}">
        <p14:creationId xmlns:p14="http://schemas.microsoft.com/office/powerpoint/2010/main" val="26600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soon should I submit the application?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early as possible…</a:t>
            </a:r>
          </a:p>
          <a:p>
            <a:pPr lvl="1"/>
            <a:r>
              <a:rPr lang="en-US" sz="2000" dirty="0" smtClean="0"/>
              <a:t>It may take the DOT up to 30 days to process a permit application once all required information* has been submitted.</a:t>
            </a:r>
          </a:p>
          <a:p>
            <a:pPr lvl="1"/>
            <a:r>
              <a:rPr lang="en-US" sz="2000" dirty="0" smtClean="0"/>
              <a:t>*Required information includes:</a:t>
            </a:r>
          </a:p>
          <a:p>
            <a:pPr lvl="2"/>
            <a:r>
              <a:rPr lang="en-US" sz="1800" dirty="0" smtClean="0"/>
              <a:t>City, County, and/or Drainage District approval</a:t>
            </a:r>
          </a:p>
          <a:p>
            <a:pPr lvl="2"/>
            <a:r>
              <a:rPr lang="en-US" sz="1800" dirty="0" smtClean="0"/>
              <a:t>All information on the “Site Plan &amp; Attachments Checklist for IDOT Utilities Accommodation Permit” (page 4 of permit application)</a:t>
            </a:r>
            <a:endParaRPr lang="en-US" sz="2000" dirty="0" smtClean="0"/>
          </a:p>
          <a:p>
            <a:pPr lvl="1"/>
            <a:r>
              <a:rPr lang="en-US" sz="2000" dirty="0" smtClean="0"/>
              <a:t>For large projects, </a:t>
            </a:r>
            <a:r>
              <a:rPr lang="en-US" sz="1800" dirty="0" smtClean="0"/>
              <a:t>additional review time is appreciated due to the large amount of information to review.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1"/>
            <a:r>
              <a:rPr lang="en-US" sz="1800" b="1" i="1" dirty="0" smtClean="0"/>
              <a:t>Note:</a:t>
            </a:r>
            <a:r>
              <a:rPr lang="en-US" sz="1800" i="1" dirty="0" smtClean="0"/>
              <a:t> Federal Highway Administration (FHWA) approvals may be required on a limited number of permit applications involving Interstate Highways.  The DOT will secure FHWA approval prior to application approval, which could exceed the 30 day window.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316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AGREEMENTS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98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Requirements provided on </a:t>
            </a:r>
            <a:r>
              <a:rPr lang="en-US" sz="2400" dirty="0" smtClean="0">
                <a:solidFill>
                  <a:srgbClr val="FF0000"/>
                </a:solidFill>
              </a:rPr>
              <a:t>Pages 1 and 2 </a:t>
            </a:r>
            <a:r>
              <a:rPr lang="en-US" sz="2400" dirty="0" smtClean="0"/>
              <a:t>of the permit application should be reviewed prior to signing the permit application.</a:t>
            </a:r>
          </a:p>
          <a:p>
            <a:endParaRPr lang="en-US" sz="2000" dirty="0" smtClean="0"/>
          </a:p>
          <a:p>
            <a:r>
              <a:rPr lang="en-US" sz="2400" dirty="0" smtClean="0"/>
              <a:t>Such as…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3" y="2819400"/>
            <a:ext cx="8631214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Who signs the permit application?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APPLICANT SIGNATURE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company that is permanently responsible for the utility facility.</a:t>
            </a:r>
          </a:p>
          <a:p>
            <a:pPr lvl="1"/>
            <a:r>
              <a:rPr lang="en-US" sz="2000" dirty="0" smtClean="0"/>
              <a:t>Permit </a:t>
            </a:r>
            <a:r>
              <a:rPr lang="en-US" sz="2000" dirty="0"/>
              <a:t>applications must be </a:t>
            </a:r>
            <a:r>
              <a:rPr lang="en-US" sz="2000" dirty="0" smtClean="0"/>
              <a:t>signed </a:t>
            </a:r>
            <a:r>
              <a:rPr lang="en-US" sz="2000" dirty="0"/>
              <a:t>by a responsible utility company employee or authorized agent.</a:t>
            </a:r>
          </a:p>
          <a:p>
            <a:pPr lvl="1"/>
            <a:r>
              <a:rPr lang="en-US" sz="1800" dirty="0" smtClean="0"/>
              <a:t>A </a:t>
            </a:r>
            <a:r>
              <a:rPr lang="en-US" sz="1800" dirty="0"/>
              <a:t>design contractor is allowed to serve as an authorized agent of a utility if the DOT has a letter on file from the utility granting authorized-agent status.</a:t>
            </a:r>
            <a:endParaRPr lang="en-US" sz="2000" dirty="0" smtClean="0"/>
          </a:p>
          <a:p>
            <a:r>
              <a:rPr lang="en-US" sz="2400" dirty="0" smtClean="0"/>
              <a:t>CITY SIGNATURE</a:t>
            </a:r>
          </a:p>
          <a:p>
            <a:pPr lvl="1"/>
            <a:r>
              <a:rPr lang="en-US" sz="2000" dirty="0" smtClean="0"/>
              <a:t>Official from the city entity whenever an installation is within the corporate limits of a city.</a:t>
            </a:r>
            <a:endParaRPr lang="en-US" sz="2000" dirty="0"/>
          </a:p>
          <a:p>
            <a:r>
              <a:rPr lang="en-US" sz="2400" dirty="0" smtClean="0"/>
              <a:t>COUNTY SIGNATURE</a:t>
            </a:r>
          </a:p>
          <a:p>
            <a:pPr lvl="1"/>
            <a:r>
              <a:rPr lang="en-US" sz="2000" dirty="0" smtClean="0"/>
              <a:t>Official from the county entity whenever the installation originates from, exits into or </a:t>
            </a:r>
            <a:r>
              <a:rPr lang="en-US" sz="2000" b="1" u="sng" dirty="0" smtClean="0"/>
              <a:t>crosses a county road </a:t>
            </a:r>
            <a:r>
              <a:rPr lang="en-US" sz="2000" dirty="0" smtClean="0"/>
              <a:t>or county-owned property.</a:t>
            </a:r>
          </a:p>
        </p:txBody>
      </p:sp>
    </p:spTree>
    <p:extLst>
      <p:ext uri="{BB962C8B-B14F-4D97-AF65-F5344CB8AC3E}">
        <p14:creationId xmlns:p14="http://schemas.microsoft.com/office/powerpoint/2010/main" val="28738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4" y="152400"/>
            <a:ext cx="881199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9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Other Possible Approvals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the form of a signed letter of approval:</a:t>
            </a:r>
          </a:p>
          <a:p>
            <a:pPr lvl="1"/>
            <a:r>
              <a:rPr lang="en-US" sz="1800" dirty="0" smtClean="0"/>
              <a:t>US Army Corps of Engineers</a:t>
            </a:r>
          </a:p>
          <a:p>
            <a:pPr lvl="1"/>
            <a:r>
              <a:rPr lang="en-US" sz="1800" dirty="0" smtClean="0"/>
              <a:t>Other Military Entities</a:t>
            </a:r>
          </a:p>
          <a:p>
            <a:pPr lvl="1"/>
            <a:r>
              <a:rPr lang="en-US" sz="1800" dirty="0" smtClean="0"/>
              <a:t>Iowa Department of Natural Resources</a:t>
            </a:r>
          </a:p>
          <a:p>
            <a:pPr lvl="1"/>
            <a:r>
              <a:rPr lang="en-US" sz="1800" dirty="0" smtClean="0"/>
              <a:t>Railroads</a:t>
            </a:r>
          </a:p>
          <a:p>
            <a:pPr lvl="1"/>
            <a:r>
              <a:rPr lang="en-US" sz="1800" dirty="0" smtClean="0"/>
              <a:t>Others?</a:t>
            </a:r>
          </a:p>
          <a:p>
            <a:r>
              <a:rPr lang="en-US" sz="2000" dirty="0" smtClean="0"/>
              <a:t>When to consider needing other approvals?</a:t>
            </a:r>
          </a:p>
          <a:p>
            <a:pPr lvl="1"/>
            <a:r>
              <a:rPr lang="en-US" sz="1800" dirty="0" smtClean="0"/>
              <a:t>Anywhere that you will potentially impact:</a:t>
            </a:r>
          </a:p>
          <a:p>
            <a:pPr lvl="2"/>
            <a:r>
              <a:rPr lang="en-US" sz="1800" dirty="0" smtClean="0"/>
              <a:t>Major Waterways</a:t>
            </a:r>
          </a:p>
          <a:p>
            <a:pPr lvl="2"/>
            <a:r>
              <a:rPr lang="en-US" sz="1800" dirty="0" smtClean="0"/>
              <a:t>Homeland Security</a:t>
            </a:r>
          </a:p>
          <a:p>
            <a:pPr lvl="2"/>
            <a:r>
              <a:rPr lang="en-US" sz="1800" dirty="0" smtClean="0"/>
              <a:t>Environmental, Historical, Ecological or other “protected areas”</a:t>
            </a:r>
          </a:p>
          <a:p>
            <a:pPr lvl="3"/>
            <a:r>
              <a:rPr lang="en-US" sz="1600" dirty="0" smtClean="0"/>
              <a:t>Regulatory restrictions apply to tree trimming/clearing to protect bats and migratory birds.</a:t>
            </a:r>
          </a:p>
        </p:txBody>
      </p:sp>
    </p:spTree>
    <p:extLst>
      <p:ext uri="{BB962C8B-B14F-4D97-AF65-F5344CB8AC3E}">
        <p14:creationId xmlns:p14="http://schemas.microsoft.com/office/powerpoint/2010/main" val="15953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Special Requirements Section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67001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E.O.T. will use this section for any special requirements:</a:t>
            </a:r>
          </a:p>
          <a:p>
            <a:pPr lvl="1"/>
            <a:r>
              <a:rPr lang="en-US" sz="2000" dirty="0" smtClean="0"/>
              <a:t>May contain restrictions or additional stipulations not outlined in standard permit wording</a:t>
            </a:r>
          </a:p>
          <a:p>
            <a:pPr lvl="1"/>
            <a:r>
              <a:rPr lang="en-US" sz="2000" dirty="0" smtClean="0"/>
              <a:t>Special construction methods</a:t>
            </a:r>
          </a:p>
          <a:p>
            <a:pPr lvl="1"/>
            <a:r>
              <a:rPr lang="en-US" sz="2000" dirty="0" smtClean="0"/>
              <a:t>Special Traffic Control</a:t>
            </a:r>
          </a:p>
          <a:p>
            <a:pPr lvl="1"/>
            <a:r>
              <a:rPr lang="en-US" sz="2000" dirty="0" smtClean="0"/>
              <a:t>Special notifications of other parties</a:t>
            </a:r>
          </a:p>
          <a:p>
            <a:pPr lvl="1"/>
            <a:r>
              <a:rPr lang="en-US" sz="2000" dirty="0" smtClean="0"/>
              <a:t>Work restrictions or hours or days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8147"/>
            <a:ext cx="8991600" cy="181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29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Due to a steep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backslope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between STA. 123+45 and STA. 147+89, no open trenching or plowing will be allowed.  Boring under this area is 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required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Work within the ROW may only occur between one-half hour after sunrise to one-half hour before sunset per DOT policies.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Between MP 12 and MP 25, work may only occur between 9:00AM and 3:00PM due to high traffic volumes outside of those hours.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62800" cy="359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Final Permit Application Approval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4201262"/>
            <a:ext cx="4038600" cy="2275738"/>
          </a:xfrm>
        </p:spPr>
        <p:txBody>
          <a:bodyPr>
            <a:normAutofit fontScale="92500" lnSpcReduction="10000"/>
          </a:bodyPr>
          <a:lstStyle/>
          <a:p>
            <a:r>
              <a:rPr lang="en-US" sz="2200" u="sng" dirty="0" smtClean="0"/>
              <a:t>FHWA Action</a:t>
            </a:r>
          </a:p>
          <a:p>
            <a:pPr lvl="1"/>
            <a:r>
              <a:rPr lang="en-US" sz="1900" dirty="0" smtClean="0"/>
              <a:t>Used for interstate impacts</a:t>
            </a:r>
          </a:p>
          <a:p>
            <a:pPr lvl="1"/>
            <a:r>
              <a:rPr lang="en-US" sz="1900" dirty="0" smtClean="0"/>
              <a:t>Acquired by the DOT staff</a:t>
            </a:r>
          </a:p>
          <a:p>
            <a:r>
              <a:rPr lang="en-US" sz="2200" u="sng" dirty="0" smtClean="0"/>
              <a:t>DOT Action</a:t>
            </a:r>
          </a:p>
          <a:p>
            <a:pPr lvl="1"/>
            <a:r>
              <a:rPr lang="en-US" sz="1900" dirty="0" smtClean="0"/>
              <a:t>Generally approved or not recommended for approval by the Engineering Operations Tech.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67200" y="4201262"/>
            <a:ext cx="4724400" cy="2121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u="sng" dirty="0" smtClean="0"/>
              <a:t>Contact Person</a:t>
            </a:r>
          </a:p>
          <a:p>
            <a:pPr lvl="1"/>
            <a:r>
              <a:rPr lang="en-US" sz="4500" dirty="0" smtClean="0"/>
              <a:t>Notifying this person allows us to know you will be working in the area</a:t>
            </a:r>
          </a:p>
          <a:p>
            <a:pPr lvl="1"/>
            <a:r>
              <a:rPr lang="en-US" sz="4500" dirty="0" smtClean="0"/>
              <a:t>Should be contacted at least 48 hours in advance</a:t>
            </a:r>
          </a:p>
          <a:p>
            <a:pPr lvl="1"/>
            <a:r>
              <a:rPr lang="en-US" sz="4500" dirty="0" smtClean="0"/>
              <a:t>Could be the E.O.T., </a:t>
            </a:r>
            <a:r>
              <a:rPr lang="en-US" sz="4500" b="1" u="sng" dirty="0" smtClean="0"/>
              <a:t>Garage Supervisor</a:t>
            </a:r>
            <a:r>
              <a:rPr lang="en-US" sz="4500" dirty="0" smtClean="0"/>
              <a:t>, or RCE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41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When do I need to submit multiple applications?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Multiple applications are needed when:</a:t>
            </a:r>
          </a:p>
          <a:p>
            <a:pPr lvl="1"/>
            <a:r>
              <a:rPr lang="en-US" sz="2400" dirty="0" smtClean="0"/>
              <a:t>An installation starts on one highway and continues onto another highway</a:t>
            </a:r>
          </a:p>
          <a:p>
            <a:pPr lvl="2"/>
            <a:r>
              <a:rPr lang="en-US" sz="1800" dirty="0" smtClean="0"/>
              <a:t>Each highway segment needs a separate permit</a:t>
            </a:r>
          </a:p>
          <a:p>
            <a:pPr lvl="1"/>
            <a:r>
              <a:rPr lang="en-US" dirty="0" smtClean="0"/>
              <a:t>Two different utilities occupy the same location and installation.</a:t>
            </a:r>
          </a:p>
          <a:p>
            <a:pPr lvl="2"/>
            <a:r>
              <a:rPr lang="en-US" sz="1800" dirty="0" smtClean="0"/>
              <a:t>Each utility needs an individual permit (e.g. telephone and fiber optic)</a:t>
            </a:r>
          </a:p>
          <a:p>
            <a:pPr lvl="1"/>
            <a:r>
              <a:rPr lang="en-US" dirty="0" smtClean="0"/>
              <a:t>An installation crosses a county line.</a:t>
            </a:r>
          </a:p>
          <a:p>
            <a:pPr lvl="2"/>
            <a:r>
              <a:rPr lang="en-US" sz="1800" dirty="0" smtClean="0"/>
              <a:t>A single permit can only cover work in one county</a:t>
            </a:r>
          </a:p>
          <a:p>
            <a:r>
              <a:rPr lang="en-US" sz="2800" dirty="0" smtClean="0"/>
              <a:t>A single application will cover:</a:t>
            </a:r>
          </a:p>
          <a:p>
            <a:pPr lvl="1"/>
            <a:r>
              <a:rPr lang="en-US" sz="2400" dirty="0" smtClean="0"/>
              <a:t>An installation along only one highway</a:t>
            </a:r>
          </a:p>
          <a:p>
            <a:pPr lvl="1"/>
            <a:r>
              <a:rPr lang="en-US" sz="2400" dirty="0" smtClean="0"/>
              <a:t>An installation in only one county</a:t>
            </a:r>
          </a:p>
          <a:p>
            <a:pPr lvl="1"/>
            <a:r>
              <a:rPr lang="en-US" sz="2400" dirty="0" smtClean="0"/>
              <a:t>An installation of only one facility type and owner</a:t>
            </a:r>
          </a:p>
        </p:txBody>
      </p:sp>
    </p:spTree>
    <p:extLst>
      <p:ext uri="{BB962C8B-B14F-4D97-AF65-F5344CB8AC3E}">
        <p14:creationId xmlns:p14="http://schemas.microsoft.com/office/powerpoint/2010/main" val="3120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Site Plan and Attachments Checklist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1999"/>
            <a:ext cx="4419600" cy="5607699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To avoid application approval delays, please be sure to address all checklist items prior to submitting the permit application!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This checklist is located on page 4 of the Application.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Keep in mind, the application may not be reviewed until sufficient background information is provided.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18" r="6093" b="23701"/>
          <a:stretch/>
        </p:blipFill>
        <p:spPr bwMode="auto">
          <a:xfrm>
            <a:off x="5029200" y="685800"/>
            <a:ext cx="3936906" cy="568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838200"/>
            <a:ext cx="699928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GOOD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886200"/>
            <a:ext cx="78486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300" dirty="0" smtClean="0"/>
              <a:t>Permit drawn on DOT as-built plans supplying both ROW information and Stationing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300" dirty="0" smtClean="0"/>
              <a:t>Existing utilities clearly given in contrast to what is proposed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300" dirty="0" smtClean="0"/>
              <a:t>Additional verbiage included showing intent of work proposed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300" dirty="0" smtClean="0"/>
              <a:t>Bore pits including distance from Centerline and edge of pavement included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904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47" y="834035"/>
            <a:ext cx="66278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49260"/>
            <a:ext cx="704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GOOD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038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Good detail with little unnecessary information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ROW &amp; installation distance details including station breakpoints where ROW &amp; installation changes from Centerline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Start &amp; Stop at existing pedestals (includes ID labels for easy identification)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06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Ideal Site Plan Pointers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Color is Not always your best option</a:t>
            </a:r>
          </a:p>
          <a:p>
            <a:r>
              <a:rPr lang="en-US" sz="2000" dirty="0" smtClean="0"/>
              <a:t>Make your site plan simple and direct</a:t>
            </a:r>
          </a:p>
          <a:p>
            <a:r>
              <a:rPr lang="en-US" sz="2000" dirty="0" smtClean="0"/>
              <a:t>Make your site plan specific enough that anyone can take the plan and find the location in the field without much guidance</a:t>
            </a:r>
          </a:p>
          <a:p>
            <a:r>
              <a:rPr lang="en-US" sz="2000" dirty="0" smtClean="0"/>
              <a:t>Remember to include all the necessary elements that are required</a:t>
            </a:r>
          </a:p>
          <a:p>
            <a:r>
              <a:rPr lang="en-US" sz="2000" dirty="0" smtClean="0"/>
              <a:t>A few additional landmarks are always a good addition for ease of orientation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0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Basics of Good Constructability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Can you actually install/construct as you are proposing?</a:t>
            </a:r>
          </a:p>
          <a:p>
            <a:r>
              <a:rPr lang="en-US" sz="2000" dirty="0" smtClean="0"/>
              <a:t>Have you looked at the surroundings you are installing in?</a:t>
            </a:r>
          </a:p>
          <a:p>
            <a:r>
              <a:rPr lang="en-US" sz="2000" dirty="0" smtClean="0"/>
              <a:t>Are Bushes, Trees, Plantings, signs, other utilities etc. In your way?</a:t>
            </a:r>
          </a:p>
          <a:p>
            <a:r>
              <a:rPr lang="en-US" sz="2000" dirty="0" smtClean="0"/>
              <a:t>Never install in the foreslope or between a driveway culvert and the highway</a:t>
            </a:r>
          </a:p>
          <a:p>
            <a:r>
              <a:rPr lang="en-US" sz="2000" dirty="0" smtClean="0"/>
              <a:t>As </a:t>
            </a:r>
            <a:r>
              <a:rPr lang="en-US" sz="2000" dirty="0"/>
              <a:t>c</a:t>
            </a:r>
            <a:r>
              <a:rPr lang="en-US" sz="2000" dirty="0" smtClean="0"/>
              <a:t>lose to ROW as possible/practical</a:t>
            </a:r>
          </a:p>
          <a:p>
            <a:r>
              <a:rPr lang="en-US" sz="2000" dirty="0" smtClean="0"/>
              <a:t>Transvers Crossing ideally installed perpendicular to the highway unless circumstances prevent it</a:t>
            </a:r>
          </a:p>
          <a:p>
            <a:r>
              <a:rPr lang="en-US" sz="2000" dirty="0" smtClean="0"/>
              <a:t>Are you installing by open trench or boring?</a:t>
            </a:r>
          </a:p>
          <a:p>
            <a:r>
              <a:rPr lang="en-US" sz="2000" dirty="0" smtClean="0"/>
              <a:t>Are you prepared to do the erosion control and seeding where it will be needed after installation? </a:t>
            </a:r>
          </a:p>
          <a:p>
            <a:r>
              <a:rPr lang="en-US" sz="2000" dirty="0" smtClean="0"/>
              <a:t>Is the way you are proposing to install going to be feasible for your company?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41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Other Considerations for Site Plan 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Other utilities I the area should be located and identified I your site plan if they are in the area of your  proposed install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Address how your contractor will address conflicting utilities not on your plan</a:t>
            </a:r>
          </a:p>
          <a:p>
            <a:pPr marL="742950" lvl="2" indent="-342900"/>
            <a:r>
              <a:rPr lang="en-US" sz="1600" dirty="0" smtClean="0"/>
              <a:t>(relocating </a:t>
            </a:r>
            <a:r>
              <a:rPr lang="en-US" sz="1600" dirty="0"/>
              <a:t>without prior approval in not an option</a:t>
            </a:r>
            <a:r>
              <a:rPr lang="en-US" sz="1600" dirty="0" smtClean="0"/>
              <a:t>)</a:t>
            </a:r>
          </a:p>
          <a:p>
            <a:r>
              <a:rPr lang="en-US" sz="2000" dirty="0" smtClean="0"/>
              <a:t>Planned Tree/Bush Plantings or special grasses such as Wildflowers or Native Grasses </a:t>
            </a:r>
          </a:p>
          <a:p>
            <a:r>
              <a:rPr lang="en-US" sz="2000" dirty="0" smtClean="0"/>
              <a:t>Other obstacles in ROW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Signs, Poles, Archaeologic, Botanical or Historical obstacles</a:t>
            </a:r>
          </a:p>
          <a:p>
            <a:r>
              <a:rPr lang="en-US" sz="2000" dirty="0" smtClean="0"/>
              <a:t>Private property owners “items”</a:t>
            </a:r>
          </a:p>
        </p:txBody>
      </p:sp>
    </p:spTree>
    <p:extLst>
      <p:ext uri="{BB962C8B-B14F-4D97-AF65-F5344CB8AC3E}">
        <p14:creationId xmlns:p14="http://schemas.microsoft.com/office/powerpoint/2010/main" val="25672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Clear Zone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Clear zone is NOT just for overhead installation and poles</a:t>
            </a:r>
          </a:p>
          <a:p>
            <a:r>
              <a:rPr lang="en-US" sz="2400" dirty="0" smtClean="0"/>
              <a:t>Clear zone involves bore pits</a:t>
            </a:r>
          </a:p>
          <a:p>
            <a:r>
              <a:rPr lang="en-US" sz="2400" dirty="0" smtClean="0"/>
              <a:t>Clear zone involves equipment/material storage</a:t>
            </a:r>
          </a:p>
          <a:p>
            <a:r>
              <a:rPr lang="en-US" sz="2400" dirty="0" smtClean="0"/>
              <a:t>What is Clear Zone?</a:t>
            </a:r>
          </a:p>
          <a:p>
            <a:pPr lvl="1"/>
            <a:r>
              <a:rPr lang="en-US" sz="2000" dirty="0" smtClean="0"/>
              <a:t>SEE CHARTS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02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Traffic Control Standards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TC-202, TC-212, TC-213, TC-214, TC-215 for 2-lane roadways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TC-1 is for duration of less than 1 hour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AMBER LIGHT ON THE VEHICLES IS A REQUIREMENT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TC-202 is for work that will be outside the clear zone of the roadway (this includes parked vehicles, trailers and idle equipment.)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TC-402, TC-418 (Divided Highway), TC-419 (Undivided Highway) are for 4-lne operations. TC-228 and TC-429 used in 3-lane sections with TWLTL.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TC-451 is for temporary full closure of a multi-lane facility requires law enforcement coordination and special notice to the District Traffic Tech.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Additional assistance for non-typical traffic control contact the District Traffic Technician</a:t>
            </a: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265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Where do I submit the completed application?</a:t>
            </a:r>
            <a:endParaRPr lang="en-US" sz="28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www.iowadot.gov/districts/permits.html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1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" y="529508"/>
            <a:ext cx="8458200" cy="566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8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u="sng" dirty="0"/>
              <a:t>Where do I submit the completed application?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www.iowadot.gov/districts/permits.html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1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928" y="521156"/>
            <a:ext cx="7892144" cy="573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3" r="17643" b="25794"/>
          <a:stretch/>
        </p:blipFill>
        <p:spPr bwMode="auto">
          <a:xfrm>
            <a:off x="414658" y="858157"/>
            <a:ext cx="8314684" cy="514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Where can I find the application?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429178"/>
            <a:ext cx="8229600" cy="42882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https://www.iowadot.gov</a:t>
            </a:r>
          </a:p>
        </p:txBody>
      </p:sp>
      <p:sp>
        <p:nvSpPr>
          <p:cNvPr id="4" name="Oval 3"/>
          <p:cNvSpPr/>
          <p:nvPr/>
        </p:nvSpPr>
        <p:spPr>
          <a:xfrm>
            <a:off x="4953000" y="1329608"/>
            <a:ext cx="609600" cy="304800"/>
          </a:xfrm>
          <a:prstGeom prst="ellipse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8337130">
            <a:off x="4118846" y="1016483"/>
            <a:ext cx="990600" cy="19050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38800" y="2667000"/>
            <a:ext cx="16764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u="sng" dirty="0"/>
              <a:t>Where do I submit the completed application?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www.iowadot.gov/districts/permits.html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1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7346" y="533400"/>
            <a:ext cx="7169308" cy="59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u="sng" dirty="0"/>
              <a:t>Where do I submit the completed application?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www.iowadot.gov/districts/permits.html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1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527808"/>
            <a:ext cx="7772400" cy="592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7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u="sng" dirty="0"/>
              <a:t>Where do I submit the completed application?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www.iowadot.gov/districts/permits.html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-11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5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104" y="497228"/>
            <a:ext cx="7571793" cy="58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u="sng" dirty="0"/>
              <a:t>Where do I submit the completed application?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77000"/>
            <a:ext cx="914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www.iowadot.gov/districts/permits.html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1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6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932" y="517583"/>
            <a:ext cx="7852137" cy="599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CARS 511 Utility Notification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Iowa DOT has a system to collect information on road closures and restrictions. </a:t>
            </a:r>
          </a:p>
          <a:p>
            <a:r>
              <a:rPr lang="en-US" dirty="0" smtClean="0"/>
              <a:t>To make the system work, CARS </a:t>
            </a:r>
            <a:r>
              <a:rPr lang="en-US" dirty="0" smtClean="0"/>
              <a:t>511 </a:t>
            </a:r>
            <a:r>
              <a:rPr lang="en-US" dirty="0" smtClean="0"/>
              <a:t>is to </a:t>
            </a:r>
            <a:r>
              <a:rPr lang="en-US" dirty="0" smtClean="0"/>
              <a:t>be notified 10 days prior to work commencement whenever you will be encroaching the normal roadway travel lanes</a:t>
            </a:r>
          </a:p>
          <a:p>
            <a:pPr lvl="1"/>
            <a:r>
              <a:rPr lang="en-US" dirty="0" smtClean="0"/>
              <a:t>i.e. lane closures, </a:t>
            </a:r>
            <a:r>
              <a:rPr lang="en-US" smtClean="0"/>
              <a:t>lane restrictions, temporary </a:t>
            </a:r>
            <a:r>
              <a:rPr lang="en-US" dirty="0" smtClean="0"/>
              <a:t>road closures or detours</a:t>
            </a:r>
          </a:p>
          <a:p>
            <a:r>
              <a:rPr lang="en-US" dirty="0" smtClean="0"/>
              <a:t>This is designed to reroute any permitted, oversized loads that cannot proceed on route designated due to lane restrictions.</a:t>
            </a:r>
          </a:p>
        </p:txBody>
      </p:sp>
    </p:spTree>
    <p:extLst>
      <p:ext uri="{BB962C8B-B14F-4D97-AF65-F5344CB8AC3E}">
        <p14:creationId xmlns:p14="http://schemas.microsoft.com/office/powerpoint/2010/main" val="30766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290" y="177282"/>
            <a:ext cx="4498910" cy="57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9" y="177281"/>
            <a:ext cx="4327089" cy="575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0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Permit Page Miscellaneous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Permit must be on legal-size paper</a:t>
            </a:r>
          </a:p>
          <a:p>
            <a:r>
              <a:rPr lang="en-US" sz="2400" dirty="0" smtClean="0"/>
              <a:t>Permit must be typed or printed in ink</a:t>
            </a:r>
          </a:p>
          <a:p>
            <a:r>
              <a:rPr lang="en-US" sz="2400" dirty="0" smtClean="0"/>
              <a:t>All areas of Applicant’s responsibility area must be filled out or an attached explanation why it is blank (N/A should not be used)</a:t>
            </a:r>
          </a:p>
          <a:p>
            <a:r>
              <a:rPr lang="en-US" sz="2400" dirty="0" smtClean="0"/>
              <a:t>Signatures of all parties should be originals</a:t>
            </a:r>
          </a:p>
          <a:p>
            <a:r>
              <a:rPr lang="en-US" sz="2400" dirty="0" smtClean="0"/>
              <a:t>All signatures (except FHWA) must be acquired before sending to Iowa DOT for approval.</a:t>
            </a:r>
          </a:p>
        </p:txBody>
      </p:sp>
    </p:spTree>
    <p:extLst>
      <p:ext uri="{BB962C8B-B14F-4D97-AF65-F5344CB8AC3E}">
        <p14:creationId xmlns:p14="http://schemas.microsoft.com/office/powerpoint/2010/main" val="2746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Online Resources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Additional copies of the permits can be obtained in PDF format </a:t>
            </a:r>
            <a:r>
              <a:rPr lang="en-US" sz="2800" dirty="0"/>
              <a:t>at: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forms.iowadot.gov/BrowseForms.aspx</a:t>
            </a:r>
            <a:endParaRPr lang="en-US" sz="2800" dirty="0" smtClean="0"/>
          </a:p>
          <a:p>
            <a:r>
              <a:rPr lang="en-US" sz="2800" dirty="0" smtClean="0"/>
              <a:t>Utilities Accommodation </a:t>
            </a:r>
            <a:r>
              <a:rPr lang="en-US" sz="2800" dirty="0"/>
              <a:t>Policy: </a:t>
            </a: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www.iowadot.gov/traffic/utility/utility.html</a:t>
            </a:r>
            <a:endParaRPr lang="en-US" sz="2400" dirty="0" smtClean="0"/>
          </a:p>
          <a:p>
            <a:r>
              <a:rPr lang="en-US" sz="2800" dirty="0" smtClean="0"/>
              <a:t>Traffic Control </a:t>
            </a:r>
            <a:r>
              <a:rPr lang="en-US" sz="2800" dirty="0"/>
              <a:t>Standards: 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www.iowadot.gov/design/stdplne_tc.htm</a:t>
            </a:r>
            <a:endParaRPr lang="en-US" sz="2400" dirty="0" smtClean="0"/>
          </a:p>
          <a:p>
            <a:r>
              <a:rPr lang="en-US" sz="2800" dirty="0" smtClean="0"/>
              <a:t>EOT </a:t>
            </a:r>
            <a:r>
              <a:rPr lang="en-US" sz="2800" dirty="0"/>
              <a:t>Territory Maps: </a:t>
            </a:r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www.iowadot.gov/districts/permits.html</a:t>
            </a:r>
            <a:endParaRPr lang="en-US" sz="2800" dirty="0" smtClean="0"/>
          </a:p>
          <a:p>
            <a:r>
              <a:rPr lang="en-US" sz="2800" dirty="0" smtClean="0"/>
              <a:t>As-Built Plan Requests:</a:t>
            </a:r>
          </a:p>
          <a:p>
            <a:pPr lvl="1"/>
            <a:r>
              <a:rPr lang="en-US" sz="2400" dirty="0" err="1" smtClean="0"/>
              <a:t>Desi</a:t>
            </a:r>
            <a:r>
              <a:rPr lang="en-US" sz="2400" dirty="0" smtClean="0"/>
              <a:t> </a:t>
            </a:r>
            <a:r>
              <a:rPr lang="en-US" sz="2400" dirty="0" err="1" smtClean="0"/>
              <a:t>Asklof</a:t>
            </a:r>
            <a:r>
              <a:rPr lang="en-US" sz="2400" dirty="0" smtClean="0"/>
              <a:t> – </a:t>
            </a:r>
            <a:r>
              <a:rPr lang="en-US" sz="2400" dirty="0" smtClean="0">
                <a:hlinkClick r:id="rId7"/>
              </a:rPr>
              <a:t>desi.asklof@dot.iowa.gov</a:t>
            </a:r>
            <a:r>
              <a:rPr lang="en-US" sz="2400" dirty="0" smtClean="0"/>
              <a:t> or (515)-239-1808</a:t>
            </a:r>
          </a:p>
        </p:txBody>
      </p:sp>
    </p:spTree>
    <p:extLst>
      <p:ext uri="{BB962C8B-B14F-4D97-AF65-F5344CB8AC3E}">
        <p14:creationId xmlns:p14="http://schemas.microsoft.com/office/powerpoint/2010/main" val="21810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Questions?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21744" y="2828836"/>
            <a:ext cx="670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Bryan Bradley, P.E.	State Utility Engineer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Lincoln Way	515-239-1014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Ames, Iowa 50100	bryan.bradley@dot.iowa.gov</a:t>
            </a:r>
          </a:p>
        </p:txBody>
      </p:sp>
    </p:spTree>
    <p:extLst>
      <p:ext uri="{BB962C8B-B14F-4D97-AF65-F5344CB8AC3E}">
        <p14:creationId xmlns:p14="http://schemas.microsoft.com/office/powerpoint/2010/main" val="14495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https://forms.iowadot.gov/Default.aspx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b="2186"/>
          <a:stretch/>
        </p:blipFill>
        <p:spPr bwMode="auto">
          <a:xfrm>
            <a:off x="76200" y="1780403"/>
            <a:ext cx="9010650" cy="32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562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SEARCH FOR FORM #: 810025</a:t>
            </a:r>
          </a:p>
          <a:p>
            <a:pPr marL="0" indent="0" algn="ctr">
              <a:buNone/>
            </a:pPr>
            <a:r>
              <a:rPr lang="en-US" b="1" dirty="0" smtClean="0"/>
              <a:t>or the word “</a:t>
            </a:r>
            <a:r>
              <a:rPr lang="en-US" b="1" u="sng" dirty="0" smtClean="0"/>
              <a:t>Utility</a:t>
            </a:r>
            <a:r>
              <a:rPr lang="en-US" b="1" dirty="0" smtClean="0"/>
              <a:t>.”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776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Where can I find the application?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Permit Application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66800"/>
            <a:ext cx="2276088" cy="38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r="2239" b="1429"/>
          <a:stretch/>
        </p:blipFill>
        <p:spPr bwMode="auto">
          <a:xfrm>
            <a:off x="2276088" y="1066800"/>
            <a:ext cx="2284318" cy="38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7079" y="1066800"/>
            <a:ext cx="2293402" cy="38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r="2187" b="1892"/>
          <a:stretch/>
        </p:blipFill>
        <p:spPr bwMode="auto">
          <a:xfrm>
            <a:off x="6830481" y="1066800"/>
            <a:ext cx="2286000" cy="385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9400"/>
            <a:ext cx="8839200" cy="391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Filling out the application…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592939"/>
            <a:ext cx="8229600" cy="1807861"/>
          </a:xfrm>
        </p:spPr>
        <p:txBody>
          <a:bodyPr>
            <a:noAutofit/>
          </a:bodyPr>
          <a:lstStyle/>
          <a:p>
            <a:r>
              <a:rPr lang="en-US" sz="2000" dirty="0" smtClean="0"/>
              <a:t>Applicant information must be filled out to completion with </a:t>
            </a:r>
            <a:r>
              <a:rPr lang="en-US" sz="2000" u="sng" dirty="0" smtClean="0"/>
              <a:t>Utility facility owner’s information</a:t>
            </a:r>
            <a:r>
              <a:rPr lang="en-US" sz="2000" dirty="0" smtClean="0"/>
              <a:t> </a:t>
            </a:r>
            <a:r>
              <a:rPr lang="en-US" sz="1600" dirty="0" smtClean="0"/>
              <a:t>(no design consultant info)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Please make sure that the phone number listed is to someone that can answer questions that may arise from the permit.</a:t>
            </a:r>
          </a:p>
          <a:p>
            <a:r>
              <a:rPr lang="en-US" sz="2000" dirty="0" smtClean="0"/>
              <a:t>Recently added </a:t>
            </a:r>
            <a:r>
              <a:rPr lang="en-US" sz="2000" dirty="0"/>
              <a:t>e</a:t>
            </a:r>
            <a:r>
              <a:rPr lang="en-US" sz="2000" dirty="0" smtClean="0"/>
              <a:t>mail address and space for a second one.</a:t>
            </a:r>
          </a:p>
        </p:txBody>
      </p:sp>
    </p:spTree>
    <p:extLst>
      <p:ext uri="{BB962C8B-B14F-4D97-AF65-F5344CB8AC3E}">
        <p14:creationId xmlns:p14="http://schemas.microsoft.com/office/powerpoint/2010/main" val="19318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47408"/>
            <a:ext cx="8229600" cy="2829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 smtClean="0"/>
              <a:t>Installation to be Accommodated includes:</a:t>
            </a:r>
          </a:p>
          <a:p>
            <a:r>
              <a:rPr lang="en-US" sz="2400" dirty="0" smtClean="0"/>
              <a:t>Method of construction:</a:t>
            </a:r>
          </a:p>
          <a:p>
            <a:pPr lvl="1"/>
            <a:r>
              <a:rPr lang="en-US" sz="2400" dirty="0" smtClean="0"/>
              <a:t>Boring, digging, open trenching, pole installation, etc.</a:t>
            </a:r>
          </a:p>
          <a:p>
            <a:r>
              <a:rPr lang="en-US" sz="2400" dirty="0" smtClean="0"/>
              <a:t>Materials used in installation</a:t>
            </a:r>
          </a:p>
          <a:p>
            <a:r>
              <a:rPr lang="en-US" sz="2400" dirty="0" smtClean="0"/>
              <a:t>Encasement materials and specifics on encasement</a:t>
            </a:r>
          </a:p>
          <a:p>
            <a:r>
              <a:rPr lang="en-US" sz="2400" dirty="0" smtClean="0"/>
              <a:t>Vaults, pedestals, cabinets, footings, guy anchors, etc.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6" y="304800"/>
            <a:ext cx="8012902" cy="326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4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Work Site Location:</a:t>
            </a:r>
          </a:p>
          <a:p>
            <a:r>
              <a:rPr lang="en-US" sz="2400" dirty="0" smtClean="0"/>
              <a:t>Section, Township, Range</a:t>
            </a:r>
          </a:p>
          <a:p>
            <a:pPr lvl="1"/>
            <a:r>
              <a:rPr lang="en-US" sz="2400" dirty="0" smtClean="0"/>
              <a:t>(Sec. 32, T76N, R13W)</a:t>
            </a:r>
          </a:p>
          <a:p>
            <a:r>
              <a:rPr lang="en-US" sz="2400" dirty="0" smtClean="0"/>
              <a:t>Highway and general location information</a:t>
            </a:r>
          </a:p>
          <a:p>
            <a:pPr lvl="1"/>
            <a:r>
              <a:rPr lang="en-US" sz="2400" dirty="0" smtClean="0"/>
              <a:t>Stations, Mileposts, Side of Highway</a:t>
            </a:r>
          </a:p>
          <a:p>
            <a:pPr marL="0" indent="0" algn="ctr">
              <a:buNone/>
            </a:pPr>
            <a:endParaRPr lang="en-US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12" y="76200"/>
            <a:ext cx="9041976" cy="185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6872</TotalTime>
  <Words>3210</Words>
  <Application>Microsoft Office PowerPoint</Application>
  <PresentationFormat>On-screen Show (4:3)</PresentationFormat>
  <Paragraphs>366</Paragraphs>
  <Slides>48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1_Office Theme</vt:lpstr>
      <vt:lpstr>3_Office Theme</vt:lpstr>
      <vt:lpstr>4_Office Theme</vt:lpstr>
      <vt:lpstr>PowerPoint Presentation</vt:lpstr>
      <vt:lpstr>When do I need to apply for a Utility Accommodation Permit?</vt:lpstr>
      <vt:lpstr>When do I need to submit multiple applications?</vt:lpstr>
      <vt:lpstr>Where can I find the application?</vt:lpstr>
      <vt:lpstr>PowerPoint Presentation</vt:lpstr>
      <vt:lpstr>The Permit Application</vt:lpstr>
      <vt:lpstr>Filling out the application…</vt:lpstr>
      <vt:lpstr>PowerPoint Presentation</vt:lpstr>
      <vt:lpstr>PowerPoint Presentation</vt:lpstr>
      <vt:lpstr>Centerline Stationing</vt:lpstr>
      <vt:lpstr>PowerPoint Presentation</vt:lpstr>
      <vt:lpstr>Where can I find Stationing for a Highway?</vt:lpstr>
      <vt:lpstr>How do I find stationing in the field?</vt:lpstr>
      <vt:lpstr>How do I find stationing in the field?</vt:lpstr>
      <vt:lpstr>Station Equations</vt:lpstr>
      <vt:lpstr>Why do I encounter an Equation?</vt:lpstr>
      <vt:lpstr>Other Stationing Anomalies</vt:lpstr>
      <vt:lpstr>What if I can’t find Stationing?</vt:lpstr>
      <vt:lpstr>What Is A Milepost?</vt:lpstr>
      <vt:lpstr>Milepost Equations</vt:lpstr>
      <vt:lpstr>Why do we need both Mileposts and Stations?</vt:lpstr>
      <vt:lpstr>Who submits the application?</vt:lpstr>
      <vt:lpstr>How soon should I submit the application?</vt:lpstr>
      <vt:lpstr>AGREEMENTS</vt:lpstr>
      <vt:lpstr>Who signs the permit application?</vt:lpstr>
      <vt:lpstr>PowerPoint Presentation</vt:lpstr>
      <vt:lpstr>Other Possible Approvals</vt:lpstr>
      <vt:lpstr>Special Requirements Section</vt:lpstr>
      <vt:lpstr>Final Permit Application Approval</vt:lpstr>
      <vt:lpstr>Site Plan and Attachments Checklist</vt:lpstr>
      <vt:lpstr>PowerPoint Presentation</vt:lpstr>
      <vt:lpstr>PowerPoint Presentation</vt:lpstr>
      <vt:lpstr>Ideal Site Plan Pointers</vt:lpstr>
      <vt:lpstr>The Basics of Good Constructability</vt:lpstr>
      <vt:lpstr>Other Considerations for Site Plan Design</vt:lpstr>
      <vt:lpstr>Clear Zone</vt:lpstr>
      <vt:lpstr>Traffic Control Standards</vt:lpstr>
      <vt:lpstr>Where do I submit the completed application?</vt:lpstr>
      <vt:lpstr>Where do I submit the completed application?</vt:lpstr>
      <vt:lpstr>Where do I submit the completed application?</vt:lpstr>
      <vt:lpstr>Where do I submit the completed application?</vt:lpstr>
      <vt:lpstr>Where do I submit the completed application?</vt:lpstr>
      <vt:lpstr>Where do I submit the completed application?</vt:lpstr>
      <vt:lpstr>CARS 511 Utility Notification</vt:lpstr>
      <vt:lpstr>PowerPoint Presentation</vt:lpstr>
      <vt:lpstr>Permit Page Miscellaneous</vt:lpstr>
      <vt:lpstr>Online Resources</vt:lpstr>
      <vt:lpstr>Questions?</vt:lpstr>
    </vt:vector>
  </TitlesOfParts>
  <Company>Iowa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Mohs, Jari</dc:creator>
  <cp:lastModifiedBy>Reddy Annu, Srinath</cp:lastModifiedBy>
  <cp:revision>303</cp:revision>
  <cp:lastPrinted>2016-07-11T18:37:18Z</cp:lastPrinted>
  <dcterms:created xsi:type="dcterms:W3CDTF">2016-01-26T14:36:58Z</dcterms:created>
  <dcterms:modified xsi:type="dcterms:W3CDTF">2016-07-13T15:54:13Z</dcterms:modified>
</cp:coreProperties>
</file>