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534" r:id="rId4"/>
    <p:sldId id="536" r:id="rId5"/>
    <p:sldId id="580" r:id="rId6"/>
    <p:sldId id="587" r:id="rId7"/>
    <p:sldId id="581" r:id="rId8"/>
    <p:sldId id="574" r:id="rId9"/>
    <p:sldId id="575" r:id="rId10"/>
    <p:sldId id="582" r:id="rId11"/>
    <p:sldId id="584" r:id="rId12"/>
    <p:sldId id="573" r:id="rId13"/>
    <p:sldId id="579" r:id="rId14"/>
    <p:sldId id="577" r:id="rId15"/>
    <p:sldId id="537" r:id="rId16"/>
    <p:sldId id="571" r:id="rId17"/>
    <p:sldId id="588" r:id="rId18"/>
    <p:sldId id="589" r:id="rId19"/>
    <p:sldId id="585" r:id="rId20"/>
    <p:sldId id="598" r:id="rId21"/>
    <p:sldId id="535" r:id="rId22"/>
    <p:sldId id="590" r:id="rId23"/>
    <p:sldId id="591" r:id="rId24"/>
    <p:sldId id="592" r:id="rId25"/>
    <p:sldId id="593" r:id="rId26"/>
    <p:sldId id="594" r:id="rId27"/>
    <p:sldId id="595" r:id="rId28"/>
    <p:sldId id="596" r:id="rId29"/>
    <p:sldId id="597" r:id="rId30"/>
    <p:sldId id="356"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ra, Sreeparna" initials="MS" lastIdx="0" clrIdx="0">
    <p:extLst>
      <p:ext uri="{19B8F6BF-5375-455C-9EA6-DF929625EA0E}">
        <p15:presenceInfo xmlns:p15="http://schemas.microsoft.com/office/powerpoint/2012/main" userId="S-1-5-21-133048727-1090477886-634672238-39457" providerId="AD"/>
      </p:ext>
    </p:extLst>
  </p:cmAuthor>
  <p:cmAuthor id="2" name="Haar, Kristin" initials="HK" lastIdx="1" clrIdx="1">
    <p:extLst>
      <p:ext uri="{19B8F6BF-5375-455C-9EA6-DF929625EA0E}">
        <p15:presenceInfo xmlns:p15="http://schemas.microsoft.com/office/powerpoint/2012/main" userId="S::Kristin.Haar@iowadot.us::e5671714-6752-424c-9292-f64c8ad5f098" providerId="AD"/>
      </p:ext>
    </p:extLst>
  </p:cmAuthor>
  <p:cmAuthor id="3" name="Paulsen, Brent" initials="PB" lastIdx="1" clrIdx="2">
    <p:extLst>
      <p:ext uri="{19B8F6BF-5375-455C-9EA6-DF929625EA0E}">
        <p15:presenceInfo xmlns:p15="http://schemas.microsoft.com/office/powerpoint/2012/main" userId="S::Brent.Paulsen@iowadot.us::070af28c-ad57-4ee9-beda-5b22d5c7c2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A74"/>
    <a:srgbClr val="34495E"/>
    <a:srgbClr val="C34B56"/>
    <a:srgbClr val="871721"/>
    <a:srgbClr val="1BBC9B"/>
    <a:srgbClr val="8DA7C1"/>
    <a:srgbClr val="6386A9"/>
    <a:srgbClr val="2D3E50"/>
    <a:srgbClr val="B46278"/>
    <a:srgbClr val="452C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4660"/>
  </p:normalViewPr>
  <p:slideViewPr>
    <p:cSldViewPr>
      <p:cViewPr varScale="1">
        <p:scale>
          <a:sx n="108" d="100"/>
          <a:sy n="108" d="100"/>
        </p:scale>
        <p:origin x="1452" y="102"/>
      </p:cViewPr>
      <p:guideLst>
        <p:guide orient="horz" pos="2160"/>
        <p:guide pos="2880"/>
      </p:guideLst>
    </p:cSldViewPr>
  </p:slideViewPr>
  <p:notesTextViewPr>
    <p:cViewPr>
      <p:scale>
        <a:sx n="1" d="1"/>
        <a:sy n="1" d="1"/>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6/12/2023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11</a:t>
            </a:fld>
            <a:endParaRPr lang="en-US"/>
          </a:p>
        </p:txBody>
      </p:sp>
    </p:spTree>
    <p:extLst>
      <p:ext uri="{BB962C8B-B14F-4D97-AF65-F5344CB8AC3E}">
        <p14:creationId xmlns:p14="http://schemas.microsoft.com/office/powerpoint/2010/main" val="4005276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12</a:t>
            </a:fld>
            <a:endParaRPr lang="en-US"/>
          </a:p>
        </p:txBody>
      </p:sp>
    </p:spTree>
    <p:extLst>
      <p:ext uri="{BB962C8B-B14F-4D97-AF65-F5344CB8AC3E}">
        <p14:creationId xmlns:p14="http://schemas.microsoft.com/office/powerpoint/2010/main" val="3620855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13</a:t>
            </a:fld>
            <a:endParaRPr lang="en-US"/>
          </a:p>
        </p:txBody>
      </p:sp>
    </p:spTree>
    <p:extLst>
      <p:ext uri="{BB962C8B-B14F-4D97-AF65-F5344CB8AC3E}">
        <p14:creationId xmlns:p14="http://schemas.microsoft.com/office/powerpoint/2010/main" val="2612824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14</a:t>
            </a:fld>
            <a:endParaRPr lang="en-US"/>
          </a:p>
        </p:txBody>
      </p:sp>
    </p:spTree>
    <p:extLst>
      <p:ext uri="{BB962C8B-B14F-4D97-AF65-F5344CB8AC3E}">
        <p14:creationId xmlns:p14="http://schemas.microsoft.com/office/powerpoint/2010/main" val="2857238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15</a:t>
            </a:fld>
            <a:endParaRPr lang="en-US"/>
          </a:p>
        </p:txBody>
      </p:sp>
    </p:spTree>
    <p:extLst>
      <p:ext uri="{BB962C8B-B14F-4D97-AF65-F5344CB8AC3E}">
        <p14:creationId xmlns:p14="http://schemas.microsoft.com/office/powerpoint/2010/main" val="402772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16</a:t>
            </a:fld>
            <a:endParaRPr lang="en-US"/>
          </a:p>
        </p:txBody>
      </p:sp>
    </p:spTree>
    <p:extLst>
      <p:ext uri="{BB962C8B-B14F-4D97-AF65-F5344CB8AC3E}">
        <p14:creationId xmlns:p14="http://schemas.microsoft.com/office/powerpoint/2010/main" val="232854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17</a:t>
            </a:fld>
            <a:endParaRPr lang="en-US"/>
          </a:p>
        </p:txBody>
      </p:sp>
    </p:spTree>
    <p:extLst>
      <p:ext uri="{BB962C8B-B14F-4D97-AF65-F5344CB8AC3E}">
        <p14:creationId xmlns:p14="http://schemas.microsoft.com/office/powerpoint/2010/main" val="497023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3208-77F4-453B-8852-C4844F8B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02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3208-77F4-453B-8852-C4844F8B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300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3208-77F4-453B-8852-C4844F8B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3</a:t>
            </a:fld>
            <a:endParaRPr lang="en-US"/>
          </a:p>
        </p:txBody>
      </p:sp>
    </p:spTree>
    <p:extLst>
      <p:ext uri="{BB962C8B-B14F-4D97-AF65-F5344CB8AC3E}">
        <p14:creationId xmlns:p14="http://schemas.microsoft.com/office/powerpoint/2010/main" val="1375981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21</a:t>
            </a:fld>
            <a:endParaRPr lang="en-US"/>
          </a:p>
        </p:txBody>
      </p:sp>
    </p:spTree>
    <p:extLst>
      <p:ext uri="{BB962C8B-B14F-4D97-AF65-F5344CB8AC3E}">
        <p14:creationId xmlns:p14="http://schemas.microsoft.com/office/powerpoint/2010/main" val="1084671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22</a:t>
            </a:fld>
            <a:endParaRPr lang="en-US"/>
          </a:p>
        </p:txBody>
      </p:sp>
    </p:spTree>
    <p:extLst>
      <p:ext uri="{BB962C8B-B14F-4D97-AF65-F5344CB8AC3E}">
        <p14:creationId xmlns:p14="http://schemas.microsoft.com/office/powerpoint/2010/main" val="705218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23</a:t>
            </a:fld>
            <a:endParaRPr lang="en-US"/>
          </a:p>
        </p:txBody>
      </p:sp>
    </p:spTree>
    <p:extLst>
      <p:ext uri="{BB962C8B-B14F-4D97-AF65-F5344CB8AC3E}">
        <p14:creationId xmlns:p14="http://schemas.microsoft.com/office/powerpoint/2010/main" val="45739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24</a:t>
            </a:fld>
            <a:endParaRPr lang="en-US"/>
          </a:p>
        </p:txBody>
      </p:sp>
    </p:spTree>
    <p:extLst>
      <p:ext uri="{BB962C8B-B14F-4D97-AF65-F5344CB8AC3E}">
        <p14:creationId xmlns:p14="http://schemas.microsoft.com/office/powerpoint/2010/main" val="1638376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25</a:t>
            </a:fld>
            <a:endParaRPr lang="en-US"/>
          </a:p>
        </p:txBody>
      </p:sp>
    </p:spTree>
    <p:extLst>
      <p:ext uri="{BB962C8B-B14F-4D97-AF65-F5344CB8AC3E}">
        <p14:creationId xmlns:p14="http://schemas.microsoft.com/office/powerpoint/2010/main" val="3785000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26</a:t>
            </a:fld>
            <a:endParaRPr lang="en-US"/>
          </a:p>
        </p:txBody>
      </p:sp>
    </p:spTree>
    <p:extLst>
      <p:ext uri="{BB962C8B-B14F-4D97-AF65-F5344CB8AC3E}">
        <p14:creationId xmlns:p14="http://schemas.microsoft.com/office/powerpoint/2010/main" val="283456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27</a:t>
            </a:fld>
            <a:endParaRPr lang="en-US"/>
          </a:p>
        </p:txBody>
      </p:sp>
    </p:spTree>
    <p:extLst>
      <p:ext uri="{BB962C8B-B14F-4D97-AF65-F5344CB8AC3E}">
        <p14:creationId xmlns:p14="http://schemas.microsoft.com/office/powerpoint/2010/main" val="286855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28</a:t>
            </a:fld>
            <a:endParaRPr lang="en-US"/>
          </a:p>
        </p:txBody>
      </p:sp>
    </p:spTree>
    <p:extLst>
      <p:ext uri="{BB962C8B-B14F-4D97-AF65-F5344CB8AC3E}">
        <p14:creationId xmlns:p14="http://schemas.microsoft.com/office/powerpoint/2010/main" val="346892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29</a:t>
            </a:fld>
            <a:endParaRPr lang="en-US"/>
          </a:p>
        </p:txBody>
      </p:sp>
    </p:spTree>
    <p:extLst>
      <p:ext uri="{BB962C8B-B14F-4D97-AF65-F5344CB8AC3E}">
        <p14:creationId xmlns:p14="http://schemas.microsoft.com/office/powerpoint/2010/main" val="201832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4</a:t>
            </a:fld>
            <a:endParaRPr lang="en-US"/>
          </a:p>
        </p:txBody>
      </p:sp>
    </p:spTree>
    <p:extLst>
      <p:ext uri="{BB962C8B-B14F-4D97-AF65-F5344CB8AC3E}">
        <p14:creationId xmlns:p14="http://schemas.microsoft.com/office/powerpoint/2010/main" val="200099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5</a:t>
            </a:fld>
            <a:endParaRPr lang="en-US"/>
          </a:p>
        </p:txBody>
      </p:sp>
    </p:spTree>
    <p:extLst>
      <p:ext uri="{BB962C8B-B14F-4D97-AF65-F5344CB8AC3E}">
        <p14:creationId xmlns:p14="http://schemas.microsoft.com/office/powerpoint/2010/main" val="134828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6</a:t>
            </a:fld>
            <a:endParaRPr lang="en-US"/>
          </a:p>
        </p:txBody>
      </p:sp>
    </p:spTree>
    <p:extLst>
      <p:ext uri="{BB962C8B-B14F-4D97-AF65-F5344CB8AC3E}">
        <p14:creationId xmlns:p14="http://schemas.microsoft.com/office/powerpoint/2010/main" val="14920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7</a:t>
            </a:fld>
            <a:endParaRPr lang="en-US"/>
          </a:p>
        </p:txBody>
      </p:sp>
    </p:spTree>
    <p:extLst>
      <p:ext uri="{BB962C8B-B14F-4D97-AF65-F5344CB8AC3E}">
        <p14:creationId xmlns:p14="http://schemas.microsoft.com/office/powerpoint/2010/main" val="380556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117876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1038342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3305717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0C8A88-9A65-4791-ACC7-C177C0457A98}"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C8A88-9A65-4791-ACC7-C177C0457A98}"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385850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C8A88-9A65-4791-ACC7-C177C0457A98}"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286436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C8A88-9A65-4791-ACC7-C177C0457A98}"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C8A88-9A65-4791-ACC7-C177C0457A98}"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0C8A88-9A65-4791-ACC7-C177C0457A98}"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38280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0C8A88-9A65-4791-ACC7-C177C0457A98}"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262694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0C8A88-9A65-4791-ACC7-C177C0457A98}"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384340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C8A88-9A65-4791-ACC7-C177C0457A98}"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50166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0C8A88-9A65-4791-ACC7-C177C0457A98}"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431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0C8A88-9A65-4791-ACC7-C177C0457A98}"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72394-20AE-4583-8A01-A144B1C77253}" type="slidenum">
              <a:rPr lang="en-US" smtClean="0"/>
              <a:t>‹#›</a:t>
            </a:fld>
            <a:endParaRPr lang="en-US"/>
          </a:p>
        </p:txBody>
      </p:sp>
    </p:spTree>
    <p:extLst>
      <p:ext uri="{BB962C8B-B14F-4D97-AF65-F5344CB8AC3E}">
        <p14:creationId xmlns:p14="http://schemas.microsoft.com/office/powerpoint/2010/main" val="141430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C8A88-9A65-4791-ACC7-C177C0457A98}" type="datetimeFigureOut">
              <a:rPr lang="en-US" smtClean="0"/>
              <a:t>6/12/2023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72394-20AE-4583-8A01-A144B1C77253}" type="slidenum">
              <a:rPr lang="en-US" smtClean="0"/>
              <a:t>‹#›</a:t>
            </a:fld>
            <a:endParaRPr lang="en-US"/>
          </a:p>
        </p:txBody>
      </p:sp>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jamie.wingert@iowadot.u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amy.colwell@iowadot.u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hyperlink" Target="https://www.transit.dot.gov/sites/fta.dot.gov/files/docs/FTA_Circular_9040_1Gwith_index_-_Final_Revised_-_vm_10-15-14%281%29.pdf"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mailto:kristin.haar@iowadot.u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jamie.wingert@iowadot.u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hyperlink" Target="https://www.govinfo.gov/content/pkg/FR-2023-05-02/pdf/2023-08041.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transportation.gov/odapc/lab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ransportation.gov/odapc/Notice_Summary_May_202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4653136"/>
            <a:ext cx="6228184" cy="1656184"/>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0192" y="4653136"/>
            <a:ext cx="720080" cy="1656184"/>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92280" y="4653136"/>
            <a:ext cx="720080" cy="1656184"/>
          </a:xfrm>
          <a:prstGeom prst="rect">
            <a:avLst/>
          </a:prstGeom>
          <a:solidFill>
            <a:srgbClr val="3449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84368" y="4653136"/>
            <a:ext cx="720080" cy="1656184"/>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1520" y="4725144"/>
            <a:ext cx="5832648" cy="1384995"/>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Iowa DOT Update</a:t>
            </a:r>
          </a:p>
          <a:p>
            <a:r>
              <a:rPr lang="en-US" sz="2800" dirty="0">
                <a:solidFill>
                  <a:schemeClr val="bg1"/>
                </a:solidFill>
                <a:latin typeface="Century Gothic" panose="020B0502020202020204" pitchFamily="34" charset="0"/>
              </a:rPr>
              <a:t>IPTA Annual Meeting</a:t>
            </a:r>
          </a:p>
          <a:p>
            <a:endParaRPr lang="en-US" sz="2800" dirty="0">
              <a:solidFill>
                <a:schemeClr val="bg1"/>
              </a:solidFill>
              <a:latin typeface="Century Gothic" panose="020B0502020202020204" pitchFamily="34" charset="0"/>
            </a:endParaRPr>
          </a:p>
        </p:txBody>
      </p:sp>
      <p:sp>
        <p:nvSpPr>
          <p:cNvPr id="11" name="TextBox 10"/>
          <p:cNvSpPr txBox="1"/>
          <p:nvPr/>
        </p:nvSpPr>
        <p:spPr>
          <a:xfrm>
            <a:off x="251317" y="5586919"/>
            <a:ext cx="5114745"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June 7, 2023</a:t>
            </a:r>
          </a:p>
        </p:txBody>
      </p:sp>
      <p:sp>
        <p:nvSpPr>
          <p:cNvPr id="27" name="Rectangle 26"/>
          <p:cNvSpPr/>
          <p:nvPr/>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D76A81-AFFD-CB2A-6970-FEB561C26DFA}"/>
              </a:ext>
            </a:extLst>
          </p:cNvPr>
          <p:cNvSpPr>
            <a:spLocks noGrp="1"/>
          </p:cNvSpPr>
          <p:nvPr>
            <p:ph type="title"/>
          </p:nvPr>
        </p:nvSpPr>
        <p:spPr>
          <a:xfrm>
            <a:off x="457200" y="1268761"/>
            <a:ext cx="8229600" cy="735862"/>
          </a:xfrm>
        </p:spPr>
        <p:txBody>
          <a:bodyPr>
            <a:normAutofit fontScale="90000"/>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Oral Fluid Drug Testing – </a:t>
            </a:r>
            <a:br>
              <a:rPr lang="en-US" sz="3600" b="1" dirty="0">
                <a:latin typeface="Calibri" panose="020F0502020204030204" pitchFamily="34" charset="0"/>
                <a:ea typeface="Calibri" panose="020F0502020204030204" pitchFamily="34" charset="0"/>
                <a:cs typeface="Times New Roman" panose="02020603050405020304" pitchFamily="18" charset="0"/>
              </a:rPr>
            </a:br>
            <a:r>
              <a:rPr lang="en-US" sz="3600" b="1" dirty="0"/>
              <a:t>For Employers</a:t>
            </a:r>
          </a:p>
        </p:txBody>
      </p:sp>
      <p:sp>
        <p:nvSpPr>
          <p:cNvPr id="3" name="Content Placeholder 2">
            <a:extLst>
              <a:ext uri="{FF2B5EF4-FFF2-40B4-BE49-F238E27FC236}">
                <a16:creationId xmlns:a16="http://schemas.microsoft.com/office/drawing/2014/main" id="{EB7A01F0-6D6B-4F64-3F88-E2035185D838}"/>
              </a:ext>
            </a:extLst>
          </p:cNvPr>
          <p:cNvSpPr>
            <a:spLocks noGrp="1"/>
          </p:cNvSpPr>
          <p:nvPr>
            <p:ph idx="1"/>
          </p:nvPr>
        </p:nvSpPr>
        <p:spPr>
          <a:xfrm>
            <a:off x="459169" y="2213534"/>
            <a:ext cx="8229600" cy="4350415"/>
          </a:xfrm>
        </p:spPr>
        <p:txBody>
          <a:bodyPr>
            <a:normAutofit lnSpcReduction="10000"/>
          </a:bodyPr>
          <a:lstStyle/>
          <a:p>
            <a:r>
              <a:rPr lang="en-US" sz="2200" dirty="0"/>
              <a:t>The choice to conduct an oral fluid or urine test is up to the employer</a:t>
            </a:r>
          </a:p>
          <a:p>
            <a:r>
              <a:rPr lang="en-US" sz="2200" dirty="0"/>
              <a:t>This additional method for drug testing will give employers a choice</a:t>
            </a:r>
          </a:p>
          <a:p>
            <a:pPr lvl="1"/>
            <a:r>
              <a:rPr lang="en-US" sz="2200" dirty="0"/>
              <a:t>Combat cheating on urine drug tests</a:t>
            </a:r>
          </a:p>
          <a:p>
            <a:pPr lvl="1"/>
            <a:r>
              <a:rPr lang="en-US" sz="2200" dirty="0"/>
              <a:t>Less intrusive</a:t>
            </a:r>
          </a:p>
          <a:p>
            <a:r>
              <a:rPr lang="en-US" sz="2200" dirty="0"/>
              <a:t>Work with your vendors to communicate you preferred approaches</a:t>
            </a:r>
          </a:p>
          <a:p>
            <a:r>
              <a:rPr lang="en-US" sz="2200" dirty="0"/>
              <a:t>It is a best practice to have a standing order in place with your collection sites</a:t>
            </a:r>
          </a:p>
          <a:p>
            <a:pPr lvl="1"/>
            <a:r>
              <a:rPr lang="en-US" sz="2200" dirty="0"/>
              <a:t>Designated Employee Representatives should be available to discuss standing orders and the type of test preferred if a problem collection occurs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200" dirty="0">
                <a:latin typeface="Calibri"/>
              </a:rPr>
              <a:t>Employer determines whether a refusal has occurred</a:t>
            </a:r>
            <a:endParaRPr kumimoji="0" lang="en-US" sz="2200" b="0" i="0" u="none" strike="noStrike" kern="1200" cap="none" spc="0" normalizeH="0" baseline="0" noProof="0" dirty="0">
              <a:ln>
                <a:noFill/>
              </a:ln>
              <a:effectLst/>
              <a:uLnTx/>
              <a:uFillTx/>
              <a:latin typeface="Calibri"/>
              <a:ea typeface="+mn-ea"/>
              <a:cs typeface="+mn-cs"/>
            </a:endParaRPr>
          </a:p>
          <a:p>
            <a:pPr marL="457200" lvl="1" indent="0">
              <a:buNone/>
            </a:pPr>
            <a:endParaRPr lang="en-US" sz="2000" dirty="0">
              <a:solidFill>
                <a:srgbClr val="405A74"/>
              </a:solidFill>
            </a:endParaRPr>
          </a:p>
        </p:txBody>
      </p:sp>
      <p:pic>
        <p:nvPicPr>
          <p:cNvPr id="5" name="Picture 4">
            <a:extLst>
              <a:ext uri="{FF2B5EF4-FFF2-40B4-BE49-F238E27FC236}">
                <a16:creationId xmlns:a16="http://schemas.microsoft.com/office/drawing/2014/main" id="{9CA1B52D-8850-F77E-2B5A-162E119562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037655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D76A81-AFFD-CB2A-6970-FEB561C26DFA}"/>
              </a:ext>
            </a:extLst>
          </p:cNvPr>
          <p:cNvSpPr>
            <a:spLocks noGrp="1"/>
          </p:cNvSpPr>
          <p:nvPr>
            <p:ph type="title"/>
          </p:nvPr>
        </p:nvSpPr>
        <p:spPr>
          <a:xfrm>
            <a:off x="451347" y="1145828"/>
            <a:ext cx="8229600" cy="1041262"/>
          </a:xfrm>
        </p:spPr>
        <p:txBody>
          <a:bodyPr>
            <a:normAutofit fontScale="90000"/>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Oral Fluid Drug Testing – </a:t>
            </a:r>
            <a:br>
              <a:rPr lang="en-US" sz="3600" b="1" dirty="0">
                <a:latin typeface="Calibri" panose="020F0502020204030204" pitchFamily="34" charset="0"/>
                <a:ea typeface="Calibri" panose="020F0502020204030204" pitchFamily="34" charset="0"/>
                <a:cs typeface="Times New Roman" panose="02020603050405020304" pitchFamily="18" charset="0"/>
              </a:rPr>
            </a:br>
            <a:r>
              <a:rPr lang="en-US" sz="3600" b="1" dirty="0"/>
              <a:t>Additional Considerations</a:t>
            </a:r>
          </a:p>
        </p:txBody>
      </p:sp>
      <p:sp>
        <p:nvSpPr>
          <p:cNvPr id="3" name="Content Placeholder 2">
            <a:extLst>
              <a:ext uri="{FF2B5EF4-FFF2-40B4-BE49-F238E27FC236}">
                <a16:creationId xmlns:a16="http://schemas.microsoft.com/office/drawing/2014/main" id="{EB7A01F0-6D6B-4F64-3F88-E2035185D838}"/>
              </a:ext>
            </a:extLst>
          </p:cNvPr>
          <p:cNvSpPr>
            <a:spLocks noGrp="1"/>
          </p:cNvSpPr>
          <p:nvPr>
            <p:ph idx="1"/>
          </p:nvPr>
        </p:nvSpPr>
        <p:spPr>
          <a:xfrm>
            <a:off x="451347" y="2042930"/>
            <a:ext cx="8229600" cy="4143313"/>
          </a:xfrm>
        </p:spPr>
        <p:txBody>
          <a:bodyPr>
            <a:normAutofit/>
          </a:bodyPr>
          <a:lstStyle/>
          <a:p>
            <a:endParaRPr lang="en-US" sz="1600" dirty="0">
              <a:solidFill>
                <a:srgbClr val="405A74"/>
              </a:solidFill>
            </a:endParaRPr>
          </a:p>
          <a:p>
            <a:r>
              <a:rPr lang="en-US" sz="2200" dirty="0"/>
              <a:t>If the same gender collector cannot be found for directly observed collections:</a:t>
            </a:r>
          </a:p>
          <a:p>
            <a:pPr lvl="1"/>
            <a:r>
              <a:rPr lang="en-US" sz="2200" dirty="0"/>
              <a:t>The collector will follow the standing order from the employer to allow oral fluid testing in such situations</a:t>
            </a:r>
          </a:p>
          <a:p>
            <a:pPr lvl="1"/>
            <a:r>
              <a:rPr lang="en-US" sz="2200" dirty="0"/>
              <a:t>If there is no standing order, the collector must contact the DER and arrange an oral fluid test at a site acceptable to the employer.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200" dirty="0"/>
              <a:t>For direct observation collections involving transgender or nonbinary individuals, an oral fluid collection must be conducted</a:t>
            </a:r>
            <a:r>
              <a:rPr lang="en-US" sz="2000" dirty="0"/>
              <a:t>.</a:t>
            </a:r>
          </a:p>
        </p:txBody>
      </p:sp>
      <p:pic>
        <p:nvPicPr>
          <p:cNvPr id="5" name="Picture 4">
            <a:extLst>
              <a:ext uri="{FF2B5EF4-FFF2-40B4-BE49-F238E27FC236}">
                <a16:creationId xmlns:a16="http://schemas.microsoft.com/office/drawing/2014/main" id="{D0EB12C9-2D4F-2CD5-E5C6-BC4FF34098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028726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BF0864-8665-5B6E-CD48-CA7BEE085E09}"/>
              </a:ext>
            </a:extLst>
          </p:cNvPr>
          <p:cNvSpPr>
            <a:spLocks noGrp="1"/>
          </p:cNvSpPr>
          <p:nvPr>
            <p:ph type="title"/>
          </p:nvPr>
        </p:nvSpPr>
        <p:spPr>
          <a:xfrm>
            <a:off x="451347" y="1082569"/>
            <a:ext cx="8229600" cy="1466448"/>
          </a:xfrm>
        </p:spPr>
        <p:txBody>
          <a:bodyPr>
            <a:norm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Oral Fluid Drug Testing</a:t>
            </a:r>
            <a:endParaRPr lang="en-US" sz="3200" b="1" dirty="0"/>
          </a:p>
        </p:txBody>
      </p:sp>
      <p:sp>
        <p:nvSpPr>
          <p:cNvPr id="3" name="Content Placeholder 2">
            <a:extLst>
              <a:ext uri="{FF2B5EF4-FFF2-40B4-BE49-F238E27FC236}">
                <a16:creationId xmlns:a16="http://schemas.microsoft.com/office/drawing/2014/main" id="{2B426160-BCA9-52C7-A23F-B9B2BB231103}"/>
              </a:ext>
            </a:extLst>
          </p:cNvPr>
          <p:cNvSpPr>
            <a:spLocks noGrp="1"/>
          </p:cNvSpPr>
          <p:nvPr>
            <p:ph idx="1"/>
          </p:nvPr>
        </p:nvSpPr>
        <p:spPr>
          <a:xfrm>
            <a:off x="589086" y="2420888"/>
            <a:ext cx="8229600" cy="2985195"/>
          </a:xfrm>
        </p:spPr>
        <p:txBody>
          <a:bodyPr>
            <a:normAutofit/>
          </a:bodyPr>
          <a:lstStyle/>
          <a:p>
            <a:r>
              <a:rPr lang="en-US" sz="2200" dirty="0"/>
              <a:t>Updates will be made to Chapter 14 in the Transit Manager’s Handbook to include this method of testing</a:t>
            </a:r>
          </a:p>
        </p:txBody>
      </p:sp>
      <p:pic>
        <p:nvPicPr>
          <p:cNvPr id="5" name="Picture 4">
            <a:extLst>
              <a:ext uri="{FF2B5EF4-FFF2-40B4-BE49-F238E27FC236}">
                <a16:creationId xmlns:a16="http://schemas.microsoft.com/office/drawing/2014/main" id="{069D22E2-D42F-54D5-D47E-CBF6A48A85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851638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9">
            <a:extLst>
              <a:ext uri="{FF2B5EF4-FFF2-40B4-BE49-F238E27FC236}">
                <a16:creationId xmlns:a16="http://schemas.microsoft.com/office/drawing/2014/main" id="{3119F671-E10E-6E46-6C39-0F9673AC733F}"/>
              </a:ext>
            </a:extLst>
          </p:cNvPr>
          <p:cNvSpPr>
            <a:spLocks noGrp="1"/>
          </p:cNvSpPr>
          <p:nvPr>
            <p:ph type="ctrTitle"/>
          </p:nvPr>
        </p:nvSpPr>
        <p:spPr>
          <a:xfrm>
            <a:off x="663619" y="1240683"/>
            <a:ext cx="7772400" cy="1470025"/>
          </a:xfrm>
        </p:spPr>
        <p:txBody>
          <a:bodyPr>
            <a:normAutofit/>
          </a:bodyPr>
          <a:lstStyle/>
          <a:p>
            <a:pPr marL="0" marR="0" lvl="0" indent="0" defTabSz="914400" rtl="0" eaLnBrk="1" fontAlgn="auto" latinLnBrk="0" hangingPunct="1">
              <a:lnSpc>
                <a:spcPct val="107000"/>
              </a:lnSpc>
              <a:spcBef>
                <a:spcPts val="0"/>
              </a:spcBef>
              <a:spcAft>
                <a:spcPts val="800"/>
              </a:spcAft>
              <a:tabLst/>
              <a:defRPr/>
            </a:pPr>
            <a:r>
              <a:rPr kumimoji="0" lang="en-US" sz="3200" b="1" i="0" u="none" strike="noStrike" kern="1200" cap="none" spc="0" normalizeH="0" baseline="0" noProof="0" dirty="0">
                <a:ln>
                  <a:noFill/>
                </a:ln>
                <a:effectLst/>
                <a:uLnTx/>
                <a:uFillTx/>
                <a:latin typeface="+mn-lt"/>
                <a:ea typeface="Calibri" panose="020F0502020204030204" pitchFamily="34" charset="0"/>
                <a:cs typeface="Times New Roman" panose="02020603050405020304" pitchFamily="18" charset="0"/>
              </a:rPr>
              <a:t>Transit Manager Handbook Updates</a:t>
            </a:r>
            <a:br>
              <a:rPr kumimoji="0" lang="en-US" sz="3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14" name="Text Placeholder 13">
            <a:extLst>
              <a:ext uri="{FF2B5EF4-FFF2-40B4-BE49-F238E27FC236}">
                <a16:creationId xmlns:a16="http://schemas.microsoft.com/office/drawing/2014/main" id="{CDD4CC32-C051-39DF-C8FA-0AC020E49122}"/>
              </a:ext>
            </a:extLst>
          </p:cNvPr>
          <p:cNvSpPr>
            <a:spLocks noGrp="1"/>
          </p:cNvSpPr>
          <p:nvPr>
            <p:ph type="subTitle" idx="1"/>
          </p:nvPr>
        </p:nvSpPr>
        <p:spPr>
          <a:xfrm>
            <a:off x="769399" y="2816932"/>
            <a:ext cx="7560840" cy="1224136"/>
          </a:xfrm>
        </p:spPr>
        <p:txBody>
          <a:bodyPr>
            <a:normAutofit lnSpcReduction="10000"/>
          </a:bodyPr>
          <a:lstStyle/>
          <a:p>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submit any suggested corrections to Jamie Wingert by June 15</a:t>
            </a:r>
            <a:r>
              <a:rPr lang="en-US" sz="24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r>
              <a:rPr lang="en-US" sz="2400" dirty="0">
                <a:solidFill>
                  <a:srgbClr val="405A74"/>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jamie.wingert@iowadot.us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a:extLst>
              <a:ext uri="{FF2B5EF4-FFF2-40B4-BE49-F238E27FC236}">
                <a16:creationId xmlns:a16="http://schemas.microsoft.com/office/drawing/2014/main" id="{C1EC6A17-E8B7-486F-35DD-F286CAC537C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2240056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B2AAB-6CF9-A110-55EA-DF8EA29E758F}"/>
              </a:ext>
            </a:extLst>
          </p:cNvPr>
          <p:cNvSpPr>
            <a:spLocks noGrp="1"/>
          </p:cNvSpPr>
          <p:nvPr>
            <p:ph type="ctrTitle"/>
          </p:nvPr>
        </p:nvSpPr>
        <p:spPr>
          <a:xfrm>
            <a:off x="679947" y="1052736"/>
            <a:ext cx="7772400" cy="1453875"/>
          </a:xfrm>
        </p:spPr>
        <p:txBody>
          <a:bodyPr>
            <a:normAutofit/>
          </a:bodyPr>
          <a:lstStyle/>
          <a:p>
            <a:r>
              <a:rPr lang="en-US" sz="4800" b="1" dirty="0"/>
              <a:t>Save The Date</a:t>
            </a:r>
          </a:p>
        </p:txBody>
      </p:sp>
      <p:sp>
        <p:nvSpPr>
          <p:cNvPr id="3" name="Subtitle 2">
            <a:extLst>
              <a:ext uri="{FF2B5EF4-FFF2-40B4-BE49-F238E27FC236}">
                <a16:creationId xmlns:a16="http://schemas.microsoft.com/office/drawing/2014/main" id="{432FE6AD-B58A-690C-CD37-8C7E61D61699}"/>
              </a:ext>
            </a:extLst>
          </p:cNvPr>
          <p:cNvSpPr>
            <a:spLocks noGrp="1"/>
          </p:cNvSpPr>
          <p:nvPr>
            <p:ph type="subTitle" idx="1"/>
          </p:nvPr>
        </p:nvSpPr>
        <p:spPr>
          <a:xfrm>
            <a:off x="929743" y="2599234"/>
            <a:ext cx="7272808" cy="2016224"/>
          </a:xfrm>
        </p:spPr>
        <p:txBody>
          <a:bodyPr>
            <a:noAutofit/>
          </a:bodyPr>
          <a:lstStyle/>
          <a:p>
            <a:r>
              <a:rPr lang="en-US" dirty="0">
                <a:solidFill>
                  <a:schemeClr val="tx1"/>
                </a:solidFill>
              </a:rPr>
              <a:t> </a:t>
            </a:r>
            <a:r>
              <a:rPr lang="en-US" i="1" dirty="0">
                <a:solidFill>
                  <a:schemeClr val="tx1"/>
                </a:solidFill>
              </a:rPr>
              <a:t>Transit Manager Training 2023</a:t>
            </a:r>
          </a:p>
          <a:p>
            <a:r>
              <a:rPr lang="en-US" sz="2200" dirty="0">
                <a:solidFill>
                  <a:schemeClr val="tx1"/>
                </a:solidFill>
              </a:rPr>
              <a:t>September 21, Noon – 5p.m.</a:t>
            </a:r>
          </a:p>
          <a:p>
            <a:r>
              <a:rPr lang="en-US" sz="2200" dirty="0">
                <a:solidFill>
                  <a:schemeClr val="tx1"/>
                </a:solidFill>
              </a:rPr>
              <a:t>September 22, 8:30a.m. – 1p.m.</a:t>
            </a:r>
          </a:p>
          <a:p>
            <a:r>
              <a:rPr lang="en-US" sz="2200" dirty="0">
                <a:solidFill>
                  <a:schemeClr val="tx1"/>
                </a:solidFill>
              </a:rPr>
              <a:t>Materials East/West Conference Room</a:t>
            </a:r>
          </a:p>
          <a:p>
            <a:r>
              <a:rPr lang="en-US" sz="2200" dirty="0">
                <a:solidFill>
                  <a:schemeClr val="tx1"/>
                </a:solidFill>
              </a:rPr>
              <a:t>Ames, IA</a:t>
            </a:r>
          </a:p>
        </p:txBody>
      </p:sp>
      <p:pic>
        <p:nvPicPr>
          <p:cNvPr id="5" name="Picture 4">
            <a:extLst>
              <a:ext uri="{FF2B5EF4-FFF2-40B4-BE49-F238E27FC236}">
                <a16:creationId xmlns:a16="http://schemas.microsoft.com/office/drawing/2014/main" id="{F5057DBB-637B-8CD0-575E-97EB41E31D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50774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3437"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23D358-EDE7-3A7A-A06C-160D77EE9419}"/>
              </a:ext>
            </a:extLst>
          </p:cNvPr>
          <p:cNvSpPr txBox="1"/>
          <p:nvPr/>
        </p:nvSpPr>
        <p:spPr>
          <a:xfrm>
            <a:off x="858243" y="1059088"/>
            <a:ext cx="7026125" cy="584775"/>
          </a:xfrm>
          <a:prstGeom prst="rect">
            <a:avLst/>
          </a:prstGeom>
          <a:noFill/>
        </p:spPr>
        <p:txBody>
          <a:bodyPr wrap="square" rtlCol="0">
            <a:spAutoFit/>
          </a:bodyPr>
          <a:lstStyle/>
          <a:p>
            <a:pPr algn="ctr"/>
            <a:r>
              <a:rPr lang="en-US" sz="3200" b="1" dirty="0"/>
              <a:t>Procurement Reminders</a:t>
            </a:r>
          </a:p>
        </p:txBody>
      </p:sp>
      <p:sp>
        <p:nvSpPr>
          <p:cNvPr id="6" name="Content Placeholder 2">
            <a:extLst>
              <a:ext uri="{FF2B5EF4-FFF2-40B4-BE49-F238E27FC236}">
                <a16:creationId xmlns:a16="http://schemas.microsoft.com/office/drawing/2014/main" id="{DA1DEF32-B2CF-BD69-C50A-E77E528AADDB}"/>
              </a:ext>
            </a:extLst>
          </p:cNvPr>
          <p:cNvSpPr>
            <a:spLocks noGrp="1"/>
          </p:cNvSpPr>
          <p:nvPr>
            <p:ph idx="1"/>
          </p:nvPr>
        </p:nvSpPr>
        <p:spPr>
          <a:xfrm>
            <a:off x="396044" y="1831762"/>
            <a:ext cx="8424936" cy="4732187"/>
          </a:xfrm>
        </p:spPr>
        <p:txBody>
          <a:bodyPr>
            <a:normAutofit fontScale="55000" lnSpcReduction="20000"/>
          </a:bodyPr>
          <a:lstStyle/>
          <a:p>
            <a:pPr>
              <a:lnSpc>
                <a:spcPct val="120000"/>
              </a:lnSpc>
            </a:pPr>
            <a:r>
              <a:rPr lang="en-US" sz="4000" dirty="0"/>
              <a:t>Chapter 9 – Transit Manager Handbook</a:t>
            </a:r>
          </a:p>
          <a:p>
            <a:pPr lvl="1">
              <a:lnSpc>
                <a:spcPct val="120000"/>
              </a:lnSpc>
            </a:pPr>
            <a:r>
              <a:rPr lang="en-US" sz="4000" dirty="0"/>
              <a:t>Will be reviewing and updating next few months</a:t>
            </a:r>
          </a:p>
          <a:p>
            <a:pPr>
              <a:lnSpc>
                <a:spcPct val="120000"/>
              </a:lnSpc>
            </a:pPr>
            <a:r>
              <a:rPr lang="en-US" sz="4000" dirty="0"/>
              <a:t>Per policy, our office is to verify that all federal certifications are being used in the solicitation and they are current and accurate</a:t>
            </a:r>
          </a:p>
          <a:p>
            <a:pPr lvl="1">
              <a:lnSpc>
                <a:spcPct val="120000"/>
              </a:lnSpc>
            </a:pPr>
            <a:r>
              <a:rPr lang="en-US" sz="4000" dirty="0"/>
              <a:t>TPA’s need to provide concurrence/notice to proceed for all purchases made with FTA dollars, from vehicles to fuel to office supplies that total more than $10,000</a:t>
            </a:r>
          </a:p>
          <a:p>
            <a:pPr lvl="1">
              <a:lnSpc>
                <a:spcPct val="120000"/>
              </a:lnSpc>
            </a:pPr>
            <a:r>
              <a:rPr lang="en-US" sz="4000" dirty="0"/>
              <a:t>If your agency is using funds under direct FTA grants, concurrence from our office is not required</a:t>
            </a:r>
          </a:p>
          <a:p>
            <a:pPr lvl="1">
              <a:lnSpc>
                <a:spcPct val="120000"/>
              </a:lnSpc>
            </a:pPr>
            <a:r>
              <a:rPr lang="en-US" sz="4000" dirty="0"/>
              <a:t>Concurrence requirements are the same for STA and PTIG funds</a:t>
            </a:r>
          </a:p>
          <a:p>
            <a:pPr>
              <a:lnSpc>
                <a:spcPct val="120000"/>
              </a:lnSpc>
            </a:pPr>
            <a:r>
              <a:rPr lang="en-US" sz="4000" dirty="0"/>
              <a:t>Bid specifications for projects over $50,000 </a:t>
            </a:r>
            <a:r>
              <a:rPr lang="en-US" sz="4000" u="sng" dirty="0"/>
              <a:t>must</a:t>
            </a:r>
            <a:r>
              <a:rPr lang="en-US" sz="4000" dirty="0"/>
              <a:t> be submitted to TPA for approval</a:t>
            </a:r>
          </a:p>
          <a:p>
            <a:pPr lvl="1">
              <a:lnSpc>
                <a:spcPct val="120000"/>
              </a:lnSpc>
            </a:pPr>
            <a:endParaRPr lang="en-US" sz="4000" dirty="0"/>
          </a:p>
          <a:p>
            <a:pPr marL="0" indent="0">
              <a:lnSpc>
                <a:spcPct val="120000"/>
              </a:lnSpc>
              <a:buNone/>
            </a:pPr>
            <a:endParaRPr lang="en-US" dirty="0"/>
          </a:p>
          <a:p>
            <a:pPr>
              <a:lnSpc>
                <a:spcPct val="120000"/>
              </a:lnSpc>
            </a:pPr>
            <a:endParaRPr lang="en-US" dirty="0"/>
          </a:p>
        </p:txBody>
      </p:sp>
      <p:pic>
        <p:nvPicPr>
          <p:cNvPr id="3" name="Picture 2">
            <a:extLst>
              <a:ext uri="{FF2B5EF4-FFF2-40B4-BE49-F238E27FC236}">
                <a16:creationId xmlns:a16="http://schemas.microsoft.com/office/drawing/2014/main" id="{62D43BFD-A30F-DACA-7DA1-F38FB8C1A2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349461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5" name="TextBox 4"/>
          <p:cNvSpPr txBox="1"/>
          <p:nvPr/>
        </p:nvSpPr>
        <p:spPr>
          <a:xfrm>
            <a:off x="1420160" y="1044068"/>
            <a:ext cx="6257997" cy="584775"/>
          </a:xfrm>
          <a:prstGeom prst="rect">
            <a:avLst/>
          </a:prstGeom>
          <a:noFill/>
        </p:spPr>
        <p:txBody>
          <a:bodyPr wrap="square" rtlCol="0">
            <a:spAutoFit/>
          </a:bodyPr>
          <a:lstStyle/>
          <a:p>
            <a:pPr algn="ctr"/>
            <a:r>
              <a:rPr lang="en-US" sz="3200" b="1" dirty="0">
                <a:latin typeface="Century Gothic" panose="020B0502020202020204" pitchFamily="34" charset="0"/>
                <a:cs typeface="Arial" panose="020B0604020202020204" pitchFamily="34" charset="0"/>
              </a:rPr>
              <a:t>Deadline Reminders</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53071" y="1673612"/>
            <a:ext cx="7626149" cy="5170646"/>
          </a:xfrm>
          <a:prstGeom prst="rect">
            <a:avLst/>
          </a:prstGeom>
          <a:noFill/>
        </p:spPr>
        <p:txBody>
          <a:bodyPr wrap="square" numCol="1" rtlCol="0">
            <a:spAutoFit/>
          </a:bodyPr>
          <a:lstStyle/>
          <a:p>
            <a:r>
              <a:rPr lang="en-US" sz="2200" b="1" dirty="0"/>
              <a:t>July 1</a:t>
            </a:r>
            <a:r>
              <a:rPr lang="en-US" sz="2200" b="1" baseline="30000" dirty="0"/>
              <a:t>st</a:t>
            </a:r>
            <a:endParaRPr lang="en-US" sz="2200" b="1" dirty="0"/>
          </a:p>
          <a:p>
            <a:pPr marL="457200" indent="-457200">
              <a:buFont typeface="Arial" panose="020B0604020202020204" pitchFamily="34" charset="0"/>
              <a:buChar char="•"/>
            </a:pPr>
            <a:r>
              <a:rPr lang="en-US" sz="2200" dirty="0"/>
              <a:t>Record Odometer Readings for each transit vehicle prior to start of service (Unless recorded after end of service on June 30)</a:t>
            </a:r>
          </a:p>
          <a:p>
            <a:endParaRPr lang="en-US" sz="2200" dirty="0"/>
          </a:p>
          <a:p>
            <a:r>
              <a:rPr lang="en-US" sz="2200" b="1" dirty="0"/>
              <a:t>August 15</a:t>
            </a:r>
            <a:r>
              <a:rPr lang="en-US" sz="2200" b="1" baseline="30000" dirty="0"/>
              <a:t>th</a:t>
            </a:r>
            <a:r>
              <a:rPr lang="en-US" sz="2200" dirty="0"/>
              <a:t> </a:t>
            </a:r>
          </a:p>
          <a:p>
            <a:pPr marL="457200" indent="-457200">
              <a:buFont typeface="Arial" panose="020B0604020202020204" pitchFamily="34" charset="0"/>
              <a:buChar char="•"/>
            </a:pPr>
            <a:r>
              <a:rPr lang="en-US" sz="2200" dirty="0"/>
              <a:t>FINAL year-end stats due </a:t>
            </a:r>
          </a:p>
          <a:p>
            <a:pPr marL="914400" lvl="1" indent="-457200">
              <a:buFont typeface="Arial" panose="020B0604020202020204" pitchFamily="34" charset="0"/>
              <a:buChar char="•"/>
            </a:pPr>
            <a:r>
              <a:rPr lang="en-US" sz="2200" dirty="0"/>
              <a:t>All stats need to be accurate before submittal each quarter for the year end report to be accurate </a:t>
            </a:r>
          </a:p>
          <a:p>
            <a:pPr marL="457200" indent="-457200">
              <a:buFont typeface="Arial" panose="020B0604020202020204" pitchFamily="34" charset="0"/>
              <a:buChar char="•"/>
            </a:pPr>
            <a:r>
              <a:rPr lang="en-US" sz="2200" dirty="0"/>
              <a:t>Year-end odometer readings due</a:t>
            </a:r>
          </a:p>
          <a:p>
            <a:pPr marL="457200" indent="-457200">
              <a:buFont typeface="Arial" panose="020B0604020202020204" pitchFamily="34" charset="0"/>
              <a:buChar char="•"/>
            </a:pPr>
            <a:r>
              <a:rPr lang="en-US" sz="2200" dirty="0"/>
              <a:t>Iowa DOT’s accounting bureau sets a deadline of August 1 for submitting FY23 expenses</a:t>
            </a:r>
          </a:p>
          <a:p>
            <a:pPr marL="914400" lvl="1" indent="-457200">
              <a:buFont typeface="Arial" panose="020B0604020202020204" pitchFamily="34" charset="0"/>
              <a:buChar char="•"/>
            </a:pPr>
            <a:r>
              <a:rPr lang="en-US" sz="2200" dirty="0"/>
              <a:t>Transit agencies that are able to submit end of year reimbursement requests prior to this date are appreciated</a:t>
            </a:r>
            <a:endParaRPr lang="en-US" sz="2200" dirty="0">
              <a:solidFill>
                <a:srgbClr val="34495E"/>
              </a:solidFill>
            </a:endParaRPr>
          </a:p>
        </p:txBody>
      </p:sp>
      <p:pic>
        <p:nvPicPr>
          <p:cNvPr id="3" name="Picture 2">
            <a:extLst>
              <a:ext uri="{FF2B5EF4-FFF2-40B4-BE49-F238E27FC236}">
                <a16:creationId xmlns:a16="http://schemas.microsoft.com/office/drawing/2014/main" id="{FE6B77CA-F051-433E-1B6C-B7A1F3C4DD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1705899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5" name="TextBox 4"/>
          <p:cNvSpPr txBox="1"/>
          <p:nvPr/>
        </p:nvSpPr>
        <p:spPr>
          <a:xfrm>
            <a:off x="1260330" y="1114173"/>
            <a:ext cx="6768752" cy="584775"/>
          </a:xfrm>
          <a:prstGeom prst="rect">
            <a:avLst/>
          </a:prstGeom>
          <a:noFill/>
        </p:spPr>
        <p:txBody>
          <a:bodyPr wrap="square" rtlCol="0">
            <a:spAutoFit/>
          </a:bodyPr>
          <a:lstStyle/>
          <a:p>
            <a:pPr algn="ctr"/>
            <a:r>
              <a:rPr lang="en-US" sz="3200" b="1" dirty="0">
                <a:latin typeface="Century Gothic" panose="020B0502020202020204" pitchFamily="34" charset="0"/>
                <a:cs typeface="Arial" panose="020B0604020202020204" pitchFamily="34" charset="0"/>
              </a:rPr>
              <a:t>Deadline Reminders Continued</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3568" y="1772816"/>
            <a:ext cx="7774213" cy="2893100"/>
          </a:xfrm>
          <a:prstGeom prst="rect">
            <a:avLst/>
          </a:prstGeom>
          <a:noFill/>
        </p:spPr>
        <p:txBody>
          <a:bodyPr wrap="square" numCol="1" rtlCol="0">
            <a:spAutoFit/>
          </a:bodyPr>
          <a:lstStyle/>
          <a:p>
            <a:r>
              <a:rPr lang="en-US" sz="2200" b="1" dirty="0"/>
              <a:t>October 1</a:t>
            </a:r>
            <a:r>
              <a:rPr lang="en-US" sz="2200" b="1" baseline="30000" dirty="0"/>
              <a:t>st</a:t>
            </a:r>
            <a:r>
              <a:rPr lang="en-US" sz="2200" dirty="0"/>
              <a:t> 	</a:t>
            </a:r>
          </a:p>
          <a:p>
            <a:pPr marL="457200" indent="-457200">
              <a:buFont typeface="Arial" panose="020B0604020202020204" pitchFamily="34" charset="0"/>
              <a:buChar char="•"/>
            </a:pPr>
            <a:r>
              <a:rPr lang="en-US" sz="2200" dirty="0"/>
              <a:t>ICAAP applications due (for projects to begin the following October 1</a:t>
            </a:r>
            <a:r>
              <a:rPr lang="en-US" sz="2200" baseline="30000" dirty="0"/>
              <a:t>st</a:t>
            </a:r>
            <a:r>
              <a:rPr lang="en-US" sz="2200" dirty="0"/>
              <a:t>)</a:t>
            </a:r>
          </a:p>
          <a:p>
            <a:pPr marL="457200" indent="-457200">
              <a:buFont typeface="Arial" panose="020B0604020202020204" pitchFamily="34" charset="0"/>
              <a:buChar char="•"/>
            </a:pPr>
            <a:r>
              <a:rPr lang="en-US" sz="2200" dirty="0"/>
              <a:t>Intercity Bus Grant applications due (for projects starting Jan 1)</a:t>
            </a:r>
          </a:p>
          <a:p>
            <a:pPr marL="457200" indent="-457200">
              <a:buFont typeface="Arial" panose="020B0604020202020204" pitchFamily="34" charset="0"/>
              <a:buChar char="•"/>
            </a:pPr>
            <a:r>
              <a:rPr lang="en-US" sz="2200" dirty="0"/>
              <a:t>State Transit Assistance Special Project applications due (for projects starting July 1)</a:t>
            </a:r>
          </a:p>
          <a:p>
            <a:pPr marL="457200" indent="-457200">
              <a:buFont typeface="Arial" panose="020B0604020202020204" pitchFamily="34" charset="0"/>
              <a:buChar char="•"/>
            </a:pPr>
            <a:r>
              <a:rPr lang="en-US" sz="2200" dirty="0"/>
              <a:t>Small Urban and Regional Transit Agency Title VI Programs due</a:t>
            </a:r>
          </a:p>
          <a:p>
            <a:endParaRPr lang="en-US" sz="2800" dirty="0">
              <a:solidFill>
                <a:srgbClr val="34495E"/>
              </a:solidFill>
            </a:endParaRPr>
          </a:p>
        </p:txBody>
      </p:sp>
      <p:pic>
        <p:nvPicPr>
          <p:cNvPr id="3" name="Picture 2">
            <a:extLst>
              <a:ext uri="{FF2B5EF4-FFF2-40B4-BE49-F238E27FC236}">
                <a16:creationId xmlns:a16="http://schemas.microsoft.com/office/drawing/2014/main" id="{3D4CE4DE-9F67-0965-A7F5-99C90F685B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245032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Arial" panose="020B0604020202020204" pitchFamily="34" charset="0"/>
              </a:rPr>
              <a:t>Iowa Public Transit Association</a:t>
            </a:r>
          </a:p>
        </p:txBody>
      </p:sp>
      <p:sp>
        <p:nvSpPr>
          <p:cNvPr id="5" name="TextBox 4"/>
          <p:cNvSpPr txBox="1"/>
          <p:nvPr/>
        </p:nvSpPr>
        <p:spPr>
          <a:xfrm>
            <a:off x="1331640" y="1003587"/>
            <a:ext cx="62579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NTD Reminders</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647563" y="1588362"/>
            <a:ext cx="7626149" cy="483209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National Transit Database (NTD)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a:rPr>
              <a:t>We use data from your fiscal year-end statistical report  </a:t>
            </a:r>
          </a:p>
          <a:p>
            <a:pPr marL="914400" lvl="1" indent="-457200">
              <a:buFont typeface="Arial" panose="020B0604020202020204" pitchFamily="34" charset="0"/>
              <a:buChar char="•"/>
            </a:pPr>
            <a:r>
              <a:rPr lang="en-US" sz="2200" dirty="0">
                <a:solidFill>
                  <a:prstClr val="black"/>
                </a:solidFill>
                <a:latin typeface="Calibri"/>
              </a:rPr>
              <a:t>This report needs to be accurate</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p>
          <a:p>
            <a:pPr marL="457200" indent="-457200">
              <a:buFont typeface="Arial" panose="020B0604020202020204" pitchFamily="34" charset="0"/>
              <a:buChar char="•"/>
            </a:pPr>
            <a:r>
              <a:rPr lang="en-US" sz="2200" dirty="0">
                <a:solidFill>
                  <a:prstClr val="black"/>
                </a:solidFill>
                <a:latin typeface="Calibri"/>
              </a:rPr>
              <a:t>Year-end reviews will begin in August so we can input this data into the NTD system </a:t>
            </a:r>
          </a:p>
          <a:p>
            <a:pPr marL="457200" indent="-457200">
              <a:buFont typeface="Arial" panose="020B0604020202020204" pitchFamily="34" charset="0"/>
              <a:buChar char="•"/>
            </a:pPr>
            <a:r>
              <a:rPr lang="en-US" sz="2200" dirty="0">
                <a:effectLst/>
                <a:latin typeface="Calibri" panose="020F0502020204030204" pitchFamily="34" charset="0"/>
              </a:rPr>
              <a:t>Remember that your STA allocation needs to match what is shown on your stats</a:t>
            </a:r>
          </a:p>
          <a:p>
            <a:pPr marL="457200" indent="-457200">
              <a:buFont typeface="Arial" panose="020B0604020202020204" pitchFamily="34" charset="0"/>
              <a:buChar char="•"/>
            </a:pPr>
            <a:r>
              <a:rPr lang="en-US" sz="2200" dirty="0">
                <a:latin typeface="Calibri" panose="020F0502020204030204" pitchFamily="34" charset="0"/>
              </a:rPr>
              <a:t>If your transit agency received training fellowships during the year, don’t forget to include those in the FTA or STA funding amounts – depending on system size</a:t>
            </a:r>
            <a:endParaRPr lang="en-US" sz="2200" dirty="0">
              <a:effectLst/>
              <a:latin typeface="Calibri" panose="020F0502020204030204" pitchFamily="34" charset="0"/>
            </a:endParaRPr>
          </a:p>
          <a:p>
            <a:pPr marL="457200" indent="-457200">
              <a:buFont typeface="Arial" panose="020B0604020202020204" pitchFamily="34" charset="0"/>
              <a:buChar char="•"/>
            </a:pPr>
            <a:r>
              <a:rPr lang="en-US" sz="2200" dirty="0">
                <a:latin typeface="Calibri" panose="020F0502020204030204" pitchFamily="34" charset="0"/>
              </a:rPr>
              <a:t>When you have contracted service, all ridership/mileage stats, operating costs and passenger revenue should match  - work together to ensure this is accurate before submitting your quarterly report </a:t>
            </a:r>
          </a:p>
        </p:txBody>
      </p:sp>
      <p:pic>
        <p:nvPicPr>
          <p:cNvPr id="3" name="Picture 2">
            <a:extLst>
              <a:ext uri="{FF2B5EF4-FFF2-40B4-BE49-F238E27FC236}">
                <a16:creationId xmlns:a16="http://schemas.microsoft.com/office/drawing/2014/main" id="{B0273D9A-DF69-D15F-4819-E21123A4B2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1914637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Arial" panose="020B0604020202020204" pitchFamily="34" charset="0"/>
              </a:rPr>
              <a:t>Iowa Public Transit Association</a:t>
            </a:r>
          </a:p>
        </p:txBody>
      </p:sp>
      <p:sp>
        <p:nvSpPr>
          <p:cNvPr id="5" name="TextBox 4"/>
          <p:cNvSpPr txBox="1"/>
          <p:nvPr/>
        </p:nvSpPr>
        <p:spPr>
          <a:xfrm>
            <a:off x="971600" y="1060951"/>
            <a:ext cx="62579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ea typeface="+mn-ea"/>
                <a:cs typeface="Arial" panose="020B0604020202020204" pitchFamily="34" charset="0"/>
              </a:rPr>
              <a:t>NTD Reminders</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611560" y="1675427"/>
            <a:ext cx="7626149" cy="261610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National Transit Database (NTD), continued</a:t>
            </a:r>
          </a:p>
          <a:p>
            <a:pPr marL="457200" indent="-457200">
              <a:buFont typeface="Arial" panose="020B0604020202020204" pitchFamily="34" charset="0"/>
              <a:buChar char="•"/>
            </a:pPr>
            <a:r>
              <a:rPr lang="en-US" sz="2200" dirty="0">
                <a:latin typeface="Calibri" panose="020F0502020204030204" pitchFamily="34" charset="0"/>
              </a:rPr>
              <a:t>If you still have stimulus monies, use those funds first when requesting operating expenses – talk to your assigned TPA if you have questions </a:t>
            </a:r>
          </a:p>
          <a:p>
            <a:pPr marL="457200" indent="-457200">
              <a:buFont typeface="Arial" panose="020B0604020202020204" pitchFamily="34" charset="0"/>
              <a:buChar char="•"/>
            </a:pPr>
            <a:endParaRPr lang="en-US" sz="2400" dirty="0">
              <a:latin typeface="Calibri" panose="020F0502020204030204" pitchFamily="34" charset="0"/>
            </a:endParaRPr>
          </a:p>
          <a:p>
            <a:pPr marL="457200" indent="-457200">
              <a:buFont typeface="Arial" panose="020B0604020202020204" pitchFamily="34" charset="0"/>
              <a:buChar char="•"/>
            </a:pPr>
            <a:endParaRPr lang="en-US" sz="24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4495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774979F-2B06-CED6-5683-01AE7CC9A6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1920350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5" name="TextBox 4"/>
          <p:cNvSpPr txBox="1"/>
          <p:nvPr/>
        </p:nvSpPr>
        <p:spPr>
          <a:xfrm>
            <a:off x="2537670" y="973457"/>
            <a:ext cx="4080369" cy="584775"/>
          </a:xfrm>
          <a:prstGeom prst="rect">
            <a:avLst/>
          </a:prstGeom>
          <a:noFill/>
        </p:spPr>
        <p:txBody>
          <a:bodyPr wrap="square" rtlCol="0">
            <a:spAutoFit/>
          </a:bodyPr>
          <a:lstStyle/>
          <a:p>
            <a:pPr algn="ctr"/>
            <a:r>
              <a:rPr lang="en-US" sz="3200" b="1" dirty="0">
                <a:latin typeface="Century Gothic" panose="020B0502020202020204" pitchFamily="34" charset="0"/>
                <a:cs typeface="Arial" panose="020B0604020202020204" pitchFamily="34" charset="0"/>
              </a:rPr>
              <a:t>Today’s Topics</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1690" y="1484784"/>
            <a:ext cx="8208912" cy="5016758"/>
          </a:xfrm>
          <a:prstGeom prst="rect">
            <a:avLst/>
          </a:prstGeom>
          <a:noFill/>
        </p:spPr>
        <p:txBody>
          <a:bodyPr wrap="square" numCol="1" rtlCol="0">
            <a:spAutoFit/>
          </a:bodyPr>
          <a:lstStyle/>
          <a:p>
            <a:pPr marL="285750" indent="-285750">
              <a:buFont typeface="Arial" panose="020B0604020202020204" pitchFamily="34" charset="0"/>
              <a:buChar char="•"/>
            </a:pPr>
            <a:r>
              <a:rPr lang="en-US" sz="2000" dirty="0"/>
              <a:t>Public Transit Team Introductions and Staffing Updates</a:t>
            </a:r>
          </a:p>
          <a:p>
            <a:pPr marL="285750" indent="-285750">
              <a:buFont typeface="Arial" panose="020B0604020202020204" pitchFamily="34" charset="0"/>
              <a:buChar char="•"/>
            </a:pPr>
            <a:r>
              <a:rPr lang="en-US" sz="2000" dirty="0"/>
              <a:t>Compliance Reviews</a:t>
            </a:r>
          </a:p>
          <a:p>
            <a:pPr marL="285750" indent="-285750">
              <a:buFont typeface="Arial" panose="020B0604020202020204" pitchFamily="34" charset="0"/>
              <a:buChar char="•"/>
            </a:pPr>
            <a:r>
              <a:rPr lang="en-US" sz="2000" dirty="0"/>
              <a:t>Title VI Programs</a:t>
            </a:r>
          </a:p>
          <a:p>
            <a:pPr marL="285750" indent="-285750">
              <a:buFont typeface="Arial" panose="020B0604020202020204" pitchFamily="34" charset="0"/>
              <a:buChar char="•"/>
            </a:pPr>
            <a:r>
              <a:rPr lang="en-US" sz="2000" dirty="0"/>
              <a:t>Oral Fluid Drug Testing</a:t>
            </a:r>
          </a:p>
          <a:p>
            <a:pPr marL="285750" indent="-285750">
              <a:buFont typeface="Arial" panose="020B0604020202020204" pitchFamily="34" charset="0"/>
              <a:buChar char="•"/>
            </a:pPr>
            <a:r>
              <a:rPr lang="en-US" sz="2000" dirty="0"/>
              <a:t>Transit Manager Handbook Updates</a:t>
            </a:r>
          </a:p>
          <a:p>
            <a:pPr marL="285750" indent="-285750">
              <a:buFont typeface="Arial" panose="020B0604020202020204" pitchFamily="34" charset="0"/>
              <a:buChar char="•"/>
            </a:pPr>
            <a:r>
              <a:rPr lang="en-US" sz="2000" dirty="0"/>
              <a:t>Transit Manager Training Scheduled</a:t>
            </a:r>
          </a:p>
          <a:p>
            <a:pPr marL="285750" indent="-285750">
              <a:buFont typeface="Arial" panose="020B0604020202020204" pitchFamily="34" charset="0"/>
              <a:buChar char="•"/>
            </a:pPr>
            <a:r>
              <a:rPr lang="en-US" sz="2000" dirty="0"/>
              <a:t>Procurement Reminders</a:t>
            </a:r>
          </a:p>
          <a:p>
            <a:pPr marL="285750" indent="-285750">
              <a:buFont typeface="Arial" panose="020B0604020202020204" pitchFamily="34" charset="0"/>
              <a:buChar char="•"/>
            </a:pPr>
            <a:r>
              <a:rPr lang="en-US" sz="2000" dirty="0"/>
              <a:t>Upcoming Deadlines</a:t>
            </a:r>
          </a:p>
          <a:p>
            <a:pPr marL="285750" indent="-285750">
              <a:buFont typeface="Arial" panose="020B0604020202020204" pitchFamily="34" charset="0"/>
              <a:buChar char="•"/>
            </a:pPr>
            <a:r>
              <a:rPr lang="en-US" sz="2000" dirty="0"/>
              <a:t>Reporting Reminders</a:t>
            </a:r>
          </a:p>
          <a:p>
            <a:pPr marL="285750" indent="-285750">
              <a:buFont typeface="Arial" panose="020B0604020202020204" pitchFamily="34" charset="0"/>
              <a:buChar char="•"/>
            </a:pPr>
            <a:r>
              <a:rPr lang="en-US" sz="2000" dirty="0"/>
              <a:t>CALSTART Inc. Announcement</a:t>
            </a:r>
          </a:p>
          <a:p>
            <a:pPr marL="285750" indent="-285750">
              <a:buFont typeface="Arial" panose="020B0604020202020204" pitchFamily="34" charset="0"/>
              <a:buChar char="•"/>
            </a:pPr>
            <a:r>
              <a:rPr lang="en-US" sz="2000" dirty="0"/>
              <a:t>Fellowship Reminders and Updates</a:t>
            </a:r>
          </a:p>
          <a:p>
            <a:pPr marL="285750" indent="-285750">
              <a:buFont typeface="Arial" panose="020B0604020202020204" pitchFamily="34" charset="0"/>
              <a:buChar char="•"/>
            </a:pPr>
            <a:r>
              <a:rPr lang="en-US" sz="2000" dirty="0"/>
              <a:t>DBE Semi-Annual Report</a:t>
            </a:r>
          </a:p>
          <a:p>
            <a:pPr marL="285750" indent="-285750">
              <a:buFont typeface="Arial" panose="020B0604020202020204" pitchFamily="34" charset="0"/>
              <a:buChar char="•"/>
            </a:pPr>
            <a:r>
              <a:rPr lang="en-US" sz="2000" dirty="0"/>
              <a:t>UZA Boundaries</a:t>
            </a:r>
          </a:p>
          <a:p>
            <a:pPr marL="285750" indent="-285750">
              <a:buFont typeface="Arial" panose="020B0604020202020204" pitchFamily="34" charset="0"/>
              <a:buChar char="•"/>
            </a:pPr>
            <a:r>
              <a:rPr lang="en-US" sz="2000" dirty="0"/>
              <a:t>Shortfall Funding Contracts</a:t>
            </a:r>
          </a:p>
          <a:p>
            <a:pPr marL="285750" indent="-285750">
              <a:buFont typeface="Arial" panose="020B0604020202020204" pitchFamily="34" charset="0"/>
              <a:buChar char="•"/>
            </a:pPr>
            <a:r>
              <a:rPr lang="en-US" sz="2000" dirty="0"/>
              <a:t>Public Transit Infrastructure Grant</a:t>
            </a:r>
          </a:p>
          <a:p>
            <a:pPr marL="285750" indent="-285750">
              <a:buFont typeface="Arial" panose="020B0604020202020204" pitchFamily="34" charset="0"/>
              <a:buChar char="•"/>
            </a:pPr>
            <a:r>
              <a:rPr lang="en-US" sz="2000" dirty="0"/>
              <a:t>Vehicle Replacement List</a:t>
            </a:r>
            <a:endParaRPr lang="en-US" sz="2000" dirty="0">
              <a:solidFill>
                <a:srgbClr val="34495E"/>
              </a:solidFill>
            </a:endParaRPr>
          </a:p>
        </p:txBody>
      </p:sp>
      <p:pic>
        <p:nvPicPr>
          <p:cNvPr id="3" name="Picture 2">
            <a:extLst>
              <a:ext uri="{FF2B5EF4-FFF2-40B4-BE49-F238E27FC236}">
                <a16:creationId xmlns:a16="http://schemas.microsoft.com/office/drawing/2014/main" id="{FEF38E91-8BAB-2ABE-105B-4C55DFA159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64348" y="188640"/>
            <a:ext cx="2231734" cy="405769"/>
          </a:xfrm>
          <a:prstGeom prst="rect">
            <a:avLst/>
          </a:prstGeom>
        </p:spPr>
      </p:pic>
    </p:spTree>
    <p:extLst>
      <p:ext uri="{BB962C8B-B14F-4D97-AF65-F5344CB8AC3E}">
        <p14:creationId xmlns:p14="http://schemas.microsoft.com/office/powerpoint/2010/main" val="744208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Arial" panose="020B0604020202020204" pitchFamily="34" charset="0"/>
              </a:rPr>
              <a:t>Iowa Public Transit Association</a:t>
            </a:r>
          </a:p>
        </p:txBody>
      </p:sp>
      <p:sp>
        <p:nvSpPr>
          <p:cNvPr id="5" name="TextBox 4"/>
          <p:cNvSpPr txBox="1"/>
          <p:nvPr/>
        </p:nvSpPr>
        <p:spPr>
          <a:xfrm>
            <a:off x="971600" y="1060951"/>
            <a:ext cx="62579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ea typeface="+mn-ea"/>
                <a:cs typeface="Arial" panose="020B0604020202020204" pitchFamily="34" charset="0"/>
              </a:rPr>
              <a:t>Announcement</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611560" y="1675427"/>
            <a:ext cx="7626149" cy="2123658"/>
          </a:xfrm>
          <a:prstGeom prst="rect">
            <a:avLst/>
          </a:prstGeom>
          <a:noFill/>
        </p:spPr>
        <p:txBody>
          <a:bodyPr wrap="square" numCol="1"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effectLst/>
                <a:uLnTx/>
                <a:uFillTx/>
                <a:latin typeface="Calibri"/>
                <a:ea typeface="+mn-ea"/>
                <a:cs typeface="+mn-cs"/>
              </a:rPr>
              <a:t>Low/No Emissions Grant</a:t>
            </a:r>
          </a:p>
          <a:p>
            <a:pPr marL="800100" lvl="1" indent="-342900">
              <a:buFont typeface="Arial" panose="020B0604020202020204" pitchFamily="34" charset="0"/>
              <a:buChar char="•"/>
              <a:defRPr/>
            </a:pPr>
            <a:r>
              <a:rPr kumimoji="0" lang="en-US" sz="2200" b="0" i="0" u="none" strike="noStrike" kern="1200" cap="none" spc="0" normalizeH="0" baseline="0" noProof="0" dirty="0">
                <a:ln>
                  <a:noFill/>
                </a:ln>
                <a:effectLst/>
                <a:uLnTx/>
                <a:uFillTx/>
                <a:latin typeface="Calibri"/>
                <a:ea typeface="+mn-ea"/>
                <a:cs typeface="+mn-cs"/>
              </a:rPr>
              <a:t>Jeremy Orr from CALSTART, Inc. will be available all-day Thursday and Friday morning for any transit agency that would like to meet and learn more about</a:t>
            </a:r>
            <a:r>
              <a:rPr lang="en-US" sz="2200" dirty="0">
                <a:latin typeface="Calibri"/>
              </a:rPr>
              <a:t> how CALSTART is assisting the Iowa DOT with the Low or No Emission Bus Program 5339C</a:t>
            </a:r>
            <a:endParaRPr kumimoji="0" lang="en-US" sz="2800" b="0" i="0" u="none" strike="noStrike" kern="1200" cap="none" spc="0" normalizeH="0" baseline="0" noProof="0" dirty="0">
              <a:ln>
                <a:noFill/>
              </a:ln>
              <a:solidFill>
                <a:srgbClr val="34495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774979F-2B06-CED6-5683-01AE7CC9A6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864802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4E259E-2AAD-8F8E-BC6E-02149B721C9F}"/>
              </a:ext>
            </a:extLst>
          </p:cNvPr>
          <p:cNvSpPr txBox="1"/>
          <p:nvPr/>
        </p:nvSpPr>
        <p:spPr>
          <a:xfrm>
            <a:off x="871000" y="1172979"/>
            <a:ext cx="7490148" cy="584775"/>
          </a:xfrm>
          <a:prstGeom prst="rect">
            <a:avLst/>
          </a:prstGeom>
          <a:noFill/>
        </p:spPr>
        <p:txBody>
          <a:bodyPr wrap="square" rtlCol="0">
            <a:spAutoFit/>
          </a:bodyPr>
          <a:lstStyle/>
          <a:p>
            <a:pPr algn="ctr"/>
            <a:r>
              <a:rPr lang="en-US" sz="3200" b="1" dirty="0"/>
              <a:t>Fellowship Application Reminders</a:t>
            </a:r>
          </a:p>
        </p:txBody>
      </p:sp>
      <p:sp>
        <p:nvSpPr>
          <p:cNvPr id="6" name="Content Placeholder 2">
            <a:extLst>
              <a:ext uri="{FF2B5EF4-FFF2-40B4-BE49-F238E27FC236}">
                <a16:creationId xmlns:a16="http://schemas.microsoft.com/office/drawing/2014/main" id="{0382D4B5-9B22-85B0-4107-82B391E7A5C9}"/>
              </a:ext>
            </a:extLst>
          </p:cNvPr>
          <p:cNvSpPr>
            <a:spLocks noGrp="1"/>
          </p:cNvSpPr>
          <p:nvPr>
            <p:ph idx="1"/>
          </p:nvPr>
        </p:nvSpPr>
        <p:spPr>
          <a:xfrm>
            <a:off x="474448" y="1853704"/>
            <a:ext cx="8344238" cy="4732187"/>
          </a:xfrm>
        </p:spPr>
        <p:txBody>
          <a:bodyPr>
            <a:noAutofit/>
          </a:bodyPr>
          <a:lstStyle/>
          <a:p>
            <a:r>
              <a:rPr lang="en-US" sz="2200" dirty="0"/>
              <a:t>Attach a brochure/agenda/itinerary for the training</a:t>
            </a:r>
          </a:p>
          <a:p>
            <a:r>
              <a:rPr lang="en-US" sz="2200" dirty="0"/>
              <a:t>If staying at a hotel/motel within the State of Iowa, you must attach a copy of the hotels/motels Human Trafficking Certification (it is not required if your stay is outside the state of Iowa)</a:t>
            </a:r>
          </a:p>
          <a:p>
            <a:r>
              <a:rPr lang="en-US" sz="2200" dirty="0"/>
              <a:t>Deadline for application submittal is TWO weeks before the event</a:t>
            </a:r>
          </a:p>
          <a:p>
            <a:r>
              <a:rPr lang="en-US" sz="2200" dirty="0"/>
              <a:t>If for any reasons something comes up and you are no longer able to attend the training that had been approved, please notify Amy Colwell by email that you need to cancel your request</a:t>
            </a:r>
          </a:p>
          <a:p>
            <a:r>
              <a:rPr lang="en-US" sz="2200" dirty="0"/>
              <a:t>Ineligible Items: Any application under $100, Tips, Room Service, Lodging or transportation costs within 60 miles of employee’s home office (not home address)</a:t>
            </a:r>
          </a:p>
          <a:p>
            <a:endParaRPr lang="en-US" sz="2200" dirty="0"/>
          </a:p>
        </p:txBody>
      </p:sp>
      <p:pic>
        <p:nvPicPr>
          <p:cNvPr id="2" name="Picture 1">
            <a:extLst>
              <a:ext uri="{FF2B5EF4-FFF2-40B4-BE49-F238E27FC236}">
                <a16:creationId xmlns:a16="http://schemas.microsoft.com/office/drawing/2014/main" id="{2258ED0E-408F-CEBE-893A-7BDED8EC7B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701349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4E259E-2AAD-8F8E-BC6E-02149B721C9F}"/>
              </a:ext>
            </a:extLst>
          </p:cNvPr>
          <p:cNvSpPr txBox="1"/>
          <p:nvPr/>
        </p:nvSpPr>
        <p:spPr>
          <a:xfrm>
            <a:off x="827584" y="1109849"/>
            <a:ext cx="7886700" cy="584775"/>
          </a:xfrm>
          <a:prstGeom prst="rect">
            <a:avLst/>
          </a:prstGeom>
          <a:noFill/>
        </p:spPr>
        <p:txBody>
          <a:bodyPr wrap="square" rtlCol="0">
            <a:spAutoFit/>
          </a:bodyPr>
          <a:lstStyle/>
          <a:p>
            <a:r>
              <a:rPr lang="en-US" sz="3200" b="1" dirty="0"/>
              <a:t>Fellowship Application Reminders, continued</a:t>
            </a:r>
          </a:p>
        </p:txBody>
      </p:sp>
      <p:sp>
        <p:nvSpPr>
          <p:cNvPr id="6" name="Content Placeholder 2">
            <a:extLst>
              <a:ext uri="{FF2B5EF4-FFF2-40B4-BE49-F238E27FC236}">
                <a16:creationId xmlns:a16="http://schemas.microsoft.com/office/drawing/2014/main" id="{0382D4B5-9B22-85B0-4107-82B391E7A5C9}"/>
              </a:ext>
            </a:extLst>
          </p:cNvPr>
          <p:cNvSpPr>
            <a:spLocks noGrp="1"/>
          </p:cNvSpPr>
          <p:nvPr>
            <p:ph idx="1"/>
          </p:nvPr>
        </p:nvSpPr>
        <p:spPr>
          <a:xfrm>
            <a:off x="622797" y="1773223"/>
            <a:ext cx="7886700" cy="4732187"/>
          </a:xfrm>
        </p:spPr>
        <p:txBody>
          <a:bodyPr>
            <a:normAutofit/>
          </a:bodyPr>
          <a:lstStyle/>
          <a:p>
            <a:r>
              <a:rPr lang="en-US" sz="2200" dirty="0"/>
              <a:t>All requests are to be submitted to Amy Colwell at </a:t>
            </a:r>
            <a:r>
              <a:rPr lang="en-US" sz="2200" dirty="0">
                <a:hlinkClick r:id="rId3"/>
              </a:rPr>
              <a:t>amy.colwell@iowadot.us</a:t>
            </a:r>
            <a:endParaRPr lang="en-US" sz="2200" dirty="0"/>
          </a:p>
          <a:p>
            <a:endParaRPr lang="en-US" sz="2200" dirty="0"/>
          </a:p>
          <a:p>
            <a:r>
              <a:rPr lang="en-US" sz="2200" u="sng" dirty="0"/>
              <a:t>Reimbursement Requests are to be submitted within </a:t>
            </a:r>
            <a:r>
              <a:rPr lang="en-US" sz="2200" b="1" u="sng" dirty="0"/>
              <a:t>60 days </a:t>
            </a:r>
            <a:r>
              <a:rPr lang="en-US" sz="2200" u="sng" dirty="0"/>
              <a:t>of the training event</a:t>
            </a:r>
          </a:p>
          <a:p>
            <a:pPr marL="0" indent="0">
              <a:buNone/>
            </a:pPr>
            <a:endParaRPr lang="en-US" sz="2200" u="sng" dirty="0"/>
          </a:p>
          <a:p>
            <a:r>
              <a:rPr lang="en-US" sz="2200" dirty="0"/>
              <a:t>Updates to Chapter 12 of the Transit Manager’s Handbook will be coming within the next few months</a:t>
            </a:r>
          </a:p>
        </p:txBody>
      </p:sp>
      <p:pic>
        <p:nvPicPr>
          <p:cNvPr id="2" name="Picture 1">
            <a:extLst>
              <a:ext uri="{FF2B5EF4-FFF2-40B4-BE49-F238E27FC236}">
                <a16:creationId xmlns:a16="http://schemas.microsoft.com/office/drawing/2014/main" id="{D3C6335B-A834-958E-3FBA-731369D529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426498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B2AAB-6CF9-A110-55EA-DF8EA29E758F}"/>
              </a:ext>
            </a:extLst>
          </p:cNvPr>
          <p:cNvSpPr>
            <a:spLocks noGrp="1"/>
          </p:cNvSpPr>
          <p:nvPr>
            <p:ph type="ctrTitle"/>
          </p:nvPr>
        </p:nvSpPr>
        <p:spPr>
          <a:xfrm>
            <a:off x="792088" y="1086456"/>
            <a:ext cx="7772400" cy="700647"/>
          </a:xfrm>
        </p:spPr>
        <p:txBody>
          <a:bodyPr>
            <a:normAutofit/>
          </a:bodyPr>
          <a:lstStyle/>
          <a:p>
            <a:r>
              <a:rPr lang="en-US" sz="3200" b="1" dirty="0"/>
              <a:t>DBE Semi-Annual Report</a:t>
            </a:r>
          </a:p>
        </p:txBody>
      </p:sp>
      <p:sp>
        <p:nvSpPr>
          <p:cNvPr id="3" name="Subtitle 2">
            <a:extLst>
              <a:ext uri="{FF2B5EF4-FFF2-40B4-BE49-F238E27FC236}">
                <a16:creationId xmlns:a16="http://schemas.microsoft.com/office/drawing/2014/main" id="{432FE6AD-B58A-690C-CD37-8C7E61D61699}"/>
              </a:ext>
            </a:extLst>
          </p:cNvPr>
          <p:cNvSpPr>
            <a:spLocks noGrp="1"/>
          </p:cNvSpPr>
          <p:nvPr>
            <p:ph type="subTitle" idx="1"/>
          </p:nvPr>
        </p:nvSpPr>
        <p:spPr>
          <a:xfrm>
            <a:off x="792088" y="1805426"/>
            <a:ext cx="7452320" cy="4503894"/>
          </a:xfrm>
        </p:spPr>
        <p:txBody>
          <a:bodyPr>
            <a:normAutofit/>
          </a:bodyPr>
          <a:lstStyle/>
          <a:p>
            <a:pPr marL="285750" indent="-285750" algn="l">
              <a:buFont typeface="Arial" panose="020B0604020202020204" pitchFamily="34" charset="0"/>
              <a:buChar char="•"/>
            </a:pPr>
            <a:r>
              <a:rPr lang="en-US" sz="2200" dirty="0">
                <a:solidFill>
                  <a:schemeClr val="tx1"/>
                </a:solidFill>
              </a:rPr>
              <a:t>Iowa DOT submitted the semi-annual DBE report to the FTA on June 1</a:t>
            </a:r>
          </a:p>
          <a:p>
            <a:pPr marL="285750" indent="-285750" algn="l">
              <a:buFont typeface="Arial" panose="020B0604020202020204" pitchFamily="34" charset="0"/>
              <a:buChar char="•"/>
            </a:pPr>
            <a:r>
              <a:rPr lang="en-US" sz="2200" dirty="0">
                <a:solidFill>
                  <a:schemeClr val="tx1"/>
                </a:solidFill>
              </a:rPr>
              <a:t>This report tallies up the reports submitted by the regional and small urban transit agencies plus the metropolitan planning organizations and regional planning affiliations</a:t>
            </a:r>
          </a:p>
          <a:p>
            <a:pPr marL="285750" indent="-285750" algn="l">
              <a:buFont typeface="Arial" panose="020B0604020202020204" pitchFamily="34" charset="0"/>
              <a:buChar char="•"/>
            </a:pPr>
            <a:r>
              <a:rPr lang="en-US" sz="2200" dirty="0">
                <a:solidFill>
                  <a:schemeClr val="tx1"/>
                </a:solidFill>
              </a:rPr>
              <a:t>Our current three-year DBE goal is 0.14%</a:t>
            </a:r>
          </a:p>
          <a:p>
            <a:pPr marL="285750" indent="-285750" algn="l">
              <a:buFont typeface="Arial" panose="020B0604020202020204" pitchFamily="34" charset="0"/>
              <a:buChar char="•"/>
            </a:pPr>
            <a:r>
              <a:rPr lang="en-US" sz="2200" dirty="0">
                <a:solidFill>
                  <a:schemeClr val="tx1"/>
                </a:solidFill>
              </a:rPr>
              <a:t>We topped the goal for this reporting period with 0.16% DBE participation</a:t>
            </a:r>
          </a:p>
          <a:p>
            <a:pPr marL="285750" indent="-285750" algn="l">
              <a:buFont typeface="Arial" panose="020B0604020202020204" pitchFamily="34" charset="0"/>
              <a:buChar char="•"/>
            </a:pPr>
            <a:r>
              <a:rPr lang="en-US" sz="2200" dirty="0">
                <a:solidFill>
                  <a:schemeClr val="tx1"/>
                </a:solidFill>
              </a:rPr>
              <a:t>Please keep looking for DBE opportunities and encouraging potential DBEs to apply to the program</a:t>
            </a:r>
          </a:p>
          <a:p>
            <a:pPr marL="285750" indent="-285750" algn="l">
              <a:buFont typeface="Arial" panose="020B0604020202020204" pitchFamily="34" charset="0"/>
              <a:buChar char="•"/>
            </a:pPr>
            <a:r>
              <a:rPr lang="en-US" sz="2200" dirty="0">
                <a:solidFill>
                  <a:schemeClr val="tx1"/>
                </a:solidFill>
              </a:rPr>
              <a:t>Transit agencies and MPOs/RPAs next semi-annual report is due to the Iowa DOT by November 1</a:t>
            </a:r>
            <a:endParaRPr lang="en-US" dirty="0">
              <a:solidFill>
                <a:schemeClr val="tx1"/>
              </a:solidFill>
            </a:endParaRPr>
          </a:p>
        </p:txBody>
      </p:sp>
      <p:pic>
        <p:nvPicPr>
          <p:cNvPr id="5" name="Picture 4">
            <a:extLst>
              <a:ext uri="{FF2B5EF4-FFF2-40B4-BE49-F238E27FC236}">
                <a16:creationId xmlns:a16="http://schemas.microsoft.com/office/drawing/2014/main" id="{DC16D034-C746-248B-094D-30E02A64BE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2212641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B2AAB-6CF9-A110-55EA-DF8EA29E758F}"/>
              </a:ext>
            </a:extLst>
          </p:cNvPr>
          <p:cNvSpPr>
            <a:spLocks noGrp="1"/>
          </p:cNvSpPr>
          <p:nvPr>
            <p:ph type="ctrTitle"/>
          </p:nvPr>
        </p:nvSpPr>
        <p:spPr>
          <a:xfrm>
            <a:off x="792087" y="980728"/>
            <a:ext cx="7772400" cy="445261"/>
          </a:xfrm>
        </p:spPr>
        <p:txBody>
          <a:bodyPr>
            <a:noAutofit/>
          </a:bodyPr>
          <a:lstStyle/>
          <a:p>
            <a:r>
              <a:rPr lang="en-US" sz="3200" b="1" dirty="0"/>
              <a:t>UZA Boundaries</a:t>
            </a:r>
          </a:p>
        </p:txBody>
      </p:sp>
      <p:sp>
        <p:nvSpPr>
          <p:cNvPr id="3" name="Subtitle 2">
            <a:extLst>
              <a:ext uri="{FF2B5EF4-FFF2-40B4-BE49-F238E27FC236}">
                <a16:creationId xmlns:a16="http://schemas.microsoft.com/office/drawing/2014/main" id="{432FE6AD-B58A-690C-CD37-8C7E61D61699}"/>
              </a:ext>
            </a:extLst>
          </p:cNvPr>
          <p:cNvSpPr>
            <a:spLocks noGrp="1"/>
          </p:cNvSpPr>
          <p:nvPr>
            <p:ph type="subTitle" idx="1"/>
          </p:nvPr>
        </p:nvSpPr>
        <p:spPr>
          <a:xfrm>
            <a:off x="839987" y="1384097"/>
            <a:ext cx="7452320" cy="4503894"/>
          </a:xfrm>
        </p:spPr>
        <p:txBody>
          <a:bodyPr>
            <a:normAutofit/>
          </a:bodyPr>
          <a:lstStyle/>
          <a:p>
            <a:pPr marL="285750" indent="-285750" algn="l">
              <a:buFont typeface="Arial" panose="020B0604020202020204" pitchFamily="34" charset="0"/>
              <a:buChar char="•"/>
            </a:pPr>
            <a:r>
              <a:rPr lang="en-US" sz="2200" dirty="0">
                <a:solidFill>
                  <a:schemeClr val="tx1"/>
                </a:solidFill>
              </a:rPr>
              <a:t>With the finalization of the 2020 Census, new Urbanized Area (UZA) Boundaries were released in late 2022</a:t>
            </a:r>
          </a:p>
          <a:p>
            <a:pPr marL="285750" indent="-285750" algn="l">
              <a:buFont typeface="Arial" panose="020B0604020202020204" pitchFamily="34" charset="0"/>
              <a:buChar char="•"/>
            </a:pPr>
            <a:endParaRPr lang="en-US" sz="2200" dirty="0">
              <a:solidFill>
                <a:schemeClr val="tx1"/>
              </a:solidFill>
            </a:endParaRPr>
          </a:p>
          <a:p>
            <a:pPr marL="285750" indent="-285750" algn="l">
              <a:buFont typeface="Arial" panose="020B0604020202020204" pitchFamily="34" charset="0"/>
              <a:buChar char="•"/>
            </a:pPr>
            <a:endParaRPr lang="en-US" dirty="0">
              <a:solidFill>
                <a:schemeClr val="tx1"/>
              </a:solidFill>
            </a:endParaRPr>
          </a:p>
        </p:txBody>
      </p:sp>
      <p:pic>
        <p:nvPicPr>
          <p:cNvPr id="6" name="Picture 5" descr="Map&#10;&#10;Description automatically generated">
            <a:extLst>
              <a:ext uri="{FF2B5EF4-FFF2-40B4-BE49-F238E27FC236}">
                <a16:creationId xmlns:a16="http://schemas.microsoft.com/office/drawing/2014/main" id="{6E0FF318-5BC2-54DC-B491-4854C3D3A0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530" y="2060848"/>
            <a:ext cx="5963957" cy="4608512"/>
          </a:xfrm>
          <a:prstGeom prst="rect">
            <a:avLst/>
          </a:prstGeom>
        </p:spPr>
      </p:pic>
      <p:sp>
        <p:nvSpPr>
          <p:cNvPr id="7" name="TextBox 6">
            <a:extLst>
              <a:ext uri="{FF2B5EF4-FFF2-40B4-BE49-F238E27FC236}">
                <a16:creationId xmlns:a16="http://schemas.microsoft.com/office/drawing/2014/main" id="{ED88FA71-246B-692D-80F5-50BC0F8B5F8F}"/>
              </a:ext>
            </a:extLst>
          </p:cNvPr>
          <p:cNvSpPr txBox="1"/>
          <p:nvPr/>
        </p:nvSpPr>
        <p:spPr>
          <a:xfrm flipH="1">
            <a:off x="647098" y="2420888"/>
            <a:ext cx="1969997"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t>UZAs are areas with populations of 50,000 or more </a:t>
            </a:r>
          </a:p>
        </p:txBody>
      </p:sp>
      <p:pic>
        <p:nvPicPr>
          <p:cNvPr id="5" name="Picture 4">
            <a:extLst>
              <a:ext uri="{FF2B5EF4-FFF2-40B4-BE49-F238E27FC236}">
                <a16:creationId xmlns:a16="http://schemas.microsoft.com/office/drawing/2014/main" id="{5F98F1FA-42EE-D77A-A04C-82DEA4BF7B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1175866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B2AAB-6CF9-A110-55EA-DF8EA29E758F}"/>
              </a:ext>
            </a:extLst>
          </p:cNvPr>
          <p:cNvSpPr>
            <a:spLocks noGrp="1"/>
          </p:cNvSpPr>
          <p:nvPr>
            <p:ph type="ctrTitle"/>
          </p:nvPr>
        </p:nvSpPr>
        <p:spPr>
          <a:xfrm>
            <a:off x="792088" y="1052666"/>
            <a:ext cx="7772400" cy="445261"/>
          </a:xfrm>
        </p:spPr>
        <p:txBody>
          <a:bodyPr>
            <a:noAutofit/>
          </a:bodyPr>
          <a:lstStyle/>
          <a:p>
            <a:r>
              <a:rPr lang="en-US" sz="3200" b="1" dirty="0"/>
              <a:t>UZA Boundaries</a:t>
            </a:r>
          </a:p>
        </p:txBody>
      </p:sp>
      <p:sp>
        <p:nvSpPr>
          <p:cNvPr id="3" name="Subtitle 2">
            <a:extLst>
              <a:ext uri="{FF2B5EF4-FFF2-40B4-BE49-F238E27FC236}">
                <a16:creationId xmlns:a16="http://schemas.microsoft.com/office/drawing/2014/main" id="{432FE6AD-B58A-690C-CD37-8C7E61D61699}"/>
              </a:ext>
            </a:extLst>
          </p:cNvPr>
          <p:cNvSpPr>
            <a:spLocks noGrp="1"/>
          </p:cNvSpPr>
          <p:nvPr>
            <p:ph type="subTitle" idx="1"/>
          </p:nvPr>
        </p:nvSpPr>
        <p:spPr>
          <a:xfrm>
            <a:off x="850277" y="1497927"/>
            <a:ext cx="7452320" cy="5213255"/>
          </a:xfrm>
        </p:spPr>
        <p:txBody>
          <a:bodyPr>
            <a:normAutofit/>
          </a:bodyPr>
          <a:lstStyle/>
          <a:p>
            <a:pPr marL="285750" indent="-285750" algn="l">
              <a:buFont typeface="Arial" panose="020B0604020202020204" pitchFamily="34" charset="0"/>
              <a:buChar char="•"/>
            </a:pPr>
            <a:r>
              <a:rPr lang="en-US" sz="2200" dirty="0">
                <a:solidFill>
                  <a:schemeClr val="tx1"/>
                </a:solidFill>
              </a:rPr>
              <a:t>Summarized from </a:t>
            </a:r>
            <a:r>
              <a:rPr lang="en-US" sz="2200" dirty="0">
                <a:solidFill>
                  <a:schemeClr val="tx1"/>
                </a:solidFill>
                <a:hlinkClick r:id="rId3"/>
              </a:rPr>
              <a:t>FTA Circular 9040.1G</a:t>
            </a:r>
            <a:r>
              <a:rPr lang="en-US" sz="2200" dirty="0">
                <a:solidFill>
                  <a:schemeClr val="tx1"/>
                </a:solidFill>
              </a:rPr>
              <a:t>, the 5311 Circular:</a:t>
            </a:r>
          </a:p>
          <a:p>
            <a:pPr marL="742950" lvl="1" indent="-285750" algn="l">
              <a:buFont typeface="Arial" panose="020B0604020202020204" pitchFamily="34" charset="0"/>
              <a:buChar char="•"/>
            </a:pPr>
            <a:r>
              <a:rPr lang="en-US" sz="2000" dirty="0">
                <a:solidFill>
                  <a:schemeClr val="tx1"/>
                </a:solidFill>
              </a:rPr>
              <a:t>FTA Section 5307 provides funding for capital assistance, planning, and operating assistance for public transportation </a:t>
            </a:r>
            <a:r>
              <a:rPr lang="en-US" sz="2000" u="sng" dirty="0">
                <a:solidFill>
                  <a:schemeClr val="tx1"/>
                </a:solidFill>
              </a:rPr>
              <a:t>in UZAs</a:t>
            </a:r>
            <a:endParaRPr lang="en-US" sz="2000" dirty="0">
              <a:solidFill>
                <a:schemeClr val="tx1"/>
              </a:solidFill>
            </a:endParaRPr>
          </a:p>
          <a:p>
            <a:pPr marL="742950" lvl="1" indent="-285750" algn="l">
              <a:buFont typeface="Arial" panose="020B0604020202020204" pitchFamily="34" charset="0"/>
              <a:buChar char="•"/>
            </a:pPr>
            <a:r>
              <a:rPr lang="en-US" sz="2000" dirty="0">
                <a:solidFill>
                  <a:schemeClr val="tx1"/>
                </a:solidFill>
              </a:rPr>
              <a:t>The purpose of the FTA Section 5311 program is to support public transportation for people living in any area </a:t>
            </a:r>
            <a:r>
              <a:rPr lang="en-US" sz="2000" u="sng" dirty="0">
                <a:solidFill>
                  <a:schemeClr val="tx1"/>
                </a:solidFill>
              </a:rPr>
              <a:t>outside of a UZA</a:t>
            </a:r>
            <a:r>
              <a:rPr lang="en-US" sz="2000" dirty="0">
                <a:solidFill>
                  <a:schemeClr val="tx1"/>
                </a:solidFill>
              </a:rPr>
              <a:t> as designated by the Bureau of the Census</a:t>
            </a:r>
          </a:p>
          <a:p>
            <a:pPr marL="285750" indent="-285750" algn="l">
              <a:buFont typeface="Arial" panose="020B0604020202020204" pitchFamily="34" charset="0"/>
              <a:buChar char="•"/>
            </a:pPr>
            <a:r>
              <a:rPr lang="en-US" sz="2200" dirty="0">
                <a:solidFill>
                  <a:schemeClr val="tx1"/>
                </a:solidFill>
              </a:rPr>
              <a:t>Therefore, with the updated UZA boundaries, there may now be areas that regional transit agencies cannot provide trips in using 5311 funding – where both the origin and destination are now in the UZA</a:t>
            </a:r>
          </a:p>
          <a:p>
            <a:pPr marL="285750" indent="-285750" algn="l">
              <a:buFont typeface="Arial" panose="020B0604020202020204" pitchFamily="34" charset="0"/>
              <a:buChar char="•"/>
            </a:pPr>
            <a:r>
              <a:rPr lang="en-US" sz="2200" dirty="0">
                <a:solidFill>
                  <a:schemeClr val="tx1"/>
                </a:solidFill>
              </a:rPr>
              <a:t>If any regional and large urban systems want to meet to discuss UZA boundaries and public transit services, Iowa DOT staff is available – please email Kristin, </a:t>
            </a:r>
            <a:r>
              <a:rPr lang="en-US" sz="2200" dirty="0">
                <a:solidFill>
                  <a:schemeClr val="tx1"/>
                </a:solidFill>
                <a:hlinkClick r:id="rId4"/>
              </a:rPr>
              <a:t>kristin.haar@iowadot.us</a:t>
            </a:r>
            <a:r>
              <a:rPr lang="en-US" sz="2200" dirty="0">
                <a:solidFill>
                  <a:schemeClr val="tx1"/>
                </a:solidFill>
              </a:rPr>
              <a:t> </a:t>
            </a:r>
          </a:p>
        </p:txBody>
      </p:sp>
      <p:pic>
        <p:nvPicPr>
          <p:cNvPr id="5" name="Picture 4">
            <a:extLst>
              <a:ext uri="{FF2B5EF4-FFF2-40B4-BE49-F238E27FC236}">
                <a16:creationId xmlns:a16="http://schemas.microsoft.com/office/drawing/2014/main" id="{E6B14E3F-8B18-9EF1-025C-A411013494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816308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B2AAB-6CF9-A110-55EA-DF8EA29E758F}"/>
              </a:ext>
            </a:extLst>
          </p:cNvPr>
          <p:cNvSpPr>
            <a:spLocks noGrp="1"/>
          </p:cNvSpPr>
          <p:nvPr>
            <p:ph type="ctrTitle"/>
          </p:nvPr>
        </p:nvSpPr>
        <p:spPr>
          <a:xfrm>
            <a:off x="792088" y="1084655"/>
            <a:ext cx="7772400" cy="445261"/>
          </a:xfrm>
        </p:spPr>
        <p:txBody>
          <a:bodyPr>
            <a:noAutofit/>
          </a:bodyPr>
          <a:lstStyle/>
          <a:p>
            <a:r>
              <a:rPr lang="en-US" sz="3200" b="1" dirty="0"/>
              <a:t>Shortfall Funding Contracts</a:t>
            </a:r>
          </a:p>
        </p:txBody>
      </p:sp>
      <p:sp>
        <p:nvSpPr>
          <p:cNvPr id="3" name="Subtitle 2">
            <a:extLst>
              <a:ext uri="{FF2B5EF4-FFF2-40B4-BE49-F238E27FC236}">
                <a16:creationId xmlns:a16="http://schemas.microsoft.com/office/drawing/2014/main" id="{432FE6AD-B58A-690C-CD37-8C7E61D61699}"/>
              </a:ext>
            </a:extLst>
          </p:cNvPr>
          <p:cNvSpPr>
            <a:spLocks noGrp="1"/>
          </p:cNvSpPr>
          <p:nvPr>
            <p:ph type="subTitle" idx="1"/>
          </p:nvPr>
        </p:nvSpPr>
        <p:spPr>
          <a:xfrm>
            <a:off x="792088" y="1660132"/>
            <a:ext cx="7724501" cy="5213255"/>
          </a:xfrm>
        </p:spPr>
        <p:txBody>
          <a:bodyPr>
            <a:normAutofit/>
          </a:bodyPr>
          <a:lstStyle/>
          <a:p>
            <a:pPr marL="457200" marR="457200" indent="-342900" algn="l">
              <a:spcBef>
                <a:spcPts val="0"/>
              </a:spcBef>
              <a:spcAft>
                <a:spcPts val="0"/>
              </a:spcAft>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In January 2023, the Iowa Transportation Commission approved providing shortfall funding from a combination of funding underruns in open FTA grants and unobligated CMAQ and Section 5339 formula dollars.  These funds will go to open replacement vehicle contracts where the contract amount was not sufficient to cover the federal portion of higher vehicle prices</a:t>
            </a:r>
          </a:p>
          <a:p>
            <a:pPr marL="114300" marR="457200" algn="just">
              <a:spcBef>
                <a:spcPts val="0"/>
              </a:spcBef>
              <a:spcAft>
                <a:spcPts val="0"/>
              </a:spcAft>
            </a:pPr>
            <a:endParaRPr lang="en-US" sz="2200" dirty="0">
              <a:solidFill>
                <a:schemeClr val="tx1"/>
              </a:solidFill>
              <a:latin typeface="Calibri" panose="020F0502020204030204" pitchFamily="34" charset="0"/>
              <a:cs typeface="Calibri" panose="020F0502020204030204" pitchFamily="34" charset="0"/>
            </a:endParaRPr>
          </a:p>
          <a:p>
            <a:pPr marL="457200" marR="457200"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This shortfall funding will be provided to 24 transit systems for 189 vehicles</a:t>
            </a:r>
          </a:p>
          <a:p>
            <a:pPr marL="457200" marR="457200" indent="-342900" algn="just">
              <a:spcBef>
                <a:spcPts val="0"/>
              </a:spcBef>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2200" dirty="0">
              <a:solidFill>
                <a:schemeClr val="tx1"/>
              </a:solidFill>
            </a:endParaRPr>
          </a:p>
        </p:txBody>
      </p:sp>
      <p:pic>
        <p:nvPicPr>
          <p:cNvPr id="5" name="Picture 4">
            <a:extLst>
              <a:ext uri="{FF2B5EF4-FFF2-40B4-BE49-F238E27FC236}">
                <a16:creationId xmlns:a16="http://schemas.microsoft.com/office/drawing/2014/main" id="{7B2588F6-54DB-6713-74B9-CCCC984D40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662547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B2AAB-6CF9-A110-55EA-DF8EA29E758F}"/>
              </a:ext>
            </a:extLst>
          </p:cNvPr>
          <p:cNvSpPr>
            <a:spLocks noGrp="1"/>
          </p:cNvSpPr>
          <p:nvPr>
            <p:ph type="ctrTitle"/>
          </p:nvPr>
        </p:nvSpPr>
        <p:spPr>
          <a:xfrm>
            <a:off x="820692" y="1070906"/>
            <a:ext cx="7772400" cy="445261"/>
          </a:xfrm>
        </p:spPr>
        <p:txBody>
          <a:bodyPr>
            <a:noAutofit/>
          </a:bodyPr>
          <a:lstStyle/>
          <a:p>
            <a:r>
              <a:rPr lang="en-US" sz="3200" b="1" dirty="0"/>
              <a:t>Shortfall Funding Contracts</a:t>
            </a:r>
          </a:p>
        </p:txBody>
      </p:sp>
      <p:sp>
        <p:nvSpPr>
          <p:cNvPr id="3" name="Subtitle 2">
            <a:extLst>
              <a:ext uri="{FF2B5EF4-FFF2-40B4-BE49-F238E27FC236}">
                <a16:creationId xmlns:a16="http://schemas.microsoft.com/office/drawing/2014/main" id="{432FE6AD-B58A-690C-CD37-8C7E61D61699}"/>
              </a:ext>
            </a:extLst>
          </p:cNvPr>
          <p:cNvSpPr>
            <a:spLocks noGrp="1"/>
          </p:cNvSpPr>
          <p:nvPr>
            <p:ph type="subTitle" idx="1"/>
          </p:nvPr>
        </p:nvSpPr>
        <p:spPr>
          <a:xfrm>
            <a:off x="839987" y="1592978"/>
            <a:ext cx="7452320" cy="5145073"/>
          </a:xfrm>
        </p:spPr>
        <p:txBody>
          <a:bodyPr>
            <a:normAutofit/>
          </a:bodyPr>
          <a:lstStyle/>
          <a:p>
            <a:pPr marL="457200" marR="457200" indent="-342900" algn="just">
              <a:spcBef>
                <a:spcPts val="0"/>
              </a:spcBef>
              <a:buFont typeface="Arial" panose="020B0604020202020204" pitchFamily="34" charset="0"/>
              <a:buChar char="•"/>
            </a:pPr>
            <a:r>
              <a:rPr lang="en-US" sz="2200" dirty="0">
                <a:solidFill>
                  <a:schemeClr val="tx1"/>
                </a:solidFill>
                <a:cs typeface="Calibri" panose="020F0502020204030204" pitchFamily="34" charset="0"/>
              </a:rPr>
              <a:t>Iowa DOT is identifying open FTA grants to amend in the vehicles needing shortfall funding</a:t>
            </a:r>
          </a:p>
          <a:p>
            <a:pPr marL="457200" marR="457200" indent="-342900" algn="just">
              <a:spcBef>
                <a:spcPts val="0"/>
              </a:spcBef>
              <a:buFont typeface="Arial" panose="020B0604020202020204" pitchFamily="34" charset="0"/>
              <a:buChar char="•"/>
            </a:pPr>
            <a:r>
              <a:rPr lang="en-US" sz="2200" dirty="0">
                <a:solidFill>
                  <a:schemeClr val="tx1"/>
                </a:solidFill>
                <a:cs typeface="Calibri" panose="020F0502020204030204" pitchFamily="34" charset="0"/>
              </a:rPr>
              <a:t>In working to add the vehicles to the grants, Iowa DOT staff discovered most of those vehicles to receive shortfall funding have not been amended into the current Transportation Improvement Program (TIP)</a:t>
            </a:r>
          </a:p>
          <a:p>
            <a:pPr marL="914400" marR="457200" lvl="1" indent="-342900" algn="just">
              <a:spcBef>
                <a:spcPts val="0"/>
              </a:spcBef>
              <a:buFont typeface="Arial" panose="020B0604020202020204" pitchFamily="34" charset="0"/>
              <a:buChar char="•"/>
            </a:pPr>
            <a:r>
              <a:rPr lang="en-US" sz="2200" dirty="0">
                <a:solidFill>
                  <a:schemeClr val="tx1"/>
                </a:solidFill>
                <a:cs typeface="Calibri" panose="020F0502020204030204" pitchFamily="34" charset="0"/>
              </a:rPr>
              <a:t>Projects must be in the TIP to receive federal funding</a:t>
            </a:r>
          </a:p>
          <a:p>
            <a:pPr marL="914400" marR="457200" lvl="1" indent="-342900" algn="just">
              <a:spcBef>
                <a:spcPts val="0"/>
              </a:spcBef>
              <a:buFont typeface="Arial" panose="020B0604020202020204" pitchFamily="34" charset="0"/>
              <a:buChar char="•"/>
            </a:pPr>
            <a:r>
              <a:rPr lang="en-US" sz="2200" dirty="0">
                <a:solidFill>
                  <a:schemeClr val="tx1"/>
                </a:solidFill>
                <a:cs typeface="Calibri" panose="020F0502020204030204" pitchFamily="34" charset="0"/>
              </a:rPr>
              <a:t>The vehicles receiving shortfall funding were listed on the spreadsheets sent to each transit agency on December 16, 2022</a:t>
            </a:r>
          </a:p>
          <a:p>
            <a:pPr marL="457200" marR="457200" indent="-342900" algn="just">
              <a:spcBef>
                <a:spcPts val="0"/>
              </a:spcBef>
              <a:buFont typeface="Arial" panose="020B0604020202020204" pitchFamily="34" charset="0"/>
              <a:buChar char="•"/>
            </a:pPr>
            <a:r>
              <a:rPr lang="en-US" sz="2200" u="sng" dirty="0">
                <a:solidFill>
                  <a:schemeClr val="tx1"/>
                </a:solidFill>
                <a:cs typeface="Calibri" panose="020F0502020204030204" pitchFamily="34" charset="0"/>
              </a:rPr>
              <a:t>Transit agencies are asked </a:t>
            </a:r>
            <a:r>
              <a:rPr lang="en-US" sz="2200" dirty="0">
                <a:solidFill>
                  <a:schemeClr val="tx1"/>
                </a:solidFill>
                <a:cs typeface="Calibri" panose="020F0502020204030204" pitchFamily="34" charset="0"/>
              </a:rPr>
              <a:t>to work with their MPO or RPA </a:t>
            </a:r>
            <a:r>
              <a:rPr lang="en-US" sz="2200" u="sng" dirty="0">
                <a:solidFill>
                  <a:schemeClr val="tx1"/>
                </a:solidFill>
                <a:cs typeface="Calibri" panose="020F0502020204030204" pitchFamily="34" charset="0"/>
              </a:rPr>
              <a:t>to amend their shortfall-funded vehicle(s) into the TIP ASAP</a:t>
            </a:r>
          </a:p>
          <a:p>
            <a:pPr marL="914400" marR="457200" lvl="1" indent="-342900" algn="just">
              <a:spcBef>
                <a:spcPts val="0"/>
              </a:spcBef>
              <a:buFont typeface="Arial" panose="020B0604020202020204" pitchFamily="34" charset="0"/>
              <a:buChar char="•"/>
            </a:pPr>
            <a:endParaRPr lang="en-US" sz="2200" dirty="0">
              <a:solidFill>
                <a:schemeClr val="tx1"/>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2200" dirty="0">
              <a:solidFill>
                <a:schemeClr val="tx1"/>
              </a:solidFill>
            </a:endParaRPr>
          </a:p>
        </p:txBody>
      </p:sp>
      <p:pic>
        <p:nvPicPr>
          <p:cNvPr id="5" name="Picture 4">
            <a:extLst>
              <a:ext uri="{FF2B5EF4-FFF2-40B4-BE49-F238E27FC236}">
                <a16:creationId xmlns:a16="http://schemas.microsoft.com/office/drawing/2014/main" id="{0AFFE9CF-D980-D04E-9DDD-6BA4B907C6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951758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B2AAB-6CF9-A110-55EA-DF8EA29E758F}"/>
              </a:ext>
            </a:extLst>
          </p:cNvPr>
          <p:cNvSpPr>
            <a:spLocks noGrp="1"/>
          </p:cNvSpPr>
          <p:nvPr>
            <p:ph type="ctrTitle"/>
          </p:nvPr>
        </p:nvSpPr>
        <p:spPr>
          <a:xfrm>
            <a:off x="800949" y="1120848"/>
            <a:ext cx="7772400" cy="445261"/>
          </a:xfrm>
        </p:spPr>
        <p:txBody>
          <a:bodyPr>
            <a:noAutofit/>
          </a:bodyPr>
          <a:lstStyle/>
          <a:p>
            <a:r>
              <a:rPr lang="en-US" sz="3200" b="1" dirty="0"/>
              <a:t>Public Transit Infrastructure Grant (PTIG)</a:t>
            </a:r>
          </a:p>
        </p:txBody>
      </p:sp>
      <p:sp>
        <p:nvSpPr>
          <p:cNvPr id="3" name="Subtitle 2">
            <a:extLst>
              <a:ext uri="{FF2B5EF4-FFF2-40B4-BE49-F238E27FC236}">
                <a16:creationId xmlns:a16="http://schemas.microsoft.com/office/drawing/2014/main" id="{432FE6AD-B58A-690C-CD37-8C7E61D61699}"/>
              </a:ext>
            </a:extLst>
          </p:cNvPr>
          <p:cNvSpPr>
            <a:spLocks noGrp="1"/>
          </p:cNvSpPr>
          <p:nvPr>
            <p:ph type="subTitle" idx="1"/>
          </p:nvPr>
        </p:nvSpPr>
        <p:spPr>
          <a:xfrm>
            <a:off x="839987" y="1655707"/>
            <a:ext cx="7452320" cy="5145073"/>
          </a:xfrm>
        </p:spPr>
        <p:txBody>
          <a:bodyPr>
            <a:normAutofit/>
          </a:bodyPr>
          <a:lstStyle/>
          <a:p>
            <a:pPr marL="457200" marR="457200"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Iowa DOT received eight FY24 PTIG applications</a:t>
            </a:r>
          </a:p>
          <a:p>
            <a:pPr marL="457200" marR="457200"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The total amount </a:t>
            </a:r>
            <a:r>
              <a:rPr lang="en-US" sz="2200" u="sng" dirty="0">
                <a:solidFill>
                  <a:schemeClr val="tx1"/>
                </a:solidFill>
                <a:latin typeface="Calibri" panose="020F0502020204030204" pitchFamily="34" charset="0"/>
                <a:cs typeface="Calibri" panose="020F0502020204030204" pitchFamily="34" charset="0"/>
              </a:rPr>
              <a:t>requested</a:t>
            </a:r>
            <a:r>
              <a:rPr lang="en-US" sz="2200" dirty="0">
                <a:solidFill>
                  <a:schemeClr val="tx1"/>
                </a:solidFill>
                <a:latin typeface="Calibri" panose="020F0502020204030204" pitchFamily="34" charset="0"/>
                <a:cs typeface="Calibri" panose="020F0502020204030204" pitchFamily="34" charset="0"/>
              </a:rPr>
              <a:t> was </a:t>
            </a:r>
            <a:r>
              <a:rPr lang="en-US" sz="2200" u="sng" dirty="0">
                <a:solidFill>
                  <a:schemeClr val="tx1"/>
                </a:solidFill>
                <a:latin typeface="Calibri" panose="020F0502020204030204" pitchFamily="34" charset="0"/>
                <a:cs typeface="Calibri" panose="020F0502020204030204" pitchFamily="34" charset="0"/>
              </a:rPr>
              <a:t>$3,161,250</a:t>
            </a:r>
          </a:p>
          <a:p>
            <a:pPr marL="457200" marR="457200"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Total amount of PTIG funding </a:t>
            </a:r>
            <a:r>
              <a:rPr lang="en-US" sz="2200" u="sng" dirty="0">
                <a:solidFill>
                  <a:schemeClr val="tx1"/>
                </a:solidFill>
                <a:latin typeface="Calibri" panose="020F0502020204030204" pitchFamily="34" charset="0"/>
                <a:cs typeface="Calibri" panose="020F0502020204030204" pitchFamily="34" charset="0"/>
              </a:rPr>
              <a:t>available</a:t>
            </a:r>
            <a:r>
              <a:rPr lang="en-US" sz="2200" dirty="0">
                <a:solidFill>
                  <a:schemeClr val="tx1"/>
                </a:solidFill>
                <a:latin typeface="Calibri" panose="020F0502020204030204" pitchFamily="34" charset="0"/>
                <a:cs typeface="Calibri" panose="020F0502020204030204" pitchFamily="34" charset="0"/>
              </a:rPr>
              <a:t> is </a:t>
            </a:r>
            <a:r>
              <a:rPr lang="en-US" sz="2200" u="sng" dirty="0">
                <a:solidFill>
                  <a:schemeClr val="tx1"/>
                </a:solidFill>
                <a:latin typeface="Calibri" panose="020F0502020204030204" pitchFamily="34" charset="0"/>
                <a:cs typeface="Calibri" panose="020F0502020204030204" pitchFamily="34" charset="0"/>
              </a:rPr>
              <a:t>$1,000,000 </a:t>
            </a:r>
          </a:p>
          <a:p>
            <a:pPr marL="457200" marR="457200"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The maximum project award is 40% of the funding available or $400,000</a:t>
            </a:r>
          </a:p>
          <a:p>
            <a:pPr marL="457200" marR="457200"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Iowa DOT staff will score the applications and take funding recommendations to the Iowa Transportation Commission Workshop on July 11, 2023, with approval occurring at the Commission Meeting on August 8, 2023</a:t>
            </a:r>
            <a:endParaRPr lang="en-US" sz="2200" u="sng" dirty="0">
              <a:solidFill>
                <a:schemeClr val="tx1"/>
              </a:solidFill>
              <a:latin typeface="Calibri" panose="020F0502020204030204" pitchFamily="34" charset="0"/>
              <a:cs typeface="Calibri" panose="020F0502020204030204" pitchFamily="34" charset="0"/>
            </a:endParaRPr>
          </a:p>
          <a:p>
            <a:pPr marL="914400" marR="457200" lvl="1" indent="-342900" algn="just">
              <a:spcBef>
                <a:spcPts val="0"/>
              </a:spcBef>
              <a:buFont typeface="Arial" panose="020B0604020202020204" pitchFamily="34" charset="0"/>
              <a:buChar char="•"/>
            </a:pPr>
            <a:endParaRPr lang="en-US" sz="2200" dirty="0">
              <a:solidFill>
                <a:schemeClr val="tx1"/>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2200" dirty="0">
              <a:solidFill>
                <a:schemeClr val="tx1"/>
              </a:solidFill>
            </a:endParaRPr>
          </a:p>
        </p:txBody>
      </p:sp>
      <p:pic>
        <p:nvPicPr>
          <p:cNvPr id="5" name="Picture 4">
            <a:extLst>
              <a:ext uri="{FF2B5EF4-FFF2-40B4-BE49-F238E27FC236}">
                <a16:creationId xmlns:a16="http://schemas.microsoft.com/office/drawing/2014/main" id="{E9336565-DCCE-EF62-8975-BD7ED79D91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85942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B2AAB-6CF9-A110-55EA-DF8EA29E758F}"/>
              </a:ext>
            </a:extLst>
          </p:cNvPr>
          <p:cNvSpPr>
            <a:spLocks noGrp="1"/>
          </p:cNvSpPr>
          <p:nvPr>
            <p:ph type="ctrTitle"/>
          </p:nvPr>
        </p:nvSpPr>
        <p:spPr>
          <a:xfrm>
            <a:off x="792088" y="1080828"/>
            <a:ext cx="7772400" cy="445261"/>
          </a:xfrm>
        </p:spPr>
        <p:txBody>
          <a:bodyPr>
            <a:noAutofit/>
          </a:bodyPr>
          <a:lstStyle/>
          <a:p>
            <a:r>
              <a:rPr lang="en-US" sz="3200" b="1" dirty="0"/>
              <a:t>Vehicle Replacement List</a:t>
            </a:r>
          </a:p>
        </p:txBody>
      </p:sp>
      <p:sp>
        <p:nvSpPr>
          <p:cNvPr id="3" name="Subtitle 2">
            <a:extLst>
              <a:ext uri="{FF2B5EF4-FFF2-40B4-BE49-F238E27FC236}">
                <a16:creationId xmlns:a16="http://schemas.microsoft.com/office/drawing/2014/main" id="{432FE6AD-B58A-690C-CD37-8C7E61D61699}"/>
              </a:ext>
            </a:extLst>
          </p:cNvPr>
          <p:cNvSpPr>
            <a:spLocks noGrp="1"/>
          </p:cNvSpPr>
          <p:nvPr>
            <p:ph type="subTitle" idx="1"/>
          </p:nvPr>
        </p:nvSpPr>
        <p:spPr>
          <a:xfrm>
            <a:off x="839987" y="1575667"/>
            <a:ext cx="7452320" cy="5145073"/>
          </a:xfrm>
        </p:spPr>
        <p:txBody>
          <a:bodyPr>
            <a:normAutofit/>
          </a:bodyPr>
          <a:lstStyle/>
          <a:p>
            <a:pPr marL="457200" marR="457200"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Iowa DOT staff expects to take the 2023 vehicle replacement list to the Iowa Transportation Commission this summer</a:t>
            </a:r>
          </a:p>
          <a:p>
            <a:pPr marL="914400" marR="457200" lvl="1"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FTA 5339 funding</a:t>
            </a:r>
          </a:p>
          <a:p>
            <a:pPr marL="914400" marR="457200" lvl="1"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Carbon Reduction Program funding in lieu of Congestion Mitigation Air Quality (CMAQ) funding</a:t>
            </a:r>
          </a:p>
          <a:p>
            <a:pPr marL="1371600" marR="457200" lvl="2" indent="-342900" algn="just">
              <a:spcBef>
                <a:spcPts val="0"/>
              </a:spcBef>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Transit agencies will not notice a difference in the type of funding as it will be transferred from FHWA to FTA becoming either Section 5307 or 5311 depending on the transit agencies awarded funds</a:t>
            </a:r>
          </a:p>
          <a:p>
            <a:pPr marL="914400" marR="457200" lvl="1" indent="-342900" algn="just">
              <a:spcBef>
                <a:spcPts val="0"/>
              </a:spcBef>
              <a:buFont typeface="Arial" panose="020B0604020202020204" pitchFamily="34" charset="0"/>
              <a:buChar char="•"/>
            </a:pPr>
            <a:endParaRPr lang="en-US" sz="2200" dirty="0">
              <a:solidFill>
                <a:schemeClr val="tx1"/>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2200" dirty="0">
              <a:solidFill>
                <a:schemeClr val="tx1"/>
              </a:solidFill>
            </a:endParaRPr>
          </a:p>
        </p:txBody>
      </p:sp>
      <p:pic>
        <p:nvPicPr>
          <p:cNvPr id="5" name="Picture 4">
            <a:extLst>
              <a:ext uri="{FF2B5EF4-FFF2-40B4-BE49-F238E27FC236}">
                <a16:creationId xmlns:a16="http://schemas.microsoft.com/office/drawing/2014/main" id="{BA2DC15B-BFF4-1CBC-4BEE-7DCA794B0D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116444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5" name="TextBox 4"/>
          <p:cNvSpPr txBox="1"/>
          <p:nvPr/>
        </p:nvSpPr>
        <p:spPr>
          <a:xfrm>
            <a:off x="611560" y="1136448"/>
            <a:ext cx="8135118" cy="1077218"/>
          </a:xfrm>
          <a:prstGeom prst="rect">
            <a:avLst/>
          </a:prstGeom>
          <a:noFill/>
        </p:spPr>
        <p:txBody>
          <a:bodyPr wrap="square" rtlCol="0">
            <a:spAutoFit/>
          </a:bodyPr>
          <a:lstStyle/>
          <a:p>
            <a:pPr algn="ctr"/>
            <a:r>
              <a:rPr lang="en-US" sz="3200" b="1" dirty="0">
                <a:latin typeface="Century Gothic" panose="020B0502020202020204" pitchFamily="34" charset="0"/>
                <a:cs typeface="Arial" panose="020B0604020202020204" pitchFamily="34" charset="0"/>
              </a:rPr>
              <a:t>Public Transit Team introductions and staffing updates</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53072" y="2299377"/>
            <a:ext cx="7626149" cy="3908762"/>
          </a:xfrm>
          <a:prstGeom prst="rect">
            <a:avLst/>
          </a:prstGeom>
          <a:noFill/>
        </p:spPr>
        <p:txBody>
          <a:bodyPr wrap="square" numCol="1" rtlCol="0">
            <a:spAutoFit/>
          </a:bodyPr>
          <a:lstStyle/>
          <a:p>
            <a:pPr marL="457200" indent="-457200">
              <a:buFont typeface="Arial" panose="020B0604020202020204" pitchFamily="34" charset="0"/>
              <a:buChar char="•"/>
            </a:pPr>
            <a:r>
              <a:rPr lang="en-US" sz="2200" dirty="0"/>
              <a:t>Tammy Nicholson, Modal Transportation Bureau Director</a:t>
            </a:r>
          </a:p>
          <a:p>
            <a:pPr marL="457200" indent="-457200">
              <a:buFont typeface="Arial" panose="020B0604020202020204" pitchFamily="34" charset="0"/>
              <a:buChar char="•"/>
            </a:pPr>
            <a:r>
              <a:rPr lang="en-US" sz="2200" dirty="0"/>
              <a:t>Kristin Haar, Public Transit Director</a:t>
            </a:r>
          </a:p>
          <a:p>
            <a:pPr marL="457200" indent="-457200">
              <a:buFont typeface="Arial" panose="020B0604020202020204" pitchFamily="34" charset="0"/>
              <a:buChar char="•"/>
            </a:pPr>
            <a:r>
              <a:rPr lang="en-US" sz="2200" dirty="0"/>
              <a:t>Brent Paulsen, Transit Programs Manager</a:t>
            </a:r>
          </a:p>
          <a:p>
            <a:pPr marL="457200" indent="-457200">
              <a:buFont typeface="Arial" panose="020B0604020202020204" pitchFamily="34" charset="0"/>
              <a:buChar char="•"/>
            </a:pPr>
            <a:r>
              <a:rPr lang="en-US" sz="2200" dirty="0"/>
              <a:t>Travis Estep, Grants Manager</a:t>
            </a:r>
          </a:p>
          <a:p>
            <a:pPr marL="457200" indent="-457200">
              <a:buFont typeface="Arial" panose="020B0604020202020204" pitchFamily="34" charset="0"/>
              <a:buChar char="•"/>
            </a:pPr>
            <a:r>
              <a:rPr lang="en-US" sz="2200" dirty="0"/>
              <a:t>Becky Law, Transit Programs Administrator</a:t>
            </a:r>
          </a:p>
          <a:p>
            <a:pPr marL="457200" indent="-457200">
              <a:buFont typeface="Arial" panose="020B0604020202020204" pitchFamily="34" charset="0"/>
              <a:buChar char="•"/>
            </a:pPr>
            <a:r>
              <a:rPr lang="en-US" sz="2200" dirty="0"/>
              <a:t>Emma Simmons, Transit Planner/Statewide Mobility Manager</a:t>
            </a:r>
          </a:p>
          <a:p>
            <a:pPr marL="457200" indent="-457200">
              <a:buFont typeface="Arial" panose="020B0604020202020204" pitchFamily="34" charset="0"/>
              <a:buChar char="•"/>
            </a:pPr>
            <a:r>
              <a:rPr lang="en-US" sz="2200" dirty="0"/>
              <a:t>Jamie Wingert, Compliance &amp; Training Specialist</a:t>
            </a:r>
          </a:p>
          <a:p>
            <a:pPr marL="457200" indent="-457200">
              <a:buFont typeface="Arial" panose="020B0604020202020204" pitchFamily="34" charset="0"/>
              <a:buChar char="•"/>
            </a:pPr>
            <a:r>
              <a:rPr lang="en-US" sz="2200" dirty="0"/>
              <a:t>Amy Colwell, Fellowship &amp; Contract Administration</a:t>
            </a:r>
          </a:p>
          <a:p>
            <a:pPr marL="457200" indent="-457200">
              <a:buFont typeface="Arial" panose="020B0604020202020204" pitchFamily="34" charset="0"/>
              <a:buChar char="•"/>
            </a:pPr>
            <a:r>
              <a:rPr lang="en-US" sz="2200" dirty="0" err="1"/>
              <a:t>Tesleem</a:t>
            </a:r>
            <a:r>
              <a:rPr lang="en-US" sz="2200" dirty="0"/>
              <a:t> </a:t>
            </a:r>
            <a:r>
              <a:rPr lang="en-US" sz="2200" dirty="0" err="1"/>
              <a:t>Ajisafe</a:t>
            </a:r>
            <a:r>
              <a:rPr lang="en-US" sz="2200" dirty="0"/>
              <a:t>, Modal GIS Intern </a:t>
            </a:r>
          </a:p>
          <a:p>
            <a:pPr marL="457200" indent="-457200">
              <a:buFont typeface="Arial" panose="020B0604020202020204" pitchFamily="34" charset="0"/>
              <a:buChar char="•"/>
            </a:pPr>
            <a:r>
              <a:rPr lang="en-US" sz="2200" dirty="0"/>
              <a:t>Laura Lutz-Zimmerman, Transit Programs Administrator</a:t>
            </a:r>
          </a:p>
          <a:p>
            <a:endParaRPr lang="en-US" sz="2800" dirty="0">
              <a:solidFill>
                <a:srgbClr val="34495E"/>
              </a:solidFill>
            </a:endParaRPr>
          </a:p>
        </p:txBody>
      </p:sp>
      <p:pic>
        <p:nvPicPr>
          <p:cNvPr id="3" name="Picture 2">
            <a:extLst>
              <a:ext uri="{FF2B5EF4-FFF2-40B4-BE49-F238E27FC236}">
                <a16:creationId xmlns:a16="http://schemas.microsoft.com/office/drawing/2014/main" id="{00CABC82-9AE5-D3EA-4A09-220B7962FB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1592972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793" cy="6858594"/>
          </a:xfrm>
          <a:prstGeom prst="rect">
            <a:avLst/>
          </a:prstGeom>
        </p:spPr>
      </p:pic>
      <p:sp>
        <p:nvSpPr>
          <p:cNvPr id="12" name="Rectangle 11"/>
          <p:cNvSpPr/>
          <p:nvPr/>
        </p:nvSpPr>
        <p:spPr>
          <a:xfrm>
            <a:off x="0" y="0"/>
            <a:ext cx="4139952"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55576" y="2132856"/>
            <a:ext cx="3384376"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Thank</a:t>
            </a:r>
          </a:p>
        </p:txBody>
      </p:sp>
      <p:sp>
        <p:nvSpPr>
          <p:cNvPr id="6" name="TextBox 5"/>
          <p:cNvSpPr txBox="1"/>
          <p:nvPr/>
        </p:nvSpPr>
        <p:spPr>
          <a:xfrm>
            <a:off x="755576" y="2556193"/>
            <a:ext cx="3384376"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YOU!</a:t>
            </a:r>
          </a:p>
        </p:txBody>
      </p:sp>
      <p:sp>
        <p:nvSpPr>
          <p:cNvPr id="7" name="Rectangle 6"/>
          <p:cNvSpPr/>
          <p:nvPr/>
        </p:nvSpPr>
        <p:spPr>
          <a:xfrm>
            <a:off x="1278068" y="4131520"/>
            <a:ext cx="3168352" cy="1569660"/>
          </a:xfrm>
          <a:prstGeom prst="rect">
            <a:avLst/>
          </a:prstGeom>
        </p:spPr>
        <p:txBody>
          <a:bodyPr wrap="square">
            <a:spAutoFit/>
          </a:bodyPr>
          <a:lstStyle/>
          <a:p>
            <a:endParaRPr lang="en-US" sz="2400" dirty="0">
              <a:solidFill>
                <a:schemeClr val="bg1"/>
              </a:solidFill>
              <a:latin typeface="Century Gothic" panose="020B0502020202020204" pitchFamily="34" charset="0"/>
              <a:cs typeface="Arial" panose="020B0604020202020204" pitchFamily="34" charset="0"/>
            </a:endParaRPr>
          </a:p>
          <a:p>
            <a:endParaRPr lang="en-US" sz="2400" dirty="0">
              <a:solidFill>
                <a:schemeClr val="bg1"/>
              </a:solidFill>
              <a:latin typeface="Calibri Light" panose="020F0302020204030204" pitchFamily="34" charset="0"/>
              <a:cs typeface="Arial" panose="020B0604020202020204" pitchFamily="34" charset="0"/>
            </a:endParaRPr>
          </a:p>
          <a:p>
            <a:endParaRPr lang="en-US" sz="2400" dirty="0">
              <a:solidFill>
                <a:schemeClr val="bg1"/>
              </a:solidFill>
              <a:latin typeface="Calibri Light" panose="020F0302020204030204" pitchFamily="34" charset="0"/>
              <a:cs typeface="Arial" panose="020B0604020202020204" pitchFamily="34" charset="0"/>
            </a:endParaRPr>
          </a:p>
          <a:p>
            <a:r>
              <a:rPr lang="en-US" sz="2400" dirty="0">
                <a:solidFill>
                  <a:schemeClr val="bg1"/>
                </a:solidFill>
                <a:latin typeface="Calibri Light" panose="020F0302020204030204" pitchFamily="34" charset="0"/>
                <a:cs typeface="Arial" panose="020B0604020202020204" pitchFamily="34" charset="0"/>
              </a:rPr>
              <a:t>iowadot.gov/transit</a:t>
            </a:r>
          </a:p>
        </p:txBody>
      </p:sp>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827584" y="5202552"/>
            <a:ext cx="413645" cy="458696"/>
          </a:xfrm>
          <a:prstGeom prst="rect">
            <a:avLst/>
          </a:prstGeom>
        </p:spPr>
      </p:pic>
    </p:spTree>
    <p:extLst>
      <p:ext uri="{BB962C8B-B14F-4D97-AF65-F5344CB8AC3E}">
        <p14:creationId xmlns:p14="http://schemas.microsoft.com/office/powerpoint/2010/main" val="3656069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8595C-EB43-C8B9-CCB3-0FCED5C4FAA4}"/>
              </a:ext>
            </a:extLst>
          </p:cNvPr>
          <p:cNvSpPr>
            <a:spLocks noGrp="1"/>
          </p:cNvSpPr>
          <p:nvPr>
            <p:ph type="title"/>
          </p:nvPr>
        </p:nvSpPr>
        <p:spPr>
          <a:xfrm>
            <a:off x="396044" y="1219891"/>
            <a:ext cx="8229600" cy="1240818"/>
          </a:xfrm>
        </p:spPr>
        <p:txBody>
          <a:bodyPr>
            <a:normAutofit fontScale="90000"/>
          </a:bodyPr>
          <a:lstStyle/>
          <a:p>
            <a:pPr marL="0" marR="0">
              <a:lnSpc>
                <a:spcPct val="107000"/>
              </a:lnSpc>
              <a:spcBef>
                <a:spcPts val="0"/>
              </a:spcBef>
              <a:spcAft>
                <a:spcPts val="80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Compliance Reviews 2022</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622CE6-080A-DC3A-9D54-BE4E7367EED0}"/>
              </a:ext>
            </a:extLst>
          </p:cNvPr>
          <p:cNvSpPr>
            <a:spLocks noGrp="1"/>
          </p:cNvSpPr>
          <p:nvPr>
            <p:ph idx="1"/>
          </p:nvPr>
        </p:nvSpPr>
        <p:spPr>
          <a:xfrm>
            <a:off x="451347" y="2132856"/>
            <a:ext cx="8229600" cy="4392488"/>
          </a:xfrm>
        </p:spPr>
        <p:txBody>
          <a:bodyPr>
            <a:normAutofit/>
          </a:bodyPr>
          <a:lstStyle/>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Fort Dodge – Scheduled June 15</a:t>
            </a:r>
          </a:p>
          <a:p>
            <a:pPr marL="0" marR="0">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MIDAS, Region 5 – Scheduled June 15</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SRTS, Region 4</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CorridorRides, Region 10</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10-15 Transit, Region 15</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Ottumwa</a:t>
            </a:r>
          </a:p>
          <a:p>
            <a:pPr marL="0" marR="0">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Ames</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Cambus</a:t>
            </a:r>
          </a:p>
          <a:p>
            <a:pPr marL="0" marR="0">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Iowa City</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040EFADA-AE48-4047-0CD6-D1A115F6DB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29333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8595C-EB43-C8B9-CCB3-0FCED5C4FAA4}"/>
              </a:ext>
            </a:extLst>
          </p:cNvPr>
          <p:cNvSpPr>
            <a:spLocks noGrp="1"/>
          </p:cNvSpPr>
          <p:nvPr>
            <p:ph type="title"/>
          </p:nvPr>
        </p:nvSpPr>
        <p:spPr>
          <a:xfrm>
            <a:off x="459567" y="1175079"/>
            <a:ext cx="8229600" cy="1240818"/>
          </a:xfrm>
        </p:spPr>
        <p:txBody>
          <a:bodyPr>
            <a:normAutofit fontScale="90000"/>
          </a:bodyPr>
          <a:lstStyle/>
          <a:p>
            <a:pPr marL="0" marR="0">
              <a:lnSpc>
                <a:spcPct val="107000"/>
              </a:lnSpc>
              <a:spcBef>
                <a:spcPts val="0"/>
              </a:spcBef>
              <a:spcAft>
                <a:spcPts val="80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Compliance Reviews 2023</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622CE6-080A-DC3A-9D54-BE4E7367EED0}"/>
              </a:ext>
            </a:extLst>
          </p:cNvPr>
          <p:cNvSpPr>
            <a:spLocks noGrp="1"/>
          </p:cNvSpPr>
          <p:nvPr>
            <p:ph idx="1"/>
          </p:nvPr>
        </p:nvSpPr>
        <p:spPr>
          <a:xfrm>
            <a:off x="459567" y="1916832"/>
            <a:ext cx="8229600" cy="4608512"/>
          </a:xfrm>
        </p:spPr>
        <p:txBody>
          <a:bodyPr>
            <a:normAutofit/>
          </a:bodyPr>
          <a:lstStyle/>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Rides, Region 3</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PeopleRides, Region 6</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INRTC, Region 7</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Regional Transit Authority, Region 8</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HIRTA, Region 11</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Clinton</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Muscatine</a:t>
            </a:r>
          </a:p>
          <a:p>
            <a:pPr marL="0" marR="0">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Dubuque</a:t>
            </a:r>
          </a:p>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Waterloo</a:t>
            </a:r>
            <a:endParaRPr lang="en-US" sz="2200" dirty="0"/>
          </a:p>
        </p:txBody>
      </p:sp>
      <p:pic>
        <p:nvPicPr>
          <p:cNvPr id="5" name="Picture 4">
            <a:extLst>
              <a:ext uri="{FF2B5EF4-FFF2-40B4-BE49-F238E27FC236}">
                <a16:creationId xmlns:a16="http://schemas.microsoft.com/office/drawing/2014/main" id="{18A2C074-D315-9938-894B-1A3130C27C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3766347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8595C-EB43-C8B9-CCB3-0FCED5C4FAA4}"/>
              </a:ext>
            </a:extLst>
          </p:cNvPr>
          <p:cNvSpPr>
            <a:spLocks noGrp="1"/>
          </p:cNvSpPr>
          <p:nvPr>
            <p:ph type="title"/>
          </p:nvPr>
        </p:nvSpPr>
        <p:spPr>
          <a:xfrm>
            <a:off x="440429" y="1256881"/>
            <a:ext cx="8229600" cy="904585"/>
          </a:xfrm>
        </p:spPr>
        <p:txBody>
          <a:bodyPr>
            <a:normAutofit fontScale="90000"/>
          </a:bodyPr>
          <a:lstStyle/>
          <a:p>
            <a:pPr marL="0" marR="0">
              <a:lnSpc>
                <a:spcPct val="107000"/>
              </a:lnSpc>
              <a:spcBef>
                <a:spcPts val="0"/>
              </a:spcBef>
              <a:spcAft>
                <a:spcPts val="800"/>
              </a:spcAft>
            </a:pPr>
            <a:r>
              <a:rPr lang="en-US" sz="3600" b="1" dirty="0">
                <a:latin typeface="Calibri" panose="020F0502020204030204" pitchFamily="34" charset="0"/>
                <a:ea typeface="Calibri" panose="020F0502020204030204" pitchFamily="34" charset="0"/>
                <a:cs typeface="Times New Roman" panose="02020603050405020304" pitchFamily="18" charset="0"/>
              </a:rPr>
              <a:t>Title VI Programs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622CE6-080A-DC3A-9D54-BE4E7367EED0}"/>
              </a:ext>
            </a:extLst>
          </p:cNvPr>
          <p:cNvSpPr>
            <a:spLocks noGrp="1"/>
          </p:cNvSpPr>
          <p:nvPr>
            <p:ph idx="1"/>
          </p:nvPr>
        </p:nvSpPr>
        <p:spPr>
          <a:xfrm>
            <a:off x="457200" y="1988840"/>
            <a:ext cx="8229600" cy="4137324"/>
          </a:xfrm>
        </p:spPr>
        <p:txBody>
          <a:bodyPr/>
          <a:lstStyle/>
          <a:p>
            <a:r>
              <a:rPr lang="en-US" sz="2200" dirty="0"/>
              <a:t>Title VI Programs for small urban and regional transit systems are due this year. </a:t>
            </a:r>
          </a:p>
          <a:p>
            <a:r>
              <a:rPr lang="en-US" sz="2200" b="1" u="sng" dirty="0"/>
              <a:t>October 1, 2023, deadline</a:t>
            </a:r>
          </a:p>
          <a:p>
            <a:r>
              <a:rPr lang="en-US" sz="2200" dirty="0"/>
              <a:t>Template available</a:t>
            </a:r>
          </a:p>
          <a:p>
            <a:r>
              <a:rPr lang="en-US" sz="2200" dirty="0"/>
              <a:t>Contact Jamie at </a:t>
            </a:r>
            <a:r>
              <a:rPr lang="en-US" sz="2200" dirty="0">
                <a:solidFill>
                  <a:srgbClr val="405A74"/>
                </a:solidFill>
                <a:hlinkClick r:id="rId3"/>
              </a:rPr>
              <a:t>jamie.wingert@iowadot.us</a:t>
            </a:r>
            <a:endParaRPr lang="en-US" sz="2200" dirty="0">
              <a:solidFill>
                <a:srgbClr val="405A74"/>
              </a:solidFill>
            </a:endParaRPr>
          </a:p>
          <a:p>
            <a:endParaRPr lang="en-US" sz="2200" dirty="0">
              <a:solidFill>
                <a:srgbClr val="405A74"/>
              </a:solidFill>
            </a:endParaRPr>
          </a:p>
          <a:p>
            <a:r>
              <a:rPr lang="en-US" sz="2200" dirty="0"/>
              <a:t>Iowa DOT submitted its Title VI Program to FTA on June 1, 2023</a:t>
            </a:r>
          </a:p>
          <a:p>
            <a:endParaRPr lang="en-US" dirty="0">
              <a:solidFill>
                <a:srgbClr val="405A74"/>
              </a:solidFill>
            </a:endParaRPr>
          </a:p>
          <a:p>
            <a:endParaRPr lang="en-US" dirty="0">
              <a:solidFill>
                <a:srgbClr val="405A74"/>
              </a:solidFill>
            </a:endParaRPr>
          </a:p>
        </p:txBody>
      </p:sp>
      <p:pic>
        <p:nvPicPr>
          <p:cNvPr id="5" name="Picture 4">
            <a:extLst>
              <a:ext uri="{FF2B5EF4-FFF2-40B4-BE49-F238E27FC236}">
                <a16:creationId xmlns:a16="http://schemas.microsoft.com/office/drawing/2014/main" id="{6476F63C-3939-D45E-FD1A-31106F1A3EF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794251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8595C-EB43-C8B9-CCB3-0FCED5C4FAA4}"/>
              </a:ext>
            </a:extLst>
          </p:cNvPr>
          <p:cNvSpPr>
            <a:spLocks noGrp="1"/>
          </p:cNvSpPr>
          <p:nvPr>
            <p:ph type="title"/>
          </p:nvPr>
        </p:nvSpPr>
        <p:spPr>
          <a:xfrm>
            <a:off x="451347" y="1199851"/>
            <a:ext cx="8229600" cy="1053830"/>
          </a:xfrm>
        </p:spPr>
        <p:txBody>
          <a:bodyPr>
            <a:normAutofit fontScale="90000"/>
          </a:bodyPr>
          <a:lstStyle/>
          <a:p>
            <a:pPr marL="0" marR="0">
              <a:lnSpc>
                <a:spcPct val="107000"/>
              </a:lnSpc>
              <a:spcBef>
                <a:spcPts val="0"/>
              </a:spcBef>
              <a:spcAft>
                <a:spcPts val="800"/>
              </a:spcAft>
            </a:pPr>
            <a:r>
              <a:rPr lang="en-US" sz="3600" b="1" dirty="0">
                <a:latin typeface="Calibri" panose="020F0502020204030204" pitchFamily="34" charset="0"/>
                <a:ea typeface="Calibri" panose="020F0502020204030204" pitchFamily="34" charset="0"/>
                <a:cs typeface="Times New Roman" panose="02020603050405020304" pitchFamily="18" charset="0"/>
              </a:rPr>
              <a:t>Oral Fluid Drug Testing</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D622CE6-080A-DC3A-9D54-BE4E7367EED0}"/>
              </a:ext>
            </a:extLst>
          </p:cNvPr>
          <p:cNvSpPr>
            <a:spLocks noGrp="1"/>
          </p:cNvSpPr>
          <p:nvPr>
            <p:ph idx="1"/>
          </p:nvPr>
        </p:nvSpPr>
        <p:spPr>
          <a:xfrm>
            <a:off x="245667" y="1917074"/>
            <a:ext cx="8640960" cy="4176464"/>
          </a:xfrm>
        </p:spPr>
        <p:txBody>
          <a:bodyPr>
            <a:normAutofit fontScale="92500" lnSpcReduction="20000"/>
          </a:bodyPr>
          <a:lstStyle/>
          <a:p>
            <a:pPr marL="0" marR="0">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49 CFR Part 40 updates were effective June 1, 2023 </a:t>
            </a:r>
          </a:p>
          <a:p>
            <a:pPr marL="0" marR="0">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final rule was published in the Federal Register,  88 FR 27596</a:t>
            </a:r>
          </a:p>
          <a:p>
            <a:pPr marL="344488" marR="0">
              <a:lnSpc>
                <a:spcPct val="107000"/>
              </a:lnSpc>
              <a:spcBef>
                <a:spcPts val="0"/>
              </a:spcBef>
              <a:spcAft>
                <a:spcPts val="800"/>
              </a:spcAft>
            </a:pPr>
            <a:r>
              <a:rPr lang="en-US" sz="2400" dirty="0">
                <a:solidFill>
                  <a:srgbClr val="405A74"/>
                </a:solidFill>
                <a:ea typeface="Calibri" panose="020F0502020204030204" pitchFamily="34" charset="0"/>
                <a:cs typeface="Times New Roman" panose="02020603050405020304" pitchFamily="18" charset="0"/>
                <a:hlinkClick r:id="rId3"/>
              </a:rPr>
              <a:t>https://www.govinfo.gov/content/pkg/FR-2023-05-02/pdf/2023-08041.pdf</a:t>
            </a:r>
            <a:endParaRPr lang="en-US" sz="2400" dirty="0">
              <a:solidFill>
                <a:srgbClr val="405A74"/>
              </a:solidFill>
              <a:ea typeface="Calibri" panose="020F0502020204030204" pitchFamily="34" charset="0"/>
              <a:cs typeface="Times New Roman" panose="02020603050405020304" pitchFamily="18" charset="0"/>
            </a:endParaRPr>
          </a:p>
          <a:p>
            <a:pPr marL="344488" marR="0">
              <a:lnSpc>
                <a:spcPct val="107000"/>
              </a:lnSpc>
              <a:spcBef>
                <a:spcPts val="0"/>
              </a:spcBef>
              <a:spcAft>
                <a:spcPts val="800"/>
              </a:spcAft>
            </a:pPr>
            <a:r>
              <a:rPr lang="en-US" sz="2400" dirty="0">
                <a:ea typeface="Calibri" panose="020F0502020204030204" pitchFamily="34" charset="0"/>
                <a:cs typeface="Times New Roman" panose="02020603050405020304" pitchFamily="18" charset="0"/>
              </a:rPr>
              <a:t>For an employer to implement oral fluid testing under the Department's regulation, the U.S. Department of Health and Human Services (HHS) will need to certify at least two laboratories for oral fluid testing</a:t>
            </a:r>
          </a:p>
          <a:p>
            <a:pPr marL="344488" marR="0">
              <a:lnSpc>
                <a:spcPct val="107000"/>
              </a:lnSpc>
              <a:spcBef>
                <a:spcPts val="0"/>
              </a:spcBef>
              <a:spcAft>
                <a:spcPts val="800"/>
              </a:spcAft>
            </a:pPr>
            <a:r>
              <a:rPr lang="en-US" sz="2400" dirty="0">
                <a:ea typeface="Calibri" panose="020F0502020204030204" pitchFamily="34" charset="0"/>
                <a:cs typeface="Times New Roman" panose="02020603050405020304" pitchFamily="18" charset="0"/>
              </a:rPr>
              <a:t>There are no laboratories certified to conduct drug and specimen validity tests on oral fluid specimens at this time. HHS certified labs can be checked using this link: </a:t>
            </a:r>
            <a:r>
              <a:rPr lang="en-US" sz="2400" dirty="0">
                <a:solidFill>
                  <a:srgbClr val="405A74"/>
                </a:solidFill>
                <a:ea typeface="Calibri" panose="020F0502020204030204" pitchFamily="34" charset="0"/>
                <a:cs typeface="Times New Roman" panose="02020603050405020304" pitchFamily="18" charset="0"/>
                <a:hlinkClick r:id="rId4"/>
              </a:rPr>
              <a:t>https://www.transportation.gov/odapc/labs</a:t>
            </a:r>
            <a:endParaRPr lang="en-US" sz="2400" dirty="0">
              <a:solidFill>
                <a:srgbClr val="405A74"/>
              </a:solidFil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dirty="0">
              <a:solidFill>
                <a:srgbClr val="405A74"/>
              </a:solidFil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dirty="0">
              <a:solidFill>
                <a:srgbClr val="405A74"/>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dirty="0">
              <a:solidFill>
                <a:srgbClr val="405A74"/>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dirty="0">
              <a:solidFill>
                <a:srgbClr val="405A74"/>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dirty="0">
              <a:solidFill>
                <a:srgbClr val="405A74"/>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F4C7B81-8286-E6F9-ECBA-57163E28A6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1131688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677C2D-8346-CDCB-7226-C16F4C2B81DD}"/>
              </a:ext>
            </a:extLst>
          </p:cNvPr>
          <p:cNvSpPr>
            <a:spLocks noGrp="1"/>
          </p:cNvSpPr>
          <p:nvPr>
            <p:ph type="title"/>
          </p:nvPr>
        </p:nvSpPr>
        <p:spPr>
          <a:xfrm>
            <a:off x="457200" y="1189893"/>
            <a:ext cx="8229600" cy="1257283"/>
          </a:xfrm>
        </p:spPr>
        <p:txBody>
          <a:bodyPr>
            <a:no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Oral Fluid Drug Testing – </a:t>
            </a:r>
            <a:br>
              <a:rPr lang="en-US" sz="3200" b="1" dirty="0">
                <a:latin typeface="Calibri" panose="020F0502020204030204" pitchFamily="34" charset="0"/>
                <a:ea typeface="Calibri" panose="020F0502020204030204" pitchFamily="34" charset="0"/>
                <a:cs typeface="Times New Roman" panose="02020603050405020304" pitchFamily="18" charset="0"/>
              </a:rPr>
            </a:br>
            <a:r>
              <a:rPr lang="en-US" sz="3200" b="1" dirty="0"/>
              <a:t>U.S. Department of Transportation Summary of Changes</a:t>
            </a:r>
          </a:p>
        </p:txBody>
      </p:sp>
      <p:sp>
        <p:nvSpPr>
          <p:cNvPr id="3" name="Content Placeholder 2">
            <a:extLst>
              <a:ext uri="{FF2B5EF4-FFF2-40B4-BE49-F238E27FC236}">
                <a16:creationId xmlns:a16="http://schemas.microsoft.com/office/drawing/2014/main" id="{341FD70D-A216-463D-9330-84DC860C5A23}"/>
              </a:ext>
            </a:extLst>
          </p:cNvPr>
          <p:cNvSpPr>
            <a:spLocks noGrp="1"/>
          </p:cNvSpPr>
          <p:nvPr>
            <p:ph idx="1"/>
          </p:nvPr>
        </p:nvSpPr>
        <p:spPr>
          <a:xfrm>
            <a:off x="251520" y="2647363"/>
            <a:ext cx="8435280" cy="3626689"/>
          </a:xfrm>
        </p:spPr>
        <p:txBody>
          <a:bodyPr>
            <a:noAutofit/>
          </a:bodyPr>
          <a:lstStyle/>
          <a:p>
            <a:r>
              <a:rPr lang="en-US" sz="2200" dirty="0">
                <a:solidFill>
                  <a:srgbClr val="405A74"/>
                </a:solidFill>
                <a:hlinkClick r:id="rId3"/>
              </a:rPr>
              <a:t>https://www.transportation.gov/odapc/Notice_Summary_May_2023</a:t>
            </a:r>
            <a:endParaRPr lang="en-US" sz="2200" dirty="0">
              <a:solidFill>
                <a:srgbClr val="405A74"/>
              </a:solidFill>
            </a:endParaRPr>
          </a:p>
          <a:p>
            <a:endParaRPr lang="en-US" sz="2200" dirty="0">
              <a:ea typeface="Calibri" panose="020F0502020204030204" pitchFamily="34" charset="0"/>
              <a:cs typeface="Times New Roman" panose="02020603050405020304" pitchFamily="18" charset="0"/>
            </a:endParaRPr>
          </a:p>
          <a:p>
            <a:r>
              <a:rPr lang="en-US" sz="2200" dirty="0">
                <a:ea typeface="Calibri" panose="020F0502020204030204" pitchFamily="34" charset="0"/>
                <a:cs typeface="Times New Roman" panose="02020603050405020304" pitchFamily="18" charset="0"/>
              </a:rPr>
              <a:t>T</a:t>
            </a:r>
            <a:r>
              <a:rPr lang="en-US" sz="2200" dirty="0">
                <a:effectLst/>
                <a:ea typeface="Calibri" panose="020F0502020204030204" pitchFamily="34" charset="0"/>
                <a:cs typeface="Times New Roman" panose="02020603050405020304" pitchFamily="18" charset="0"/>
              </a:rPr>
              <a:t>his rule amends the FAA, FMCSA, FRA and FTA regulations to ensure consistency within the Department of Transportation and by removing or adjusting references to the word "urine" and /or add references to oral fluid.</a:t>
            </a:r>
          </a:p>
          <a:p>
            <a:r>
              <a:rPr lang="en-US" sz="2200" dirty="0">
                <a:ea typeface="Calibri" panose="020F0502020204030204" pitchFamily="34" charset="0"/>
                <a:cs typeface="Times New Roman" panose="02020603050405020304" pitchFamily="18" charset="0"/>
              </a:rPr>
              <a:t>Other definitions have been amended </a:t>
            </a:r>
            <a:r>
              <a:rPr lang="en-US" sz="2200" dirty="0">
                <a:effectLst/>
                <a:ea typeface="Calibri" panose="020F0502020204030204" pitchFamily="34" charset="0"/>
                <a:cs typeface="Times New Roman" panose="02020603050405020304" pitchFamily="18" charset="0"/>
              </a:rPr>
              <a:t>for conformity, and </a:t>
            </a:r>
            <a:r>
              <a:rPr lang="en-US" sz="2200" dirty="0">
                <a:ea typeface="Calibri" panose="020F0502020204030204" pitchFamily="34" charset="0"/>
                <a:cs typeface="Times New Roman" panose="02020603050405020304" pitchFamily="18" charset="0"/>
              </a:rPr>
              <a:t>miscellaneous</a:t>
            </a:r>
            <a:r>
              <a:rPr lang="en-US" sz="2200" dirty="0">
                <a:effectLst/>
                <a:ea typeface="Calibri" panose="020F0502020204030204" pitchFamily="34" charset="0"/>
                <a:cs typeface="Times New Roman" panose="02020603050405020304" pitchFamily="18" charset="0"/>
              </a:rPr>
              <a:t> corrections.</a:t>
            </a:r>
          </a:p>
          <a:p>
            <a:r>
              <a:rPr lang="en-US" sz="2200" dirty="0">
                <a:cs typeface="Times New Roman" panose="02020603050405020304" pitchFamily="18" charset="0"/>
              </a:rPr>
              <a:t>Sections have been added, renumbered and reordered</a:t>
            </a:r>
            <a:endParaRPr lang="en-US" sz="2200" dirty="0"/>
          </a:p>
        </p:txBody>
      </p:sp>
      <p:pic>
        <p:nvPicPr>
          <p:cNvPr id="5" name="Picture 4">
            <a:extLst>
              <a:ext uri="{FF2B5EF4-FFF2-40B4-BE49-F238E27FC236}">
                <a16:creationId xmlns:a16="http://schemas.microsoft.com/office/drawing/2014/main" id="{D40F0A0B-D0C2-C1D2-9386-13A944783E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173182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3738563" cy="338554"/>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cs typeface="Arial" panose="020B0604020202020204" pitchFamily="34" charset="0"/>
              </a:rPr>
              <a:t>Iowa Public Transit Association</a:t>
            </a:r>
          </a:p>
        </p:txBody>
      </p:sp>
      <p:sp>
        <p:nvSpPr>
          <p:cNvPr id="8" name="Rectangle 7"/>
          <p:cNvSpPr/>
          <p:nvPr/>
        </p:nvSpPr>
        <p:spPr>
          <a:xfrm>
            <a:off x="0" y="764704"/>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836712"/>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908720"/>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980728"/>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CE4A6-3AA2-BC27-E7D7-9AC568597E33}"/>
              </a:ext>
            </a:extLst>
          </p:cNvPr>
          <p:cNvSpPr>
            <a:spLocks noGrp="1"/>
          </p:cNvSpPr>
          <p:nvPr>
            <p:ph type="title"/>
          </p:nvPr>
        </p:nvSpPr>
        <p:spPr>
          <a:xfrm>
            <a:off x="465089" y="1209318"/>
            <a:ext cx="8229600" cy="1100706"/>
          </a:xfrm>
        </p:spPr>
        <p:txBody>
          <a:bodyPr>
            <a:normAutofit fontScale="90000"/>
          </a:bodyPr>
          <a:lstStyle/>
          <a:p>
            <a:r>
              <a:rPr lang="en-US" sz="3600" b="1" dirty="0">
                <a:latin typeface="+mn-lt"/>
                <a:ea typeface="Calibri" panose="020F0502020204030204" pitchFamily="34" charset="0"/>
                <a:cs typeface="Times New Roman" panose="02020603050405020304" pitchFamily="18" charset="0"/>
              </a:rPr>
              <a:t>Oral Fluid Drug Testing – </a:t>
            </a:r>
            <a:br>
              <a:rPr lang="en-US" sz="3600" b="1" dirty="0">
                <a:latin typeface="+mn-lt"/>
                <a:ea typeface="Calibri" panose="020F0502020204030204" pitchFamily="34" charset="0"/>
                <a:cs typeface="Times New Roman" panose="02020603050405020304" pitchFamily="18" charset="0"/>
              </a:rPr>
            </a:br>
            <a:r>
              <a:rPr lang="en-US" sz="3600" b="1" dirty="0">
                <a:latin typeface="+mn-lt"/>
              </a:rPr>
              <a:t>Highlights for Employees</a:t>
            </a:r>
          </a:p>
        </p:txBody>
      </p:sp>
      <p:sp>
        <p:nvSpPr>
          <p:cNvPr id="3" name="Content Placeholder 2">
            <a:extLst>
              <a:ext uri="{FF2B5EF4-FFF2-40B4-BE49-F238E27FC236}">
                <a16:creationId xmlns:a16="http://schemas.microsoft.com/office/drawing/2014/main" id="{C1A0E2E8-E2D9-089D-456F-171C9C0D9BD1}"/>
              </a:ext>
            </a:extLst>
          </p:cNvPr>
          <p:cNvSpPr>
            <a:spLocks noGrp="1"/>
          </p:cNvSpPr>
          <p:nvPr>
            <p:ph idx="1"/>
          </p:nvPr>
        </p:nvSpPr>
        <p:spPr>
          <a:xfrm>
            <a:off x="451347" y="2605714"/>
            <a:ext cx="8229600" cy="3345235"/>
          </a:xfrm>
        </p:spPr>
        <p:txBody>
          <a:bodyPr>
            <a:normAutofit/>
          </a:bodyPr>
          <a:lstStyle/>
          <a:p>
            <a:r>
              <a:rPr lang="en-US" sz="2200" dirty="0"/>
              <a:t>Could be subject to either an oral fluid collection or a urine collection for any DOT- regulated test</a:t>
            </a:r>
          </a:p>
          <a:p>
            <a:r>
              <a:rPr lang="en-US" sz="2200" dirty="0"/>
              <a:t>If there is a reason a second collection is needed, the test may be changed to the other type of collection to finish the testing</a:t>
            </a:r>
          </a:p>
          <a:p>
            <a:r>
              <a:rPr lang="en-US" sz="2200" dirty="0"/>
              <a:t>Substance Abuse Professional (SAP) evaluations may happen in person or remotely</a:t>
            </a:r>
          </a:p>
          <a:p>
            <a:endParaRPr lang="en-US" sz="2000" dirty="0">
              <a:solidFill>
                <a:srgbClr val="405A74"/>
              </a:solidFill>
            </a:endParaRPr>
          </a:p>
          <a:p>
            <a:endParaRPr lang="en-US" sz="2000" dirty="0">
              <a:solidFill>
                <a:srgbClr val="405A74"/>
              </a:solidFill>
            </a:endParaRPr>
          </a:p>
        </p:txBody>
      </p:sp>
      <p:pic>
        <p:nvPicPr>
          <p:cNvPr id="5" name="Picture 4">
            <a:extLst>
              <a:ext uri="{FF2B5EF4-FFF2-40B4-BE49-F238E27FC236}">
                <a16:creationId xmlns:a16="http://schemas.microsoft.com/office/drawing/2014/main" id="{C7DAC104-DA33-66DC-DE54-73EB6A6C39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86952" y="294051"/>
            <a:ext cx="2231734" cy="405769"/>
          </a:xfrm>
          <a:prstGeom prst="rect">
            <a:avLst/>
          </a:prstGeom>
        </p:spPr>
      </p:pic>
    </p:spTree>
    <p:extLst>
      <p:ext uri="{BB962C8B-B14F-4D97-AF65-F5344CB8AC3E}">
        <p14:creationId xmlns:p14="http://schemas.microsoft.com/office/powerpoint/2010/main" val="733793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11382</TotalTime>
  <Words>2174</Words>
  <Application>Microsoft Office PowerPoint</Application>
  <PresentationFormat>On-screen Show (4:3)</PresentationFormat>
  <Paragraphs>254</Paragraphs>
  <Slides>30</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Century Gothic</vt:lpstr>
      <vt:lpstr>Office Theme</vt:lpstr>
      <vt:lpstr>PowerPoint Presentation</vt:lpstr>
      <vt:lpstr>PowerPoint Presentation</vt:lpstr>
      <vt:lpstr>PowerPoint Presentation</vt:lpstr>
      <vt:lpstr>Compliance Reviews 2022 </vt:lpstr>
      <vt:lpstr>Compliance Reviews 2023 </vt:lpstr>
      <vt:lpstr>Title VI Programs </vt:lpstr>
      <vt:lpstr>Oral Fluid Drug Testing </vt:lpstr>
      <vt:lpstr>Oral Fluid Drug Testing –  U.S. Department of Transportation Summary of Changes</vt:lpstr>
      <vt:lpstr>Oral Fluid Drug Testing –  Highlights for Employees</vt:lpstr>
      <vt:lpstr>Oral Fluid Drug Testing –  For Employers</vt:lpstr>
      <vt:lpstr>Oral Fluid Drug Testing –  Additional Considerations</vt:lpstr>
      <vt:lpstr>Oral Fluid Drug Testing</vt:lpstr>
      <vt:lpstr>Transit Manager Handbook Updates </vt:lpstr>
      <vt:lpstr>Save The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DBE Semi-Annual Report</vt:lpstr>
      <vt:lpstr>UZA Boundaries</vt:lpstr>
      <vt:lpstr>UZA Boundaries</vt:lpstr>
      <vt:lpstr>Shortfall Funding Contracts</vt:lpstr>
      <vt:lpstr>Shortfall Funding Contracts</vt:lpstr>
      <vt:lpstr>Public Transit Infrastructure Grant (PTIG)</vt:lpstr>
      <vt:lpstr>Vehicle Replacement List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khaar</dc:creator>
  <cp:lastModifiedBy>Colwell, Amy</cp:lastModifiedBy>
  <cp:revision>632</cp:revision>
  <cp:lastPrinted>2019-06-24T19:56:28Z</cp:lastPrinted>
  <dcterms:created xsi:type="dcterms:W3CDTF">2014-05-10T08:44:16Z</dcterms:created>
  <dcterms:modified xsi:type="dcterms:W3CDTF">2023-06-12T19:11:20Z</dcterms:modified>
</cp:coreProperties>
</file>