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16"/>
  </p:notesMasterIdLst>
  <p:handoutMasterIdLst>
    <p:handoutMasterId r:id="rId17"/>
  </p:handoutMasterIdLst>
  <p:sldIdLst>
    <p:sldId id="633" r:id="rId2"/>
    <p:sldId id="825" r:id="rId3"/>
    <p:sldId id="703" r:id="rId4"/>
    <p:sldId id="727" r:id="rId5"/>
    <p:sldId id="815" r:id="rId6"/>
    <p:sldId id="816" r:id="rId7"/>
    <p:sldId id="817" r:id="rId8"/>
    <p:sldId id="839" r:id="rId9"/>
    <p:sldId id="837" r:id="rId10"/>
    <p:sldId id="347" r:id="rId11"/>
    <p:sldId id="830" r:id="rId12"/>
    <p:sldId id="353" r:id="rId13"/>
    <p:sldId id="842" r:id="rId14"/>
    <p:sldId id="840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99"/>
    <a:srgbClr val="FFFFCC"/>
    <a:srgbClr val="FF0000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4" autoAdjust="0"/>
    <p:restoredTop sz="90151" autoAdjust="0"/>
  </p:normalViewPr>
  <p:slideViewPr>
    <p:cSldViewPr snapToGrid="0">
      <p:cViewPr varScale="1">
        <p:scale>
          <a:sx n="99" d="100"/>
          <a:sy n="99" d="100"/>
        </p:scale>
        <p:origin x="159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baseline="0">
                <a:effectLst/>
              </a:rPr>
              <a:t>Iowa Primary Highway Investments </a:t>
            </a:r>
            <a:endParaRPr lang="en-US" sz="1800">
              <a:effectLst/>
            </a:endParaRPr>
          </a:p>
          <a:p>
            <a:pPr>
              <a:defRPr/>
            </a:pPr>
            <a:r>
              <a:rPr lang="en-US" sz="1600" b="0" i="0" baseline="0">
                <a:effectLst/>
              </a:rPr>
              <a:t>Includes Interstate Highway System</a:t>
            </a:r>
            <a:endParaRPr lang="en-US" sz="12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8065351817085363E-2"/>
          <c:y val="0.12894958873120649"/>
          <c:w val="0.83971248077426686"/>
          <c:h val="0.82427313087280185"/>
        </c:manualLayout>
      </c:layout>
      <c:barChart>
        <c:barDir val="col"/>
        <c:grouping val="stacked"/>
        <c:varyColors val="0"/>
        <c:ser>
          <c:idx val="1"/>
          <c:order val="2"/>
          <c:tx>
            <c:strRef>
              <c:f>'Summary Table'!$A$2</c:f>
              <c:strCache>
                <c:ptCount val="1"/>
                <c:pt idx="0">
                  <c:v>Pavement - Stewardship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3D-47E4-B0CC-4F36345E4AB5}"/>
              </c:ext>
            </c:extLst>
          </c:dPt>
          <c:dPt>
            <c:idx val="8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3D-47E4-B0CC-4F36345E4AB5}"/>
              </c:ext>
            </c:extLst>
          </c:dPt>
          <c:dPt>
            <c:idx val="9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3D-47E4-B0CC-4F36345E4AB5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3D-47E4-B0CC-4F36345E4AB5}"/>
              </c:ext>
            </c:extLst>
          </c:dPt>
          <c:dPt>
            <c:idx val="1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3D-47E4-B0CC-4F36345E4AB5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3D-47E4-B0CC-4F36345E4AB5}"/>
              </c:ext>
            </c:extLst>
          </c:dPt>
          <c:dPt>
            <c:idx val="13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83D-47E4-B0CC-4F36345E4AB5}"/>
              </c:ext>
            </c:extLst>
          </c:dPt>
          <c:dPt>
            <c:idx val="14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83D-47E4-B0CC-4F36345E4AB5}"/>
              </c:ext>
            </c:extLst>
          </c:dPt>
          <c:dPt>
            <c:idx val="15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83D-47E4-B0CC-4F36345E4AB5}"/>
              </c:ext>
            </c:extLst>
          </c:dPt>
          <c:cat>
            <c:numRef>
              <c:extLst>
                <c:ext xmlns:c15="http://schemas.microsoft.com/office/drawing/2012/chart" uri="{02D57815-91ED-43cb-92C2-25804820EDAC}">
                  <c15:fullRef>
                    <c15:sqref>'Summary Table'!$B$1:$U$1</c15:sqref>
                  </c15:fullRef>
                </c:ext>
              </c:extLst>
              <c:f>'Summary Table'!$D$1:$S$1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'Summary Table'!$B$2:$U$2</c15:sqref>
                  </c15:fullRef>
                </c:ext>
              </c:extLst>
              <c:f>'Summary Table'!$D$2:$S$2</c:f>
              <c:numCache>
                <c:formatCode>"$"#,##0,,</c:formatCode>
                <c:ptCount val="16"/>
                <c:pt idx="0">
                  <c:v>180029140.11999989</c:v>
                </c:pt>
                <c:pt idx="1">
                  <c:v>243383426.67000005</c:v>
                </c:pt>
                <c:pt idx="2">
                  <c:v>266261338.33999988</c:v>
                </c:pt>
                <c:pt idx="3">
                  <c:v>321336244.22000009</c:v>
                </c:pt>
                <c:pt idx="4">
                  <c:v>315135602.19999987</c:v>
                </c:pt>
                <c:pt idx="5">
                  <c:v>364598993.43000019</c:v>
                </c:pt>
                <c:pt idx="6">
                  <c:v>231757286.77999997</c:v>
                </c:pt>
                <c:pt idx="7">
                  <c:v>298000000</c:v>
                </c:pt>
                <c:pt idx="8">
                  <c:v>231000000</c:v>
                </c:pt>
                <c:pt idx="9">
                  <c:v>323118000</c:v>
                </c:pt>
                <c:pt idx="10">
                  <c:v>372000000</c:v>
                </c:pt>
                <c:pt idx="11">
                  <c:v>418821000</c:v>
                </c:pt>
                <c:pt idx="12">
                  <c:v>292688000</c:v>
                </c:pt>
                <c:pt idx="13">
                  <c:v>473633000</c:v>
                </c:pt>
                <c:pt idx="14">
                  <c:v>380850000</c:v>
                </c:pt>
                <c:pt idx="15">
                  <c:v>329243000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C83D-47E4-B0CC-4F36345E4AB5}"/>
            </c:ext>
          </c:extLst>
        </c:ser>
        <c:ser>
          <c:idx val="3"/>
          <c:order val="3"/>
          <c:tx>
            <c:strRef>
              <c:f>'Summary Table'!$A$3</c:f>
              <c:strCache>
                <c:ptCount val="1"/>
                <c:pt idx="0">
                  <c:v>Bridge - Stewardship</c:v>
                </c:pt>
              </c:strCache>
            </c:strRef>
          </c:tx>
          <c:spPr>
            <a:solidFill>
              <a:srgbClr val="4472C4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C83D-47E4-B0CC-4F36345E4AB5}"/>
              </c:ext>
            </c:extLst>
          </c:dPt>
          <c:dPt>
            <c:idx val="8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C83D-47E4-B0CC-4F36345E4AB5}"/>
              </c:ext>
            </c:extLst>
          </c:dPt>
          <c:dPt>
            <c:idx val="9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C83D-47E4-B0CC-4F36345E4AB5}"/>
              </c:ext>
            </c:extLst>
          </c:dPt>
          <c:dPt>
            <c:idx val="10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C83D-47E4-B0CC-4F36345E4AB5}"/>
              </c:ext>
            </c:extLst>
          </c:dPt>
          <c:dPt>
            <c:idx val="11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C83D-47E4-B0CC-4F36345E4AB5}"/>
              </c:ext>
            </c:extLst>
          </c:dPt>
          <c:dPt>
            <c:idx val="12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C83D-47E4-B0CC-4F36345E4AB5}"/>
              </c:ext>
            </c:extLst>
          </c:dPt>
          <c:dPt>
            <c:idx val="13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C83D-47E4-B0CC-4F36345E4AB5}"/>
              </c:ext>
            </c:extLst>
          </c:dPt>
          <c:dPt>
            <c:idx val="14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C83D-47E4-B0CC-4F36345E4AB5}"/>
              </c:ext>
            </c:extLst>
          </c:dPt>
          <c:dPt>
            <c:idx val="15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4-C83D-47E4-B0CC-4F36345E4AB5}"/>
              </c:ext>
            </c:extLst>
          </c:dPt>
          <c:cat>
            <c:numRef>
              <c:extLst>
                <c:ext xmlns:c15="http://schemas.microsoft.com/office/drawing/2012/chart" uri="{02D57815-91ED-43cb-92C2-25804820EDAC}">
                  <c15:fullRef>
                    <c15:sqref>'Summary Table'!$B$1:$U$1</c15:sqref>
                  </c15:fullRef>
                </c:ext>
              </c:extLst>
              <c:f>'Summary Table'!$D$1:$S$1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'Summary Table'!$B$3:$U$3</c15:sqref>
                  </c15:fullRef>
                </c:ext>
              </c:extLst>
              <c:f>'Summary Table'!$D$3:$S$3</c:f>
              <c:numCache>
                <c:formatCode>"$"#,##0,,</c:formatCode>
                <c:ptCount val="16"/>
                <c:pt idx="0">
                  <c:v>76212446.309999973</c:v>
                </c:pt>
                <c:pt idx="1">
                  <c:v>90815539.279999986</c:v>
                </c:pt>
                <c:pt idx="2">
                  <c:v>58535096.839999989</c:v>
                </c:pt>
                <c:pt idx="3">
                  <c:v>73574046.26000002</c:v>
                </c:pt>
                <c:pt idx="4">
                  <c:v>126975846.86</c:v>
                </c:pt>
                <c:pt idx="5">
                  <c:v>140909171.26999998</c:v>
                </c:pt>
                <c:pt idx="6">
                  <c:v>132548153.81999995</c:v>
                </c:pt>
                <c:pt idx="7">
                  <c:v>169000000</c:v>
                </c:pt>
                <c:pt idx="8">
                  <c:v>170000000</c:v>
                </c:pt>
                <c:pt idx="9">
                  <c:v>186236000</c:v>
                </c:pt>
                <c:pt idx="10">
                  <c:v>167000000</c:v>
                </c:pt>
                <c:pt idx="11">
                  <c:v>156865000</c:v>
                </c:pt>
                <c:pt idx="12">
                  <c:v>180629000</c:v>
                </c:pt>
                <c:pt idx="13">
                  <c:v>161082000</c:v>
                </c:pt>
                <c:pt idx="14">
                  <c:v>196081000</c:v>
                </c:pt>
                <c:pt idx="15">
                  <c:v>217836000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C83D-47E4-B0CC-4F36345E4AB5}"/>
            </c:ext>
          </c:extLst>
        </c:ser>
        <c:ser>
          <c:idx val="8"/>
          <c:order val="6"/>
          <c:tx>
            <c:strRef>
              <c:f>'Summary Table'!$A$4</c:f>
              <c:strCache>
                <c:ptCount val="1"/>
                <c:pt idx="0">
                  <c:v>System Capacity</c:v>
                </c:pt>
              </c:strCache>
            </c:strRef>
          </c:tx>
          <c:spPr>
            <a:solidFill>
              <a:srgbClr val="ED7D31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C83D-47E4-B0CC-4F36345E4AB5}"/>
              </c:ext>
            </c:extLst>
          </c:dPt>
          <c:dPt>
            <c:idx val="8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C83D-47E4-B0CC-4F36345E4AB5}"/>
              </c:ext>
            </c:extLst>
          </c:dPt>
          <c:dPt>
            <c:idx val="9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C83D-47E4-B0CC-4F36345E4AB5}"/>
              </c:ext>
            </c:extLst>
          </c:dPt>
          <c:dPt>
            <c:idx val="10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C83D-47E4-B0CC-4F36345E4AB5}"/>
              </c:ext>
            </c:extLst>
          </c:dPt>
          <c:dPt>
            <c:idx val="11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C83D-47E4-B0CC-4F36345E4AB5}"/>
              </c:ext>
            </c:extLst>
          </c:dPt>
          <c:dPt>
            <c:idx val="12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C83D-47E4-B0CC-4F36345E4AB5}"/>
              </c:ext>
            </c:extLst>
          </c:dPt>
          <c:dPt>
            <c:idx val="13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C83D-47E4-B0CC-4F36345E4AB5}"/>
              </c:ext>
            </c:extLst>
          </c:dPt>
          <c:dPt>
            <c:idx val="14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5-C83D-47E4-B0CC-4F36345E4AB5}"/>
              </c:ext>
            </c:extLst>
          </c:dPt>
          <c:dPt>
            <c:idx val="15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C83D-47E4-B0CC-4F36345E4AB5}"/>
              </c:ext>
            </c:extLst>
          </c:dPt>
          <c:cat>
            <c:numRef>
              <c:extLst>
                <c:ext xmlns:c15="http://schemas.microsoft.com/office/drawing/2012/chart" uri="{02D57815-91ED-43cb-92C2-25804820EDAC}">
                  <c15:fullRef>
                    <c15:sqref>'Summary Table'!$B$1:$U$1</c15:sqref>
                  </c15:fullRef>
                </c:ext>
              </c:extLst>
              <c:f>'Summary Table'!$D$1:$S$1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'Summary Table'!$B$4:$U$4</c15:sqref>
                  </c15:fullRef>
                </c:ext>
              </c:extLst>
              <c:f>'Summary Table'!$D$4:$S$4</c:f>
              <c:numCache>
                <c:formatCode>"$"#,##0,,</c:formatCode>
                <c:ptCount val="16"/>
                <c:pt idx="0">
                  <c:v>96491746.859999999</c:v>
                </c:pt>
                <c:pt idx="1">
                  <c:v>131408013.59</c:v>
                </c:pt>
                <c:pt idx="2">
                  <c:v>182498016.09000003</c:v>
                </c:pt>
                <c:pt idx="3">
                  <c:v>122495162.36</c:v>
                </c:pt>
                <c:pt idx="4">
                  <c:v>176334373.07999998</c:v>
                </c:pt>
                <c:pt idx="5">
                  <c:v>110164518.81999999</c:v>
                </c:pt>
                <c:pt idx="6">
                  <c:v>311344175.13999999</c:v>
                </c:pt>
                <c:pt idx="7">
                  <c:v>346000000</c:v>
                </c:pt>
                <c:pt idx="8">
                  <c:v>282000000</c:v>
                </c:pt>
                <c:pt idx="9">
                  <c:v>208700000</c:v>
                </c:pt>
                <c:pt idx="10">
                  <c:v>180000000</c:v>
                </c:pt>
                <c:pt idx="11">
                  <c:v>133593000</c:v>
                </c:pt>
                <c:pt idx="12">
                  <c:v>218000000</c:v>
                </c:pt>
                <c:pt idx="13">
                  <c:v>120000000</c:v>
                </c:pt>
                <c:pt idx="14">
                  <c:v>121623000</c:v>
                </c:pt>
                <c:pt idx="15">
                  <c:v>114568000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8-C83D-47E4-B0CC-4F36345E4AB5}"/>
            </c:ext>
          </c:extLst>
        </c:ser>
        <c:ser>
          <c:idx val="5"/>
          <c:order val="7"/>
          <c:tx>
            <c:strRef>
              <c:f>'Summary Table'!$A$7</c:f>
              <c:strCache>
                <c:ptCount val="1"/>
                <c:pt idx="0">
                  <c:v>Other Investments</c:v>
                </c:pt>
              </c:strCache>
            </c:strRef>
          </c:tx>
          <c:spPr>
            <a:solidFill>
              <a:srgbClr val="70AD47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A-C83D-47E4-B0CC-4F36345E4AB5}"/>
              </c:ext>
            </c:extLst>
          </c:dPt>
          <c:dPt>
            <c:idx val="8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C-C83D-47E4-B0CC-4F36345E4AB5}"/>
              </c:ext>
            </c:extLst>
          </c:dPt>
          <c:dPt>
            <c:idx val="9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E-C83D-47E4-B0CC-4F36345E4AB5}"/>
              </c:ext>
            </c:extLst>
          </c:dPt>
          <c:dPt>
            <c:idx val="10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0-C83D-47E4-B0CC-4F36345E4AB5}"/>
              </c:ext>
            </c:extLst>
          </c:dPt>
          <c:dPt>
            <c:idx val="11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2-C83D-47E4-B0CC-4F36345E4AB5}"/>
              </c:ext>
            </c:extLst>
          </c:dPt>
          <c:dPt>
            <c:idx val="12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4-C83D-47E4-B0CC-4F36345E4AB5}"/>
              </c:ext>
            </c:extLst>
          </c:dPt>
          <c:dPt>
            <c:idx val="13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6-C83D-47E4-B0CC-4F36345E4AB5}"/>
              </c:ext>
            </c:extLst>
          </c:dPt>
          <c:dPt>
            <c:idx val="14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8-C83D-47E4-B0CC-4F36345E4AB5}"/>
              </c:ext>
            </c:extLst>
          </c:dPt>
          <c:dPt>
            <c:idx val="15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A-C83D-47E4-B0CC-4F36345E4AB5}"/>
              </c:ext>
            </c:extLst>
          </c:dPt>
          <c:cat>
            <c:numRef>
              <c:extLst>
                <c:ext xmlns:c15="http://schemas.microsoft.com/office/drawing/2012/chart" uri="{02D57815-91ED-43cb-92C2-25804820EDAC}">
                  <c15:fullRef>
                    <c15:sqref>'Summary Table'!$B$1:$U$1</c15:sqref>
                  </c15:fullRef>
                </c:ext>
              </c:extLst>
              <c:f>'Summary Table'!$D$1:$S$1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'Summary Table'!$B$7:$U$7</c15:sqref>
                  </c15:fullRef>
                </c:ext>
              </c:extLst>
              <c:f>'Summary Table'!$D$7:$S$7</c:f>
              <c:numCache>
                <c:formatCode>"$"#,##0,,</c:formatCode>
                <c:ptCount val="16"/>
                <c:pt idx="0">
                  <c:v>23601321.950000107</c:v>
                </c:pt>
                <c:pt idx="1">
                  <c:v>47772112.979999959</c:v>
                </c:pt>
                <c:pt idx="2">
                  <c:v>33837527.550000131</c:v>
                </c:pt>
                <c:pt idx="3">
                  <c:v>64953341.509999752</c:v>
                </c:pt>
                <c:pt idx="4">
                  <c:v>88110203.630000114</c:v>
                </c:pt>
                <c:pt idx="5">
                  <c:v>77471824.929999828</c:v>
                </c:pt>
                <c:pt idx="6">
                  <c:v>52245066.710000038</c:v>
                </c:pt>
                <c:pt idx="7">
                  <c:v>10000000</c:v>
                </c:pt>
                <c:pt idx="8">
                  <c:v>36000000</c:v>
                </c:pt>
                <c:pt idx="9">
                  <c:v>23913000</c:v>
                </c:pt>
                <c:pt idx="10">
                  <c:v>37000000</c:v>
                </c:pt>
                <c:pt idx="11">
                  <c:v>39433000</c:v>
                </c:pt>
                <c:pt idx="12">
                  <c:v>29765000</c:v>
                </c:pt>
                <c:pt idx="13">
                  <c:v>23730000</c:v>
                </c:pt>
                <c:pt idx="14">
                  <c:v>16971000</c:v>
                </c:pt>
                <c:pt idx="15">
                  <c:v>12701000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B-C83D-47E4-B0CC-4F36345E4A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849812768"/>
        <c:axId val="849809160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'Summary Table'!$A$1</c15:sqref>
                        </c15:formulaRef>
                      </c:ext>
                    </c:extLst>
                    <c:strCache>
                      <c:ptCount val="1"/>
                      <c:pt idx="0">
                        <c:v>Project Type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ullRef>
                          <c15:sqref>'Summary Table'!$B$1:$U$1</c15:sqref>
                        </c15:fullRef>
                        <c15:formulaRef>
                          <c15:sqref>'Summary Table'!$D$1:$S$1</c15:sqref>
                        </c15:formulaRef>
                      </c:ext>
                    </c:extLst>
                    <c:numCache>
                      <c:formatCode>General</c:formatCode>
                      <c:ptCount val="16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ullRef>
                          <c15:sqref>'Summary Table'!$B$1:$J$1</c15:sqref>
                        </c15:fullRef>
                        <c15:formulaRef>
                          <c15:sqref>'Summary Table'!$D$1:$J$1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59-C83D-47E4-B0CC-4F36345E4AB5}"/>
                  </c:ext>
                </c:extLst>
              </c15:ser>
            </c15:filteredBarSeries>
            <c15:filteredBarSeries>
              <c15:ser>
                <c:idx val="2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Table'!$A$5</c15:sqref>
                        </c15:formulaRef>
                      </c:ext>
                    </c:extLst>
                    <c:strCache>
                      <c:ptCount val="1"/>
                      <c:pt idx="0">
                        <c:v>Pavement - New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xmlns:c15="http://schemas.microsoft.com/office/drawing/2012/chart" uri="{02D57815-91ED-43cb-92C2-25804820EDAC}">
                        <c15:fullRef>
                          <c15:sqref>'Summary Table'!$B$1:$U$1</c15:sqref>
                        </c15:fullRef>
                        <c15:formulaRef>
                          <c15:sqref>'Summary Table'!$D$1:$S$1</c15:sqref>
                        </c15:formulaRef>
                      </c:ext>
                    </c:extLst>
                    <c:numCache>
                      <c:formatCode>General</c:formatCode>
                      <c:ptCount val="16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</c:numCache>
                  </c:num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ullRef>
                          <c15:sqref>'Summary Table'!$B$5:$O$5</c15:sqref>
                        </c15:fullRef>
                        <c15:formulaRef>
                          <c15:sqref>'Summary Table'!$D$5:$O$5</c15:sqref>
                        </c15:formulaRef>
                      </c:ext>
                    </c:extLst>
                    <c:numCache>
                      <c:formatCode>"$"#,##0,,</c:formatCode>
                      <c:ptCount val="12"/>
                      <c:pt idx="0">
                        <c:v>80957222.700000003</c:v>
                      </c:pt>
                      <c:pt idx="1">
                        <c:v>113539053.14</c:v>
                      </c:pt>
                      <c:pt idx="2">
                        <c:v>92949588.76000002</c:v>
                      </c:pt>
                      <c:pt idx="3">
                        <c:v>109666678.72</c:v>
                      </c:pt>
                      <c:pt idx="4">
                        <c:v>129258115.28</c:v>
                      </c:pt>
                      <c:pt idx="5">
                        <c:v>94861296.969999999</c:v>
                      </c:pt>
                      <c:pt idx="6">
                        <c:v>199810981.18000001</c:v>
                      </c:pt>
                      <c:pt idx="7">
                        <c:v>166000000</c:v>
                      </c:pt>
                      <c:pt idx="9">
                        <c:v>149282000</c:v>
                      </c:pt>
                      <c:pt idx="10">
                        <c:v>133548000</c:v>
                      </c:pt>
                      <c:pt idx="11">
                        <c:v>95231000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5A-C83D-47E4-B0CC-4F36345E4AB5}"/>
                  </c:ext>
                </c:extLst>
              </c15:ser>
            </c15:filteredBarSeries>
            <c15:filteredBarSeries>
              <c15:ser>
                <c:idx val="4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Table'!$A$6</c15:sqref>
                        </c15:formulaRef>
                      </c:ext>
                    </c:extLst>
                    <c:strCache>
                      <c:ptCount val="1"/>
                      <c:pt idx="0">
                        <c:v>Bridge - New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xmlns:c15="http://schemas.microsoft.com/office/drawing/2012/chart" uri="{02D57815-91ED-43cb-92C2-25804820EDAC}">
                        <c15:fullRef>
                          <c15:sqref>'Summary Table'!$B$1:$U$1</c15:sqref>
                        </c15:fullRef>
                        <c15:formulaRef>
                          <c15:sqref>'Summary Table'!$D$1:$S$1</c15:sqref>
                        </c15:formulaRef>
                      </c:ext>
                    </c:extLst>
                    <c:numCache>
                      <c:formatCode>General</c:formatCode>
                      <c:ptCount val="16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</c:numCache>
                  </c:num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ullRef>
                          <c15:sqref>'Summary Table'!$B$6:$O$6</c15:sqref>
                        </c15:fullRef>
                        <c15:formulaRef>
                          <c15:sqref>'Summary Table'!$D$6:$O$6</c15:sqref>
                        </c15:formulaRef>
                      </c:ext>
                    </c:extLst>
                    <c:numCache>
                      <c:formatCode>"$"#,##0,,</c:formatCode>
                      <c:ptCount val="12"/>
                      <c:pt idx="0">
                        <c:v>15534524.160000002</c:v>
                      </c:pt>
                      <c:pt idx="1">
                        <c:v>17868960.449999999</c:v>
                      </c:pt>
                      <c:pt idx="2">
                        <c:v>89548427.329999998</c:v>
                      </c:pt>
                      <c:pt idx="3">
                        <c:v>12828483.639999999</c:v>
                      </c:pt>
                      <c:pt idx="4">
                        <c:v>47076257.799999997</c:v>
                      </c:pt>
                      <c:pt idx="5">
                        <c:v>15303221.85</c:v>
                      </c:pt>
                      <c:pt idx="6">
                        <c:v>111533193.96000001</c:v>
                      </c:pt>
                      <c:pt idx="7">
                        <c:v>180000000</c:v>
                      </c:pt>
                      <c:pt idx="9">
                        <c:v>59418000</c:v>
                      </c:pt>
                      <c:pt idx="10">
                        <c:v>67748000</c:v>
                      </c:pt>
                      <c:pt idx="11">
                        <c:v>38362000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5B-C83D-47E4-B0CC-4F36345E4AB5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7"/>
          <c:order val="0"/>
          <c:tx>
            <c:v>Percent Stewardship</c:v>
          </c:tx>
          <c:spPr>
            <a:ln w="28575" cap="rnd" cmpd="sng">
              <a:solidFill>
                <a:srgbClr val="ED7D31">
                  <a:lumMod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7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D-C83D-47E4-B0CC-4F36345E4AB5}"/>
              </c:ext>
            </c:extLst>
          </c:dPt>
          <c:dPt>
            <c:idx val="8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F-C83D-47E4-B0CC-4F36345E4AB5}"/>
              </c:ext>
            </c:extLst>
          </c:dPt>
          <c:dPt>
            <c:idx val="9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1-C83D-47E4-B0CC-4F36345E4AB5}"/>
              </c:ext>
            </c:extLst>
          </c:dPt>
          <c:dPt>
            <c:idx val="10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3-C83D-47E4-B0CC-4F36345E4AB5}"/>
              </c:ext>
            </c:extLst>
          </c:dPt>
          <c:dPt>
            <c:idx val="11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5-C83D-47E4-B0CC-4F36345E4AB5}"/>
              </c:ext>
            </c:extLst>
          </c:dPt>
          <c:dPt>
            <c:idx val="12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7-C83D-47E4-B0CC-4F36345E4AB5}"/>
              </c:ext>
            </c:extLst>
          </c:dPt>
          <c:dLbls>
            <c:spPr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extLst>
                <c:ext xmlns:c15="http://schemas.microsoft.com/office/drawing/2012/chart" uri="{02D57815-91ED-43cb-92C2-25804820EDAC}">
                  <c15:fullRef>
                    <c15:sqref>'Summary Table'!$B$1:$U$1</c15:sqref>
                  </c15:fullRef>
                </c:ext>
              </c:extLst>
              <c:f>'Summary Table'!$D$1:$S$1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'Summary Table'!$B$9:$U$9</c15:sqref>
                  </c15:fullRef>
                </c:ext>
              </c:extLst>
              <c:f>'Summary Table'!$D$9:$S$9</c:f>
              <c:numCache>
                <c:formatCode>0%</c:formatCode>
                <c:ptCount val="16"/>
                <c:pt idx="0">
                  <c:v>0.6808875634017465</c:v>
                </c:pt>
                <c:pt idx="1">
                  <c:v>0.65097891756661364</c:v>
                </c:pt>
                <c:pt idx="2">
                  <c:v>0.60021667151931313</c:v>
                </c:pt>
                <c:pt idx="3">
                  <c:v>0.6781219658935167</c:v>
                </c:pt>
                <c:pt idx="4">
                  <c:v>0.62572737749733265</c:v>
                </c:pt>
                <c:pt idx="5">
                  <c:v>0.72929693381025318</c:v>
                </c:pt>
                <c:pt idx="6">
                  <c:v>0.50049196591709477</c:v>
                </c:pt>
                <c:pt idx="7">
                  <c:v>0.5674362089914945</c:v>
                </c:pt>
                <c:pt idx="8">
                  <c:v>0.55771905424200274</c:v>
                </c:pt>
                <c:pt idx="9">
                  <c:v>0.68649144773285065</c:v>
                </c:pt>
                <c:pt idx="10">
                  <c:v>0.71296296296296291</c:v>
                </c:pt>
                <c:pt idx="11">
                  <c:v>0.76890179401425385</c:v>
                </c:pt>
                <c:pt idx="12">
                  <c:v>0.65639830144144495</c:v>
                </c:pt>
                <c:pt idx="13">
                  <c:v>0.81536267815966446</c:v>
                </c:pt>
                <c:pt idx="14">
                  <c:v>0.8063044617588484</c:v>
                </c:pt>
                <c:pt idx="15">
                  <c:v>0.81127103513319532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8-C83D-47E4-B0CC-4F36345E4A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4095648"/>
        <c:axId val="874093024"/>
        <c:extLst>
          <c:ext xmlns:c15="http://schemas.microsoft.com/office/drawing/2012/chart" uri="{02D57815-91ED-43cb-92C2-25804820EDAC}">
            <c15:filteredLineSeries>
              <c15:ser>
                <c:idx val="6"/>
                <c:order val="8"/>
                <c:tx>
                  <c:strRef>
                    <c:extLst>
                      <c:ext uri="{02D57815-91ED-43cb-92C2-25804820EDAC}">
                        <c15:formulaRef>
                          <c15:sqref>'Summary Table'!$A$8</c15:sqref>
                        </c15:formulaRef>
                      </c:ext>
                    </c:extLst>
                    <c:strCache>
                      <c:ptCount val="1"/>
                      <c:pt idx="0">
                        <c:v>Grand Total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ullRef>
                          <c15:sqref>'Summary Table'!$B$1:$U$1</c15:sqref>
                        </c15:fullRef>
                        <c15:formulaRef>
                          <c15:sqref>'Summary Table'!$D$1:$S$1</c15:sqref>
                        </c15:formulaRef>
                      </c:ext>
                    </c:extLst>
                    <c:numCache>
                      <c:formatCode>General</c:formatCode>
                      <c:ptCount val="16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ullRef>
                          <c15:sqref>'Summary Table'!$B$8:$J$8</c15:sqref>
                        </c15:fullRef>
                        <c15:formulaRef>
                          <c15:sqref>'Summary Table'!$D$8:$J$8</c15:sqref>
                        </c15:formulaRef>
                      </c:ext>
                    </c:extLst>
                    <c:numCache>
                      <c:formatCode>"$"#,##0,,</c:formatCode>
                      <c:ptCount val="7"/>
                      <c:pt idx="0">
                        <c:v>376334655.23999995</c:v>
                      </c:pt>
                      <c:pt idx="1">
                        <c:v>513379092.52000004</c:v>
                      </c:pt>
                      <c:pt idx="2">
                        <c:v>541131978.82000005</c:v>
                      </c:pt>
                      <c:pt idx="3">
                        <c:v>582358794.3499999</c:v>
                      </c:pt>
                      <c:pt idx="4">
                        <c:v>706556025.76999998</c:v>
                      </c:pt>
                      <c:pt idx="5">
                        <c:v>693144508.45000005</c:v>
                      </c:pt>
                      <c:pt idx="6">
                        <c:v>727894682.44999993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5C-C83D-47E4-B0CC-4F36345E4AB5}"/>
                  </c:ext>
                </c:extLst>
              </c15:ser>
            </c15:filteredLineSeries>
          </c:ext>
        </c:extLst>
      </c:lineChart>
      <c:catAx>
        <c:axId val="84981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809160"/>
        <c:crosses val="autoZero"/>
        <c:auto val="1"/>
        <c:lblAlgn val="ctr"/>
        <c:lblOffset val="100"/>
        <c:noMultiLvlLbl val="0"/>
      </c:catAx>
      <c:valAx>
        <c:axId val="849809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Millions of Dollars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,,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812768"/>
        <c:crosses val="autoZero"/>
        <c:crossBetween val="between"/>
      </c:valAx>
      <c:valAx>
        <c:axId val="874093024"/>
        <c:scaling>
          <c:orientation val="minMax"/>
          <c:max val="1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Stewardship</a:t>
                </a:r>
                <a:r>
                  <a:rPr lang="en-US" baseline="0"/>
                  <a:t> Proportion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095648"/>
        <c:crosses val="max"/>
        <c:crossBetween val="between"/>
        <c:majorUnit val="0.2"/>
      </c:valAx>
      <c:catAx>
        <c:axId val="8740956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7409302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l"/>
      <c:layout>
        <c:manualLayout>
          <c:xMode val="edge"/>
          <c:yMode val="edge"/>
          <c:x val="0.71874043323829584"/>
          <c:y val="0.73455104875432953"/>
          <c:w val="0.17424749927154295"/>
          <c:h val="0.19023207975104173"/>
        </c:manualLayout>
      </c:layout>
      <c:overlay val="1"/>
      <c:spPr>
        <a:solidFill>
          <a:schemeClr val="bg1">
            <a:alpha val="9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9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3828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2021-2025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798426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0">
            <a:extLst>
              <a:ext uri="{FF2B5EF4-FFF2-40B4-BE49-F238E27FC236}">
                <a16:creationId xmlns:a16="http://schemas.microsoft.com/office/drawing/2014/main" id="{5C9D293E-6412-435A-94B5-AE9165B1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0911" y="638559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B05F41DD-5660-4D51-8903-EEE39F3FABE7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10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470730-3E44-47FB-A9F3-6F3B46461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9055" y="221416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B0CD7EF-AC9D-4037-8FC6-144D370C9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833950"/>
              </p:ext>
            </p:extLst>
          </p:nvPr>
        </p:nvGraphicFramePr>
        <p:xfrm>
          <a:off x="381000" y="209248"/>
          <a:ext cx="8134350" cy="6267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109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11</a:t>
            </a:fld>
            <a:endParaRPr lang="en-US" dirty="0"/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7150"/>
            <a:ext cx="9020175" cy="597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the 2021-2024 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8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4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</a:p>
          <a:p>
            <a:pPr marL="800100" lvl="1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3100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Potential FY 2021-2025 Highway Program Objectives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18959F-3612-45F5-BF46-4A6AC8F85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221276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1577236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1AB9DD0-721E-4D4B-94F7-E17913AE7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65" y="853567"/>
            <a:ext cx="7415602" cy="591166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D379D26-5919-4F7A-BD7C-182BFBAE5F33}"/>
              </a:ext>
            </a:extLst>
          </p:cNvPr>
          <p:cNvSpPr txBox="1">
            <a:spLocks/>
          </p:cNvSpPr>
          <p:nvPr/>
        </p:nvSpPr>
        <p:spPr>
          <a:xfrm>
            <a:off x="504825" y="304800"/>
            <a:ext cx="82296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Tx/>
              <a:buFontTx/>
            </a:pP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Explanation of Highway Program Changes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278608-5870-4EBD-9516-2FF1B4671AC0}"/>
              </a:ext>
            </a:extLst>
          </p:cNvPr>
          <p:cNvSpPr/>
          <p:nvPr/>
        </p:nvSpPr>
        <p:spPr>
          <a:xfrm>
            <a:off x="5988116" y="2769411"/>
            <a:ext cx="4572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A345DD-5774-48F4-9CAE-97EF6D2D9CA0}"/>
              </a:ext>
            </a:extLst>
          </p:cNvPr>
          <p:cNvSpPr txBox="1"/>
          <p:nvPr/>
        </p:nvSpPr>
        <p:spPr>
          <a:xfrm>
            <a:off x="7243243" y="2767179"/>
            <a:ext cx="137730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Project costs increased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6F51529-C1EB-4808-A30D-6B99BD7B3317}"/>
              </a:ext>
            </a:extLst>
          </p:cNvPr>
          <p:cNvCxnSpPr>
            <a:cxnSpLocks/>
            <a:stCxn id="13" idx="1"/>
            <a:endCxn id="7" idx="6"/>
          </p:cNvCxnSpPr>
          <p:nvPr/>
        </p:nvCxnSpPr>
        <p:spPr>
          <a:xfrm flipH="1">
            <a:off x="6445316" y="2882595"/>
            <a:ext cx="797927" cy="1154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21469D9-0559-43E1-A714-93A13BDF5DB4}"/>
              </a:ext>
            </a:extLst>
          </p:cNvPr>
          <p:cNvSpPr txBox="1"/>
          <p:nvPr/>
        </p:nvSpPr>
        <p:spPr>
          <a:xfrm>
            <a:off x="7618040" y="4920202"/>
            <a:ext cx="13773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Project costs increased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439DE9B-28B9-48D4-A32C-D24DEDC5F1CD}"/>
              </a:ext>
            </a:extLst>
          </p:cNvPr>
          <p:cNvCxnSpPr>
            <a:cxnSpLocks/>
          </p:cNvCxnSpPr>
          <p:nvPr/>
        </p:nvCxnSpPr>
        <p:spPr>
          <a:xfrm flipH="1">
            <a:off x="6930189" y="4610501"/>
            <a:ext cx="69301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9B3E0D22-A0A1-431D-8AD3-6BBA32FAA6DE}"/>
              </a:ext>
            </a:extLst>
          </p:cNvPr>
          <p:cNvSpPr/>
          <p:nvPr/>
        </p:nvSpPr>
        <p:spPr>
          <a:xfrm>
            <a:off x="6408396" y="4377330"/>
            <a:ext cx="4572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F1F63C2-8C6C-48CB-B61E-69517D3A7991}"/>
              </a:ext>
            </a:extLst>
          </p:cNvPr>
          <p:cNvSpPr/>
          <p:nvPr/>
        </p:nvSpPr>
        <p:spPr>
          <a:xfrm>
            <a:off x="5922114" y="5813659"/>
            <a:ext cx="1056201" cy="4339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7C60BBCE-638A-4635-89B9-ACEF221078B9}"/>
              </a:ext>
            </a:extLst>
          </p:cNvPr>
          <p:cNvSpPr/>
          <p:nvPr/>
        </p:nvSpPr>
        <p:spPr>
          <a:xfrm>
            <a:off x="332490" y="4081111"/>
            <a:ext cx="8187958" cy="2983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DBB4910-BFC5-4715-94D8-CDE7B663A4FC}"/>
              </a:ext>
            </a:extLst>
          </p:cNvPr>
          <p:cNvCxnSpPr>
            <a:cxnSpLocks/>
          </p:cNvCxnSpPr>
          <p:nvPr/>
        </p:nvCxnSpPr>
        <p:spPr>
          <a:xfrm flipV="1">
            <a:off x="462013" y="4325495"/>
            <a:ext cx="166453" cy="10357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5F2FB8D7-7C06-400F-ABA7-314698BF8BB5}"/>
              </a:ext>
            </a:extLst>
          </p:cNvPr>
          <p:cNvSpPr txBox="1"/>
          <p:nvPr/>
        </p:nvSpPr>
        <p:spPr>
          <a:xfrm>
            <a:off x="0" y="5404670"/>
            <a:ext cx="1172116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Added new project </a:t>
            </a:r>
          </a:p>
          <a:p>
            <a:pPr algn="ctr">
              <a:buNone/>
            </a:pP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for year 2025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C90B64B-73B2-42B5-91B1-989838D2C94F}"/>
              </a:ext>
            </a:extLst>
          </p:cNvPr>
          <p:cNvCxnSpPr>
            <a:cxnSpLocks/>
          </p:cNvCxnSpPr>
          <p:nvPr/>
        </p:nvCxnSpPr>
        <p:spPr>
          <a:xfrm flipH="1">
            <a:off x="6918650" y="5823284"/>
            <a:ext cx="271422" cy="960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E6CAFC1-8C1F-4AC7-A79C-FAE90B16C183}"/>
              </a:ext>
            </a:extLst>
          </p:cNvPr>
          <p:cNvSpPr txBox="1"/>
          <p:nvPr/>
        </p:nvSpPr>
        <p:spPr>
          <a:xfrm>
            <a:off x="7066001" y="5536925"/>
            <a:ext cx="1890261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Project moved from 2022 to 2021</a:t>
            </a:r>
          </a:p>
          <a:p>
            <a:pPr algn="ctr">
              <a:buNone/>
            </a:pP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and costs increased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563E3313-7868-4AFF-983C-D68F19224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9639" y="213130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  <p:sp>
        <p:nvSpPr>
          <p:cNvPr id="20" name="Slide Number Placeholder 10">
            <a:extLst>
              <a:ext uri="{FF2B5EF4-FFF2-40B4-BE49-F238E27FC236}">
                <a16:creationId xmlns:a16="http://schemas.microsoft.com/office/drawing/2014/main" id="{D8996121-C1F7-4EC9-82EE-72B133EF7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0911" y="638559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B05F41DD-5660-4D51-8903-EEE39F3FABE7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12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1D77984-611D-4838-9DCE-FAA1C15A72DD}"/>
              </a:ext>
            </a:extLst>
          </p:cNvPr>
          <p:cNvSpPr/>
          <p:nvPr/>
        </p:nvSpPr>
        <p:spPr>
          <a:xfrm>
            <a:off x="6791802" y="4779986"/>
            <a:ext cx="4572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9E2EEA94-E0C9-4FC3-9A2E-845440D0D22C}"/>
              </a:ext>
            </a:extLst>
          </p:cNvPr>
          <p:cNvSpPr/>
          <p:nvPr/>
        </p:nvSpPr>
        <p:spPr>
          <a:xfrm>
            <a:off x="6385937" y="5144142"/>
            <a:ext cx="4572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FEC3F5B-BA25-4800-87C2-CA68391548D6}"/>
              </a:ext>
            </a:extLst>
          </p:cNvPr>
          <p:cNvCxnSpPr>
            <a:cxnSpLocks/>
          </p:cNvCxnSpPr>
          <p:nvPr/>
        </p:nvCxnSpPr>
        <p:spPr>
          <a:xfrm flipH="1">
            <a:off x="7273181" y="5032249"/>
            <a:ext cx="33077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6C8C6ED-0FCE-43C6-A201-525AA2503970}"/>
              </a:ext>
            </a:extLst>
          </p:cNvPr>
          <p:cNvCxnSpPr>
            <a:cxnSpLocks/>
          </p:cNvCxnSpPr>
          <p:nvPr/>
        </p:nvCxnSpPr>
        <p:spPr>
          <a:xfrm flipH="1">
            <a:off x="6882063" y="5149516"/>
            <a:ext cx="837399" cy="2406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09BB376C-63A9-46C2-A3A8-75245673F7AB}"/>
              </a:ext>
            </a:extLst>
          </p:cNvPr>
          <p:cNvSpPr/>
          <p:nvPr/>
        </p:nvSpPr>
        <p:spPr>
          <a:xfrm>
            <a:off x="330885" y="6408821"/>
            <a:ext cx="8187958" cy="2983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CB0CBBFF-6474-4574-9EC7-85CFF5460240}"/>
              </a:ext>
            </a:extLst>
          </p:cNvPr>
          <p:cNvCxnSpPr>
            <a:cxnSpLocks/>
          </p:cNvCxnSpPr>
          <p:nvPr/>
        </p:nvCxnSpPr>
        <p:spPr>
          <a:xfrm>
            <a:off x="433137" y="5832909"/>
            <a:ext cx="181276" cy="5582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8EBECAF1-0A78-4FB0-9F03-04F7CB84F5AE}"/>
              </a:ext>
            </a:extLst>
          </p:cNvPr>
          <p:cNvSpPr txBox="1"/>
          <p:nvPr/>
        </p:nvSpPr>
        <p:spPr>
          <a:xfrm>
            <a:off x="7635686" y="4504712"/>
            <a:ext cx="15083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Project costs decreased</a:t>
            </a:r>
          </a:p>
        </p:txBody>
      </p:sp>
    </p:spTree>
    <p:extLst>
      <p:ext uri="{BB962C8B-B14F-4D97-AF65-F5344CB8AC3E}">
        <p14:creationId xmlns:p14="http://schemas.microsoft.com/office/powerpoint/2010/main" val="2363550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13</a:t>
            </a:fld>
            <a:endParaRPr lang="en-US" dirty="0"/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2" y="1407027"/>
            <a:ext cx="9020175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Program Estimates</a:t>
            </a: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initially programmed in year 4/5: High-level estimate</a:t>
            </a: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As project moves closer to construction (years 2/3): Project estimates are refined as development and design advances. Updated each year as part of the program development process.</a:t>
            </a: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Best estimate is when project is in year 1 of the Program as design is complete or nearly complete. Cost is updated as part of the program development process.</a:t>
            </a: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Letting</a:t>
            </a: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are let for bid each month.</a:t>
            </a: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Analysis is completed to compare awarded bid with program estimate for each project and total amount over or under program estimates are reflected in Commission monthly balance report</a:t>
            </a: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Construction</a:t>
            </a: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As projects are constructed, sometimes unexpected conditions arise (e.g. pavement deterioration, soil conditions, safety considerations) that require a change order to approve additional work.</a:t>
            </a: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Those additional costs are accounted for by the back-of-the-program line item labeled “Post Letting Project Cost”  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3100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Costs: Initial estimates to construction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18959F-3612-45F5-BF46-4A6AC8F85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221276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3368579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410B5BDC-8EC3-4C0D-BE6D-9AD06BCE3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2450"/>
            <a:ext cx="9144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2021-2025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Present the Draft 2021-2025 Iowa Transportation Improvement Program to the public (including all previous program approvals and draft 2021–2025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2021-2025 Iowa Transportation Improvement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endParaRPr lang="en-US" sz="20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31E582-B1DE-4EEA-B507-915AFB7E1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1411281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93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 fontAlgn="auto">
              <a:spcAft>
                <a:spcPts val="0"/>
              </a:spcAft>
              <a:buClrTx/>
              <a:buNone/>
            </a:pP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April Workshop Agenda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Revisit previously discussed Decision Points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Review 2021-2025 Highway Program Balances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Summarize 2021-2025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Discuss detailed project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703FD9-A0CC-460F-9933-0C60385BF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(2021-2025)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 2020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Develop the Draft 2021-2025 Highway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2021-2025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2020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2021-2025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2021–2025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2020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2021–2025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1B6F240-A887-43C1-BBA9-464CFE8CF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3681918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379" y="2164405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 what levels should the line item targets be programmed?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2021-2024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A29DD6-1EA4-4659-8923-2DEBF2DD3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1678" y="340545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4155590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Revisiting 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839" y="1738423"/>
            <a:ext cx="8399721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1.     At what levels should the line item targets be programmed?</a:t>
            </a: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Commission direction based on February 11 discussion and March 10 action: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Increase the following line item targets</a:t>
            </a:r>
          </a:p>
          <a:p>
            <a:pPr lvl="1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Construction Industry Training Program by $500,000 from $500,000 to $1 million</a:t>
            </a:r>
          </a:p>
          <a:p>
            <a:pPr lvl="1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Post Letting Project Cost by $10 million from $10 million to $20 million</a:t>
            </a:r>
          </a:p>
          <a:p>
            <a:pPr lvl="1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Prevocational Training and DBE Support Services by $60,000 from $300,000 to $360,000</a:t>
            </a:r>
          </a:p>
          <a:p>
            <a:pPr lvl="1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Statewide Consultant Services by $2,500,000 from $82,500,000 to $85,000,000.</a:t>
            </a:r>
          </a:p>
          <a:p>
            <a:pPr lvl="1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Statewide Contract Maintenance by $4 million from $31,350,000 to $35,350,000</a:t>
            </a: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Continue to fund all other line items at previously approved target levels.</a:t>
            </a: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AEB8CE-6393-4EC0-8DAD-C4A24B322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1678" y="340545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2418656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Revisiting 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839" y="1738423"/>
            <a:ext cx="8399721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     Should projects in the 2021-2024 program continue to be    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programmed with cost/schedule updates?</a:t>
            </a: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Commission direction based on March 10 and 26 discussion:</a:t>
            </a: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Yes, there is program capacity to do so with some rebalancing.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In many cases, local jurisdictions have made commitments and project scheduling decisions based on current program schedules.</a:t>
            </a: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8FDC2D-E523-4DD4-ABDD-3925DA788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1678" y="340545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2542645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82748"/>
            <a:ext cx="8229600" cy="815784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Revisiting 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129" y="898532"/>
            <a:ext cx="8601739" cy="55109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3. How should the Program be balanced and what projects should be added to the Program?</a:t>
            </a: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Commission discussion on March 10 and 26: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There is program capacity to continue the incremental increases to the  stewardship targets in the later years of the Program based on asset management discussions.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Continue to program in FY 2025 previously programmed multi-year projects.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Delay six Non-Interstate Capacity/System Enhancement projects to balance the Program (no projects removed from the Program)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Add Iowa 2 resiliency project in Fremont County (Phase 1)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Add US 18 Super-2 project in Hancock County.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Add US 30 Super-2 project from ECL Lisbon to ECL Mechanicsville in Cedar County.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Add several small sized projects to address safety and operational needs that cannot otherwise be met with the stewardship category.</a:t>
            </a:r>
          </a:p>
          <a:p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7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265602-13BA-49F1-9144-A4A531B9A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5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2531549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399730"/>
              </p:ext>
            </p:extLst>
          </p:nvPr>
        </p:nvGraphicFramePr>
        <p:xfrm>
          <a:off x="820942" y="778996"/>
          <a:ext cx="7339351" cy="4908567"/>
        </p:xfrm>
        <a:graphic>
          <a:graphicData uri="http://schemas.openxmlformats.org/drawingml/2006/table">
            <a:tbl>
              <a:tblPr/>
              <a:tblGrid>
                <a:gridCol w="3955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28235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-Interstate Capacity/System Enhancement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66779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49380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75 Plymouth: N of Maple St in Hinton to S of 2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nd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in Merrill (SB)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20.2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35479"/>
                  </a:ext>
                </a:extLst>
              </a:tr>
              <a:tr h="1417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75 Plymouth: N of Maple St in Hinton to S of 2</a:t>
                      </a:r>
                      <a:r>
                        <a:rPr lang="en-US" sz="1000" b="0" i="0" u="none" strike="noStrike" baseline="3000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nd</a:t>
                      </a: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in Merrill (SB)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22.1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849392"/>
                  </a:ext>
                </a:extLst>
              </a:tr>
              <a:tr h="27841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27 Black Hawk: US 20 to Ridgeway Ave in Cedar Falls (NB&amp;SB)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0082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27 Black Hawk: US 20 to Ridgeway Ave in Cedar Falls (NB&amp;SB)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58916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1 Jefferson: S of Libertyville Rd to Fillmore Ave in Fairfield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3.5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5820766"/>
                  </a:ext>
                </a:extLst>
              </a:tr>
              <a:tr h="869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1 Jefferson: S of Libertyville Rd to Fillmore Ave in Fairfield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3.7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31227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92 Keokuk: Iowa 21 and Co Rd V33 Intersections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697874"/>
                  </a:ext>
                </a:extLst>
              </a:tr>
              <a:tr h="16019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92 Keokuk: Iowa 21 and Co Rd V33 Intersections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6.3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Story: 0.5 MI E of I-35 to E of 590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Ave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14.1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9.9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250666"/>
                  </a:ext>
                </a:extLst>
              </a:tr>
              <a:tr h="14875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Story: 0.5 MI E of I-35 to E of 590</a:t>
                      </a:r>
                      <a:r>
                        <a:rPr lang="en-US" sz="1000" b="0" i="0" u="none" strike="noStrike" baseline="3000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 Ave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14.5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64683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15307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Capacity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772719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61 Louisa: 0.5 MI N of Iowa 78 to 2.0 MI S of Iowa 92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41.0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61 Louisa: 0.5 MI N of Iowa 78 to 2.0 MI S of Iowa 92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42.9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51.5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16401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75954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18494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15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450429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Reschedule Scenario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8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997863" y="674650"/>
            <a:ext cx="0" cy="6018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030CDA77-1B2A-4958-8690-1AFC7E82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0958" y="181519"/>
            <a:ext cx="185499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March 26, 2020</a:t>
            </a:r>
          </a:p>
        </p:txBody>
      </p:sp>
    </p:spTree>
    <p:extLst>
      <p:ext uri="{BB962C8B-B14F-4D97-AF65-F5344CB8AC3E}">
        <p14:creationId xmlns:p14="http://schemas.microsoft.com/office/powerpoint/2010/main" val="1203308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229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2020	826.3	675.2	700.7	693.8	686.2	686.2	686.2	686.2	686.2	686.2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242.1	182.0	146.2	152.8	177.3	170.0	175.0	180.0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105.7	115.0	140.0	145.0	150.0	155.0	165.0	175.0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64.1	65.0	101.3	109.5	125.9	140.0	155.0	170.0	185.0	190.0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25.6	25.0	25.0	25.0	25.0	25.0	25.0	25.0	25.0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125.0	137.8	226.7	217.6	102.1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	24.8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	12.6	27.0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	42.9		51.5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12.3	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Major Interstate Capacity/System Enhancement	280.1	200.5	111.8	68.9	125.4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2.0	1.0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Dallas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Cedar (scaled back to just include replacement of Sugar Creek bridges)	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	50.0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(16.3)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(50.1)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(50.3)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(25.0)	(19.5)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51.4	87.8	84.7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106.2	91.2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116681" y="855594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2021-2030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233364" y="19889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40"/>
            <a:ext cx="14370" cy="449595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233363" y="4354785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9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1" name="TextBox 28">
            <a:extLst>
              <a:ext uri="{FF2B5EF4-FFF2-40B4-BE49-F238E27FC236}">
                <a16:creationId xmlns:a16="http://schemas.microsoft.com/office/drawing/2014/main" id="{ADD34981-C641-4143-AFF8-8E030FF3C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614" y="155096"/>
            <a:ext cx="2271299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2020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2021 to 2024, add 2025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Adjusted federal funding forecast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Added highlighted projects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Additional project schedule changes</a:t>
            </a: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</p:spTree>
    <p:extLst>
      <p:ext uri="{BB962C8B-B14F-4D97-AF65-F5344CB8AC3E}">
        <p14:creationId xmlns:p14="http://schemas.microsoft.com/office/powerpoint/2010/main" val="1097877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36869</TotalTime>
  <Words>1183</Words>
  <Application>Microsoft Office PowerPoint</Application>
  <PresentationFormat>On-screen Show (4:3)</PresentationFormat>
  <Paragraphs>228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Helvetica</vt:lpstr>
      <vt:lpstr>Times New Roman</vt:lpstr>
      <vt:lpstr>Wingdings</vt:lpstr>
      <vt:lpstr>Office Theme</vt:lpstr>
      <vt:lpstr>2021-2025   Highway Program   Development  </vt:lpstr>
      <vt:lpstr>PowerPoint Presentation</vt:lpstr>
      <vt:lpstr>PowerPoint Presentation</vt:lpstr>
      <vt:lpstr>Decision Points</vt:lpstr>
      <vt:lpstr>Revisiting Decision Points</vt:lpstr>
      <vt:lpstr>Revisiting Decision Points</vt:lpstr>
      <vt:lpstr>Revisiting Decision Points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1847</cp:revision>
  <cp:lastPrinted>2020-04-07T14:46:28Z</cp:lastPrinted>
  <dcterms:created xsi:type="dcterms:W3CDTF">2001-05-04T13:55:51Z</dcterms:created>
  <dcterms:modified xsi:type="dcterms:W3CDTF">2020-04-07T14:46:29Z</dcterms:modified>
</cp:coreProperties>
</file>