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7" r:id="rId2"/>
    <p:sldId id="332" r:id="rId3"/>
    <p:sldId id="334" r:id="rId4"/>
    <p:sldId id="333" r:id="rId5"/>
    <p:sldId id="351" r:id="rId6"/>
    <p:sldId id="362" r:id="rId7"/>
    <p:sldId id="363" r:id="rId8"/>
    <p:sldId id="364" r:id="rId9"/>
    <p:sldId id="356" r:id="rId10"/>
    <p:sldId id="357" r:id="rId11"/>
    <p:sldId id="358" r:id="rId12"/>
    <p:sldId id="359" r:id="rId13"/>
    <p:sldId id="360" r:id="rId14"/>
    <p:sldId id="361" r:id="rId15"/>
    <p:sldId id="287"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686D"/>
    <a:srgbClr val="53565A"/>
    <a:srgbClr val="34495E"/>
    <a:srgbClr val="00717F"/>
    <a:srgbClr val="B55813"/>
    <a:srgbClr val="B1B3B3"/>
    <a:srgbClr val="871721"/>
    <a:srgbClr val="FF9966"/>
    <a:srgbClr val="FF0066"/>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10" autoAdjust="0"/>
    <p:restoredTop sz="95574" autoAdjust="0"/>
  </p:normalViewPr>
  <p:slideViewPr>
    <p:cSldViewPr>
      <p:cViewPr>
        <p:scale>
          <a:sx n="110" d="100"/>
          <a:sy n="110" d="100"/>
        </p:scale>
        <p:origin x="-1026" y="26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994"/>
    </p:cViewPr>
  </p:sorterViewPr>
  <p:notesViewPr>
    <p:cSldViewPr>
      <p:cViewPr varScale="1">
        <p:scale>
          <a:sx n="62" d="100"/>
          <a:sy n="62" d="100"/>
        </p:scale>
        <p:origin x="3125"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162EEB-4B10-49FF-8F2C-0AA227A2A94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3AD052-4091-41F6-9925-0069266F787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C2985F6-270D-4F70-9E10-FCBAC348023D}" type="datetimeFigureOut">
              <a:rPr lang="en-US" smtClean="0"/>
              <a:t>4/6/2020</a:t>
            </a:fld>
            <a:endParaRPr lang="en-US"/>
          </a:p>
        </p:txBody>
      </p:sp>
      <p:sp>
        <p:nvSpPr>
          <p:cNvPr id="4" name="Footer Placeholder 3">
            <a:extLst>
              <a:ext uri="{FF2B5EF4-FFF2-40B4-BE49-F238E27FC236}">
                <a16:creationId xmlns:a16="http://schemas.microsoft.com/office/drawing/2014/main" id="{ACB7B3A6-7390-4E05-81C4-8E18BFF7F30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5ACC3E-4800-4F15-A6CB-63B3241B1A5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36B4AA4-C194-4822-91D4-B4FECE21AD6E}" type="slidenum">
              <a:rPr lang="en-US" smtClean="0"/>
              <a:t>‹#›</a:t>
            </a:fld>
            <a:endParaRPr lang="en-US"/>
          </a:p>
        </p:txBody>
      </p:sp>
    </p:spTree>
    <p:extLst>
      <p:ext uri="{BB962C8B-B14F-4D97-AF65-F5344CB8AC3E}">
        <p14:creationId xmlns:p14="http://schemas.microsoft.com/office/powerpoint/2010/main" val="3824034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4/6/2020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15</a:t>
            </a:fld>
            <a:endParaRPr lang="en-US"/>
          </a:p>
        </p:txBody>
      </p:sp>
    </p:spTree>
    <p:extLst>
      <p:ext uri="{BB962C8B-B14F-4D97-AF65-F5344CB8AC3E}">
        <p14:creationId xmlns:p14="http://schemas.microsoft.com/office/powerpoint/2010/main" val="2742652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Revitalize Iowa’s Sound Economy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7D8D79-94B8-46B0-BEA5-ADFB594F66F5}"/>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Tree>
    <p:extLst>
      <p:ext uri="{BB962C8B-B14F-4D97-AF65-F5344CB8AC3E}">
        <p14:creationId xmlns:p14="http://schemas.microsoft.com/office/powerpoint/2010/main" val="76828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Revitalize Iowa’s Sound Economy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340768"/>
            <a:ext cx="7886700" cy="965523"/>
          </a:xfrm>
          <a:prstGeom prst="rect">
            <a:avLst/>
          </a:prstGeom>
        </p:spPr>
        <p:txBody>
          <a:bodyPr vert="horz" lIns="91440" tIns="45720" rIns="91440" bIns="45720" rtlCol="0" anchor="ctr">
            <a:normAutofit/>
          </a:bodyPr>
          <a:lstStyle>
            <a:lvl1pPr>
              <a:defRPr>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lvl1pPr>
              <a:defRPr>
                <a:latin typeface="PT Sans" panose="020B0503020203020204" pitchFamily="34" charset="0"/>
              </a:defRPr>
            </a:lvl1pPr>
            <a:lvl2pPr>
              <a:defRPr>
                <a:latin typeface="PT Sans" panose="020B0503020203020204" pitchFamily="34" charset="0"/>
              </a:defRPr>
            </a:lvl2pPr>
            <a:lvl3pPr>
              <a:defRPr>
                <a:latin typeface="PT Sans" panose="020B0503020203020204" pitchFamily="34" charset="0"/>
              </a:defRPr>
            </a:lvl3pPr>
            <a:lvl4pPr>
              <a:defRPr>
                <a:latin typeface="PT Sans" panose="020B0503020203020204" pitchFamily="34" charset="0"/>
              </a:defRPr>
            </a:lvl4pPr>
            <a:lvl5pPr>
              <a:defRPr>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1" r:id="rId4"/>
    <p:sldLayoutId id="2147483654" r:id="rId5"/>
    <p:sldLayoutId id="2147483655" r:id="rId6"/>
    <p:sldLayoutId id="2147483652" r:id="rId7"/>
    <p:sldLayoutId id="2147483653" r:id="rId8"/>
    <p:sldLayoutId id="2147483656" r:id="rId9"/>
    <p:sldLayoutId id="2147483658"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mailto:craig.markley@iowadot.us"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7" name="TextBox 6">
            <a:extLst>
              <a:ext uri="{FF2B5EF4-FFF2-40B4-BE49-F238E27FC236}">
                <a16:creationId xmlns:a16="http://schemas.microsoft.com/office/drawing/2014/main" id="{9EEEC4D6-EA04-4B21-A205-B47603995269}"/>
              </a:ext>
            </a:extLst>
          </p:cNvPr>
          <p:cNvSpPr txBox="1"/>
          <p:nvPr/>
        </p:nvSpPr>
        <p:spPr>
          <a:xfrm>
            <a:off x="179512" y="5013176"/>
            <a:ext cx="5688632" cy="830997"/>
          </a:xfrm>
          <a:prstGeom prst="rect">
            <a:avLst/>
          </a:prstGeom>
          <a:noFill/>
        </p:spPr>
        <p:txBody>
          <a:bodyPr wrap="square" rtlCol="0">
            <a:spAutoFit/>
          </a:bodyPr>
          <a:lstStyle/>
          <a:p>
            <a:r>
              <a:rPr lang="en-US" sz="2400" b="1" dirty="0">
                <a:solidFill>
                  <a:schemeClr val="bg1"/>
                </a:solidFill>
                <a:latin typeface="PT Sans" panose="020B0503020203020204" pitchFamily="34" charset="0"/>
              </a:rPr>
              <a:t>Revitalize Iowa’s Sound Economy Program</a:t>
            </a:r>
            <a:endParaRPr lang="en-US" sz="2400" dirty="0">
              <a:solidFill>
                <a:schemeClr val="bg1"/>
              </a:solidFill>
              <a:latin typeface="PT Sans" panose="020B0503020203020204" pitchFamily="34" charset="0"/>
            </a:endParaRPr>
          </a:p>
        </p:txBody>
      </p:sp>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23245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Mills County</a:t>
            </a:r>
          </a:p>
          <a:p>
            <a:pPr marL="0" indent="0">
              <a:spcBef>
                <a:spcPts val="0"/>
              </a:spcBef>
              <a:buClr>
                <a:schemeClr val="tx1"/>
              </a:buClr>
              <a:buNone/>
              <a:defRPr/>
            </a:pPr>
            <a:r>
              <a:rPr lang="en-US" sz="1800" b="1" dirty="0">
                <a:latin typeface="PT Sans" panose="020B0503020203020204"/>
                <a:cs typeface="Arial" pitchFamily="34" charset="0"/>
              </a:rPr>
              <a:t>(Local Development)</a:t>
            </a:r>
            <a:endParaRPr lang="en-US" sz="2400" b="1" dirty="0">
              <a:latin typeface="PT Sans" panose="020B0503020203020204"/>
              <a:cs typeface="Arial" pitchFamily="34" charset="0"/>
            </a:endParaRPr>
          </a:p>
          <a:p>
            <a:pPr marL="0" indent="0">
              <a:buNone/>
            </a:pPr>
            <a:r>
              <a:rPr lang="en-US" sz="1800" dirty="0">
                <a:latin typeface="PT Sans" panose="020B0503020203020204"/>
              </a:rPr>
              <a:t>Paving of approximately 2,400 feet of Applewood Road, construction of approximately 4,100 feet of 182nd Street, passing/turn lanes on County Road H-10 and Bunge Avenue and overlay of approximately 11,700 feet of Bunge Avenue located south of Council Bluffs. This project is necessary to provide improved access to seven lots totaling more than 680 acres for industrial purposes.</a:t>
            </a:r>
            <a:endParaRPr lang="en-US" sz="1800" dirty="0">
              <a:highlight>
                <a:srgbClr val="FFFF00"/>
              </a:highlight>
              <a:latin typeface="PT Sans" panose="020B0503020203020204"/>
            </a:endParaRPr>
          </a:p>
          <a:p>
            <a:pPr marL="0" indent="0">
              <a:spcBef>
                <a:spcPts val="0"/>
              </a:spcBef>
              <a:buClr>
                <a:schemeClr val="tx1"/>
              </a:buClr>
              <a:buNone/>
              <a:defRPr/>
            </a:pPr>
            <a:r>
              <a:rPr lang="en-US" sz="1800" dirty="0">
                <a:latin typeface="PT Sans" panose="020B0503020203020204"/>
                <a:cs typeface="Arial" pitchFamily="34" charset="0"/>
              </a:rPr>
              <a:t>Total Cost:     $5,050,000</a:t>
            </a:r>
          </a:p>
          <a:p>
            <a:pPr marL="0" indent="0">
              <a:spcBef>
                <a:spcPts val="0"/>
              </a:spcBef>
              <a:buClr>
                <a:schemeClr val="tx1"/>
              </a:buClr>
              <a:buNone/>
              <a:defRPr/>
            </a:pPr>
            <a:r>
              <a:rPr lang="en-US" sz="1800" dirty="0">
                <a:latin typeface="PT Sans" panose="020B0503020203020204"/>
                <a:cs typeface="Arial" pitchFamily="34" charset="0"/>
              </a:rPr>
              <a:t>Requested:    $2,525,000  (50%)</a:t>
            </a:r>
          </a:p>
          <a:p>
            <a:pPr marL="0" indent="0">
              <a:spcBef>
                <a:spcPts val="0"/>
              </a:spcBef>
              <a:buClr>
                <a:schemeClr val="tx1"/>
              </a:buClr>
              <a:buNone/>
              <a:defRPr/>
            </a:pPr>
            <a:endParaRPr lang="en-US" sz="2400" dirty="0">
              <a:latin typeface="PT Sans" panose="020B0503020203020204"/>
              <a:cs typeface="Arial" pitchFamily="34" charset="0"/>
            </a:endParaRPr>
          </a:p>
        </p:txBody>
      </p:sp>
      <p:pic>
        <p:nvPicPr>
          <p:cNvPr id="5" name="Picture 4">
            <a:extLst>
              <a:ext uri="{FF2B5EF4-FFF2-40B4-BE49-F238E27FC236}">
                <a16:creationId xmlns:a16="http://schemas.microsoft.com/office/drawing/2014/main" id="{BA16CBFF-EDC6-49CA-B4F1-72646F6167B2}"/>
              </a:ext>
            </a:extLst>
          </p:cNvPr>
          <p:cNvPicPr>
            <a:picLocks noChangeAspect="1"/>
          </p:cNvPicPr>
          <p:nvPr/>
        </p:nvPicPr>
        <p:blipFill rotWithShape="1">
          <a:blip r:embed="rId2"/>
          <a:srcRect l="14563" t="15981" r="16925" b="12201"/>
          <a:stretch/>
        </p:blipFill>
        <p:spPr>
          <a:xfrm>
            <a:off x="1619672" y="2535488"/>
            <a:ext cx="6120680" cy="4010100"/>
          </a:xfrm>
          <a:prstGeom prst="rect">
            <a:avLst/>
          </a:prstGeom>
        </p:spPr>
      </p:pic>
    </p:spTree>
    <p:extLst>
      <p:ext uri="{BB962C8B-B14F-4D97-AF65-F5344CB8AC3E}">
        <p14:creationId xmlns:p14="http://schemas.microsoft.com/office/powerpoint/2010/main" val="1786008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235010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Des Moines</a:t>
            </a:r>
          </a:p>
          <a:p>
            <a:pPr marL="0" indent="0">
              <a:spcBef>
                <a:spcPts val="0"/>
              </a:spcBef>
              <a:buClr>
                <a:schemeClr val="tx1"/>
              </a:buClr>
              <a:buNone/>
              <a:defRPr/>
            </a:pPr>
            <a:r>
              <a:rPr lang="en-US" sz="1800" b="1" dirty="0">
                <a:latin typeface="PT Sans" panose="020B0503020203020204"/>
                <a:cs typeface="Arial" pitchFamily="34" charset="0"/>
              </a:rPr>
              <a:t>(Local Development)</a:t>
            </a:r>
            <a:endParaRPr lang="en-US" sz="2400" b="1" dirty="0">
              <a:latin typeface="PT Sans" panose="020B0503020203020204"/>
              <a:cs typeface="Arial" pitchFamily="34" charset="0"/>
            </a:endParaRPr>
          </a:p>
          <a:p>
            <a:pPr marL="0" indent="0">
              <a:buNone/>
            </a:pPr>
            <a:r>
              <a:rPr lang="en-US" sz="1800" dirty="0">
                <a:latin typeface="PT Sans" panose="020B0503020203020204"/>
              </a:rPr>
              <a:t>Roadway improvements to relocate the main Des Moines International Airport commercial terminal entrance onto Cowles Drive including turn lanes on Fleur Drive. This project is necessary to provide improved access for an expanded Des Moines International Airport terminal for airport purposes.</a:t>
            </a:r>
          </a:p>
          <a:p>
            <a:pPr marL="0" indent="0">
              <a:buNone/>
            </a:pPr>
            <a:r>
              <a:rPr lang="en-US" sz="1800" dirty="0">
                <a:latin typeface="PT Sans" panose="020B0503020203020204"/>
              </a:rPr>
              <a:t>Total Cost:     $2,912,003</a:t>
            </a:r>
          </a:p>
          <a:p>
            <a:pPr marL="0" indent="0">
              <a:buNone/>
            </a:pPr>
            <a:r>
              <a:rPr lang="en-US" sz="1800" dirty="0">
                <a:latin typeface="PT Sans" panose="020B0503020203020204"/>
              </a:rPr>
              <a:t>Requested:    $1,456,002  </a:t>
            </a:r>
            <a:r>
              <a:rPr lang="en-US" sz="1800" dirty="0">
                <a:latin typeface="PT Sans" panose="020B0503020203020204"/>
                <a:cs typeface="Arial" pitchFamily="34" charset="0"/>
              </a:rPr>
              <a:t>(50%)</a:t>
            </a:r>
          </a:p>
          <a:p>
            <a:pPr marL="0" indent="0">
              <a:spcBef>
                <a:spcPts val="0"/>
              </a:spcBef>
              <a:buClr>
                <a:schemeClr val="tx1"/>
              </a:buClr>
              <a:buNone/>
              <a:defRPr/>
            </a:pPr>
            <a:endParaRPr lang="en-US" sz="2400" dirty="0">
              <a:latin typeface="PT Sans" panose="020B0503020203020204"/>
              <a:cs typeface="Arial" pitchFamily="34" charset="0"/>
            </a:endParaRPr>
          </a:p>
        </p:txBody>
      </p:sp>
      <p:pic>
        <p:nvPicPr>
          <p:cNvPr id="5" name="Picture 4">
            <a:extLst>
              <a:ext uri="{FF2B5EF4-FFF2-40B4-BE49-F238E27FC236}">
                <a16:creationId xmlns:a16="http://schemas.microsoft.com/office/drawing/2014/main" id="{5D118455-28CD-43A4-9EA8-C24017B85181}"/>
              </a:ext>
            </a:extLst>
          </p:cNvPr>
          <p:cNvPicPr>
            <a:picLocks noChangeAspect="1"/>
          </p:cNvPicPr>
          <p:nvPr/>
        </p:nvPicPr>
        <p:blipFill rotWithShape="1">
          <a:blip r:embed="rId2"/>
          <a:srcRect l="53150" t="31100" r="2750" b="32361"/>
          <a:stretch/>
        </p:blipFill>
        <p:spPr>
          <a:xfrm>
            <a:off x="244465" y="3717032"/>
            <a:ext cx="5656901" cy="2929467"/>
          </a:xfrm>
          <a:prstGeom prst="rect">
            <a:avLst/>
          </a:prstGeom>
        </p:spPr>
      </p:pic>
      <p:pic>
        <p:nvPicPr>
          <p:cNvPr id="3" name="Picture 2">
            <a:extLst>
              <a:ext uri="{FF2B5EF4-FFF2-40B4-BE49-F238E27FC236}">
                <a16:creationId xmlns:a16="http://schemas.microsoft.com/office/drawing/2014/main" id="{FC835311-4DBB-4F89-9B6C-F0D5EC63B3D4}"/>
              </a:ext>
            </a:extLst>
          </p:cNvPr>
          <p:cNvPicPr>
            <a:picLocks noChangeAspect="1"/>
          </p:cNvPicPr>
          <p:nvPr/>
        </p:nvPicPr>
        <p:blipFill rotWithShape="1">
          <a:blip r:embed="rId3"/>
          <a:srcRect l="11157" r="18350"/>
          <a:stretch/>
        </p:blipFill>
        <p:spPr>
          <a:xfrm>
            <a:off x="5908935" y="2063751"/>
            <a:ext cx="2839530" cy="2350107"/>
          </a:xfrm>
          <a:prstGeom prst="rect">
            <a:avLst/>
          </a:prstGeom>
        </p:spPr>
      </p:pic>
      <p:sp>
        <p:nvSpPr>
          <p:cNvPr id="7" name="Oval 6">
            <a:extLst>
              <a:ext uri="{FF2B5EF4-FFF2-40B4-BE49-F238E27FC236}">
                <a16:creationId xmlns:a16="http://schemas.microsoft.com/office/drawing/2014/main" id="{B56F02C5-F184-4D52-A6FE-A7AF06944637}"/>
              </a:ext>
            </a:extLst>
          </p:cNvPr>
          <p:cNvSpPr>
            <a:spLocks noChangeAspect="1"/>
          </p:cNvSpPr>
          <p:nvPr/>
        </p:nvSpPr>
        <p:spPr>
          <a:xfrm>
            <a:off x="7092280" y="3635044"/>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08181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23245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Cedar Rapids</a:t>
            </a:r>
          </a:p>
          <a:p>
            <a:pPr marL="0" indent="0">
              <a:spcBef>
                <a:spcPts val="0"/>
              </a:spcBef>
              <a:buClr>
                <a:schemeClr val="tx1"/>
              </a:buClr>
              <a:buNone/>
              <a:defRPr/>
            </a:pPr>
            <a:r>
              <a:rPr lang="en-US" sz="1800" b="1" dirty="0">
                <a:latin typeface="PT Sans" panose="020B0503020203020204"/>
                <a:cs typeface="Arial" pitchFamily="34" charset="0"/>
              </a:rPr>
              <a:t>(Local Development)</a:t>
            </a:r>
            <a:endParaRPr lang="en-US" sz="2400" b="1" dirty="0">
              <a:latin typeface="PT Sans" panose="020B0503020203020204"/>
              <a:cs typeface="Arial" pitchFamily="34" charset="0"/>
            </a:endParaRPr>
          </a:p>
          <a:p>
            <a:pPr marL="0" indent="0">
              <a:buNone/>
            </a:pPr>
            <a:r>
              <a:rPr lang="en-US" sz="1800" dirty="0">
                <a:latin typeface="PT Sans" panose="020B0503020203020204"/>
              </a:rPr>
              <a:t>Construction of approximately 1,225 feet of turn lanes on 6th Street SW located on the southwest side of town. This project is necessary to provide improved access to more than 25 acres for warehousing and industrial purposes.</a:t>
            </a:r>
          </a:p>
          <a:p>
            <a:pPr marL="0" indent="0">
              <a:spcBef>
                <a:spcPts val="0"/>
              </a:spcBef>
              <a:buClr>
                <a:schemeClr val="tx1"/>
              </a:buClr>
              <a:buNone/>
              <a:defRPr/>
            </a:pPr>
            <a:r>
              <a:rPr lang="en-US" sz="1800" dirty="0">
                <a:latin typeface="PT Sans" panose="020B0503020203020204"/>
                <a:cs typeface="Arial" pitchFamily="34" charset="0"/>
              </a:rPr>
              <a:t>Total Cost:     $899,448</a:t>
            </a:r>
          </a:p>
          <a:p>
            <a:pPr marL="0" indent="0">
              <a:spcBef>
                <a:spcPts val="0"/>
              </a:spcBef>
              <a:buClr>
                <a:schemeClr val="tx1"/>
              </a:buClr>
              <a:buNone/>
              <a:defRPr/>
            </a:pPr>
            <a:r>
              <a:rPr lang="en-US" sz="1800" dirty="0">
                <a:latin typeface="PT Sans" panose="020B0503020203020204"/>
                <a:cs typeface="Arial" pitchFamily="34" charset="0"/>
              </a:rPr>
              <a:t>Requested:    $449,724  (50%)</a:t>
            </a:r>
          </a:p>
          <a:p>
            <a:pPr marL="0" indent="0">
              <a:spcBef>
                <a:spcPts val="0"/>
              </a:spcBef>
              <a:buClr>
                <a:schemeClr val="tx1"/>
              </a:buClr>
              <a:buNone/>
              <a:defRPr/>
            </a:pPr>
            <a:endParaRPr lang="en-US" sz="2400" dirty="0">
              <a:latin typeface="PT Sans" panose="020B0503020203020204"/>
              <a:cs typeface="Arial" pitchFamily="34" charset="0"/>
            </a:endParaRPr>
          </a:p>
        </p:txBody>
      </p:sp>
      <p:pic>
        <p:nvPicPr>
          <p:cNvPr id="5" name="Picture 4">
            <a:extLst>
              <a:ext uri="{FF2B5EF4-FFF2-40B4-BE49-F238E27FC236}">
                <a16:creationId xmlns:a16="http://schemas.microsoft.com/office/drawing/2014/main" id="{417B6B78-5D0F-4A53-A34D-BEC70BDF608C}"/>
              </a:ext>
            </a:extLst>
          </p:cNvPr>
          <p:cNvPicPr>
            <a:picLocks noChangeAspect="1"/>
          </p:cNvPicPr>
          <p:nvPr/>
        </p:nvPicPr>
        <p:blipFill rotWithShape="1">
          <a:blip r:embed="rId2"/>
          <a:srcRect l="12988" t="14721" r="15351" b="9680"/>
          <a:stretch/>
        </p:blipFill>
        <p:spPr>
          <a:xfrm rot="5400000">
            <a:off x="3595444" y="2609723"/>
            <a:ext cx="4887811" cy="3222732"/>
          </a:xfrm>
          <a:prstGeom prst="rect">
            <a:avLst/>
          </a:prstGeom>
          <a:ln>
            <a:solidFill>
              <a:srgbClr val="69686D"/>
            </a:solidFill>
          </a:ln>
        </p:spPr>
      </p:pic>
      <p:pic>
        <p:nvPicPr>
          <p:cNvPr id="3" name="Picture 2">
            <a:extLst>
              <a:ext uri="{FF2B5EF4-FFF2-40B4-BE49-F238E27FC236}">
                <a16:creationId xmlns:a16="http://schemas.microsoft.com/office/drawing/2014/main" id="{38E21848-CECA-43E5-BD46-D65115A837C8}"/>
              </a:ext>
            </a:extLst>
          </p:cNvPr>
          <p:cNvPicPr>
            <a:picLocks noChangeAspect="1"/>
          </p:cNvPicPr>
          <p:nvPr/>
        </p:nvPicPr>
        <p:blipFill rotWithShape="1">
          <a:blip r:embed="rId3"/>
          <a:srcRect l="27951" t="26375" r="29525" b="26375"/>
          <a:stretch/>
        </p:blipFill>
        <p:spPr>
          <a:xfrm>
            <a:off x="395536" y="3210793"/>
            <a:ext cx="3888432" cy="2880320"/>
          </a:xfrm>
          <a:prstGeom prst="rect">
            <a:avLst/>
          </a:prstGeom>
        </p:spPr>
      </p:pic>
    </p:spTree>
    <p:extLst>
      <p:ext uri="{BB962C8B-B14F-4D97-AF65-F5344CB8AC3E}">
        <p14:creationId xmlns:p14="http://schemas.microsoft.com/office/powerpoint/2010/main" val="4175950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2324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Cedar Rapids (Airport)</a:t>
            </a:r>
          </a:p>
          <a:p>
            <a:pPr marL="0" indent="0">
              <a:spcBef>
                <a:spcPts val="0"/>
              </a:spcBef>
              <a:buClr>
                <a:schemeClr val="tx1"/>
              </a:buClr>
              <a:buNone/>
              <a:defRPr/>
            </a:pPr>
            <a:r>
              <a:rPr lang="en-US" sz="1800" b="1" dirty="0">
                <a:latin typeface="PT Sans" panose="020B0503020203020204"/>
                <a:cs typeface="Arial" pitchFamily="34" charset="0"/>
              </a:rPr>
              <a:t>(Local Development)</a:t>
            </a:r>
            <a:endParaRPr lang="en-US" sz="2400" b="1" dirty="0">
              <a:latin typeface="PT Sans" panose="020B0503020203020204"/>
              <a:cs typeface="Arial" pitchFamily="34" charset="0"/>
            </a:endParaRPr>
          </a:p>
          <a:p>
            <a:pPr marL="0" indent="0">
              <a:buNone/>
            </a:pPr>
            <a:r>
              <a:rPr lang="en-US" sz="1800" dirty="0">
                <a:latin typeface="PT Sans" panose="020B0503020203020204"/>
              </a:rPr>
              <a:t>Construction of approximately 1,000 feet of Beech Way SW located on the southwest side of town. This project is necessary to provide access to the West Cargo Expansion project at the Eastern Iowa Airport for airport purposes.</a:t>
            </a:r>
          </a:p>
          <a:p>
            <a:pPr marL="0" indent="0">
              <a:spcBef>
                <a:spcPts val="0"/>
              </a:spcBef>
              <a:buClr>
                <a:schemeClr val="tx1"/>
              </a:buClr>
              <a:buNone/>
              <a:defRPr/>
            </a:pPr>
            <a:r>
              <a:rPr lang="en-US" sz="1800" dirty="0">
                <a:latin typeface="PT Sans" panose="020B0503020203020204"/>
                <a:cs typeface="Arial" pitchFamily="34" charset="0"/>
              </a:rPr>
              <a:t>Total Cost:     $895,375</a:t>
            </a:r>
          </a:p>
          <a:p>
            <a:pPr marL="0" indent="0">
              <a:spcBef>
                <a:spcPts val="0"/>
              </a:spcBef>
              <a:buClr>
                <a:schemeClr val="tx1"/>
              </a:buClr>
              <a:buNone/>
              <a:defRPr/>
            </a:pPr>
            <a:r>
              <a:rPr lang="en-US" sz="1800" dirty="0">
                <a:latin typeface="PT Sans" panose="020B0503020203020204"/>
                <a:cs typeface="Arial" pitchFamily="34" charset="0"/>
              </a:rPr>
              <a:t>Requested:    $447,688  (50%)</a:t>
            </a:r>
          </a:p>
          <a:p>
            <a:pPr marL="0" indent="0">
              <a:spcBef>
                <a:spcPts val="0"/>
              </a:spcBef>
              <a:buClr>
                <a:schemeClr val="tx1"/>
              </a:buClr>
              <a:buNone/>
              <a:defRPr/>
            </a:pPr>
            <a:endParaRPr lang="en-US" sz="2400" dirty="0">
              <a:latin typeface="PT Sans" panose="020B0503020203020204"/>
              <a:cs typeface="Arial" pitchFamily="34" charset="0"/>
            </a:endParaRPr>
          </a:p>
        </p:txBody>
      </p:sp>
      <p:pic>
        <p:nvPicPr>
          <p:cNvPr id="2" name="Picture 1">
            <a:extLst>
              <a:ext uri="{FF2B5EF4-FFF2-40B4-BE49-F238E27FC236}">
                <a16:creationId xmlns:a16="http://schemas.microsoft.com/office/drawing/2014/main" id="{6E6D345F-4487-4A0F-A172-F19AFCBAD3CB}"/>
              </a:ext>
            </a:extLst>
          </p:cNvPr>
          <p:cNvPicPr>
            <a:picLocks noChangeAspect="1"/>
          </p:cNvPicPr>
          <p:nvPr/>
        </p:nvPicPr>
        <p:blipFill rotWithShape="1">
          <a:blip r:embed="rId2"/>
          <a:srcRect l="11413" t="13460" r="12200" b="7160"/>
          <a:stretch/>
        </p:blipFill>
        <p:spPr>
          <a:xfrm>
            <a:off x="603014" y="2996952"/>
            <a:ext cx="5242034" cy="3404620"/>
          </a:xfrm>
          <a:prstGeom prst="rect">
            <a:avLst/>
          </a:prstGeom>
        </p:spPr>
      </p:pic>
      <p:pic>
        <p:nvPicPr>
          <p:cNvPr id="3" name="Picture 2">
            <a:extLst>
              <a:ext uri="{FF2B5EF4-FFF2-40B4-BE49-F238E27FC236}">
                <a16:creationId xmlns:a16="http://schemas.microsoft.com/office/drawing/2014/main" id="{92832CAE-DD63-4596-B19A-7935743088A4}"/>
              </a:ext>
            </a:extLst>
          </p:cNvPr>
          <p:cNvPicPr>
            <a:picLocks noChangeAspect="1"/>
          </p:cNvPicPr>
          <p:nvPr/>
        </p:nvPicPr>
        <p:blipFill rotWithShape="1">
          <a:blip r:embed="rId3"/>
          <a:srcRect l="4326" t="13382" r="54725" b="7475"/>
          <a:stretch/>
        </p:blipFill>
        <p:spPr>
          <a:xfrm>
            <a:off x="5932301" y="1844824"/>
            <a:ext cx="2738454" cy="3528392"/>
          </a:xfrm>
          <a:prstGeom prst="rect">
            <a:avLst/>
          </a:prstGeom>
        </p:spPr>
      </p:pic>
      <p:pic>
        <p:nvPicPr>
          <p:cNvPr id="4" name="Picture 3">
            <a:extLst>
              <a:ext uri="{FF2B5EF4-FFF2-40B4-BE49-F238E27FC236}">
                <a16:creationId xmlns:a16="http://schemas.microsoft.com/office/drawing/2014/main" id="{CBDE9DE0-E9F4-45E3-9BBF-220564A1A44F}"/>
              </a:ext>
            </a:extLst>
          </p:cNvPr>
          <p:cNvPicPr>
            <a:picLocks noChangeAspect="1"/>
          </p:cNvPicPr>
          <p:nvPr/>
        </p:nvPicPr>
        <p:blipFill>
          <a:blip r:embed="rId4"/>
          <a:stretch>
            <a:fillRect/>
          </a:stretch>
        </p:blipFill>
        <p:spPr>
          <a:xfrm>
            <a:off x="6372200" y="4941168"/>
            <a:ext cx="140220" cy="134124"/>
          </a:xfrm>
          <a:prstGeom prst="rect">
            <a:avLst/>
          </a:prstGeom>
        </p:spPr>
      </p:pic>
    </p:spTree>
    <p:extLst>
      <p:ext uri="{BB962C8B-B14F-4D97-AF65-F5344CB8AC3E}">
        <p14:creationId xmlns:p14="http://schemas.microsoft.com/office/powerpoint/2010/main" val="711003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23245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Pottawattamie County</a:t>
            </a:r>
          </a:p>
          <a:p>
            <a:pPr marL="0" indent="0">
              <a:spcBef>
                <a:spcPts val="0"/>
              </a:spcBef>
              <a:buClr>
                <a:schemeClr val="tx1"/>
              </a:buClr>
              <a:buNone/>
              <a:defRPr/>
            </a:pPr>
            <a:r>
              <a:rPr lang="en-US" sz="1800" b="1" dirty="0">
                <a:latin typeface="PT Sans" panose="020B0503020203020204"/>
                <a:cs typeface="Arial" pitchFamily="34" charset="0"/>
              </a:rPr>
              <a:t>(Local Development)</a:t>
            </a:r>
            <a:endParaRPr lang="en-US" sz="2400" b="1" dirty="0">
              <a:latin typeface="PT Sans" panose="020B0503020203020204"/>
              <a:cs typeface="Arial" pitchFamily="34" charset="0"/>
            </a:endParaRPr>
          </a:p>
          <a:p>
            <a:pPr marL="0" indent="0">
              <a:buNone/>
            </a:pPr>
            <a:r>
              <a:rPr lang="en-US" sz="1800" dirty="0">
                <a:latin typeface="PT Sans" panose="020B0503020203020204"/>
              </a:rPr>
              <a:t>Overlaying of approximately 2,050 feet of 192nd Street, and construction of approximately 926 feet of Portland Avenue and 687 feet of North 193rd Circle located south of Council Bluffs. This project is necessary to provide access to 14 lots totaling more than 28 acres for industrial and warehouse purposes.</a:t>
            </a:r>
            <a:endParaRPr lang="en-US" sz="1800" dirty="0">
              <a:highlight>
                <a:srgbClr val="FFFF00"/>
              </a:highlight>
              <a:latin typeface="PT Sans" panose="020B0503020203020204"/>
            </a:endParaRPr>
          </a:p>
          <a:p>
            <a:pPr marL="0" indent="0">
              <a:buNone/>
            </a:pPr>
            <a:r>
              <a:rPr lang="en-US" sz="1800" dirty="0">
                <a:latin typeface="PT Sans" panose="020B0503020203020204"/>
              </a:rPr>
              <a:t>Total Cost:     $1,161,339</a:t>
            </a:r>
          </a:p>
          <a:p>
            <a:pPr marL="0" indent="0">
              <a:buNone/>
            </a:pPr>
            <a:r>
              <a:rPr lang="en-US" sz="1800" dirty="0">
                <a:latin typeface="PT Sans" panose="020B0503020203020204"/>
              </a:rPr>
              <a:t>Requested:    $580,670 </a:t>
            </a:r>
            <a:r>
              <a:rPr lang="en-US" sz="1800" dirty="0">
                <a:latin typeface="PT Sans" panose="020B0503020203020204"/>
                <a:cs typeface="Arial" pitchFamily="34" charset="0"/>
              </a:rPr>
              <a:t>(50%)</a:t>
            </a:r>
          </a:p>
          <a:p>
            <a:pPr marL="0" indent="0">
              <a:spcBef>
                <a:spcPts val="0"/>
              </a:spcBef>
              <a:buClr>
                <a:schemeClr val="tx1"/>
              </a:buClr>
              <a:buNone/>
              <a:defRPr/>
            </a:pPr>
            <a:endParaRPr lang="en-US" sz="2400" dirty="0">
              <a:latin typeface="PT Sans" panose="020B0503020203020204"/>
              <a:cs typeface="Arial" pitchFamily="34" charset="0"/>
            </a:endParaRPr>
          </a:p>
        </p:txBody>
      </p:sp>
      <p:pic>
        <p:nvPicPr>
          <p:cNvPr id="2" name="Picture 1">
            <a:extLst>
              <a:ext uri="{FF2B5EF4-FFF2-40B4-BE49-F238E27FC236}">
                <a16:creationId xmlns:a16="http://schemas.microsoft.com/office/drawing/2014/main" id="{209C7B42-815E-467A-805D-132CF0EBAEF4}"/>
              </a:ext>
            </a:extLst>
          </p:cNvPr>
          <p:cNvPicPr>
            <a:picLocks noChangeAspect="1"/>
          </p:cNvPicPr>
          <p:nvPr/>
        </p:nvPicPr>
        <p:blipFill rotWithShape="1">
          <a:blip r:embed="rId2"/>
          <a:srcRect l="22438" t="14721" r="26375" b="9680"/>
          <a:stretch/>
        </p:blipFill>
        <p:spPr>
          <a:xfrm>
            <a:off x="4067944" y="1988840"/>
            <a:ext cx="4680520" cy="4320480"/>
          </a:xfrm>
          <a:prstGeom prst="rect">
            <a:avLst/>
          </a:prstGeom>
        </p:spPr>
      </p:pic>
      <p:pic>
        <p:nvPicPr>
          <p:cNvPr id="3" name="Picture 2">
            <a:extLst>
              <a:ext uri="{FF2B5EF4-FFF2-40B4-BE49-F238E27FC236}">
                <a16:creationId xmlns:a16="http://schemas.microsoft.com/office/drawing/2014/main" id="{5C191DED-D485-411C-B276-DAC3E966691B}"/>
              </a:ext>
            </a:extLst>
          </p:cNvPr>
          <p:cNvPicPr>
            <a:picLocks noChangeAspect="1"/>
          </p:cNvPicPr>
          <p:nvPr/>
        </p:nvPicPr>
        <p:blipFill rotWithShape="1">
          <a:blip r:embed="rId3"/>
          <a:srcRect l="31101" t="24013" r="24800" b="22832"/>
          <a:stretch/>
        </p:blipFill>
        <p:spPr>
          <a:xfrm>
            <a:off x="251521" y="3236120"/>
            <a:ext cx="3600400" cy="2893179"/>
          </a:xfrm>
          <a:prstGeom prst="rect">
            <a:avLst/>
          </a:prstGeom>
          <a:ln>
            <a:solidFill>
              <a:schemeClr val="tx1"/>
            </a:solidFill>
          </a:ln>
        </p:spPr>
      </p:pic>
      <p:cxnSp>
        <p:nvCxnSpPr>
          <p:cNvPr id="5" name="Straight Connector 4">
            <a:extLst>
              <a:ext uri="{FF2B5EF4-FFF2-40B4-BE49-F238E27FC236}">
                <a16:creationId xmlns:a16="http://schemas.microsoft.com/office/drawing/2014/main" id="{F377F41D-79B7-47F0-BBFA-10C7919CF9AE}"/>
              </a:ext>
            </a:extLst>
          </p:cNvPr>
          <p:cNvCxnSpPr>
            <a:cxnSpLocks/>
          </p:cNvCxnSpPr>
          <p:nvPr/>
        </p:nvCxnSpPr>
        <p:spPr>
          <a:xfrm flipV="1">
            <a:off x="6012160" y="5301208"/>
            <a:ext cx="0" cy="14401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70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83768" y="5445224"/>
            <a:ext cx="4320480" cy="738664"/>
          </a:xfrm>
          <a:prstGeom prst="rect">
            <a:avLst/>
          </a:prstGeom>
          <a:noFill/>
        </p:spPr>
        <p:txBody>
          <a:bodyPr wrap="square" rtlCol="0">
            <a:spAutoFit/>
          </a:bodyPr>
          <a:lstStyle/>
          <a:p>
            <a:r>
              <a:rPr lang="en-US" sz="1400" b="1" dirty="0">
                <a:solidFill>
                  <a:schemeClr val="bg1">
                    <a:lumMod val="50000"/>
                  </a:schemeClr>
                </a:solidFill>
                <a:latin typeface="Century Gothic" panose="020B0502020202020204" pitchFamily="34" charset="0"/>
                <a:cs typeface="Arial" panose="020B0604020202020204" pitchFamily="34" charset="0"/>
              </a:rPr>
              <a:t>Craig Markley, Systems Planning Bureau</a:t>
            </a:r>
          </a:p>
          <a:p>
            <a:r>
              <a:rPr lang="en-US" sz="1400" b="1" dirty="0">
                <a:solidFill>
                  <a:schemeClr val="bg1">
                    <a:lumMod val="50000"/>
                  </a:schemeClr>
                </a:solidFill>
                <a:latin typeface="Century Gothic" panose="020B0502020202020204" pitchFamily="34" charset="0"/>
                <a:cs typeface="Arial" panose="020B0604020202020204" pitchFamily="34" charset="0"/>
                <a:hlinkClick r:id="rId3"/>
              </a:rPr>
              <a:t>craig.markley@iowadot.us</a:t>
            </a:r>
            <a:endParaRPr lang="en-US" sz="1400" b="1" dirty="0">
              <a:solidFill>
                <a:schemeClr val="bg1">
                  <a:lumMod val="50000"/>
                </a:schemeClr>
              </a:solidFill>
              <a:latin typeface="Century Gothic" panose="020B0502020202020204" pitchFamily="34" charset="0"/>
              <a:cs typeface="Arial" panose="020B0604020202020204" pitchFamily="34" charset="0"/>
            </a:endParaRPr>
          </a:p>
          <a:p>
            <a:r>
              <a:rPr lang="en-US" sz="1400" b="1" dirty="0">
                <a:solidFill>
                  <a:schemeClr val="bg1">
                    <a:lumMod val="50000"/>
                  </a:schemeClr>
                </a:solidFill>
                <a:latin typeface="Century Gothic" panose="020B0502020202020204" pitchFamily="34" charset="0"/>
                <a:cs typeface="Arial" panose="020B0604020202020204" pitchFamily="34" charset="0"/>
              </a:rPr>
              <a:t>515-239-1027</a:t>
            </a:r>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Tree>
    <p:extLst>
      <p:ext uri="{BB962C8B-B14F-4D97-AF65-F5344CB8AC3E}">
        <p14:creationId xmlns:p14="http://schemas.microsoft.com/office/powerpoint/2010/main" val="3398219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72816"/>
            <a:ext cx="7776864" cy="5085184"/>
          </a:xfrm>
          <a:prstGeom prst="rect">
            <a:avLst/>
          </a:prstGeom>
        </p:spPr>
        <p:txBody>
          <a:bodyPr vert="horz" lIns="91440" tIns="45720" rIns="91440" bIns="45720" rtlCol="0">
            <a:normAutofit/>
          </a:bodyPr>
          <a:lstStyle/>
          <a:p>
            <a:pPr lvl="0">
              <a:spcAft>
                <a:spcPts val="1200"/>
              </a:spcAft>
            </a:pPr>
            <a:r>
              <a:rPr lang="en-US" sz="2400" dirty="0">
                <a:latin typeface="PT Sans" panose="020B0503020203020204"/>
              </a:rPr>
              <a:t>Created in 1985</a:t>
            </a:r>
          </a:p>
          <a:p>
            <a:pPr>
              <a:spcAft>
                <a:spcPts val="1200"/>
              </a:spcAft>
            </a:pPr>
            <a:r>
              <a:rPr lang="en-US" sz="2400" dirty="0">
                <a:latin typeface="PT Sans" panose="020B0503020203020204"/>
              </a:rPr>
              <a:t>Purpose: </a:t>
            </a:r>
            <a:r>
              <a:rPr lang="en-US" sz="2400" dirty="0">
                <a:latin typeface="PT Sans" panose="020B0503020203020204"/>
                <a:cs typeface="Arial" panose="020B0604020202020204" pitchFamily="34" charset="0"/>
              </a:rPr>
              <a:t>To promote economic development through roadway improvements.  </a:t>
            </a:r>
          </a:p>
          <a:p>
            <a:pPr>
              <a:spcAft>
                <a:spcPts val="1200"/>
              </a:spcAft>
            </a:pPr>
            <a:r>
              <a:rPr lang="en-US" sz="2400" dirty="0">
                <a:latin typeface="PT Sans" panose="020B0503020203020204"/>
                <a:cs typeface="Arial" panose="020B0604020202020204" pitchFamily="34" charset="0"/>
              </a:rPr>
              <a:t>Eligible development shall have value-adding activities that feed new dollars into the economy</a:t>
            </a:r>
            <a:endParaRPr lang="en-US" altLang="en-US" sz="2400" dirty="0">
              <a:latin typeface="PT Sans" panose="020B0503020203020204"/>
              <a:cs typeface="Arial" panose="020B0604020202020204" pitchFamily="34" charset="0"/>
            </a:endParaRPr>
          </a:p>
          <a:p>
            <a:pPr>
              <a:spcAft>
                <a:spcPts val="1200"/>
              </a:spcAft>
            </a:pPr>
            <a:r>
              <a:rPr lang="en-US" altLang="en-US" sz="2400" dirty="0">
                <a:latin typeface="PT Sans" panose="020B0503020203020204"/>
                <a:cs typeface="Arial" panose="020B0604020202020204" pitchFamily="34" charset="0"/>
              </a:rPr>
              <a:t>Available to cities and counties through an application program</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79512" y="1124744"/>
            <a:ext cx="8712967" cy="360040"/>
          </a:xfrm>
        </p:spPr>
        <p:txBody>
          <a:bodyPr>
            <a:noAutofit/>
          </a:bodyPr>
          <a:lstStyle/>
          <a:p>
            <a:r>
              <a:rPr lang="en-US" sz="3400" b="1" dirty="0">
                <a:solidFill>
                  <a:schemeClr val="tx2"/>
                </a:solidFill>
              </a:rPr>
              <a:t>Revitalize Iowa’s Sound Economy Program</a:t>
            </a:r>
          </a:p>
        </p:txBody>
      </p:sp>
    </p:spTree>
    <p:extLst>
      <p:ext uri="{BB962C8B-B14F-4D97-AF65-F5344CB8AC3E}">
        <p14:creationId xmlns:p14="http://schemas.microsoft.com/office/powerpoint/2010/main" val="162698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38796"/>
            <a:ext cx="7776864" cy="5117672"/>
          </a:xfrm>
          <a:prstGeom prst="rect">
            <a:avLst/>
          </a:prstGeom>
        </p:spPr>
        <p:txBody>
          <a:bodyPr vert="horz" lIns="91440" tIns="45720" rIns="91440" bIns="45720" rtlCol="0">
            <a:normAutofit fontScale="55000" lnSpcReduction="20000"/>
          </a:bodyPr>
          <a:lstStyle/>
          <a:p>
            <a:pPr lvl="0"/>
            <a:r>
              <a:rPr lang="en-US" sz="3100" b="1" dirty="0"/>
              <a:t>Available Funding</a:t>
            </a:r>
          </a:p>
          <a:p>
            <a:pPr lvl="1">
              <a:spcAft>
                <a:spcPts val="1200"/>
              </a:spcAft>
            </a:pPr>
            <a:r>
              <a:rPr lang="en-US" dirty="0"/>
              <a:t>Funded annually with dedicated state motor fuel and special fuel tax revenues</a:t>
            </a:r>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0"/>
            <a:r>
              <a:rPr lang="en-US" sz="3100" b="1" dirty="0"/>
              <a:t>Application Summary for SFY2020</a:t>
            </a:r>
          </a:p>
          <a:p>
            <a:pPr lvl="1">
              <a:spcAft>
                <a:spcPts val="1200"/>
              </a:spcAft>
            </a:pPr>
            <a:r>
              <a:rPr lang="en-US" dirty="0"/>
              <a:t>Total number of projects awarded: 11</a:t>
            </a:r>
          </a:p>
          <a:p>
            <a:pPr lvl="1">
              <a:spcAft>
                <a:spcPts val="1200"/>
              </a:spcAft>
            </a:pPr>
            <a:r>
              <a:rPr lang="en-US" dirty="0"/>
              <a:t>Total project costs: $29,796,529</a:t>
            </a:r>
          </a:p>
          <a:p>
            <a:pPr lvl="1">
              <a:spcAft>
                <a:spcPts val="1200"/>
              </a:spcAft>
            </a:pPr>
            <a:r>
              <a:rPr lang="en-US" dirty="0"/>
              <a:t>Total amount awarded: $16,032,197</a:t>
            </a:r>
          </a:p>
          <a:p>
            <a:pPr lvl="1"/>
            <a:endParaRPr lang="en-US"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07505" y="1124744"/>
            <a:ext cx="8928991" cy="360040"/>
          </a:xfrm>
        </p:spPr>
        <p:txBody>
          <a:bodyPr>
            <a:noAutofit/>
          </a:bodyPr>
          <a:lstStyle/>
          <a:p>
            <a:r>
              <a:rPr lang="en-US" sz="3400" b="1" dirty="0">
                <a:solidFill>
                  <a:schemeClr val="tx2"/>
                </a:solidFill>
              </a:rPr>
              <a:t>Available Funding and Application Summary</a:t>
            </a:r>
          </a:p>
        </p:txBody>
      </p:sp>
      <p:graphicFrame>
        <p:nvGraphicFramePr>
          <p:cNvPr id="3" name="Table 2">
            <a:extLst>
              <a:ext uri="{FF2B5EF4-FFF2-40B4-BE49-F238E27FC236}">
                <a16:creationId xmlns:a16="http://schemas.microsoft.com/office/drawing/2014/main" id="{9E6A5973-2D54-4D94-B7B5-EDF7379B6EC6}"/>
              </a:ext>
            </a:extLst>
          </p:cNvPr>
          <p:cNvGraphicFramePr>
            <a:graphicFrameLocks noGrp="1"/>
          </p:cNvGraphicFramePr>
          <p:nvPr>
            <p:extLst>
              <p:ext uri="{D42A27DB-BD31-4B8C-83A1-F6EECF244321}">
                <p14:modId xmlns:p14="http://schemas.microsoft.com/office/powerpoint/2010/main" val="2470268803"/>
              </p:ext>
            </p:extLst>
          </p:nvPr>
        </p:nvGraphicFramePr>
        <p:xfrm>
          <a:off x="1547664" y="2420888"/>
          <a:ext cx="6552728" cy="2011680"/>
        </p:xfrm>
        <a:graphic>
          <a:graphicData uri="http://schemas.openxmlformats.org/drawingml/2006/table">
            <a:tbl>
              <a:tblPr firstRow="1" bandRow="1">
                <a:tableStyleId>{5C22544A-7EE6-4342-B048-85BDC9FD1C3A}</a:tableStyleId>
              </a:tblPr>
              <a:tblGrid>
                <a:gridCol w="2967272">
                  <a:extLst>
                    <a:ext uri="{9D8B030D-6E8A-4147-A177-3AD203B41FA5}">
                      <a16:colId xmlns:a16="http://schemas.microsoft.com/office/drawing/2014/main" val="1223671175"/>
                    </a:ext>
                  </a:extLst>
                </a:gridCol>
                <a:gridCol w="1854546">
                  <a:extLst>
                    <a:ext uri="{9D8B030D-6E8A-4147-A177-3AD203B41FA5}">
                      <a16:colId xmlns:a16="http://schemas.microsoft.com/office/drawing/2014/main" val="2782411665"/>
                    </a:ext>
                  </a:extLst>
                </a:gridCol>
                <a:gridCol w="1730910">
                  <a:extLst>
                    <a:ext uri="{9D8B030D-6E8A-4147-A177-3AD203B41FA5}">
                      <a16:colId xmlns:a16="http://schemas.microsoft.com/office/drawing/2014/main" val="77337432"/>
                    </a:ext>
                  </a:extLst>
                </a:gridCol>
              </a:tblGrid>
              <a:tr h="360040">
                <a:tc>
                  <a:txBody>
                    <a:bodyPr/>
                    <a:lstStyle/>
                    <a:p>
                      <a:endParaRPr lang="en-US" dirty="0"/>
                    </a:p>
                  </a:txBody>
                  <a:tcPr>
                    <a:solidFill>
                      <a:schemeClr val="tx1"/>
                    </a:solidFill>
                  </a:tcPr>
                </a:tc>
                <a:tc>
                  <a:txBody>
                    <a:bodyPr/>
                    <a:lstStyle/>
                    <a:p>
                      <a:pPr algn="ctr"/>
                      <a:r>
                        <a:rPr lang="en-US" sz="1500" b="0" dirty="0">
                          <a:latin typeface="PT Sans" panose="020B0503020203020204"/>
                        </a:rPr>
                        <a:t>CITY</a:t>
                      </a:r>
                    </a:p>
                  </a:txBody>
                  <a:tcPr>
                    <a:solidFill>
                      <a:schemeClr val="tx1"/>
                    </a:solidFill>
                  </a:tcPr>
                </a:tc>
                <a:tc>
                  <a:txBody>
                    <a:bodyPr/>
                    <a:lstStyle/>
                    <a:p>
                      <a:pPr algn="ctr"/>
                      <a:r>
                        <a:rPr lang="en-US" sz="1500" b="0" dirty="0">
                          <a:latin typeface="PT Sans" panose="020B0503020203020204"/>
                        </a:rPr>
                        <a:t>COUNTY</a:t>
                      </a:r>
                    </a:p>
                  </a:txBody>
                  <a:tcPr>
                    <a:solidFill>
                      <a:schemeClr val="tx1"/>
                    </a:solidFill>
                  </a:tcPr>
                </a:tc>
                <a:extLst>
                  <a:ext uri="{0D108BD9-81ED-4DB2-BD59-A6C34878D82A}">
                    <a16:rowId xmlns:a16="http://schemas.microsoft.com/office/drawing/2014/main" val="2193638760"/>
                  </a:ext>
                </a:extLst>
              </a:tr>
              <a:tr h="508000">
                <a:tc>
                  <a:txBody>
                    <a:bodyPr/>
                    <a:lstStyle/>
                    <a:p>
                      <a:r>
                        <a:rPr lang="en-US" sz="1500" b="0" dirty="0">
                          <a:solidFill>
                            <a:schemeClr val="bg1"/>
                          </a:solidFill>
                          <a:latin typeface="PT Sans" panose="020B0503020203020204"/>
                        </a:rPr>
                        <a:t>Average funding generated monthly</a:t>
                      </a:r>
                    </a:p>
                  </a:txBody>
                  <a:tcPr>
                    <a:solidFill>
                      <a:schemeClr val="tx1"/>
                    </a:solidFill>
                  </a:tcPr>
                </a:tc>
                <a:tc>
                  <a:txBody>
                    <a:bodyPr/>
                    <a:lstStyle/>
                    <a:p>
                      <a:pPr algn="ctr"/>
                      <a:r>
                        <a:rPr lang="en-US" sz="1500" dirty="0">
                          <a:latin typeface="PT Sans" panose="020B0503020203020204"/>
                        </a:rPr>
                        <a:t>$997,556</a:t>
                      </a:r>
                    </a:p>
                  </a:txBody>
                  <a:tcPr/>
                </a:tc>
                <a:tc>
                  <a:txBody>
                    <a:bodyPr/>
                    <a:lstStyle/>
                    <a:p>
                      <a:pPr algn="ctr"/>
                      <a:r>
                        <a:rPr lang="en-US" sz="1500" dirty="0">
                          <a:latin typeface="PT Sans" panose="020B0503020203020204"/>
                        </a:rPr>
                        <a:t>$498,778</a:t>
                      </a:r>
                    </a:p>
                  </a:txBody>
                  <a:tcPr/>
                </a:tc>
                <a:extLst>
                  <a:ext uri="{0D108BD9-81ED-4DB2-BD59-A6C34878D82A}">
                    <a16:rowId xmlns:a16="http://schemas.microsoft.com/office/drawing/2014/main" val="391757430"/>
                  </a:ext>
                </a:extLst>
              </a:tr>
              <a:tr h="508000">
                <a:tc>
                  <a:txBody>
                    <a:bodyPr/>
                    <a:lstStyle/>
                    <a:p>
                      <a:r>
                        <a:rPr lang="en-US" sz="1500" b="0" dirty="0">
                          <a:solidFill>
                            <a:schemeClr val="bg1"/>
                          </a:solidFill>
                          <a:latin typeface="PT Sans" panose="020B0503020203020204"/>
                        </a:rPr>
                        <a:t>SFY 2020 current Road Use Tax Revenue (as of  3/02/2020)</a:t>
                      </a:r>
                    </a:p>
                  </a:txBody>
                  <a:tcPr>
                    <a:solidFill>
                      <a:schemeClr val="tx1"/>
                    </a:solidFill>
                  </a:tcPr>
                </a:tc>
                <a:tc>
                  <a:txBody>
                    <a:bodyPr/>
                    <a:lstStyle/>
                    <a:p>
                      <a:pPr algn="ctr"/>
                      <a:r>
                        <a:rPr lang="en-US" sz="1500" dirty="0">
                          <a:latin typeface="PT Sans" panose="020B0503020203020204"/>
                        </a:rPr>
                        <a:t>$8,012,354.46</a:t>
                      </a:r>
                    </a:p>
                  </a:txBody>
                  <a:tcPr/>
                </a:tc>
                <a:tc>
                  <a:txBody>
                    <a:bodyPr/>
                    <a:lstStyle/>
                    <a:p>
                      <a:pPr algn="ctr"/>
                      <a:r>
                        <a:rPr lang="en-US" sz="1500" dirty="0">
                          <a:latin typeface="PT Sans" panose="020B0503020203020204"/>
                        </a:rPr>
                        <a:t>$4,006,177.26</a:t>
                      </a:r>
                    </a:p>
                  </a:txBody>
                  <a:tcPr/>
                </a:tc>
                <a:extLst>
                  <a:ext uri="{0D108BD9-81ED-4DB2-BD59-A6C34878D82A}">
                    <a16:rowId xmlns:a16="http://schemas.microsoft.com/office/drawing/2014/main" val="3405443125"/>
                  </a:ext>
                </a:extLst>
              </a:tr>
              <a:tr h="508000">
                <a:tc>
                  <a:txBody>
                    <a:bodyPr/>
                    <a:lstStyle/>
                    <a:p>
                      <a:r>
                        <a:rPr lang="en-US" sz="1500" b="0" dirty="0">
                          <a:solidFill>
                            <a:schemeClr val="bg1"/>
                          </a:solidFill>
                          <a:latin typeface="PT Sans" panose="020B0503020203020204"/>
                        </a:rPr>
                        <a:t>Current Unobligated Balance (as of  3/02/2020)</a:t>
                      </a:r>
                    </a:p>
                  </a:txBody>
                  <a:tcPr>
                    <a:solidFill>
                      <a:schemeClr val="tx1"/>
                    </a:solidFill>
                  </a:tcPr>
                </a:tc>
                <a:tc>
                  <a:txBody>
                    <a:bodyPr/>
                    <a:lstStyle/>
                    <a:p>
                      <a:pPr algn="ctr"/>
                      <a:r>
                        <a:rPr lang="en-US" sz="1500" dirty="0">
                          <a:latin typeface="PT Sans" panose="020B0503020203020204"/>
                        </a:rPr>
                        <a:t>$9,807,345.33</a:t>
                      </a:r>
                    </a:p>
                  </a:txBody>
                  <a:tcPr/>
                </a:tc>
                <a:tc>
                  <a:txBody>
                    <a:bodyPr/>
                    <a:lstStyle/>
                    <a:p>
                      <a:pPr algn="ctr"/>
                      <a:r>
                        <a:rPr lang="en-US" sz="1500" dirty="0">
                          <a:latin typeface="PT Sans" panose="020B0503020203020204"/>
                        </a:rPr>
                        <a:t>$1,894,090.68</a:t>
                      </a:r>
                    </a:p>
                  </a:txBody>
                  <a:tcPr/>
                </a:tc>
                <a:extLst>
                  <a:ext uri="{0D108BD9-81ED-4DB2-BD59-A6C34878D82A}">
                    <a16:rowId xmlns:a16="http://schemas.microsoft.com/office/drawing/2014/main" val="4199533641"/>
                  </a:ext>
                </a:extLst>
              </a:tr>
            </a:tbl>
          </a:graphicData>
        </a:graphic>
      </p:graphicFrame>
    </p:spTree>
    <p:extLst>
      <p:ext uri="{BB962C8B-B14F-4D97-AF65-F5344CB8AC3E}">
        <p14:creationId xmlns:p14="http://schemas.microsoft.com/office/powerpoint/2010/main" val="1828061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988840"/>
            <a:ext cx="7776864" cy="4725144"/>
          </a:xfrm>
          <a:prstGeom prst="rect">
            <a:avLst/>
          </a:prstGeom>
        </p:spPr>
        <p:txBody>
          <a:bodyPr vert="horz" lIns="91440" tIns="45720" rIns="91440" bIns="45720" rtlCol="0">
            <a:normAutofit/>
          </a:bodyPr>
          <a:lstStyle/>
          <a:p>
            <a:pPr marL="457200" indent="-457200">
              <a:spcBef>
                <a:spcPts val="0"/>
              </a:spcBef>
              <a:spcAft>
                <a:spcPts val="1200"/>
              </a:spcAft>
              <a:buClr>
                <a:schemeClr val="tx1"/>
              </a:buClr>
              <a:buFontTx/>
              <a:buChar char="•"/>
              <a:defRPr/>
            </a:pPr>
            <a:r>
              <a:rPr lang="en-US" sz="2400" dirty="0">
                <a:cs typeface="Arial" pitchFamily="34" charset="0"/>
              </a:rPr>
              <a:t>Development Potential (35 points)</a:t>
            </a:r>
          </a:p>
          <a:p>
            <a:pPr marL="457200" indent="-457200">
              <a:spcBef>
                <a:spcPts val="0"/>
              </a:spcBef>
              <a:spcAft>
                <a:spcPts val="1200"/>
              </a:spcAft>
              <a:buClr>
                <a:schemeClr val="tx1"/>
              </a:buClr>
              <a:buFontTx/>
              <a:buChar char="•"/>
              <a:defRPr/>
            </a:pPr>
            <a:r>
              <a:rPr lang="en-US" sz="2400" dirty="0">
                <a:cs typeface="Arial" pitchFamily="34" charset="0"/>
              </a:rPr>
              <a:t>Economic impact and Cost Effectiveness (20 points)</a:t>
            </a:r>
          </a:p>
          <a:p>
            <a:pPr marL="457200" indent="-457200">
              <a:spcBef>
                <a:spcPts val="0"/>
              </a:spcBef>
              <a:spcAft>
                <a:spcPts val="1200"/>
              </a:spcAft>
              <a:buClr>
                <a:schemeClr val="tx1"/>
              </a:buClr>
              <a:buFontTx/>
              <a:buChar char="•"/>
              <a:defRPr/>
            </a:pPr>
            <a:r>
              <a:rPr lang="en-US" sz="2400" dirty="0">
                <a:cs typeface="Arial" pitchFamily="34" charset="0"/>
              </a:rPr>
              <a:t>Local Commitment and Initiative (33 points)</a:t>
            </a:r>
          </a:p>
          <a:p>
            <a:pPr marL="457200" indent="-457200">
              <a:spcBef>
                <a:spcPts val="0"/>
              </a:spcBef>
              <a:spcAft>
                <a:spcPts val="1200"/>
              </a:spcAft>
              <a:buClr>
                <a:schemeClr val="tx1"/>
              </a:buClr>
              <a:buFontTx/>
              <a:buChar char="•"/>
              <a:defRPr/>
            </a:pPr>
            <a:r>
              <a:rPr lang="en-US" sz="2400" dirty="0">
                <a:cs typeface="Arial" pitchFamily="34" charset="0"/>
              </a:rPr>
              <a:t>Transportation Need and Justification (4 points)</a:t>
            </a:r>
          </a:p>
          <a:p>
            <a:pPr marL="457200" indent="-457200">
              <a:spcBef>
                <a:spcPts val="0"/>
              </a:spcBef>
              <a:spcAft>
                <a:spcPts val="1200"/>
              </a:spcAft>
              <a:buClr>
                <a:schemeClr val="tx1"/>
              </a:buClr>
              <a:buFontTx/>
              <a:buChar char="•"/>
              <a:defRPr/>
            </a:pPr>
            <a:r>
              <a:rPr lang="en-US" sz="2400" dirty="0">
                <a:cs typeface="Arial" pitchFamily="34" charset="0"/>
              </a:rPr>
              <a:t>Local Economic Need (6 points)</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1124743"/>
            <a:ext cx="7886700" cy="288033"/>
          </a:xfrm>
        </p:spPr>
        <p:txBody>
          <a:bodyPr>
            <a:noAutofit/>
          </a:bodyPr>
          <a:lstStyle/>
          <a:p>
            <a:r>
              <a:rPr lang="en-US" sz="3400" b="1" dirty="0">
                <a:solidFill>
                  <a:schemeClr val="tx2"/>
                </a:solidFill>
              </a:rPr>
              <a:t>Local Development Project Evaluation Criteria</a:t>
            </a:r>
          </a:p>
        </p:txBody>
      </p:sp>
    </p:spTree>
    <p:extLst>
      <p:ext uri="{BB962C8B-B14F-4D97-AF65-F5344CB8AC3E}">
        <p14:creationId xmlns:p14="http://schemas.microsoft.com/office/powerpoint/2010/main" val="373714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9" name="Title 10">
            <a:extLst>
              <a:ext uri="{FF2B5EF4-FFF2-40B4-BE49-F238E27FC236}">
                <a16:creationId xmlns:a16="http://schemas.microsoft.com/office/drawing/2014/main" id="{31665C7D-5068-47C1-AE72-60DCFB88CD4A}"/>
              </a:ext>
            </a:extLst>
          </p:cNvPr>
          <p:cNvSpPr txBox="1">
            <a:spLocks/>
          </p:cNvSpPr>
          <p:nvPr/>
        </p:nvSpPr>
        <p:spPr>
          <a:xfrm>
            <a:off x="542285" y="707765"/>
            <a:ext cx="7886700"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PT Sans" panose="020B0503020203020204" pitchFamily="34" charset="0"/>
                <a:ea typeface="+mj-ea"/>
                <a:cs typeface="+mj-cs"/>
              </a:defRPr>
            </a:lvl1pPr>
          </a:lstStyle>
          <a:p>
            <a:r>
              <a:rPr lang="en-US" sz="3400" b="1" dirty="0">
                <a:solidFill>
                  <a:schemeClr val="tx2"/>
                </a:solidFill>
              </a:rPr>
              <a:t>List of Local Development Applications Recommended</a:t>
            </a:r>
          </a:p>
        </p:txBody>
      </p:sp>
      <p:grpSp>
        <p:nvGrpSpPr>
          <p:cNvPr id="20" name="Group 19">
            <a:extLst>
              <a:ext uri="{FF2B5EF4-FFF2-40B4-BE49-F238E27FC236}">
                <a16:creationId xmlns:a16="http://schemas.microsoft.com/office/drawing/2014/main" id="{C2DBDC7D-DF98-4EA5-AF2C-81B70C72C062}"/>
              </a:ext>
            </a:extLst>
          </p:cNvPr>
          <p:cNvGrpSpPr/>
          <p:nvPr/>
        </p:nvGrpSpPr>
        <p:grpSpPr>
          <a:xfrm>
            <a:off x="136141" y="1627961"/>
            <a:ext cx="8871716" cy="844612"/>
            <a:chOff x="172361" y="2033593"/>
            <a:chExt cx="8871716" cy="844612"/>
          </a:xfrm>
        </p:grpSpPr>
        <p:grpSp>
          <p:nvGrpSpPr>
            <p:cNvPr id="22" name="Group 21">
              <a:extLst>
                <a:ext uri="{FF2B5EF4-FFF2-40B4-BE49-F238E27FC236}">
                  <a16:creationId xmlns:a16="http://schemas.microsoft.com/office/drawing/2014/main" id="{449DBE11-8632-4B75-B423-645F993AD941}"/>
                </a:ext>
              </a:extLst>
            </p:cNvPr>
            <p:cNvGrpSpPr/>
            <p:nvPr/>
          </p:nvGrpSpPr>
          <p:grpSpPr>
            <a:xfrm>
              <a:off x="172361" y="2033593"/>
              <a:ext cx="8871716" cy="844612"/>
              <a:chOff x="173243" y="2962504"/>
              <a:chExt cx="8871716" cy="844612"/>
            </a:xfrm>
          </p:grpSpPr>
          <p:sp>
            <p:nvSpPr>
              <p:cNvPr id="26" name="Rectangle 25">
                <a:extLst>
                  <a:ext uri="{FF2B5EF4-FFF2-40B4-BE49-F238E27FC236}">
                    <a16:creationId xmlns:a16="http://schemas.microsoft.com/office/drawing/2014/main" id="{91751719-C0CC-437B-9F4B-557E4E02EBF1}"/>
                  </a:ext>
                </a:extLst>
              </p:cNvPr>
              <p:cNvSpPr/>
              <p:nvPr/>
            </p:nvSpPr>
            <p:spPr>
              <a:xfrm>
                <a:off x="7580546"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D18C796-D7AC-4367-8B93-92CE36336305}"/>
                  </a:ext>
                </a:extLst>
              </p:cNvPr>
              <p:cNvSpPr txBox="1"/>
              <p:nvPr/>
            </p:nvSpPr>
            <p:spPr>
              <a:xfrm>
                <a:off x="7556105" y="3115112"/>
                <a:ext cx="1464413" cy="492443"/>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p:txBody>
          </p:sp>
          <p:sp>
            <p:nvSpPr>
              <p:cNvPr id="28" name="Rectangle 27">
                <a:extLst>
                  <a:ext uri="{FF2B5EF4-FFF2-40B4-BE49-F238E27FC236}">
                    <a16:creationId xmlns:a16="http://schemas.microsoft.com/office/drawing/2014/main" id="{25ADA660-F870-4CF5-AC9E-29F1125B2CE5}"/>
                  </a:ext>
                </a:extLst>
              </p:cNvPr>
              <p:cNvSpPr/>
              <p:nvPr/>
            </p:nvSpPr>
            <p:spPr>
              <a:xfrm>
                <a:off x="173243" y="2962504"/>
                <a:ext cx="2707667"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B66E17F-229E-4C7C-98E6-04AF4AF74A06}"/>
                  </a:ext>
                </a:extLst>
              </p:cNvPr>
              <p:cNvSpPr txBox="1"/>
              <p:nvPr/>
            </p:nvSpPr>
            <p:spPr>
              <a:xfrm>
                <a:off x="474293" y="3212976"/>
                <a:ext cx="1936882"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30" name="Rectangle 29">
                <a:extLst>
                  <a:ext uri="{FF2B5EF4-FFF2-40B4-BE49-F238E27FC236}">
                    <a16:creationId xmlns:a16="http://schemas.microsoft.com/office/drawing/2014/main" id="{98C6AED0-E3F5-4B6D-8E80-547B34ABCED9}"/>
                  </a:ext>
                </a:extLst>
              </p:cNvPr>
              <p:cNvSpPr/>
              <p:nvPr/>
            </p:nvSpPr>
            <p:spPr>
              <a:xfrm>
                <a:off x="2880910" y="2962504"/>
                <a:ext cx="1358195"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2286AA5-E205-4DC4-B251-A4DF8C16BDA9}"/>
                  </a:ext>
                </a:extLst>
              </p:cNvPr>
              <p:cNvSpPr/>
              <p:nvPr/>
            </p:nvSpPr>
            <p:spPr>
              <a:xfrm>
                <a:off x="6173468" y="2962504"/>
                <a:ext cx="1402218"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048ADE6-F183-4228-8851-48FA4E75A582}"/>
                  </a:ext>
                </a:extLst>
              </p:cNvPr>
              <p:cNvSpPr txBox="1"/>
              <p:nvPr/>
            </p:nvSpPr>
            <p:spPr>
              <a:xfrm>
                <a:off x="6145651" y="3114948"/>
                <a:ext cx="1410454"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PERCENT PARTICIPATION</a:t>
                </a:r>
              </a:p>
            </p:txBody>
          </p:sp>
          <p:sp>
            <p:nvSpPr>
              <p:cNvPr id="33" name="Rectangle 32">
                <a:extLst>
                  <a:ext uri="{FF2B5EF4-FFF2-40B4-BE49-F238E27FC236}">
                    <a16:creationId xmlns:a16="http://schemas.microsoft.com/office/drawing/2014/main" id="{ADF5C397-32F1-41F6-A14C-F84D00A60B84}"/>
                  </a:ext>
                </a:extLst>
              </p:cNvPr>
              <p:cNvSpPr/>
              <p:nvPr/>
            </p:nvSpPr>
            <p:spPr>
              <a:xfrm>
                <a:off x="4239105" y="2962504"/>
                <a:ext cx="636068"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3AC24CC-F93D-4B69-9D63-138E29EA60ED}"/>
                  </a:ext>
                </a:extLst>
              </p:cNvPr>
              <p:cNvSpPr txBox="1"/>
              <p:nvPr/>
            </p:nvSpPr>
            <p:spPr>
              <a:xfrm>
                <a:off x="3022582" y="3235137"/>
                <a:ext cx="998283"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35" name="TextBox 34">
                <a:extLst>
                  <a:ext uri="{FF2B5EF4-FFF2-40B4-BE49-F238E27FC236}">
                    <a16:creationId xmlns:a16="http://schemas.microsoft.com/office/drawing/2014/main" id="{76D46582-5B6C-4B32-8A65-98D53D021258}"/>
                  </a:ext>
                </a:extLst>
              </p:cNvPr>
              <p:cNvSpPr txBox="1"/>
              <p:nvPr/>
            </p:nvSpPr>
            <p:spPr>
              <a:xfrm>
                <a:off x="4167974" y="3212976"/>
                <a:ext cx="80061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SCORE</a:t>
                </a:r>
              </a:p>
            </p:txBody>
          </p:sp>
        </p:grpSp>
        <p:sp>
          <p:nvSpPr>
            <p:cNvPr id="23" name="Rectangle 22">
              <a:extLst>
                <a:ext uri="{FF2B5EF4-FFF2-40B4-BE49-F238E27FC236}">
                  <a16:creationId xmlns:a16="http://schemas.microsoft.com/office/drawing/2014/main" id="{634F43A7-5684-4BB0-A70E-A9BE9E238A46}"/>
                </a:ext>
              </a:extLst>
            </p:cNvPr>
            <p:cNvSpPr/>
            <p:nvPr/>
          </p:nvSpPr>
          <p:spPr>
            <a:xfrm>
              <a:off x="4874291" y="2033593"/>
              <a:ext cx="1293436"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48316DA-FE23-4458-B69D-C4C3F16641F3}"/>
                </a:ext>
              </a:extLst>
            </p:cNvPr>
            <p:cNvSpPr txBox="1"/>
            <p:nvPr/>
          </p:nvSpPr>
          <p:spPr>
            <a:xfrm>
              <a:off x="4803205" y="2207236"/>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pic>
        <p:nvPicPr>
          <p:cNvPr id="21" name="Picture 20">
            <a:extLst>
              <a:ext uri="{FF2B5EF4-FFF2-40B4-BE49-F238E27FC236}">
                <a16:creationId xmlns:a16="http://schemas.microsoft.com/office/drawing/2014/main" id="{C3C8CDFB-817B-4D38-9844-BB96DDE00D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0033" y="5128111"/>
            <a:ext cx="2433903" cy="163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D5DD6FA4-2D31-4FB5-A96C-DA28D28FFC50}"/>
              </a:ext>
            </a:extLst>
          </p:cNvPr>
          <p:cNvGraphicFramePr>
            <a:graphicFrameLocks noGrp="1"/>
          </p:cNvGraphicFramePr>
          <p:nvPr>
            <p:extLst>
              <p:ext uri="{D42A27DB-BD31-4B8C-83A1-F6EECF244321}">
                <p14:modId xmlns:p14="http://schemas.microsoft.com/office/powerpoint/2010/main" val="4087104380"/>
              </p:ext>
            </p:extLst>
          </p:nvPr>
        </p:nvGraphicFramePr>
        <p:xfrm>
          <a:off x="136141" y="2487096"/>
          <a:ext cx="8896156" cy="2651760"/>
        </p:xfrm>
        <a:graphic>
          <a:graphicData uri="http://schemas.openxmlformats.org/drawingml/2006/table">
            <a:tbl>
              <a:tblPr firstRow="1" bandRow="1">
                <a:tableStyleId>{9D7B26C5-4107-4FEC-AEDC-1716B250A1EF}</a:tableStyleId>
              </a:tblPr>
              <a:tblGrid>
                <a:gridCol w="2722340">
                  <a:extLst>
                    <a:ext uri="{9D8B030D-6E8A-4147-A177-3AD203B41FA5}">
                      <a16:colId xmlns:a16="http://schemas.microsoft.com/office/drawing/2014/main" val="973418925"/>
                    </a:ext>
                  </a:extLst>
                </a:gridCol>
                <a:gridCol w="1368152">
                  <a:extLst>
                    <a:ext uri="{9D8B030D-6E8A-4147-A177-3AD203B41FA5}">
                      <a16:colId xmlns:a16="http://schemas.microsoft.com/office/drawing/2014/main" val="2667803877"/>
                    </a:ext>
                  </a:extLst>
                </a:gridCol>
                <a:gridCol w="648072">
                  <a:extLst>
                    <a:ext uri="{9D8B030D-6E8A-4147-A177-3AD203B41FA5}">
                      <a16:colId xmlns:a16="http://schemas.microsoft.com/office/drawing/2014/main" val="3214809344"/>
                    </a:ext>
                  </a:extLst>
                </a:gridCol>
                <a:gridCol w="1261660">
                  <a:extLst>
                    <a:ext uri="{9D8B030D-6E8A-4147-A177-3AD203B41FA5}">
                      <a16:colId xmlns:a16="http://schemas.microsoft.com/office/drawing/2014/main" val="2857275192"/>
                    </a:ext>
                  </a:extLst>
                </a:gridCol>
                <a:gridCol w="1413239">
                  <a:extLst>
                    <a:ext uri="{9D8B030D-6E8A-4147-A177-3AD203B41FA5}">
                      <a16:colId xmlns:a16="http://schemas.microsoft.com/office/drawing/2014/main" val="3909944722"/>
                    </a:ext>
                  </a:extLst>
                </a:gridCol>
                <a:gridCol w="1482693">
                  <a:extLst>
                    <a:ext uri="{9D8B030D-6E8A-4147-A177-3AD203B41FA5}">
                      <a16:colId xmlns:a16="http://schemas.microsoft.com/office/drawing/2014/main" val="2740814702"/>
                    </a:ext>
                  </a:extLst>
                </a:gridCol>
              </a:tblGrid>
              <a:tr h="840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Construction of a roundabout at </a:t>
                      </a:r>
                      <a:r>
                        <a:rPr lang="en-US" sz="1400" dirty="0" err="1">
                          <a:solidFill>
                            <a:schemeClr val="tx2"/>
                          </a:solidFill>
                          <a:latin typeface="PT Sans" panose="020B0503020203020204" pitchFamily="34" charset="0"/>
                        </a:rPr>
                        <a:t>Shaulis</a:t>
                      </a:r>
                      <a:r>
                        <a:rPr lang="en-US" sz="1400" dirty="0">
                          <a:solidFill>
                            <a:schemeClr val="tx2"/>
                          </a:solidFill>
                          <a:latin typeface="PT Sans" panose="020B0503020203020204" pitchFamily="34" charset="0"/>
                        </a:rPr>
                        <a:t> Road and Hess road, turn lanes at Lost Island Waterpark and new theme park entrance, culvert for Sink Creek, raising </a:t>
                      </a:r>
                      <a:r>
                        <a:rPr lang="en-US" sz="1400" dirty="0" err="1">
                          <a:solidFill>
                            <a:schemeClr val="tx2"/>
                          </a:solidFill>
                          <a:latin typeface="PT Sans" panose="020B0503020203020204" pitchFamily="34" charset="0"/>
                        </a:rPr>
                        <a:t>Shaulis</a:t>
                      </a:r>
                      <a:r>
                        <a:rPr lang="en-US" sz="1400" dirty="0">
                          <a:solidFill>
                            <a:schemeClr val="tx2"/>
                          </a:solidFill>
                          <a:latin typeface="PT Sans" panose="020B0503020203020204" pitchFamily="34" charset="0"/>
                        </a:rPr>
                        <a:t> Road,  traffic signal at new theme park entrance, extension of </a:t>
                      </a:r>
                      <a:r>
                        <a:rPr lang="en-US" sz="1400" dirty="0" err="1">
                          <a:solidFill>
                            <a:schemeClr val="tx2"/>
                          </a:solidFill>
                          <a:latin typeface="PT Sans" panose="020B0503020203020204" pitchFamily="34" charset="0"/>
                        </a:rPr>
                        <a:t>Shaulis</a:t>
                      </a:r>
                      <a:r>
                        <a:rPr lang="en-US" sz="1400" dirty="0">
                          <a:solidFill>
                            <a:schemeClr val="tx2"/>
                          </a:solidFill>
                          <a:latin typeface="PT Sans" panose="020B0503020203020204" pitchFamily="34" charset="0"/>
                        </a:rPr>
                        <a:t> Road and traffic signal modifications along </a:t>
                      </a:r>
                      <a:r>
                        <a:rPr lang="en-US" sz="1400" dirty="0" err="1">
                          <a:solidFill>
                            <a:schemeClr val="tx2"/>
                          </a:solidFill>
                          <a:latin typeface="PT Sans" panose="020B0503020203020204" pitchFamily="34" charset="0"/>
                        </a:rPr>
                        <a:t>Shaulis</a:t>
                      </a:r>
                      <a:r>
                        <a:rPr lang="en-US" sz="1400" dirty="0">
                          <a:solidFill>
                            <a:schemeClr val="tx2"/>
                          </a:solidFill>
                          <a:latin typeface="PT Sans" panose="020B0503020203020204" pitchFamily="34" charset="0"/>
                        </a:rPr>
                        <a:t> Road.</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Waterloo</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70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$6,393,968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$3,196,984</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0013016"/>
                  </a:ext>
                </a:extLst>
              </a:tr>
            </a:tbl>
          </a:graphicData>
        </a:graphic>
      </p:graphicFrame>
      <p:sp>
        <p:nvSpPr>
          <p:cNvPr id="36" name="Oval 35">
            <a:extLst>
              <a:ext uri="{FF2B5EF4-FFF2-40B4-BE49-F238E27FC236}">
                <a16:creationId xmlns:a16="http://schemas.microsoft.com/office/drawing/2014/main" id="{5C2733DA-9C17-434E-83E2-92A9674E1E4D}"/>
              </a:ext>
            </a:extLst>
          </p:cNvPr>
          <p:cNvSpPr>
            <a:spLocks noChangeAspect="1"/>
          </p:cNvSpPr>
          <p:nvPr/>
        </p:nvSpPr>
        <p:spPr>
          <a:xfrm>
            <a:off x="5148064" y="5661248"/>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889041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9" name="Title 10">
            <a:extLst>
              <a:ext uri="{FF2B5EF4-FFF2-40B4-BE49-F238E27FC236}">
                <a16:creationId xmlns:a16="http://schemas.microsoft.com/office/drawing/2014/main" id="{31665C7D-5068-47C1-AE72-60DCFB88CD4A}"/>
              </a:ext>
            </a:extLst>
          </p:cNvPr>
          <p:cNvSpPr txBox="1">
            <a:spLocks/>
          </p:cNvSpPr>
          <p:nvPr/>
        </p:nvSpPr>
        <p:spPr>
          <a:xfrm>
            <a:off x="542285" y="707765"/>
            <a:ext cx="7886700"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PT Sans" panose="020B0503020203020204" pitchFamily="34" charset="0"/>
                <a:ea typeface="+mj-ea"/>
                <a:cs typeface="+mj-cs"/>
              </a:defRPr>
            </a:lvl1pPr>
          </a:lstStyle>
          <a:p>
            <a:r>
              <a:rPr lang="en-US" sz="3400" b="1" dirty="0">
                <a:solidFill>
                  <a:schemeClr val="tx2"/>
                </a:solidFill>
              </a:rPr>
              <a:t>List of Local Development Applications Recommended</a:t>
            </a:r>
          </a:p>
        </p:txBody>
      </p:sp>
      <p:grpSp>
        <p:nvGrpSpPr>
          <p:cNvPr id="20" name="Group 19">
            <a:extLst>
              <a:ext uri="{FF2B5EF4-FFF2-40B4-BE49-F238E27FC236}">
                <a16:creationId xmlns:a16="http://schemas.microsoft.com/office/drawing/2014/main" id="{C2DBDC7D-DF98-4EA5-AF2C-81B70C72C062}"/>
              </a:ext>
            </a:extLst>
          </p:cNvPr>
          <p:cNvGrpSpPr/>
          <p:nvPr/>
        </p:nvGrpSpPr>
        <p:grpSpPr>
          <a:xfrm>
            <a:off x="136141" y="1627961"/>
            <a:ext cx="8871716" cy="844612"/>
            <a:chOff x="172361" y="2033593"/>
            <a:chExt cx="8871716" cy="844612"/>
          </a:xfrm>
        </p:grpSpPr>
        <p:grpSp>
          <p:nvGrpSpPr>
            <p:cNvPr id="22" name="Group 21">
              <a:extLst>
                <a:ext uri="{FF2B5EF4-FFF2-40B4-BE49-F238E27FC236}">
                  <a16:creationId xmlns:a16="http://schemas.microsoft.com/office/drawing/2014/main" id="{449DBE11-8632-4B75-B423-645F993AD941}"/>
                </a:ext>
              </a:extLst>
            </p:cNvPr>
            <p:cNvGrpSpPr/>
            <p:nvPr/>
          </p:nvGrpSpPr>
          <p:grpSpPr>
            <a:xfrm>
              <a:off x="172361" y="2033593"/>
              <a:ext cx="8871716" cy="844612"/>
              <a:chOff x="173243" y="2962504"/>
              <a:chExt cx="8871716" cy="844612"/>
            </a:xfrm>
          </p:grpSpPr>
          <p:sp>
            <p:nvSpPr>
              <p:cNvPr id="26" name="Rectangle 25">
                <a:extLst>
                  <a:ext uri="{FF2B5EF4-FFF2-40B4-BE49-F238E27FC236}">
                    <a16:creationId xmlns:a16="http://schemas.microsoft.com/office/drawing/2014/main" id="{91751719-C0CC-437B-9F4B-557E4E02EBF1}"/>
                  </a:ext>
                </a:extLst>
              </p:cNvPr>
              <p:cNvSpPr/>
              <p:nvPr/>
            </p:nvSpPr>
            <p:spPr>
              <a:xfrm>
                <a:off x="7580546"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D18C796-D7AC-4367-8B93-92CE36336305}"/>
                  </a:ext>
                </a:extLst>
              </p:cNvPr>
              <p:cNvSpPr txBox="1"/>
              <p:nvPr/>
            </p:nvSpPr>
            <p:spPr>
              <a:xfrm>
                <a:off x="7556105" y="3115112"/>
                <a:ext cx="1464413" cy="492443"/>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p:txBody>
          </p:sp>
          <p:sp>
            <p:nvSpPr>
              <p:cNvPr id="28" name="Rectangle 27">
                <a:extLst>
                  <a:ext uri="{FF2B5EF4-FFF2-40B4-BE49-F238E27FC236}">
                    <a16:creationId xmlns:a16="http://schemas.microsoft.com/office/drawing/2014/main" id="{25ADA660-F870-4CF5-AC9E-29F1125B2CE5}"/>
                  </a:ext>
                </a:extLst>
              </p:cNvPr>
              <p:cNvSpPr/>
              <p:nvPr/>
            </p:nvSpPr>
            <p:spPr>
              <a:xfrm>
                <a:off x="173243" y="2962504"/>
                <a:ext cx="2707667"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B66E17F-229E-4C7C-98E6-04AF4AF74A06}"/>
                  </a:ext>
                </a:extLst>
              </p:cNvPr>
              <p:cNvSpPr txBox="1"/>
              <p:nvPr/>
            </p:nvSpPr>
            <p:spPr>
              <a:xfrm>
                <a:off x="474293" y="3212976"/>
                <a:ext cx="1936882"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30" name="Rectangle 29">
                <a:extLst>
                  <a:ext uri="{FF2B5EF4-FFF2-40B4-BE49-F238E27FC236}">
                    <a16:creationId xmlns:a16="http://schemas.microsoft.com/office/drawing/2014/main" id="{98C6AED0-E3F5-4B6D-8E80-547B34ABCED9}"/>
                  </a:ext>
                </a:extLst>
              </p:cNvPr>
              <p:cNvSpPr/>
              <p:nvPr/>
            </p:nvSpPr>
            <p:spPr>
              <a:xfrm>
                <a:off x="2880910" y="2962504"/>
                <a:ext cx="1358195"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2286AA5-E205-4DC4-B251-A4DF8C16BDA9}"/>
                  </a:ext>
                </a:extLst>
              </p:cNvPr>
              <p:cNvSpPr/>
              <p:nvPr/>
            </p:nvSpPr>
            <p:spPr>
              <a:xfrm>
                <a:off x="6173468" y="2962504"/>
                <a:ext cx="1402218"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048ADE6-F183-4228-8851-48FA4E75A582}"/>
                  </a:ext>
                </a:extLst>
              </p:cNvPr>
              <p:cNvSpPr txBox="1"/>
              <p:nvPr/>
            </p:nvSpPr>
            <p:spPr>
              <a:xfrm>
                <a:off x="6145651" y="3114948"/>
                <a:ext cx="1410454"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PERCENT PARTICIPATION</a:t>
                </a:r>
              </a:p>
            </p:txBody>
          </p:sp>
          <p:sp>
            <p:nvSpPr>
              <p:cNvPr id="33" name="Rectangle 32">
                <a:extLst>
                  <a:ext uri="{FF2B5EF4-FFF2-40B4-BE49-F238E27FC236}">
                    <a16:creationId xmlns:a16="http://schemas.microsoft.com/office/drawing/2014/main" id="{ADF5C397-32F1-41F6-A14C-F84D00A60B84}"/>
                  </a:ext>
                </a:extLst>
              </p:cNvPr>
              <p:cNvSpPr/>
              <p:nvPr/>
            </p:nvSpPr>
            <p:spPr>
              <a:xfrm>
                <a:off x="4239105" y="2962504"/>
                <a:ext cx="636068"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3AC24CC-F93D-4B69-9D63-138E29EA60ED}"/>
                  </a:ext>
                </a:extLst>
              </p:cNvPr>
              <p:cNvSpPr txBox="1"/>
              <p:nvPr/>
            </p:nvSpPr>
            <p:spPr>
              <a:xfrm>
                <a:off x="3022582" y="3235137"/>
                <a:ext cx="998283"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35" name="TextBox 34">
                <a:extLst>
                  <a:ext uri="{FF2B5EF4-FFF2-40B4-BE49-F238E27FC236}">
                    <a16:creationId xmlns:a16="http://schemas.microsoft.com/office/drawing/2014/main" id="{76D46582-5B6C-4B32-8A65-98D53D021258}"/>
                  </a:ext>
                </a:extLst>
              </p:cNvPr>
              <p:cNvSpPr txBox="1"/>
              <p:nvPr/>
            </p:nvSpPr>
            <p:spPr>
              <a:xfrm>
                <a:off x="4167974" y="3212976"/>
                <a:ext cx="80061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SCORE</a:t>
                </a:r>
              </a:p>
            </p:txBody>
          </p:sp>
        </p:grpSp>
        <p:sp>
          <p:nvSpPr>
            <p:cNvPr id="23" name="Rectangle 22">
              <a:extLst>
                <a:ext uri="{FF2B5EF4-FFF2-40B4-BE49-F238E27FC236}">
                  <a16:creationId xmlns:a16="http://schemas.microsoft.com/office/drawing/2014/main" id="{634F43A7-5684-4BB0-A70E-A9BE9E238A46}"/>
                </a:ext>
              </a:extLst>
            </p:cNvPr>
            <p:cNvSpPr/>
            <p:nvPr/>
          </p:nvSpPr>
          <p:spPr>
            <a:xfrm>
              <a:off x="4874291" y="2033593"/>
              <a:ext cx="1293436"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48316DA-FE23-4458-B69D-C4C3F16641F3}"/>
                </a:ext>
              </a:extLst>
            </p:cNvPr>
            <p:cNvSpPr txBox="1"/>
            <p:nvPr/>
          </p:nvSpPr>
          <p:spPr>
            <a:xfrm>
              <a:off x="4803205" y="2207236"/>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pic>
        <p:nvPicPr>
          <p:cNvPr id="21" name="Picture 20">
            <a:extLst>
              <a:ext uri="{FF2B5EF4-FFF2-40B4-BE49-F238E27FC236}">
                <a16:creationId xmlns:a16="http://schemas.microsoft.com/office/drawing/2014/main" id="{C3C8CDFB-817B-4D38-9844-BB96DDE00D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0033" y="5021935"/>
            <a:ext cx="2433903" cy="163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a:extLst>
              <a:ext uri="{FF2B5EF4-FFF2-40B4-BE49-F238E27FC236}">
                <a16:creationId xmlns:a16="http://schemas.microsoft.com/office/drawing/2014/main" id="{5C2733DA-9C17-434E-83E2-92A9674E1E4D}"/>
              </a:ext>
            </a:extLst>
          </p:cNvPr>
          <p:cNvSpPr>
            <a:spLocks noChangeAspect="1"/>
          </p:cNvSpPr>
          <p:nvPr/>
        </p:nvSpPr>
        <p:spPr>
          <a:xfrm>
            <a:off x="3891761" y="6237312"/>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3" name="Table 2">
            <a:extLst>
              <a:ext uri="{FF2B5EF4-FFF2-40B4-BE49-F238E27FC236}">
                <a16:creationId xmlns:a16="http://schemas.microsoft.com/office/drawing/2014/main" id="{070258DD-C905-43BD-A678-58A4EE70BA34}"/>
              </a:ext>
            </a:extLst>
          </p:cNvPr>
          <p:cNvGraphicFramePr>
            <a:graphicFrameLocks noGrp="1"/>
          </p:cNvGraphicFramePr>
          <p:nvPr>
            <p:extLst>
              <p:ext uri="{D42A27DB-BD31-4B8C-83A1-F6EECF244321}">
                <p14:modId xmlns:p14="http://schemas.microsoft.com/office/powerpoint/2010/main" val="2350308205"/>
              </p:ext>
            </p:extLst>
          </p:nvPr>
        </p:nvGraphicFramePr>
        <p:xfrm>
          <a:off x="111701" y="2455746"/>
          <a:ext cx="8896156" cy="2011680"/>
        </p:xfrm>
        <a:graphic>
          <a:graphicData uri="http://schemas.openxmlformats.org/drawingml/2006/table">
            <a:tbl>
              <a:tblPr firstRow="1" bandRow="1">
                <a:tableStyleId>{9D7B26C5-4107-4FEC-AEDC-1716B250A1EF}</a:tableStyleId>
              </a:tblPr>
              <a:tblGrid>
                <a:gridCol w="2722340">
                  <a:extLst>
                    <a:ext uri="{9D8B030D-6E8A-4147-A177-3AD203B41FA5}">
                      <a16:colId xmlns:a16="http://schemas.microsoft.com/office/drawing/2014/main" val="200788024"/>
                    </a:ext>
                  </a:extLst>
                </a:gridCol>
                <a:gridCol w="1368152">
                  <a:extLst>
                    <a:ext uri="{9D8B030D-6E8A-4147-A177-3AD203B41FA5}">
                      <a16:colId xmlns:a16="http://schemas.microsoft.com/office/drawing/2014/main" val="1661927864"/>
                    </a:ext>
                  </a:extLst>
                </a:gridCol>
                <a:gridCol w="648072">
                  <a:extLst>
                    <a:ext uri="{9D8B030D-6E8A-4147-A177-3AD203B41FA5}">
                      <a16:colId xmlns:a16="http://schemas.microsoft.com/office/drawing/2014/main" val="3082573118"/>
                    </a:ext>
                  </a:extLst>
                </a:gridCol>
                <a:gridCol w="1261660">
                  <a:extLst>
                    <a:ext uri="{9D8B030D-6E8A-4147-A177-3AD203B41FA5}">
                      <a16:colId xmlns:a16="http://schemas.microsoft.com/office/drawing/2014/main" val="2258316121"/>
                    </a:ext>
                  </a:extLst>
                </a:gridCol>
                <a:gridCol w="1413239">
                  <a:extLst>
                    <a:ext uri="{9D8B030D-6E8A-4147-A177-3AD203B41FA5}">
                      <a16:colId xmlns:a16="http://schemas.microsoft.com/office/drawing/2014/main" val="4234945829"/>
                    </a:ext>
                  </a:extLst>
                </a:gridCol>
                <a:gridCol w="1482693">
                  <a:extLst>
                    <a:ext uri="{9D8B030D-6E8A-4147-A177-3AD203B41FA5}">
                      <a16:colId xmlns:a16="http://schemas.microsoft.com/office/drawing/2014/main" val="707608434"/>
                    </a:ext>
                  </a:extLst>
                </a:gridCol>
              </a:tblGrid>
              <a:tr h="7062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Paving of approximately 2,400 feet of Applewood Road, construction of approximately 4,100 feet of 182nd Street, passing/turn lanes on County Road H-10 and Bunge Avenue and overlay of approximately 11,700 feet of Bunge Avenue</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Mills County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47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$5,050,000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$2,525,000</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6084521"/>
                  </a:ext>
                </a:extLst>
              </a:tr>
            </a:tbl>
          </a:graphicData>
        </a:graphic>
      </p:graphicFrame>
    </p:spTree>
    <p:extLst>
      <p:ext uri="{BB962C8B-B14F-4D97-AF65-F5344CB8AC3E}">
        <p14:creationId xmlns:p14="http://schemas.microsoft.com/office/powerpoint/2010/main" val="4196503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9" name="Title 10">
            <a:extLst>
              <a:ext uri="{FF2B5EF4-FFF2-40B4-BE49-F238E27FC236}">
                <a16:creationId xmlns:a16="http://schemas.microsoft.com/office/drawing/2014/main" id="{31665C7D-5068-47C1-AE72-60DCFB88CD4A}"/>
              </a:ext>
            </a:extLst>
          </p:cNvPr>
          <p:cNvSpPr txBox="1">
            <a:spLocks/>
          </p:cNvSpPr>
          <p:nvPr/>
        </p:nvSpPr>
        <p:spPr>
          <a:xfrm>
            <a:off x="542285" y="707765"/>
            <a:ext cx="7886700"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PT Sans" panose="020B0503020203020204" pitchFamily="34" charset="0"/>
                <a:ea typeface="+mj-ea"/>
                <a:cs typeface="+mj-cs"/>
              </a:defRPr>
            </a:lvl1pPr>
          </a:lstStyle>
          <a:p>
            <a:r>
              <a:rPr lang="en-US" sz="3400" b="1" dirty="0">
                <a:solidFill>
                  <a:schemeClr val="tx2"/>
                </a:solidFill>
              </a:rPr>
              <a:t>List of Local Development Applications Recommended</a:t>
            </a:r>
          </a:p>
        </p:txBody>
      </p:sp>
      <p:grpSp>
        <p:nvGrpSpPr>
          <p:cNvPr id="20" name="Group 19">
            <a:extLst>
              <a:ext uri="{FF2B5EF4-FFF2-40B4-BE49-F238E27FC236}">
                <a16:creationId xmlns:a16="http://schemas.microsoft.com/office/drawing/2014/main" id="{C2DBDC7D-DF98-4EA5-AF2C-81B70C72C062}"/>
              </a:ext>
            </a:extLst>
          </p:cNvPr>
          <p:cNvGrpSpPr/>
          <p:nvPr/>
        </p:nvGrpSpPr>
        <p:grpSpPr>
          <a:xfrm>
            <a:off x="136141" y="1627961"/>
            <a:ext cx="8871716" cy="844612"/>
            <a:chOff x="172361" y="2033593"/>
            <a:chExt cx="8871716" cy="844612"/>
          </a:xfrm>
        </p:grpSpPr>
        <p:grpSp>
          <p:nvGrpSpPr>
            <p:cNvPr id="22" name="Group 21">
              <a:extLst>
                <a:ext uri="{FF2B5EF4-FFF2-40B4-BE49-F238E27FC236}">
                  <a16:creationId xmlns:a16="http://schemas.microsoft.com/office/drawing/2014/main" id="{449DBE11-8632-4B75-B423-645F993AD941}"/>
                </a:ext>
              </a:extLst>
            </p:cNvPr>
            <p:cNvGrpSpPr/>
            <p:nvPr/>
          </p:nvGrpSpPr>
          <p:grpSpPr>
            <a:xfrm>
              <a:off x="172361" y="2033593"/>
              <a:ext cx="8871716" cy="844612"/>
              <a:chOff x="173243" y="2962504"/>
              <a:chExt cx="8871716" cy="844612"/>
            </a:xfrm>
          </p:grpSpPr>
          <p:sp>
            <p:nvSpPr>
              <p:cNvPr id="26" name="Rectangle 25">
                <a:extLst>
                  <a:ext uri="{FF2B5EF4-FFF2-40B4-BE49-F238E27FC236}">
                    <a16:creationId xmlns:a16="http://schemas.microsoft.com/office/drawing/2014/main" id="{91751719-C0CC-437B-9F4B-557E4E02EBF1}"/>
                  </a:ext>
                </a:extLst>
              </p:cNvPr>
              <p:cNvSpPr/>
              <p:nvPr/>
            </p:nvSpPr>
            <p:spPr>
              <a:xfrm>
                <a:off x="7580546"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D18C796-D7AC-4367-8B93-92CE36336305}"/>
                  </a:ext>
                </a:extLst>
              </p:cNvPr>
              <p:cNvSpPr txBox="1"/>
              <p:nvPr/>
            </p:nvSpPr>
            <p:spPr>
              <a:xfrm>
                <a:off x="7556105" y="3115112"/>
                <a:ext cx="1464413" cy="492443"/>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p:txBody>
          </p:sp>
          <p:sp>
            <p:nvSpPr>
              <p:cNvPr id="28" name="Rectangle 27">
                <a:extLst>
                  <a:ext uri="{FF2B5EF4-FFF2-40B4-BE49-F238E27FC236}">
                    <a16:creationId xmlns:a16="http://schemas.microsoft.com/office/drawing/2014/main" id="{25ADA660-F870-4CF5-AC9E-29F1125B2CE5}"/>
                  </a:ext>
                </a:extLst>
              </p:cNvPr>
              <p:cNvSpPr/>
              <p:nvPr/>
            </p:nvSpPr>
            <p:spPr>
              <a:xfrm>
                <a:off x="173243" y="2962504"/>
                <a:ext cx="2707667"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B66E17F-229E-4C7C-98E6-04AF4AF74A06}"/>
                  </a:ext>
                </a:extLst>
              </p:cNvPr>
              <p:cNvSpPr txBox="1"/>
              <p:nvPr/>
            </p:nvSpPr>
            <p:spPr>
              <a:xfrm>
                <a:off x="474293" y="3212976"/>
                <a:ext cx="1936882"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30" name="Rectangle 29">
                <a:extLst>
                  <a:ext uri="{FF2B5EF4-FFF2-40B4-BE49-F238E27FC236}">
                    <a16:creationId xmlns:a16="http://schemas.microsoft.com/office/drawing/2014/main" id="{98C6AED0-E3F5-4B6D-8E80-547B34ABCED9}"/>
                  </a:ext>
                </a:extLst>
              </p:cNvPr>
              <p:cNvSpPr/>
              <p:nvPr/>
            </p:nvSpPr>
            <p:spPr>
              <a:xfrm>
                <a:off x="2880910" y="2962504"/>
                <a:ext cx="1358195"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2286AA5-E205-4DC4-B251-A4DF8C16BDA9}"/>
                  </a:ext>
                </a:extLst>
              </p:cNvPr>
              <p:cNvSpPr/>
              <p:nvPr/>
            </p:nvSpPr>
            <p:spPr>
              <a:xfrm>
                <a:off x="6173468" y="2962504"/>
                <a:ext cx="1402218"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048ADE6-F183-4228-8851-48FA4E75A582}"/>
                  </a:ext>
                </a:extLst>
              </p:cNvPr>
              <p:cNvSpPr txBox="1"/>
              <p:nvPr/>
            </p:nvSpPr>
            <p:spPr>
              <a:xfrm>
                <a:off x="6145651" y="3114948"/>
                <a:ext cx="1410454"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PERCENT PARTICIPATION</a:t>
                </a:r>
              </a:p>
            </p:txBody>
          </p:sp>
          <p:sp>
            <p:nvSpPr>
              <p:cNvPr id="33" name="Rectangle 32">
                <a:extLst>
                  <a:ext uri="{FF2B5EF4-FFF2-40B4-BE49-F238E27FC236}">
                    <a16:creationId xmlns:a16="http://schemas.microsoft.com/office/drawing/2014/main" id="{ADF5C397-32F1-41F6-A14C-F84D00A60B84}"/>
                  </a:ext>
                </a:extLst>
              </p:cNvPr>
              <p:cNvSpPr/>
              <p:nvPr/>
            </p:nvSpPr>
            <p:spPr>
              <a:xfrm>
                <a:off x="4239105" y="2962504"/>
                <a:ext cx="636068"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3AC24CC-F93D-4B69-9D63-138E29EA60ED}"/>
                  </a:ext>
                </a:extLst>
              </p:cNvPr>
              <p:cNvSpPr txBox="1"/>
              <p:nvPr/>
            </p:nvSpPr>
            <p:spPr>
              <a:xfrm>
                <a:off x="3022582" y="3235137"/>
                <a:ext cx="998283"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35" name="TextBox 34">
                <a:extLst>
                  <a:ext uri="{FF2B5EF4-FFF2-40B4-BE49-F238E27FC236}">
                    <a16:creationId xmlns:a16="http://schemas.microsoft.com/office/drawing/2014/main" id="{76D46582-5B6C-4B32-8A65-98D53D021258}"/>
                  </a:ext>
                </a:extLst>
              </p:cNvPr>
              <p:cNvSpPr txBox="1"/>
              <p:nvPr/>
            </p:nvSpPr>
            <p:spPr>
              <a:xfrm>
                <a:off x="4167974" y="3212976"/>
                <a:ext cx="80061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SCORE</a:t>
                </a:r>
              </a:p>
            </p:txBody>
          </p:sp>
        </p:grpSp>
        <p:sp>
          <p:nvSpPr>
            <p:cNvPr id="23" name="Rectangle 22">
              <a:extLst>
                <a:ext uri="{FF2B5EF4-FFF2-40B4-BE49-F238E27FC236}">
                  <a16:creationId xmlns:a16="http://schemas.microsoft.com/office/drawing/2014/main" id="{634F43A7-5684-4BB0-A70E-A9BE9E238A46}"/>
                </a:ext>
              </a:extLst>
            </p:cNvPr>
            <p:cNvSpPr/>
            <p:nvPr/>
          </p:nvSpPr>
          <p:spPr>
            <a:xfrm>
              <a:off x="4874291" y="2033593"/>
              <a:ext cx="1293436"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48316DA-FE23-4458-B69D-C4C3F16641F3}"/>
                </a:ext>
              </a:extLst>
            </p:cNvPr>
            <p:cNvSpPr txBox="1"/>
            <p:nvPr/>
          </p:nvSpPr>
          <p:spPr>
            <a:xfrm>
              <a:off x="4803205" y="2207236"/>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pic>
        <p:nvPicPr>
          <p:cNvPr id="21" name="Picture 20">
            <a:extLst>
              <a:ext uri="{FF2B5EF4-FFF2-40B4-BE49-F238E27FC236}">
                <a16:creationId xmlns:a16="http://schemas.microsoft.com/office/drawing/2014/main" id="{C3C8CDFB-817B-4D38-9844-BB96DDE00D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2445" y="5224052"/>
            <a:ext cx="2433903" cy="163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D5DD6FA4-2D31-4FB5-A96C-DA28D28FFC50}"/>
              </a:ext>
            </a:extLst>
          </p:cNvPr>
          <p:cNvGraphicFramePr>
            <a:graphicFrameLocks noGrp="1"/>
          </p:cNvGraphicFramePr>
          <p:nvPr>
            <p:extLst>
              <p:ext uri="{D42A27DB-BD31-4B8C-83A1-F6EECF244321}">
                <p14:modId xmlns:p14="http://schemas.microsoft.com/office/powerpoint/2010/main" val="4127879165"/>
              </p:ext>
            </p:extLst>
          </p:nvPr>
        </p:nvGraphicFramePr>
        <p:xfrm>
          <a:off x="111701" y="2465615"/>
          <a:ext cx="8896156" cy="1371600"/>
        </p:xfrm>
        <a:graphic>
          <a:graphicData uri="http://schemas.openxmlformats.org/drawingml/2006/table">
            <a:tbl>
              <a:tblPr firstRow="1" bandRow="1">
                <a:tableStyleId>{9D7B26C5-4107-4FEC-AEDC-1716B250A1EF}</a:tableStyleId>
              </a:tblPr>
              <a:tblGrid>
                <a:gridCol w="2722340">
                  <a:extLst>
                    <a:ext uri="{9D8B030D-6E8A-4147-A177-3AD203B41FA5}">
                      <a16:colId xmlns:a16="http://schemas.microsoft.com/office/drawing/2014/main" val="973418925"/>
                    </a:ext>
                  </a:extLst>
                </a:gridCol>
                <a:gridCol w="1368152">
                  <a:extLst>
                    <a:ext uri="{9D8B030D-6E8A-4147-A177-3AD203B41FA5}">
                      <a16:colId xmlns:a16="http://schemas.microsoft.com/office/drawing/2014/main" val="2667803877"/>
                    </a:ext>
                  </a:extLst>
                </a:gridCol>
                <a:gridCol w="648072">
                  <a:extLst>
                    <a:ext uri="{9D8B030D-6E8A-4147-A177-3AD203B41FA5}">
                      <a16:colId xmlns:a16="http://schemas.microsoft.com/office/drawing/2014/main" val="3214809344"/>
                    </a:ext>
                  </a:extLst>
                </a:gridCol>
                <a:gridCol w="1261660">
                  <a:extLst>
                    <a:ext uri="{9D8B030D-6E8A-4147-A177-3AD203B41FA5}">
                      <a16:colId xmlns:a16="http://schemas.microsoft.com/office/drawing/2014/main" val="2857275192"/>
                    </a:ext>
                  </a:extLst>
                </a:gridCol>
                <a:gridCol w="1413239">
                  <a:extLst>
                    <a:ext uri="{9D8B030D-6E8A-4147-A177-3AD203B41FA5}">
                      <a16:colId xmlns:a16="http://schemas.microsoft.com/office/drawing/2014/main" val="3909944722"/>
                    </a:ext>
                  </a:extLst>
                </a:gridCol>
                <a:gridCol w="1482693">
                  <a:extLst>
                    <a:ext uri="{9D8B030D-6E8A-4147-A177-3AD203B41FA5}">
                      <a16:colId xmlns:a16="http://schemas.microsoft.com/office/drawing/2014/main" val="2740814702"/>
                    </a:ext>
                  </a:extLst>
                </a:gridCol>
              </a:tblGrid>
              <a:tr h="79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Roadway improvements to relocate the main Des Moines International Airport commercial terminal entrance onto Cowles Drive including turn lanes on Fleur Drive</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Des Moines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70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$2,912,003</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$1,456,002</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0013016"/>
                  </a:ext>
                </a:extLst>
              </a:tr>
            </a:tbl>
          </a:graphicData>
        </a:graphic>
      </p:graphicFrame>
      <p:sp>
        <p:nvSpPr>
          <p:cNvPr id="36" name="Oval 35">
            <a:extLst>
              <a:ext uri="{FF2B5EF4-FFF2-40B4-BE49-F238E27FC236}">
                <a16:creationId xmlns:a16="http://schemas.microsoft.com/office/drawing/2014/main" id="{5C2733DA-9C17-434E-83E2-92A9674E1E4D}"/>
              </a:ext>
            </a:extLst>
          </p:cNvPr>
          <p:cNvSpPr>
            <a:spLocks noChangeAspect="1"/>
          </p:cNvSpPr>
          <p:nvPr/>
        </p:nvSpPr>
        <p:spPr>
          <a:xfrm>
            <a:off x="5428701" y="5988199"/>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a:extLst>
              <a:ext uri="{FF2B5EF4-FFF2-40B4-BE49-F238E27FC236}">
                <a16:creationId xmlns:a16="http://schemas.microsoft.com/office/drawing/2014/main" id="{7EDD6C25-0441-41DF-8366-AC464BDA4E03}"/>
              </a:ext>
            </a:extLst>
          </p:cNvPr>
          <p:cNvSpPr>
            <a:spLocks noChangeAspect="1"/>
          </p:cNvSpPr>
          <p:nvPr/>
        </p:nvSpPr>
        <p:spPr>
          <a:xfrm>
            <a:off x="4717222" y="6150235"/>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38" name="Table 37">
            <a:extLst>
              <a:ext uri="{FF2B5EF4-FFF2-40B4-BE49-F238E27FC236}">
                <a16:creationId xmlns:a16="http://schemas.microsoft.com/office/drawing/2014/main" id="{F663D2DA-3CDF-482C-AC3F-ED91B35C1E4C}"/>
              </a:ext>
            </a:extLst>
          </p:cNvPr>
          <p:cNvGraphicFramePr>
            <a:graphicFrameLocks noGrp="1"/>
          </p:cNvGraphicFramePr>
          <p:nvPr>
            <p:extLst>
              <p:ext uri="{D42A27DB-BD31-4B8C-83A1-F6EECF244321}">
                <p14:modId xmlns:p14="http://schemas.microsoft.com/office/powerpoint/2010/main" val="2914769029"/>
              </p:ext>
            </p:extLst>
          </p:nvPr>
        </p:nvGraphicFramePr>
        <p:xfrm>
          <a:off x="111701" y="3837215"/>
          <a:ext cx="8896156" cy="860395"/>
        </p:xfrm>
        <a:graphic>
          <a:graphicData uri="http://schemas.openxmlformats.org/drawingml/2006/table">
            <a:tbl>
              <a:tblPr firstRow="1" bandRow="1">
                <a:tableStyleId>{9D7B26C5-4107-4FEC-AEDC-1716B250A1EF}</a:tableStyleId>
              </a:tblPr>
              <a:tblGrid>
                <a:gridCol w="2722340">
                  <a:extLst>
                    <a:ext uri="{9D8B030D-6E8A-4147-A177-3AD203B41FA5}">
                      <a16:colId xmlns:a16="http://schemas.microsoft.com/office/drawing/2014/main" val="2346649935"/>
                    </a:ext>
                  </a:extLst>
                </a:gridCol>
                <a:gridCol w="1368152">
                  <a:extLst>
                    <a:ext uri="{9D8B030D-6E8A-4147-A177-3AD203B41FA5}">
                      <a16:colId xmlns:a16="http://schemas.microsoft.com/office/drawing/2014/main" val="736485009"/>
                    </a:ext>
                  </a:extLst>
                </a:gridCol>
                <a:gridCol w="648072">
                  <a:extLst>
                    <a:ext uri="{9D8B030D-6E8A-4147-A177-3AD203B41FA5}">
                      <a16:colId xmlns:a16="http://schemas.microsoft.com/office/drawing/2014/main" val="321046396"/>
                    </a:ext>
                  </a:extLst>
                </a:gridCol>
                <a:gridCol w="1261660">
                  <a:extLst>
                    <a:ext uri="{9D8B030D-6E8A-4147-A177-3AD203B41FA5}">
                      <a16:colId xmlns:a16="http://schemas.microsoft.com/office/drawing/2014/main" val="718421099"/>
                    </a:ext>
                  </a:extLst>
                </a:gridCol>
                <a:gridCol w="1413239">
                  <a:extLst>
                    <a:ext uri="{9D8B030D-6E8A-4147-A177-3AD203B41FA5}">
                      <a16:colId xmlns:a16="http://schemas.microsoft.com/office/drawing/2014/main" val="2695416265"/>
                    </a:ext>
                  </a:extLst>
                </a:gridCol>
                <a:gridCol w="1482693">
                  <a:extLst>
                    <a:ext uri="{9D8B030D-6E8A-4147-A177-3AD203B41FA5}">
                      <a16:colId xmlns:a16="http://schemas.microsoft.com/office/drawing/2014/main" val="1928966016"/>
                    </a:ext>
                  </a:extLst>
                </a:gridCol>
              </a:tblGrid>
              <a:tr h="8603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Construction of approximately 1,225 feet of turn lanes on 6th Street SW</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Cedar Rapids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48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$899,448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$449,724</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587592"/>
                  </a:ext>
                </a:extLst>
              </a:tr>
            </a:tbl>
          </a:graphicData>
        </a:graphic>
      </p:graphicFrame>
    </p:spTree>
    <p:extLst>
      <p:ext uri="{BB962C8B-B14F-4D97-AF65-F5344CB8AC3E}">
        <p14:creationId xmlns:p14="http://schemas.microsoft.com/office/powerpoint/2010/main" val="1584787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9" name="Title 10">
            <a:extLst>
              <a:ext uri="{FF2B5EF4-FFF2-40B4-BE49-F238E27FC236}">
                <a16:creationId xmlns:a16="http://schemas.microsoft.com/office/drawing/2014/main" id="{31665C7D-5068-47C1-AE72-60DCFB88CD4A}"/>
              </a:ext>
            </a:extLst>
          </p:cNvPr>
          <p:cNvSpPr txBox="1">
            <a:spLocks/>
          </p:cNvSpPr>
          <p:nvPr/>
        </p:nvSpPr>
        <p:spPr>
          <a:xfrm>
            <a:off x="542285" y="707765"/>
            <a:ext cx="7886700"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PT Sans" panose="020B0503020203020204" pitchFamily="34" charset="0"/>
                <a:ea typeface="+mj-ea"/>
                <a:cs typeface="+mj-cs"/>
              </a:defRPr>
            </a:lvl1pPr>
          </a:lstStyle>
          <a:p>
            <a:r>
              <a:rPr lang="en-US" sz="3400" b="1" dirty="0">
                <a:solidFill>
                  <a:schemeClr val="tx2"/>
                </a:solidFill>
              </a:rPr>
              <a:t>List of Local Development Applications Recommended</a:t>
            </a:r>
          </a:p>
        </p:txBody>
      </p:sp>
      <p:grpSp>
        <p:nvGrpSpPr>
          <p:cNvPr id="20" name="Group 19">
            <a:extLst>
              <a:ext uri="{FF2B5EF4-FFF2-40B4-BE49-F238E27FC236}">
                <a16:creationId xmlns:a16="http://schemas.microsoft.com/office/drawing/2014/main" id="{C2DBDC7D-DF98-4EA5-AF2C-81B70C72C062}"/>
              </a:ext>
            </a:extLst>
          </p:cNvPr>
          <p:cNvGrpSpPr/>
          <p:nvPr/>
        </p:nvGrpSpPr>
        <p:grpSpPr>
          <a:xfrm>
            <a:off x="136141" y="1627961"/>
            <a:ext cx="8871716" cy="844612"/>
            <a:chOff x="172361" y="2033593"/>
            <a:chExt cx="8871716" cy="844612"/>
          </a:xfrm>
        </p:grpSpPr>
        <p:grpSp>
          <p:nvGrpSpPr>
            <p:cNvPr id="22" name="Group 21">
              <a:extLst>
                <a:ext uri="{FF2B5EF4-FFF2-40B4-BE49-F238E27FC236}">
                  <a16:creationId xmlns:a16="http://schemas.microsoft.com/office/drawing/2014/main" id="{449DBE11-8632-4B75-B423-645F993AD941}"/>
                </a:ext>
              </a:extLst>
            </p:cNvPr>
            <p:cNvGrpSpPr/>
            <p:nvPr/>
          </p:nvGrpSpPr>
          <p:grpSpPr>
            <a:xfrm>
              <a:off x="172361" y="2033593"/>
              <a:ext cx="8871716" cy="844612"/>
              <a:chOff x="173243" y="2962504"/>
              <a:chExt cx="8871716" cy="844612"/>
            </a:xfrm>
          </p:grpSpPr>
          <p:sp>
            <p:nvSpPr>
              <p:cNvPr id="26" name="Rectangle 25">
                <a:extLst>
                  <a:ext uri="{FF2B5EF4-FFF2-40B4-BE49-F238E27FC236}">
                    <a16:creationId xmlns:a16="http://schemas.microsoft.com/office/drawing/2014/main" id="{91751719-C0CC-437B-9F4B-557E4E02EBF1}"/>
                  </a:ext>
                </a:extLst>
              </p:cNvPr>
              <p:cNvSpPr/>
              <p:nvPr/>
            </p:nvSpPr>
            <p:spPr>
              <a:xfrm>
                <a:off x="7580546"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D18C796-D7AC-4367-8B93-92CE36336305}"/>
                  </a:ext>
                </a:extLst>
              </p:cNvPr>
              <p:cNvSpPr txBox="1"/>
              <p:nvPr/>
            </p:nvSpPr>
            <p:spPr>
              <a:xfrm>
                <a:off x="7556105" y="3115112"/>
                <a:ext cx="1464413" cy="492443"/>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p:txBody>
          </p:sp>
          <p:sp>
            <p:nvSpPr>
              <p:cNvPr id="28" name="Rectangle 27">
                <a:extLst>
                  <a:ext uri="{FF2B5EF4-FFF2-40B4-BE49-F238E27FC236}">
                    <a16:creationId xmlns:a16="http://schemas.microsoft.com/office/drawing/2014/main" id="{25ADA660-F870-4CF5-AC9E-29F1125B2CE5}"/>
                  </a:ext>
                </a:extLst>
              </p:cNvPr>
              <p:cNvSpPr/>
              <p:nvPr/>
            </p:nvSpPr>
            <p:spPr>
              <a:xfrm>
                <a:off x="173243" y="2962504"/>
                <a:ext cx="2631099"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B66E17F-229E-4C7C-98E6-04AF4AF74A06}"/>
                  </a:ext>
                </a:extLst>
              </p:cNvPr>
              <p:cNvSpPr txBox="1"/>
              <p:nvPr/>
            </p:nvSpPr>
            <p:spPr>
              <a:xfrm>
                <a:off x="474293" y="3212976"/>
                <a:ext cx="1936882"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30" name="Rectangle 29">
                <a:extLst>
                  <a:ext uri="{FF2B5EF4-FFF2-40B4-BE49-F238E27FC236}">
                    <a16:creationId xmlns:a16="http://schemas.microsoft.com/office/drawing/2014/main" id="{98C6AED0-E3F5-4B6D-8E80-547B34ABCED9}"/>
                  </a:ext>
                </a:extLst>
              </p:cNvPr>
              <p:cNvSpPr/>
              <p:nvPr/>
            </p:nvSpPr>
            <p:spPr>
              <a:xfrm>
                <a:off x="2803498" y="2962504"/>
                <a:ext cx="1435607"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2286AA5-E205-4DC4-B251-A4DF8C16BDA9}"/>
                  </a:ext>
                </a:extLst>
              </p:cNvPr>
              <p:cNvSpPr/>
              <p:nvPr/>
            </p:nvSpPr>
            <p:spPr>
              <a:xfrm>
                <a:off x="6173468" y="2962504"/>
                <a:ext cx="1402218"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048ADE6-F183-4228-8851-48FA4E75A582}"/>
                  </a:ext>
                </a:extLst>
              </p:cNvPr>
              <p:cNvSpPr txBox="1"/>
              <p:nvPr/>
            </p:nvSpPr>
            <p:spPr>
              <a:xfrm>
                <a:off x="6145651" y="3114948"/>
                <a:ext cx="1410454"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PERCENT PARTICIPATION</a:t>
                </a:r>
              </a:p>
            </p:txBody>
          </p:sp>
          <p:sp>
            <p:nvSpPr>
              <p:cNvPr id="33" name="Rectangle 32">
                <a:extLst>
                  <a:ext uri="{FF2B5EF4-FFF2-40B4-BE49-F238E27FC236}">
                    <a16:creationId xmlns:a16="http://schemas.microsoft.com/office/drawing/2014/main" id="{ADF5C397-32F1-41F6-A14C-F84D00A60B84}"/>
                  </a:ext>
                </a:extLst>
              </p:cNvPr>
              <p:cNvSpPr/>
              <p:nvPr/>
            </p:nvSpPr>
            <p:spPr>
              <a:xfrm>
                <a:off x="4239105" y="2962504"/>
                <a:ext cx="636068"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3AC24CC-F93D-4B69-9D63-138E29EA60ED}"/>
                  </a:ext>
                </a:extLst>
              </p:cNvPr>
              <p:cNvSpPr txBox="1"/>
              <p:nvPr/>
            </p:nvSpPr>
            <p:spPr>
              <a:xfrm>
                <a:off x="3022582" y="3235137"/>
                <a:ext cx="998283"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35" name="TextBox 34">
                <a:extLst>
                  <a:ext uri="{FF2B5EF4-FFF2-40B4-BE49-F238E27FC236}">
                    <a16:creationId xmlns:a16="http://schemas.microsoft.com/office/drawing/2014/main" id="{76D46582-5B6C-4B32-8A65-98D53D021258}"/>
                  </a:ext>
                </a:extLst>
              </p:cNvPr>
              <p:cNvSpPr txBox="1"/>
              <p:nvPr/>
            </p:nvSpPr>
            <p:spPr>
              <a:xfrm>
                <a:off x="4167974" y="3212976"/>
                <a:ext cx="80061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SCORE</a:t>
                </a:r>
              </a:p>
            </p:txBody>
          </p:sp>
        </p:grpSp>
        <p:sp>
          <p:nvSpPr>
            <p:cNvPr id="23" name="Rectangle 22">
              <a:extLst>
                <a:ext uri="{FF2B5EF4-FFF2-40B4-BE49-F238E27FC236}">
                  <a16:creationId xmlns:a16="http://schemas.microsoft.com/office/drawing/2014/main" id="{634F43A7-5684-4BB0-A70E-A9BE9E238A46}"/>
                </a:ext>
              </a:extLst>
            </p:cNvPr>
            <p:cNvSpPr/>
            <p:nvPr/>
          </p:nvSpPr>
          <p:spPr>
            <a:xfrm>
              <a:off x="4874291" y="2033593"/>
              <a:ext cx="1293436"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48316DA-FE23-4458-B69D-C4C3F16641F3}"/>
                </a:ext>
              </a:extLst>
            </p:cNvPr>
            <p:cNvSpPr txBox="1"/>
            <p:nvPr/>
          </p:nvSpPr>
          <p:spPr>
            <a:xfrm>
              <a:off x="4803205" y="2207236"/>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pic>
        <p:nvPicPr>
          <p:cNvPr id="21" name="Picture 20">
            <a:extLst>
              <a:ext uri="{FF2B5EF4-FFF2-40B4-BE49-F238E27FC236}">
                <a16:creationId xmlns:a16="http://schemas.microsoft.com/office/drawing/2014/main" id="{C3C8CDFB-817B-4D38-9844-BB96DDE00D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0033" y="5128111"/>
            <a:ext cx="2433903" cy="163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D5DD6FA4-2D31-4FB5-A96C-DA28D28FFC50}"/>
              </a:ext>
            </a:extLst>
          </p:cNvPr>
          <p:cNvGraphicFramePr>
            <a:graphicFrameLocks noGrp="1"/>
          </p:cNvGraphicFramePr>
          <p:nvPr>
            <p:extLst>
              <p:ext uri="{D42A27DB-BD31-4B8C-83A1-F6EECF244321}">
                <p14:modId xmlns:p14="http://schemas.microsoft.com/office/powerpoint/2010/main" val="759511977"/>
              </p:ext>
            </p:extLst>
          </p:nvPr>
        </p:nvGraphicFramePr>
        <p:xfrm>
          <a:off x="123922" y="3273692"/>
          <a:ext cx="8896156" cy="1371600"/>
        </p:xfrm>
        <a:graphic>
          <a:graphicData uri="http://schemas.openxmlformats.org/drawingml/2006/table">
            <a:tbl>
              <a:tblPr firstRow="1" bandRow="1">
                <a:tableStyleId>{9D7B26C5-4107-4FEC-AEDC-1716B250A1EF}</a:tableStyleId>
              </a:tblPr>
              <a:tblGrid>
                <a:gridCol w="2647878">
                  <a:extLst>
                    <a:ext uri="{9D8B030D-6E8A-4147-A177-3AD203B41FA5}">
                      <a16:colId xmlns:a16="http://schemas.microsoft.com/office/drawing/2014/main" val="973418925"/>
                    </a:ext>
                  </a:extLst>
                </a:gridCol>
                <a:gridCol w="1442614">
                  <a:extLst>
                    <a:ext uri="{9D8B030D-6E8A-4147-A177-3AD203B41FA5}">
                      <a16:colId xmlns:a16="http://schemas.microsoft.com/office/drawing/2014/main" val="2667803877"/>
                    </a:ext>
                  </a:extLst>
                </a:gridCol>
                <a:gridCol w="648072">
                  <a:extLst>
                    <a:ext uri="{9D8B030D-6E8A-4147-A177-3AD203B41FA5}">
                      <a16:colId xmlns:a16="http://schemas.microsoft.com/office/drawing/2014/main" val="3214809344"/>
                    </a:ext>
                  </a:extLst>
                </a:gridCol>
                <a:gridCol w="1261660">
                  <a:extLst>
                    <a:ext uri="{9D8B030D-6E8A-4147-A177-3AD203B41FA5}">
                      <a16:colId xmlns:a16="http://schemas.microsoft.com/office/drawing/2014/main" val="2857275192"/>
                    </a:ext>
                  </a:extLst>
                </a:gridCol>
                <a:gridCol w="1413239">
                  <a:extLst>
                    <a:ext uri="{9D8B030D-6E8A-4147-A177-3AD203B41FA5}">
                      <a16:colId xmlns:a16="http://schemas.microsoft.com/office/drawing/2014/main" val="3909944722"/>
                    </a:ext>
                  </a:extLst>
                </a:gridCol>
                <a:gridCol w="1482693">
                  <a:extLst>
                    <a:ext uri="{9D8B030D-6E8A-4147-A177-3AD203B41FA5}">
                      <a16:colId xmlns:a16="http://schemas.microsoft.com/office/drawing/2014/main" val="2740814702"/>
                    </a:ext>
                  </a:extLst>
                </a:gridCol>
              </a:tblGrid>
              <a:tr h="840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Overlaying of approximately 2,050 feet of 192nd Street, and construction of approximately 926 feet of Portland Avenue and 687 feet of North 193rd Circle </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Pottawattamie County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38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$1,161,339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$580,670</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0013016"/>
                  </a:ext>
                </a:extLst>
              </a:tr>
            </a:tbl>
          </a:graphicData>
        </a:graphic>
      </p:graphicFrame>
      <p:sp>
        <p:nvSpPr>
          <p:cNvPr id="36" name="Oval 35">
            <a:extLst>
              <a:ext uri="{FF2B5EF4-FFF2-40B4-BE49-F238E27FC236}">
                <a16:creationId xmlns:a16="http://schemas.microsoft.com/office/drawing/2014/main" id="{5C2733DA-9C17-434E-83E2-92A9674E1E4D}"/>
              </a:ext>
            </a:extLst>
          </p:cNvPr>
          <p:cNvSpPr>
            <a:spLocks noChangeAspect="1"/>
          </p:cNvSpPr>
          <p:nvPr/>
        </p:nvSpPr>
        <p:spPr>
          <a:xfrm>
            <a:off x="3881708" y="6237312"/>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3" name="Table 2">
            <a:extLst>
              <a:ext uri="{FF2B5EF4-FFF2-40B4-BE49-F238E27FC236}">
                <a16:creationId xmlns:a16="http://schemas.microsoft.com/office/drawing/2014/main" id="{92627F9C-7F70-44D9-83CA-47B9028E1CD3}"/>
              </a:ext>
            </a:extLst>
          </p:cNvPr>
          <p:cNvGraphicFramePr>
            <a:graphicFrameLocks noGrp="1"/>
          </p:cNvGraphicFramePr>
          <p:nvPr>
            <p:extLst>
              <p:ext uri="{D42A27DB-BD31-4B8C-83A1-F6EECF244321}">
                <p14:modId xmlns:p14="http://schemas.microsoft.com/office/powerpoint/2010/main" val="3922610372"/>
              </p:ext>
            </p:extLst>
          </p:nvPr>
        </p:nvGraphicFramePr>
        <p:xfrm>
          <a:off x="79546" y="2475804"/>
          <a:ext cx="8896156" cy="797888"/>
        </p:xfrm>
        <a:graphic>
          <a:graphicData uri="http://schemas.openxmlformats.org/drawingml/2006/table">
            <a:tbl>
              <a:tblPr firstRow="1" bandRow="1">
                <a:tableStyleId>{9D7B26C5-4107-4FEC-AEDC-1716B250A1EF}</a:tableStyleId>
              </a:tblPr>
              <a:tblGrid>
                <a:gridCol w="2692254">
                  <a:extLst>
                    <a:ext uri="{9D8B030D-6E8A-4147-A177-3AD203B41FA5}">
                      <a16:colId xmlns:a16="http://schemas.microsoft.com/office/drawing/2014/main" val="2624080361"/>
                    </a:ext>
                  </a:extLst>
                </a:gridCol>
                <a:gridCol w="1440160">
                  <a:extLst>
                    <a:ext uri="{9D8B030D-6E8A-4147-A177-3AD203B41FA5}">
                      <a16:colId xmlns:a16="http://schemas.microsoft.com/office/drawing/2014/main" val="1223211575"/>
                    </a:ext>
                  </a:extLst>
                </a:gridCol>
                <a:gridCol w="648072">
                  <a:extLst>
                    <a:ext uri="{9D8B030D-6E8A-4147-A177-3AD203B41FA5}">
                      <a16:colId xmlns:a16="http://schemas.microsoft.com/office/drawing/2014/main" val="2720323310"/>
                    </a:ext>
                  </a:extLst>
                </a:gridCol>
                <a:gridCol w="1296144">
                  <a:extLst>
                    <a:ext uri="{9D8B030D-6E8A-4147-A177-3AD203B41FA5}">
                      <a16:colId xmlns:a16="http://schemas.microsoft.com/office/drawing/2014/main" val="650114751"/>
                    </a:ext>
                  </a:extLst>
                </a:gridCol>
                <a:gridCol w="1368152">
                  <a:extLst>
                    <a:ext uri="{9D8B030D-6E8A-4147-A177-3AD203B41FA5}">
                      <a16:colId xmlns:a16="http://schemas.microsoft.com/office/drawing/2014/main" val="2726600765"/>
                    </a:ext>
                  </a:extLst>
                </a:gridCol>
                <a:gridCol w="1451374">
                  <a:extLst>
                    <a:ext uri="{9D8B030D-6E8A-4147-A177-3AD203B41FA5}">
                      <a16:colId xmlns:a16="http://schemas.microsoft.com/office/drawing/2014/main" val="37103315"/>
                    </a:ext>
                  </a:extLst>
                </a:gridCol>
              </a:tblGrid>
              <a:tr h="79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Construction of approximately 1,000 feet of Beech Way SW.</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Cedar Rapids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$895,375</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$447,688</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6386877"/>
                  </a:ext>
                </a:extLst>
              </a:tr>
            </a:tbl>
          </a:graphicData>
        </a:graphic>
      </p:graphicFrame>
      <p:sp>
        <p:nvSpPr>
          <p:cNvPr id="37" name="Oval 36">
            <a:extLst>
              <a:ext uri="{FF2B5EF4-FFF2-40B4-BE49-F238E27FC236}">
                <a16:creationId xmlns:a16="http://schemas.microsoft.com/office/drawing/2014/main" id="{370681A1-8E8D-4F43-8BF5-466D6C726503}"/>
              </a:ext>
            </a:extLst>
          </p:cNvPr>
          <p:cNvSpPr>
            <a:spLocks noChangeAspect="1"/>
          </p:cNvSpPr>
          <p:nvPr/>
        </p:nvSpPr>
        <p:spPr>
          <a:xfrm>
            <a:off x="5372614" y="5892258"/>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988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311658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Waterloo</a:t>
            </a:r>
          </a:p>
          <a:p>
            <a:pPr marL="0" indent="0">
              <a:spcBef>
                <a:spcPts val="0"/>
              </a:spcBef>
              <a:buClr>
                <a:schemeClr val="tx1"/>
              </a:buClr>
              <a:buNone/>
              <a:defRPr/>
            </a:pPr>
            <a:r>
              <a:rPr lang="en-US" sz="1800" b="1" dirty="0">
                <a:latin typeface="PT Sans" panose="020B0503020203020204"/>
                <a:cs typeface="Arial" pitchFamily="34" charset="0"/>
              </a:rPr>
              <a:t>(Local Development)</a:t>
            </a:r>
          </a:p>
          <a:p>
            <a:pPr marL="0" indent="0">
              <a:buNone/>
            </a:pPr>
            <a:r>
              <a:rPr lang="en-US" sz="1800" dirty="0">
                <a:latin typeface="PT Sans" panose="020B0503020203020204"/>
              </a:rPr>
              <a:t>Construction of a roundabout at </a:t>
            </a:r>
            <a:r>
              <a:rPr lang="en-US" sz="1800" dirty="0" err="1">
                <a:latin typeface="PT Sans" panose="020B0503020203020204"/>
              </a:rPr>
              <a:t>Shaulis</a:t>
            </a:r>
            <a:r>
              <a:rPr lang="en-US" sz="1800" dirty="0">
                <a:latin typeface="PT Sans" panose="020B0503020203020204"/>
              </a:rPr>
              <a:t> Road and Hess road, turn lanes at Lost Island Waterpark and new theme park entrance, culvert for Sink Creek, raising </a:t>
            </a:r>
            <a:r>
              <a:rPr lang="en-US" sz="1800" dirty="0" err="1">
                <a:latin typeface="PT Sans" panose="020B0503020203020204"/>
              </a:rPr>
              <a:t>Shaulis</a:t>
            </a:r>
            <a:r>
              <a:rPr lang="en-US" sz="1800" dirty="0">
                <a:latin typeface="PT Sans" panose="020B0503020203020204"/>
              </a:rPr>
              <a:t> Road,  traffic signal at new theme park entrance, extension of </a:t>
            </a:r>
            <a:r>
              <a:rPr lang="en-US" sz="1800" dirty="0" err="1">
                <a:latin typeface="PT Sans" panose="020B0503020203020204"/>
              </a:rPr>
              <a:t>Shaulis</a:t>
            </a:r>
            <a:r>
              <a:rPr lang="en-US" sz="1800" dirty="0">
                <a:latin typeface="PT Sans" panose="020B0503020203020204"/>
              </a:rPr>
              <a:t> Road and traffic signal modifications along </a:t>
            </a:r>
            <a:r>
              <a:rPr lang="en-US" sz="1800" dirty="0" err="1">
                <a:latin typeface="PT Sans" panose="020B0503020203020204"/>
              </a:rPr>
              <a:t>Shaulis</a:t>
            </a:r>
            <a:r>
              <a:rPr lang="en-US" sz="1800" dirty="0">
                <a:latin typeface="PT Sans" panose="020B0503020203020204"/>
              </a:rPr>
              <a:t> Road all located on the southeast side of town. This project is necessary to support tourism by providing improved access to the proposed Lost Island Theme Park.</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$6,393,968</a:t>
            </a:r>
          </a:p>
          <a:p>
            <a:pPr marL="0" indent="0">
              <a:spcBef>
                <a:spcPts val="0"/>
              </a:spcBef>
              <a:buClr>
                <a:schemeClr val="tx1"/>
              </a:buClr>
              <a:buNone/>
              <a:defRPr/>
            </a:pPr>
            <a:r>
              <a:rPr lang="en-US" sz="1800" dirty="0">
                <a:latin typeface="PT Sans" panose="020B0503020203020204"/>
                <a:cs typeface="Arial" pitchFamily="34" charset="0"/>
              </a:rPr>
              <a:t>Requested:    $3,196,984  (50%)</a:t>
            </a:r>
          </a:p>
          <a:p>
            <a:pPr marL="0" indent="0">
              <a:spcBef>
                <a:spcPts val="0"/>
              </a:spcBef>
              <a:buClr>
                <a:schemeClr val="tx1"/>
              </a:buClr>
              <a:buNone/>
              <a:defRPr/>
            </a:pPr>
            <a:endParaRPr lang="en-US" sz="1800" dirty="0">
              <a:latin typeface="PT Sans" panose="020B0503020203020204"/>
              <a:cs typeface="Arial" pitchFamily="34" charset="0"/>
            </a:endParaRPr>
          </a:p>
        </p:txBody>
      </p:sp>
      <p:pic>
        <p:nvPicPr>
          <p:cNvPr id="5" name="Picture 4">
            <a:extLst>
              <a:ext uri="{FF2B5EF4-FFF2-40B4-BE49-F238E27FC236}">
                <a16:creationId xmlns:a16="http://schemas.microsoft.com/office/drawing/2014/main" id="{28D21213-4B24-46B7-9EC5-582C44754F76}"/>
              </a:ext>
            </a:extLst>
          </p:cNvPr>
          <p:cNvPicPr>
            <a:picLocks noChangeAspect="1"/>
          </p:cNvPicPr>
          <p:nvPr/>
        </p:nvPicPr>
        <p:blipFill rotWithShape="1">
          <a:blip r:embed="rId2"/>
          <a:srcRect l="12988" t="15980" r="12201" b="12201"/>
          <a:stretch/>
        </p:blipFill>
        <p:spPr>
          <a:xfrm>
            <a:off x="446869" y="3380156"/>
            <a:ext cx="5400600" cy="3240360"/>
          </a:xfrm>
          <a:prstGeom prst="rect">
            <a:avLst/>
          </a:prstGeom>
        </p:spPr>
      </p:pic>
      <p:pic>
        <p:nvPicPr>
          <p:cNvPr id="7" name="Picture 6">
            <a:extLst>
              <a:ext uri="{FF2B5EF4-FFF2-40B4-BE49-F238E27FC236}">
                <a16:creationId xmlns:a16="http://schemas.microsoft.com/office/drawing/2014/main" id="{335835DF-2203-4B9B-86E7-678893A9F965}"/>
              </a:ext>
            </a:extLst>
          </p:cNvPr>
          <p:cNvPicPr>
            <a:picLocks noChangeAspect="1"/>
          </p:cNvPicPr>
          <p:nvPr/>
        </p:nvPicPr>
        <p:blipFill rotWithShape="1">
          <a:blip r:embed="rId3"/>
          <a:srcRect l="68900" t="28580" r="5175" b="22281"/>
          <a:stretch/>
        </p:blipFill>
        <p:spPr>
          <a:xfrm>
            <a:off x="5951433" y="3383069"/>
            <a:ext cx="2745698" cy="3252720"/>
          </a:xfrm>
          <a:prstGeom prst="rect">
            <a:avLst/>
          </a:prstGeom>
        </p:spPr>
      </p:pic>
    </p:spTree>
    <p:extLst>
      <p:ext uri="{BB962C8B-B14F-4D97-AF65-F5344CB8AC3E}">
        <p14:creationId xmlns:p14="http://schemas.microsoft.com/office/powerpoint/2010/main" val="2488947871"/>
      </p:ext>
    </p:extLst>
  </p:cSld>
  <p:clrMapOvr>
    <a:masterClrMapping/>
  </p:clrMapOvr>
</p:sld>
</file>

<file path=ppt/theme/theme1.xml><?xml version="1.0" encoding="utf-8"?>
<a:theme xmlns:a="http://schemas.openxmlformats.org/drawingml/2006/main" name="Office Theme">
  <a:themeElements>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13756</TotalTime>
  <Words>892</Words>
  <Application>Microsoft Office PowerPoint</Application>
  <PresentationFormat>On-screen Show (4:3)</PresentationFormat>
  <Paragraphs>137</Paragraphs>
  <Slides>15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PT Sans</vt:lpstr>
      <vt:lpstr>Office Theme</vt:lpstr>
      <vt:lpstr>PowerPoint Presentation</vt:lpstr>
      <vt:lpstr>Revitalize Iowa’s Sound Economy Program</vt:lpstr>
      <vt:lpstr>Available Funding and Application Summary</vt:lpstr>
      <vt:lpstr>Local Development Project Evaluation Criteria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Kolacia, Jennifer</cp:lastModifiedBy>
  <cp:revision>329</cp:revision>
  <cp:lastPrinted>2020-01-03T17:21:50Z</cp:lastPrinted>
  <dcterms:created xsi:type="dcterms:W3CDTF">2014-05-10T08:44:16Z</dcterms:created>
  <dcterms:modified xsi:type="dcterms:W3CDTF">2020-04-06T18:33:53Z</dcterms:modified>
</cp:coreProperties>
</file>