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06" r:id="rId3"/>
    <p:sldMasterId id="2147483762" r:id="rId4"/>
  </p:sldMasterIdLst>
  <p:notesMasterIdLst>
    <p:notesMasterId r:id="rId22"/>
  </p:notesMasterIdLst>
  <p:sldIdLst>
    <p:sldId id="266" r:id="rId5"/>
    <p:sldId id="257" r:id="rId6"/>
    <p:sldId id="258" r:id="rId7"/>
    <p:sldId id="267" r:id="rId8"/>
    <p:sldId id="292" r:id="rId9"/>
    <p:sldId id="340" r:id="rId10"/>
    <p:sldId id="293" r:id="rId11"/>
    <p:sldId id="288" r:id="rId12"/>
    <p:sldId id="259" r:id="rId13"/>
    <p:sldId id="289" r:id="rId14"/>
    <p:sldId id="277" r:id="rId15"/>
    <p:sldId id="278" r:id="rId16"/>
    <p:sldId id="279" r:id="rId17"/>
    <p:sldId id="282" r:id="rId18"/>
    <p:sldId id="274" r:id="rId19"/>
    <p:sldId id="286" r:id="rId20"/>
    <p:sldId id="2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t, Jonathan" initials="MJ" lastIdx="16" clrIdx="0">
    <p:extLst>
      <p:ext uri="{19B8F6BF-5375-455C-9EA6-DF929625EA0E}">
        <p15:presenceInfo xmlns:p15="http://schemas.microsoft.com/office/powerpoint/2012/main" userId="S-1-5-21-1078081533-573735546-1417001333-5273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84601" autoAdjust="0"/>
  </p:normalViewPr>
  <p:slideViewPr>
    <p:cSldViewPr snapToGrid="0">
      <p:cViewPr varScale="1">
        <p:scale>
          <a:sx n="33" d="100"/>
          <a:sy n="33" d="100"/>
        </p:scale>
        <p:origin x="1037"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9T15:00:21.070" idx="10">
    <p:pos x="10" y="10"/>
    <p:text>Summary bullets become an intro sentence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5319D8-140F-4B18-8E88-C836F2079D87}" type="doc">
      <dgm:prSet loTypeId="urn:microsoft.com/office/officeart/2005/8/layout/lProcess2" loCatId="list" qsTypeId="urn:microsoft.com/office/officeart/2005/8/quickstyle/simple2" qsCatId="simple" csTypeId="urn:microsoft.com/office/officeart/2005/8/colors/colorful1" csCatId="colorful" phldr="1"/>
      <dgm:spPr/>
      <dgm:t>
        <a:bodyPr/>
        <a:lstStyle/>
        <a:p>
          <a:endParaRPr lang="en-US"/>
        </a:p>
      </dgm:t>
    </dgm:pt>
    <dgm:pt modelId="{C436FC03-15A5-4489-9685-CD81AF37D548}">
      <dgm:prSet phldrT="[Text]"/>
      <dgm:spPr/>
      <dgm:t>
        <a:bodyPr/>
        <a:lstStyle/>
        <a:p>
          <a:r>
            <a:rPr lang="en-US" b="1" dirty="0">
              <a:solidFill>
                <a:schemeClr val="bg2"/>
              </a:solidFill>
            </a:rPr>
            <a:t>Northwest</a:t>
          </a:r>
        </a:p>
      </dgm:t>
    </dgm:pt>
    <dgm:pt modelId="{826DB4D4-1E33-4190-BC4F-FAF1E387E7F5}" type="parTrans" cxnId="{E11F7B94-12DD-4BCD-B2F0-F811727D492F}">
      <dgm:prSet/>
      <dgm:spPr/>
      <dgm:t>
        <a:bodyPr/>
        <a:lstStyle/>
        <a:p>
          <a:endParaRPr lang="en-US"/>
        </a:p>
      </dgm:t>
    </dgm:pt>
    <dgm:pt modelId="{C1471336-816E-42B4-9A08-1F20483F2CC4}" type="sibTrans" cxnId="{E11F7B94-12DD-4BCD-B2F0-F811727D492F}">
      <dgm:prSet/>
      <dgm:spPr/>
      <dgm:t>
        <a:bodyPr/>
        <a:lstStyle/>
        <a:p>
          <a:endParaRPr lang="en-US"/>
        </a:p>
      </dgm:t>
    </dgm:pt>
    <dgm:pt modelId="{65072C04-8220-4764-BBCB-69C995215898}">
      <dgm:prSet phldrT="[Text]"/>
      <dgm:spPr/>
      <dgm:t>
        <a:bodyPr/>
        <a:lstStyle/>
        <a:p>
          <a:r>
            <a:rPr lang="en-US" dirty="0"/>
            <a:t>Weaving issues</a:t>
          </a:r>
        </a:p>
      </dgm:t>
    </dgm:pt>
    <dgm:pt modelId="{EBC414BF-6F75-4AEF-AC3E-9286E2118A1F}" type="parTrans" cxnId="{875E48B8-96D2-4340-9748-039351F1A14C}">
      <dgm:prSet/>
      <dgm:spPr/>
      <dgm:t>
        <a:bodyPr/>
        <a:lstStyle/>
        <a:p>
          <a:endParaRPr lang="en-US"/>
        </a:p>
      </dgm:t>
    </dgm:pt>
    <dgm:pt modelId="{78FBDC4E-EDC7-44CA-B105-B2AD606F7032}" type="sibTrans" cxnId="{875E48B8-96D2-4340-9748-039351F1A14C}">
      <dgm:prSet/>
      <dgm:spPr/>
      <dgm:t>
        <a:bodyPr/>
        <a:lstStyle/>
        <a:p>
          <a:endParaRPr lang="en-US"/>
        </a:p>
      </dgm:t>
    </dgm:pt>
    <dgm:pt modelId="{55AA05C2-E250-4BD6-9618-347AC4CE0E6B}">
      <dgm:prSet phldrT="[Text]"/>
      <dgm:spPr/>
      <dgm:t>
        <a:bodyPr/>
        <a:lstStyle/>
        <a:p>
          <a:r>
            <a:rPr lang="en-US" b="1" dirty="0">
              <a:solidFill>
                <a:schemeClr val="bg2"/>
              </a:solidFill>
            </a:rPr>
            <a:t>Northeast</a:t>
          </a:r>
        </a:p>
      </dgm:t>
    </dgm:pt>
    <dgm:pt modelId="{BA0CA7AC-0BCD-4FCC-9CED-DD93736DE666}" type="parTrans" cxnId="{35FE943D-6B62-4395-8CCF-9AA3CB48808A}">
      <dgm:prSet/>
      <dgm:spPr/>
      <dgm:t>
        <a:bodyPr/>
        <a:lstStyle/>
        <a:p>
          <a:endParaRPr lang="en-US"/>
        </a:p>
      </dgm:t>
    </dgm:pt>
    <dgm:pt modelId="{C14DE62E-DB9D-4D80-BA0A-91E715AA7E8A}" type="sibTrans" cxnId="{35FE943D-6B62-4395-8CCF-9AA3CB48808A}">
      <dgm:prSet/>
      <dgm:spPr/>
      <dgm:t>
        <a:bodyPr/>
        <a:lstStyle/>
        <a:p>
          <a:endParaRPr lang="en-US"/>
        </a:p>
      </dgm:t>
    </dgm:pt>
    <dgm:pt modelId="{1B361786-1263-4867-8B40-41F2818EE3F2}">
      <dgm:prSet phldrT="[Text]"/>
      <dgm:spPr/>
      <dgm:t>
        <a:bodyPr/>
        <a:lstStyle/>
        <a:p>
          <a:r>
            <a:rPr lang="en-US" b="1" dirty="0">
              <a:solidFill>
                <a:schemeClr val="bg2"/>
              </a:solidFill>
            </a:rPr>
            <a:t>Southwest</a:t>
          </a:r>
        </a:p>
      </dgm:t>
    </dgm:pt>
    <dgm:pt modelId="{EAA9551B-9CD6-45D4-A07F-E02FD99F1B8A}" type="parTrans" cxnId="{00657627-1E22-418A-8D24-7AE868B49122}">
      <dgm:prSet/>
      <dgm:spPr/>
      <dgm:t>
        <a:bodyPr/>
        <a:lstStyle/>
        <a:p>
          <a:endParaRPr lang="en-US"/>
        </a:p>
      </dgm:t>
    </dgm:pt>
    <dgm:pt modelId="{3757EA08-1EFE-4858-859C-226F7975F223}" type="sibTrans" cxnId="{00657627-1E22-418A-8D24-7AE868B49122}">
      <dgm:prSet/>
      <dgm:spPr/>
      <dgm:t>
        <a:bodyPr/>
        <a:lstStyle/>
        <a:p>
          <a:endParaRPr lang="en-US"/>
        </a:p>
      </dgm:t>
    </dgm:pt>
    <dgm:pt modelId="{4971F314-29A5-4776-B59A-0EE87870A14D}">
      <dgm:prSet phldrT="[Text]"/>
      <dgm:spPr/>
      <dgm:t>
        <a:bodyPr/>
        <a:lstStyle/>
        <a:p>
          <a:r>
            <a:rPr lang="en-US" dirty="0"/>
            <a:t>Weather</a:t>
          </a:r>
        </a:p>
      </dgm:t>
    </dgm:pt>
    <dgm:pt modelId="{AC314346-9F13-47A0-AFE0-DD43D684B2DA}" type="parTrans" cxnId="{6C97194A-A8CD-4C09-8576-D06EA5BACB51}">
      <dgm:prSet/>
      <dgm:spPr/>
      <dgm:t>
        <a:bodyPr/>
        <a:lstStyle/>
        <a:p>
          <a:endParaRPr lang="en-US"/>
        </a:p>
      </dgm:t>
    </dgm:pt>
    <dgm:pt modelId="{CAA4CEE2-3187-46AE-A0C3-DE57132D4725}" type="sibTrans" cxnId="{6C97194A-A8CD-4C09-8576-D06EA5BACB51}">
      <dgm:prSet/>
      <dgm:spPr/>
      <dgm:t>
        <a:bodyPr/>
        <a:lstStyle/>
        <a:p>
          <a:endParaRPr lang="en-US"/>
        </a:p>
      </dgm:t>
    </dgm:pt>
    <dgm:pt modelId="{53C80EE6-F047-4091-A5F2-309127F73C50}">
      <dgm:prSet phldrT="[Text]"/>
      <dgm:spPr/>
      <dgm:t>
        <a:bodyPr/>
        <a:lstStyle/>
        <a:p>
          <a:r>
            <a:rPr lang="en-US" b="1" dirty="0">
              <a:solidFill>
                <a:schemeClr val="bg2"/>
              </a:solidFill>
            </a:rPr>
            <a:t>Southeast</a:t>
          </a:r>
        </a:p>
      </dgm:t>
    </dgm:pt>
    <dgm:pt modelId="{A21D2490-8D61-426E-8A08-98945B9F1C5D}" type="parTrans" cxnId="{CD85E1CC-4B81-476F-A2F0-4182F3DA1B66}">
      <dgm:prSet/>
      <dgm:spPr/>
      <dgm:t>
        <a:bodyPr/>
        <a:lstStyle/>
        <a:p>
          <a:endParaRPr lang="en-US"/>
        </a:p>
      </dgm:t>
    </dgm:pt>
    <dgm:pt modelId="{9FB4E693-082D-4E82-A946-98DF6484EBA5}" type="sibTrans" cxnId="{CD85E1CC-4B81-476F-A2F0-4182F3DA1B66}">
      <dgm:prSet/>
      <dgm:spPr/>
      <dgm:t>
        <a:bodyPr/>
        <a:lstStyle/>
        <a:p>
          <a:endParaRPr lang="en-US"/>
        </a:p>
      </dgm:t>
    </dgm:pt>
    <dgm:pt modelId="{01BC3189-02D9-41EE-B798-E9D85E743768}">
      <dgm:prSet phldrT="[Text]"/>
      <dgm:spPr/>
      <dgm:t>
        <a:bodyPr/>
        <a:lstStyle/>
        <a:p>
          <a:r>
            <a:rPr lang="en-US" dirty="0"/>
            <a:t>Infrastructure connectivity</a:t>
          </a:r>
        </a:p>
      </dgm:t>
    </dgm:pt>
    <dgm:pt modelId="{15291EB3-68BC-4734-880B-D42573E96FAB}" type="parTrans" cxnId="{89664EAF-F07F-40F0-9B92-FA69256A1A19}">
      <dgm:prSet/>
      <dgm:spPr/>
      <dgm:t>
        <a:bodyPr/>
        <a:lstStyle/>
        <a:p>
          <a:endParaRPr lang="en-US"/>
        </a:p>
      </dgm:t>
    </dgm:pt>
    <dgm:pt modelId="{00494B56-B689-41F4-8230-8E6B0D4E4D08}" type="sibTrans" cxnId="{89664EAF-F07F-40F0-9B92-FA69256A1A19}">
      <dgm:prSet/>
      <dgm:spPr/>
      <dgm:t>
        <a:bodyPr/>
        <a:lstStyle/>
        <a:p>
          <a:endParaRPr lang="en-US"/>
        </a:p>
      </dgm:t>
    </dgm:pt>
    <dgm:pt modelId="{79073104-4C3B-4F48-B6C6-732AD50BC2E7}">
      <dgm:prSet/>
      <dgm:spPr/>
      <dgm:t>
        <a:bodyPr/>
        <a:lstStyle/>
        <a:p>
          <a:r>
            <a:rPr lang="en-US" dirty="0"/>
            <a:t>Poor/outdated signal timing</a:t>
          </a:r>
        </a:p>
      </dgm:t>
    </dgm:pt>
    <dgm:pt modelId="{DA782420-1D40-470A-BCFD-F5269D23F8A1}" type="sibTrans" cxnId="{5FC292E2-A9C1-43C4-A5D3-AC5CB7AA46DC}">
      <dgm:prSet/>
      <dgm:spPr/>
      <dgm:t>
        <a:bodyPr/>
        <a:lstStyle/>
        <a:p>
          <a:endParaRPr lang="en-US"/>
        </a:p>
      </dgm:t>
    </dgm:pt>
    <dgm:pt modelId="{6DDE9D63-A2DE-4EAB-8020-D767C589D480}" type="parTrans" cxnId="{5FC292E2-A9C1-43C4-A5D3-AC5CB7AA46DC}">
      <dgm:prSet/>
      <dgm:spPr/>
      <dgm:t>
        <a:bodyPr/>
        <a:lstStyle/>
        <a:p>
          <a:endParaRPr lang="en-US"/>
        </a:p>
      </dgm:t>
    </dgm:pt>
    <dgm:pt modelId="{C1F2F58E-3176-43FE-878B-28A3E886A21B}">
      <dgm:prSet/>
      <dgm:spPr/>
      <dgm:t>
        <a:bodyPr/>
        <a:lstStyle/>
        <a:p>
          <a:r>
            <a:rPr lang="en-US" dirty="0"/>
            <a:t>Traffic impacts on arterials adjacent to interstate</a:t>
          </a:r>
        </a:p>
      </dgm:t>
    </dgm:pt>
    <dgm:pt modelId="{1C04476B-DC0A-4987-AE83-199055C14E66}" type="sibTrans" cxnId="{0E3D23AA-C134-47E5-9078-D3D843FDD6CD}">
      <dgm:prSet/>
      <dgm:spPr/>
      <dgm:t>
        <a:bodyPr/>
        <a:lstStyle/>
        <a:p>
          <a:endParaRPr lang="en-US"/>
        </a:p>
      </dgm:t>
    </dgm:pt>
    <dgm:pt modelId="{9936C5C3-1729-4CCB-948C-6D53484FDD31}" type="parTrans" cxnId="{0E3D23AA-C134-47E5-9078-D3D843FDD6CD}">
      <dgm:prSet/>
      <dgm:spPr/>
      <dgm:t>
        <a:bodyPr/>
        <a:lstStyle/>
        <a:p>
          <a:endParaRPr lang="en-US"/>
        </a:p>
      </dgm:t>
    </dgm:pt>
    <dgm:pt modelId="{6458F94F-69A2-4E3F-990E-D46C995FA464}">
      <dgm:prSet/>
      <dgm:spPr/>
      <dgm:t>
        <a:bodyPr/>
        <a:lstStyle/>
        <a:p>
          <a:r>
            <a:rPr lang="en-US" dirty="0"/>
            <a:t>Bottlenecks (drop lanes)</a:t>
          </a:r>
        </a:p>
      </dgm:t>
    </dgm:pt>
    <dgm:pt modelId="{3179C8C0-1F77-4F7B-94D2-EA0F4199D6C6}" type="parTrans" cxnId="{D8BE10E9-D0D9-4FCF-932F-67A5EC40EECB}">
      <dgm:prSet/>
      <dgm:spPr/>
      <dgm:t>
        <a:bodyPr/>
        <a:lstStyle/>
        <a:p>
          <a:endParaRPr lang="en-US"/>
        </a:p>
      </dgm:t>
    </dgm:pt>
    <dgm:pt modelId="{9E63B516-E644-4914-AA8D-7E1C2BC046D3}" type="sibTrans" cxnId="{D8BE10E9-D0D9-4FCF-932F-67A5EC40EECB}">
      <dgm:prSet/>
      <dgm:spPr/>
      <dgm:t>
        <a:bodyPr/>
        <a:lstStyle/>
        <a:p>
          <a:endParaRPr lang="en-US"/>
        </a:p>
      </dgm:t>
    </dgm:pt>
    <dgm:pt modelId="{3C8A7B2E-251B-4897-AFB8-2EE686D11565}">
      <dgm:prSet/>
      <dgm:spPr/>
      <dgm:t>
        <a:bodyPr/>
        <a:lstStyle/>
        <a:p>
          <a:r>
            <a:rPr lang="en-US" dirty="0"/>
            <a:t>Arterial signal coordination</a:t>
          </a:r>
        </a:p>
      </dgm:t>
    </dgm:pt>
    <dgm:pt modelId="{6FF267BD-3619-4554-BF2F-B2468A2195E3}" type="parTrans" cxnId="{43E07C92-81DE-4057-8616-08D64DE0E66F}">
      <dgm:prSet/>
      <dgm:spPr/>
      <dgm:t>
        <a:bodyPr/>
        <a:lstStyle/>
        <a:p>
          <a:endParaRPr lang="en-US"/>
        </a:p>
      </dgm:t>
    </dgm:pt>
    <dgm:pt modelId="{76DD2144-7482-4A27-9FA9-FB552B59F2B2}" type="sibTrans" cxnId="{43E07C92-81DE-4057-8616-08D64DE0E66F}">
      <dgm:prSet/>
      <dgm:spPr/>
      <dgm:t>
        <a:bodyPr/>
        <a:lstStyle/>
        <a:p>
          <a:endParaRPr lang="en-US"/>
        </a:p>
      </dgm:t>
    </dgm:pt>
    <dgm:pt modelId="{BCFCF889-C5D2-47A4-BC2E-9F15F136BC9A}">
      <dgm:prSet/>
      <dgm:spPr/>
      <dgm:t>
        <a:bodyPr/>
        <a:lstStyle/>
        <a:p>
          <a:r>
            <a:rPr lang="en-US" dirty="0"/>
            <a:t>High speeds into congestion</a:t>
          </a:r>
        </a:p>
      </dgm:t>
    </dgm:pt>
    <dgm:pt modelId="{87A17D87-89C8-43A0-933C-2DB913D68809}" type="parTrans" cxnId="{C61D8B45-9A9B-46F6-A69C-65E0C07D1274}">
      <dgm:prSet/>
      <dgm:spPr/>
      <dgm:t>
        <a:bodyPr/>
        <a:lstStyle/>
        <a:p>
          <a:endParaRPr lang="en-US"/>
        </a:p>
      </dgm:t>
    </dgm:pt>
    <dgm:pt modelId="{F94DAFD7-3D7B-4401-87F8-43D0E2D56BBE}" type="sibTrans" cxnId="{C61D8B45-9A9B-46F6-A69C-65E0C07D1274}">
      <dgm:prSet/>
      <dgm:spPr/>
      <dgm:t>
        <a:bodyPr/>
        <a:lstStyle/>
        <a:p>
          <a:endParaRPr lang="en-US"/>
        </a:p>
      </dgm:t>
    </dgm:pt>
    <dgm:pt modelId="{A5E5DB43-68C6-47FD-9224-CAFFA4E6664A}">
      <dgm:prSet/>
      <dgm:spPr/>
      <dgm:t>
        <a:bodyPr/>
        <a:lstStyle/>
        <a:p>
          <a:r>
            <a:rPr lang="en-US" dirty="0"/>
            <a:t>High demand/limited capacity on Mix Master</a:t>
          </a:r>
        </a:p>
      </dgm:t>
    </dgm:pt>
    <dgm:pt modelId="{70B6AFD6-4794-4185-B000-262DBE49F3C7}" type="parTrans" cxnId="{AAA6464E-A305-4ECE-B2F5-4D3104FB074D}">
      <dgm:prSet/>
      <dgm:spPr/>
      <dgm:t>
        <a:bodyPr/>
        <a:lstStyle/>
        <a:p>
          <a:endParaRPr lang="en-US"/>
        </a:p>
      </dgm:t>
    </dgm:pt>
    <dgm:pt modelId="{6F48F3FD-570E-4AF4-84EA-8E3F865A5088}" type="sibTrans" cxnId="{AAA6464E-A305-4ECE-B2F5-4D3104FB074D}">
      <dgm:prSet/>
      <dgm:spPr/>
      <dgm:t>
        <a:bodyPr/>
        <a:lstStyle/>
        <a:p>
          <a:endParaRPr lang="en-US"/>
        </a:p>
      </dgm:t>
    </dgm:pt>
    <dgm:pt modelId="{8F1E3665-736F-4813-8B79-59FE6028ABA4}">
      <dgm:prSet/>
      <dgm:spPr/>
      <dgm:t>
        <a:bodyPr/>
        <a:lstStyle/>
        <a:p>
          <a:r>
            <a:rPr lang="en-US" dirty="0"/>
            <a:t>Transit service/park-and-ride access</a:t>
          </a:r>
        </a:p>
      </dgm:t>
    </dgm:pt>
    <dgm:pt modelId="{47062D7E-DB38-4BF0-9596-95837D56F4BC}" type="parTrans" cxnId="{59D8A479-FB37-48D6-B395-E6DF45F683DA}">
      <dgm:prSet/>
      <dgm:spPr/>
      <dgm:t>
        <a:bodyPr/>
        <a:lstStyle/>
        <a:p>
          <a:endParaRPr lang="en-US"/>
        </a:p>
      </dgm:t>
    </dgm:pt>
    <dgm:pt modelId="{E0683062-ADF8-47FF-BD41-3359CCAFD39F}" type="sibTrans" cxnId="{59D8A479-FB37-48D6-B395-E6DF45F683DA}">
      <dgm:prSet/>
      <dgm:spPr/>
      <dgm:t>
        <a:bodyPr/>
        <a:lstStyle/>
        <a:p>
          <a:endParaRPr lang="en-US"/>
        </a:p>
      </dgm:t>
    </dgm:pt>
    <dgm:pt modelId="{D45CAC10-E9D1-4A37-A88F-95B9C8F9E7B4}">
      <dgm:prSet phldrT="[Text]"/>
      <dgm:spPr/>
      <dgm:t>
        <a:bodyPr/>
        <a:lstStyle/>
        <a:p>
          <a:r>
            <a:rPr lang="en-US" dirty="0"/>
            <a:t>No access/limited access across median</a:t>
          </a:r>
        </a:p>
      </dgm:t>
    </dgm:pt>
    <dgm:pt modelId="{E4940A4B-561D-410D-A24A-9F9DDD6F3294}" type="parTrans" cxnId="{9E271107-5A35-4202-8C1D-90856BD675B4}">
      <dgm:prSet/>
      <dgm:spPr/>
      <dgm:t>
        <a:bodyPr/>
        <a:lstStyle/>
        <a:p>
          <a:endParaRPr lang="en-US"/>
        </a:p>
      </dgm:t>
    </dgm:pt>
    <dgm:pt modelId="{1B085127-6A74-46FF-811F-B2BEF227CBFF}" type="sibTrans" cxnId="{9E271107-5A35-4202-8C1D-90856BD675B4}">
      <dgm:prSet/>
      <dgm:spPr/>
      <dgm:t>
        <a:bodyPr/>
        <a:lstStyle/>
        <a:p>
          <a:endParaRPr lang="en-US"/>
        </a:p>
      </dgm:t>
    </dgm:pt>
    <dgm:pt modelId="{BF12B6C7-09B4-42E5-9B2C-FDC622DE0C75}">
      <dgm:prSet/>
      <dgm:spPr/>
      <dgm:t>
        <a:bodyPr/>
        <a:lstStyle/>
        <a:p>
          <a:r>
            <a:rPr lang="en-US" dirty="0"/>
            <a:t>Short merge segments</a:t>
          </a:r>
        </a:p>
      </dgm:t>
    </dgm:pt>
    <dgm:pt modelId="{FCA52D9C-FC2D-448E-AEC1-E1667B9630B6}" type="parTrans" cxnId="{3811A1F4-E4AB-4F82-9575-592ECCEC97C4}">
      <dgm:prSet/>
      <dgm:spPr/>
      <dgm:t>
        <a:bodyPr/>
        <a:lstStyle/>
        <a:p>
          <a:endParaRPr lang="en-US"/>
        </a:p>
      </dgm:t>
    </dgm:pt>
    <dgm:pt modelId="{92081F53-14BD-41B3-B013-232B848882BD}" type="sibTrans" cxnId="{3811A1F4-E4AB-4F82-9575-592ECCEC97C4}">
      <dgm:prSet/>
      <dgm:spPr/>
      <dgm:t>
        <a:bodyPr/>
        <a:lstStyle/>
        <a:p>
          <a:endParaRPr lang="en-US"/>
        </a:p>
      </dgm:t>
    </dgm:pt>
    <dgm:pt modelId="{33003B42-584C-4A38-A3E4-C4D661F205A2}">
      <dgm:prSet/>
      <dgm:spPr/>
      <dgm:t>
        <a:bodyPr/>
        <a:lstStyle/>
        <a:p>
          <a:r>
            <a:rPr lang="en-US" dirty="0"/>
            <a:t>Bottlenecks</a:t>
          </a:r>
        </a:p>
      </dgm:t>
    </dgm:pt>
    <dgm:pt modelId="{885F9B9D-395A-4583-B342-950DEC89AF91}" type="parTrans" cxnId="{66E82B8E-0758-4C56-A383-64AF94038D6D}">
      <dgm:prSet/>
      <dgm:spPr/>
      <dgm:t>
        <a:bodyPr/>
        <a:lstStyle/>
        <a:p>
          <a:endParaRPr lang="en-US"/>
        </a:p>
      </dgm:t>
    </dgm:pt>
    <dgm:pt modelId="{7054DBBF-2F3F-485C-948E-963048C54114}" type="sibTrans" cxnId="{66E82B8E-0758-4C56-A383-64AF94038D6D}">
      <dgm:prSet/>
      <dgm:spPr/>
      <dgm:t>
        <a:bodyPr/>
        <a:lstStyle/>
        <a:p>
          <a:endParaRPr lang="en-US"/>
        </a:p>
      </dgm:t>
    </dgm:pt>
    <dgm:pt modelId="{CFCECA3A-6DCA-4ACD-96FF-EB053778BBAF}">
      <dgm:prSet/>
      <dgm:spPr/>
      <dgm:t>
        <a:bodyPr/>
        <a:lstStyle/>
        <a:p>
          <a:r>
            <a:rPr lang="en-US" dirty="0"/>
            <a:t>Queueing onto interstate</a:t>
          </a:r>
        </a:p>
      </dgm:t>
    </dgm:pt>
    <dgm:pt modelId="{CC75501B-4E39-4DF2-B83A-F6FC46930DBB}" type="parTrans" cxnId="{6AEAA0F3-E089-4436-B696-C61B8DB4F378}">
      <dgm:prSet/>
      <dgm:spPr/>
      <dgm:t>
        <a:bodyPr/>
        <a:lstStyle/>
        <a:p>
          <a:endParaRPr lang="en-US"/>
        </a:p>
      </dgm:t>
    </dgm:pt>
    <dgm:pt modelId="{ED9F155D-E9DD-41A6-9219-F7AEBDB3757A}" type="sibTrans" cxnId="{6AEAA0F3-E089-4436-B696-C61B8DB4F378}">
      <dgm:prSet/>
      <dgm:spPr/>
      <dgm:t>
        <a:bodyPr/>
        <a:lstStyle/>
        <a:p>
          <a:endParaRPr lang="en-US"/>
        </a:p>
      </dgm:t>
    </dgm:pt>
    <dgm:pt modelId="{D902233D-5290-4983-876E-FF2A581DC2FF}">
      <dgm:prSet/>
      <dgm:spPr/>
      <dgm:t>
        <a:bodyPr/>
        <a:lstStyle/>
        <a:p>
          <a:r>
            <a:rPr lang="en-US" dirty="0"/>
            <a:t>Heavy traffic</a:t>
          </a:r>
        </a:p>
      </dgm:t>
    </dgm:pt>
    <dgm:pt modelId="{F8AB1AE8-90B3-404D-B4CA-33B44558D8BA}" type="parTrans" cxnId="{3AA87213-D2CA-4AD6-9758-48BA8EFDEE12}">
      <dgm:prSet/>
      <dgm:spPr/>
      <dgm:t>
        <a:bodyPr/>
        <a:lstStyle/>
        <a:p>
          <a:endParaRPr lang="en-US"/>
        </a:p>
      </dgm:t>
    </dgm:pt>
    <dgm:pt modelId="{C78C9911-85DF-4238-B8DE-FFBF74E9496A}" type="sibTrans" cxnId="{3AA87213-D2CA-4AD6-9758-48BA8EFDEE12}">
      <dgm:prSet/>
      <dgm:spPr/>
      <dgm:t>
        <a:bodyPr/>
        <a:lstStyle/>
        <a:p>
          <a:endParaRPr lang="en-US"/>
        </a:p>
      </dgm:t>
    </dgm:pt>
    <dgm:pt modelId="{C02187FB-4256-45F5-BE7D-F60364A4A77D}">
      <dgm:prSet/>
      <dgm:spPr/>
      <dgm:t>
        <a:bodyPr/>
        <a:lstStyle/>
        <a:p>
          <a:r>
            <a:rPr lang="en-US" dirty="0"/>
            <a:t>Lack of turn lanes</a:t>
          </a:r>
        </a:p>
      </dgm:t>
    </dgm:pt>
    <dgm:pt modelId="{AC4BCA8B-342E-474F-83E3-AFF38E4A93AF}" type="parTrans" cxnId="{944E0F1D-852D-4559-9DD9-DA99115D15E7}">
      <dgm:prSet/>
      <dgm:spPr/>
      <dgm:t>
        <a:bodyPr/>
        <a:lstStyle/>
        <a:p>
          <a:endParaRPr lang="en-US"/>
        </a:p>
      </dgm:t>
    </dgm:pt>
    <dgm:pt modelId="{5EEE2EDD-135D-4A60-90B4-39A5B792F365}" type="sibTrans" cxnId="{944E0F1D-852D-4559-9DD9-DA99115D15E7}">
      <dgm:prSet/>
      <dgm:spPr/>
      <dgm:t>
        <a:bodyPr/>
        <a:lstStyle/>
        <a:p>
          <a:endParaRPr lang="en-US"/>
        </a:p>
      </dgm:t>
    </dgm:pt>
    <dgm:pt modelId="{7AE44B74-DEE2-4731-B6FA-DCBE1E249C13}" type="pres">
      <dgm:prSet presAssocID="{B55319D8-140F-4B18-8E88-C836F2079D87}" presName="theList" presStyleCnt="0">
        <dgm:presLayoutVars>
          <dgm:dir/>
          <dgm:animLvl val="lvl"/>
          <dgm:resizeHandles val="exact"/>
        </dgm:presLayoutVars>
      </dgm:prSet>
      <dgm:spPr/>
    </dgm:pt>
    <dgm:pt modelId="{57A90460-BD09-4230-8611-250E0359608A}" type="pres">
      <dgm:prSet presAssocID="{C436FC03-15A5-4489-9685-CD81AF37D548}" presName="compNode" presStyleCnt="0"/>
      <dgm:spPr/>
    </dgm:pt>
    <dgm:pt modelId="{998B20D2-68EC-4896-83EC-A8E4146735EE}" type="pres">
      <dgm:prSet presAssocID="{C436FC03-15A5-4489-9685-CD81AF37D548}" presName="aNode" presStyleLbl="bgShp" presStyleIdx="0" presStyleCnt="4"/>
      <dgm:spPr/>
    </dgm:pt>
    <dgm:pt modelId="{1D8B2F49-F86D-4655-8541-BD8DB7E4DDF6}" type="pres">
      <dgm:prSet presAssocID="{C436FC03-15A5-4489-9685-CD81AF37D548}" presName="textNode" presStyleLbl="bgShp" presStyleIdx="0" presStyleCnt="4"/>
      <dgm:spPr/>
    </dgm:pt>
    <dgm:pt modelId="{7AADE30B-7363-4F34-9638-0DD90FF80C0B}" type="pres">
      <dgm:prSet presAssocID="{C436FC03-15A5-4489-9685-CD81AF37D548}" presName="compChildNode" presStyleCnt="0"/>
      <dgm:spPr/>
    </dgm:pt>
    <dgm:pt modelId="{743A37AF-94D2-4B70-BB05-15BC71637528}" type="pres">
      <dgm:prSet presAssocID="{C436FC03-15A5-4489-9685-CD81AF37D548}" presName="theInnerList" presStyleCnt="0"/>
      <dgm:spPr/>
    </dgm:pt>
    <dgm:pt modelId="{72168837-C3D3-4761-BE4C-11FCB5AC20C7}" type="pres">
      <dgm:prSet presAssocID="{65072C04-8220-4764-BBCB-69C995215898}" presName="childNode" presStyleLbl="node1" presStyleIdx="0" presStyleCnt="16">
        <dgm:presLayoutVars>
          <dgm:bulletEnabled val="1"/>
        </dgm:presLayoutVars>
      </dgm:prSet>
      <dgm:spPr/>
    </dgm:pt>
    <dgm:pt modelId="{9C3923B0-515E-4236-985E-58850CA44D8C}" type="pres">
      <dgm:prSet presAssocID="{65072C04-8220-4764-BBCB-69C995215898}" presName="aSpace2" presStyleCnt="0"/>
      <dgm:spPr/>
    </dgm:pt>
    <dgm:pt modelId="{20A9C6B1-2311-46CD-B21F-97163F6A248E}" type="pres">
      <dgm:prSet presAssocID="{79073104-4C3B-4F48-B6C6-732AD50BC2E7}" presName="childNode" presStyleLbl="node1" presStyleIdx="1" presStyleCnt="16">
        <dgm:presLayoutVars>
          <dgm:bulletEnabled val="1"/>
        </dgm:presLayoutVars>
      </dgm:prSet>
      <dgm:spPr/>
    </dgm:pt>
    <dgm:pt modelId="{9E88D6D2-466A-40FD-95F6-60FDE0C4379C}" type="pres">
      <dgm:prSet presAssocID="{79073104-4C3B-4F48-B6C6-732AD50BC2E7}" presName="aSpace2" presStyleCnt="0"/>
      <dgm:spPr/>
    </dgm:pt>
    <dgm:pt modelId="{89B6CAF3-63E2-4A7E-82A5-CFA21B1ABFD5}" type="pres">
      <dgm:prSet presAssocID="{C1F2F58E-3176-43FE-878B-28A3E886A21B}" presName="childNode" presStyleLbl="node1" presStyleIdx="2" presStyleCnt="16">
        <dgm:presLayoutVars>
          <dgm:bulletEnabled val="1"/>
        </dgm:presLayoutVars>
      </dgm:prSet>
      <dgm:spPr/>
    </dgm:pt>
    <dgm:pt modelId="{CCE52A30-E41C-4493-B11F-6EA3AD6D0173}" type="pres">
      <dgm:prSet presAssocID="{C436FC03-15A5-4489-9685-CD81AF37D548}" presName="aSpace" presStyleCnt="0"/>
      <dgm:spPr/>
    </dgm:pt>
    <dgm:pt modelId="{5115E662-934E-4FE2-BE2B-08799369C712}" type="pres">
      <dgm:prSet presAssocID="{55AA05C2-E250-4BD6-9618-347AC4CE0E6B}" presName="compNode" presStyleCnt="0"/>
      <dgm:spPr/>
    </dgm:pt>
    <dgm:pt modelId="{2613B95A-D4CF-4922-B82A-A3358D8F84D0}" type="pres">
      <dgm:prSet presAssocID="{55AA05C2-E250-4BD6-9618-347AC4CE0E6B}" presName="aNode" presStyleLbl="bgShp" presStyleIdx="1" presStyleCnt="4"/>
      <dgm:spPr/>
    </dgm:pt>
    <dgm:pt modelId="{ED5FCC4F-C40D-4476-89E8-FA09D4BFBC8C}" type="pres">
      <dgm:prSet presAssocID="{55AA05C2-E250-4BD6-9618-347AC4CE0E6B}" presName="textNode" presStyleLbl="bgShp" presStyleIdx="1" presStyleCnt="4"/>
      <dgm:spPr/>
    </dgm:pt>
    <dgm:pt modelId="{86D01F0C-7AD9-407A-8C00-F9607C4AB8E2}" type="pres">
      <dgm:prSet presAssocID="{55AA05C2-E250-4BD6-9618-347AC4CE0E6B}" presName="compChildNode" presStyleCnt="0"/>
      <dgm:spPr/>
    </dgm:pt>
    <dgm:pt modelId="{A00EC7E8-17A8-4D1F-B4B8-8871F27DCC53}" type="pres">
      <dgm:prSet presAssocID="{55AA05C2-E250-4BD6-9618-347AC4CE0E6B}" presName="theInnerList" presStyleCnt="0"/>
      <dgm:spPr/>
    </dgm:pt>
    <dgm:pt modelId="{B4BDE369-15F5-48DC-880F-372B57A107C0}" type="pres">
      <dgm:prSet presAssocID="{D45CAC10-E9D1-4A37-A88F-95B9C8F9E7B4}" presName="childNode" presStyleLbl="node1" presStyleIdx="3" presStyleCnt="16">
        <dgm:presLayoutVars>
          <dgm:bulletEnabled val="1"/>
        </dgm:presLayoutVars>
      </dgm:prSet>
      <dgm:spPr/>
    </dgm:pt>
    <dgm:pt modelId="{296CCFDC-9217-4F58-9CD4-C613430397F8}" type="pres">
      <dgm:prSet presAssocID="{D45CAC10-E9D1-4A37-A88F-95B9C8F9E7B4}" presName="aSpace2" presStyleCnt="0"/>
      <dgm:spPr/>
    </dgm:pt>
    <dgm:pt modelId="{9FFCBAF7-CB01-44D7-A9AE-2FFEF0387BD9}" type="pres">
      <dgm:prSet presAssocID="{BF12B6C7-09B4-42E5-9B2C-FDC622DE0C75}" presName="childNode" presStyleLbl="node1" presStyleIdx="4" presStyleCnt="16">
        <dgm:presLayoutVars>
          <dgm:bulletEnabled val="1"/>
        </dgm:presLayoutVars>
      </dgm:prSet>
      <dgm:spPr/>
    </dgm:pt>
    <dgm:pt modelId="{B4C48DE8-8109-48D3-A8C0-E74B3E181B24}" type="pres">
      <dgm:prSet presAssocID="{BF12B6C7-09B4-42E5-9B2C-FDC622DE0C75}" presName="aSpace2" presStyleCnt="0"/>
      <dgm:spPr/>
    </dgm:pt>
    <dgm:pt modelId="{7789DB47-5477-4B07-A80E-663D36EDCBD0}" type="pres">
      <dgm:prSet presAssocID="{33003B42-584C-4A38-A3E4-C4D661F205A2}" presName="childNode" presStyleLbl="node1" presStyleIdx="5" presStyleCnt="16">
        <dgm:presLayoutVars>
          <dgm:bulletEnabled val="1"/>
        </dgm:presLayoutVars>
      </dgm:prSet>
      <dgm:spPr/>
    </dgm:pt>
    <dgm:pt modelId="{24F19365-1F4E-4F2B-86F0-249A6D7600F0}" type="pres">
      <dgm:prSet presAssocID="{33003B42-584C-4A38-A3E4-C4D661F205A2}" presName="aSpace2" presStyleCnt="0"/>
      <dgm:spPr/>
    </dgm:pt>
    <dgm:pt modelId="{DCCC6268-BB05-4067-A4BD-0A545F8A5501}" type="pres">
      <dgm:prSet presAssocID="{CFCECA3A-6DCA-4ACD-96FF-EB053778BBAF}" presName="childNode" presStyleLbl="node1" presStyleIdx="6" presStyleCnt="16">
        <dgm:presLayoutVars>
          <dgm:bulletEnabled val="1"/>
        </dgm:presLayoutVars>
      </dgm:prSet>
      <dgm:spPr/>
    </dgm:pt>
    <dgm:pt modelId="{8E104B46-93DE-4B17-A53E-6FB3E0CDC9CC}" type="pres">
      <dgm:prSet presAssocID="{CFCECA3A-6DCA-4ACD-96FF-EB053778BBAF}" presName="aSpace2" presStyleCnt="0"/>
      <dgm:spPr/>
    </dgm:pt>
    <dgm:pt modelId="{8743BAEF-ED3A-4740-A7BE-2AC2FD2D66F8}" type="pres">
      <dgm:prSet presAssocID="{D902233D-5290-4983-876E-FF2A581DC2FF}" presName="childNode" presStyleLbl="node1" presStyleIdx="7" presStyleCnt="16">
        <dgm:presLayoutVars>
          <dgm:bulletEnabled val="1"/>
        </dgm:presLayoutVars>
      </dgm:prSet>
      <dgm:spPr/>
    </dgm:pt>
    <dgm:pt modelId="{FE19CB78-C069-476F-8EE2-1C67A02D129F}" type="pres">
      <dgm:prSet presAssocID="{D902233D-5290-4983-876E-FF2A581DC2FF}" presName="aSpace2" presStyleCnt="0"/>
      <dgm:spPr/>
    </dgm:pt>
    <dgm:pt modelId="{10AFB536-70E4-41CA-855D-745235BBE8AA}" type="pres">
      <dgm:prSet presAssocID="{C02187FB-4256-45F5-BE7D-F60364A4A77D}" presName="childNode" presStyleLbl="node1" presStyleIdx="8" presStyleCnt="16">
        <dgm:presLayoutVars>
          <dgm:bulletEnabled val="1"/>
        </dgm:presLayoutVars>
      </dgm:prSet>
      <dgm:spPr/>
    </dgm:pt>
    <dgm:pt modelId="{9F50085C-4E44-46DA-83AB-B00B4ED0D920}" type="pres">
      <dgm:prSet presAssocID="{55AA05C2-E250-4BD6-9618-347AC4CE0E6B}" presName="aSpace" presStyleCnt="0"/>
      <dgm:spPr/>
    </dgm:pt>
    <dgm:pt modelId="{B1E24179-12C0-4B72-BCE9-8EE8C270DE40}" type="pres">
      <dgm:prSet presAssocID="{1B361786-1263-4867-8B40-41F2818EE3F2}" presName="compNode" presStyleCnt="0"/>
      <dgm:spPr/>
    </dgm:pt>
    <dgm:pt modelId="{CA339BD5-FC73-4089-B7AE-0D9B69707B58}" type="pres">
      <dgm:prSet presAssocID="{1B361786-1263-4867-8B40-41F2818EE3F2}" presName="aNode" presStyleLbl="bgShp" presStyleIdx="2" presStyleCnt="4"/>
      <dgm:spPr/>
    </dgm:pt>
    <dgm:pt modelId="{931F31D4-0AA3-4553-9F2F-B86F5DAD2DD7}" type="pres">
      <dgm:prSet presAssocID="{1B361786-1263-4867-8B40-41F2818EE3F2}" presName="textNode" presStyleLbl="bgShp" presStyleIdx="2" presStyleCnt="4"/>
      <dgm:spPr/>
    </dgm:pt>
    <dgm:pt modelId="{6F4A7F53-7024-48E5-BA4A-7D93DF608864}" type="pres">
      <dgm:prSet presAssocID="{1B361786-1263-4867-8B40-41F2818EE3F2}" presName="compChildNode" presStyleCnt="0"/>
      <dgm:spPr/>
    </dgm:pt>
    <dgm:pt modelId="{3AD49872-E8F3-442E-ACC3-747B47E6CC1C}" type="pres">
      <dgm:prSet presAssocID="{1B361786-1263-4867-8B40-41F2818EE3F2}" presName="theInnerList" presStyleCnt="0"/>
      <dgm:spPr/>
    </dgm:pt>
    <dgm:pt modelId="{5E37B027-A259-45B4-A48E-E06A08B2F400}" type="pres">
      <dgm:prSet presAssocID="{4971F314-29A5-4776-B59A-0EE87870A14D}" presName="childNode" presStyleLbl="node1" presStyleIdx="9" presStyleCnt="16">
        <dgm:presLayoutVars>
          <dgm:bulletEnabled val="1"/>
        </dgm:presLayoutVars>
      </dgm:prSet>
      <dgm:spPr/>
    </dgm:pt>
    <dgm:pt modelId="{85303A3C-27A9-4D63-8FB8-92FE60B2A8A5}" type="pres">
      <dgm:prSet presAssocID="{4971F314-29A5-4776-B59A-0EE87870A14D}" presName="aSpace2" presStyleCnt="0"/>
      <dgm:spPr/>
    </dgm:pt>
    <dgm:pt modelId="{3060DF4D-0B1C-4822-B928-3DA41F36CF4C}" type="pres">
      <dgm:prSet presAssocID="{6458F94F-69A2-4E3F-990E-D46C995FA464}" presName="childNode" presStyleLbl="node1" presStyleIdx="10" presStyleCnt="16">
        <dgm:presLayoutVars>
          <dgm:bulletEnabled val="1"/>
        </dgm:presLayoutVars>
      </dgm:prSet>
      <dgm:spPr/>
    </dgm:pt>
    <dgm:pt modelId="{BECD107A-36FE-49C1-901F-DC386F8804DB}" type="pres">
      <dgm:prSet presAssocID="{6458F94F-69A2-4E3F-990E-D46C995FA464}" presName="aSpace2" presStyleCnt="0"/>
      <dgm:spPr/>
    </dgm:pt>
    <dgm:pt modelId="{64FB8FF4-5E50-46C3-AFC6-6FAC14831768}" type="pres">
      <dgm:prSet presAssocID="{3C8A7B2E-251B-4897-AFB8-2EE686D11565}" presName="childNode" presStyleLbl="node1" presStyleIdx="11" presStyleCnt="16">
        <dgm:presLayoutVars>
          <dgm:bulletEnabled val="1"/>
        </dgm:presLayoutVars>
      </dgm:prSet>
      <dgm:spPr/>
    </dgm:pt>
    <dgm:pt modelId="{E18FA951-1984-49F3-91F0-08F6973398E9}" type="pres">
      <dgm:prSet presAssocID="{3C8A7B2E-251B-4897-AFB8-2EE686D11565}" presName="aSpace2" presStyleCnt="0"/>
      <dgm:spPr/>
    </dgm:pt>
    <dgm:pt modelId="{3592DA1B-3F87-436C-AF71-A49BBC88E894}" type="pres">
      <dgm:prSet presAssocID="{BCFCF889-C5D2-47A4-BC2E-9F15F136BC9A}" presName="childNode" presStyleLbl="node1" presStyleIdx="12" presStyleCnt="16">
        <dgm:presLayoutVars>
          <dgm:bulletEnabled val="1"/>
        </dgm:presLayoutVars>
      </dgm:prSet>
      <dgm:spPr/>
    </dgm:pt>
    <dgm:pt modelId="{71736030-5F30-434E-A64C-BB86A9A39BA1}" type="pres">
      <dgm:prSet presAssocID="{BCFCF889-C5D2-47A4-BC2E-9F15F136BC9A}" presName="aSpace2" presStyleCnt="0"/>
      <dgm:spPr/>
    </dgm:pt>
    <dgm:pt modelId="{E1861095-26F1-4D21-9223-A36BB8DCA80E}" type="pres">
      <dgm:prSet presAssocID="{A5E5DB43-68C6-47FD-9224-CAFFA4E6664A}" presName="childNode" presStyleLbl="node1" presStyleIdx="13" presStyleCnt="16">
        <dgm:presLayoutVars>
          <dgm:bulletEnabled val="1"/>
        </dgm:presLayoutVars>
      </dgm:prSet>
      <dgm:spPr/>
    </dgm:pt>
    <dgm:pt modelId="{4027B159-E584-4D18-9EC1-0CE4986FF1BA}" type="pres">
      <dgm:prSet presAssocID="{A5E5DB43-68C6-47FD-9224-CAFFA4E6664A}" presName="aSpace2" presStyleCnt="0"/>
      <dgm:spPr/>
    </dgm:pt>
    <dgm:pt modelId="{3A0F18F9-C893-4CDE-B8BE-6E97A2217BB3}" type="pres">
      <dgm:prSet presAssocID="{8F1E3665-736F-4813-8B79-59FE6028ABA4}" presName="childNode" presStyleLbl="node1" presStyleIdx="14" presStyleCnt="16">
        <dgm:presLayoutVars>
          <dgm:bulletEnabled val="1"/>
        </dgm:presLayoutVars>
      </dgm:prSet>
      <dgm:spPr/>
    </dgm:pt>
    <dgm:pt modelId="{5201AD6D-11D9-4E46-A214-EA596FB6E223}" type="pres">
      <dgm:prSet presAssocID="{1B361786-1263-4867-8B40-41F2818EE3F2}" presName="aSpace" presStyleCnt="0"/>
      <dgm:spPr/>
    </dgm:pt>
    <dgm:pt modelId="{82C2FF13-441D-4160-AEEC-3CA052E5385B}" type="pres">
      <dgm:prSet presAssocID="{53C80EE6-F047-4091-A5F2-309127F73C50}" presName="compNode" presStyleCnt="0"/>
      <dgm:spPr/>
    </dgm:pt>
    <dgm:pt modelId="{386D174C-6D3A-4483-A6FD-80A3E278BB04}" type="pres">
      <dgm:prSet presAssocID="{53C80EE6-F047-4091-A5F2-309127F73C50}" presName="aNode" presStyleLbl="bgShp" presStyleIdx="3" presStyleCnt="4"/>
      <dgm:spPr/>
    </dgm:pt>
    <dgm:pt modelId="{718FE8F4-CAB9-4DA1-B6DF-BCCA5B19E035}" type="pres">
      <dgm:prSet presAssocID="{53C80EE6-F047-4091-A5F2-309127F73C50}" presName="textNode" presStyleLbl="bgShp" presStyleIdx="3" presStyleCnt="4"/>
      <dgm:spPr/>
    </dgm:pt>
    <dgm:pt modelId="{6DC40EB0-21F7-4EBE-992A-223236901DCC}" type="pres">
      <dgm:prSet presAssocID="{53C80EE6-F047-4091-A5F2-309127F73C50}" presName="compChildNode" presStyleCnt="0"/>
      <dgm:spPr/>
    </dgm:pt>
    <dgm:pt modelId="{1BADEDFB-EF18-42F2-B3DF-A66675EA2B3A}" type="pres">
      <dgm:prSet presAssocID="{53C80EE6-F047-4091-A5F2-309127F73C50}" presName="theInnerList" presStyleCnt="0"/>
      <dgm:spPr/>
    </dgm:pt>
    <dgm:pt modelId="{DD5BAB14-F4A8-47AC-B831-9F4F442FCADB}" type="pres">
      <dgm:prSet presAssocID="{01BC3189-02D9-41EE-B798-E9D85E743768}" presName="childNode" presStyleLbl="node1" presStyleIdx="15" presStyleCnt="16" custScaleY="30429" custLinFactNeighborX="-2532" custLinFactNeighborY="-34604">
        <dgm:presLayoutVars>
          <dgm:bulletEnabled val="1"/>
        </dgm:presLayoutVars>
      </dgm:prSet>
      <dgm:spPr/>
    </dgm:pt>
  </dgm:ptLst>
  <dgm:cxnLst>
    <dgm:cxn modelId="{599DFC05-5853-435C-9BC7-ACEE366C2FF8}" type="presOf" srcId="{BF12B6C7-09B4-42E5-9B2C-FDC622DE0C75}" destId="{9FFCBAF7-CB01-44D7-A9AE-2FFEF0387BD9}" srcOrd="0" destOrd="0" presId="urn:microsoft.com/office/officeart/2005/8/layout/lProcess2"/>
    <dgm:cxn modelId="{84DC1206-9A82-47AE-87F0-4B78D2EA602B}" type="presOf" srcId="{53C80EE6-F047-4091-A5F2-309127F73C50}" destId="{386D174C-6D3A-4483-A6FD-80A3E278BB04}" srcOrd="0" destOrd="0" presId="urn:microsoft.com/office/officeart/2005/8/layout/lProcess2"/>
    <dgm:cxn modelId="{9E271107-5A35-4202-8C1D-90856BD675B4}" srcId="{55AA05C2-E250-4BD6-9618-347AC4CE0E6B}" destId="{D45CAC10-E9D1-4A37-A88F-95B9C8F9E7B4}" srcOrd="0" destOrd="0" parTransId="{E4940A4B-561D-410D-A24A-9F9DDD6F3294}" sibTransId="{1B085127-6A74-46FF-811F-B2BEF227CBFF}"/>
    <dgm:cxn modelId="{B496FD07-E94E-42B2-97CD-D0A98BC20E87}" type="presOf" srcId="{33003B42-584C-4A38-A3E4-C4D661F205A2}" destId="{7789DB47-5477-4B07-A80E-663D36EDCBD0}" srcOrd="0" destOrd="0" presId="urn:microsoft.com/office/officeart/2005/8/layout/lProcess2"/>
    <dgm:cxn modelId="{18E04810-D79D-43CA-9379-092837A4D62A}" type="presOf" srcId="{D902233D-5290-4983-876E-FF2A581DC2FF}" destId="{8743BAEF-ED3A-4740-A7BE-2AC2FD2D66F8}" srcOrd="0" destOrd="0" presId="urn:microsoft.com/office/officeart/2005/8/layout/lProcess2"/>
    <dgm:cxn modelId="{3AA87213-D2CA-4AD6-9758-48BA8EFDEE12}" srcId="{55AA05C2-E250-4BD6-9618-347AC4CE0E6B}" destId="{D902233D-5290-4983-876E-FF2A581DC2FF}" srcOrd="4" destOrd="0" parTransId="{F8AB1AE8-90B3-404D-B4CA-33B44558D8BA}" sibTransId="{C78C9911-85DF-4238-B8DE-FFBF74E9496A}"/>
    <dgm:cxn modelId="{944E0F1D-852D-4559-9DD9-DA99115D15E7}" srcId="{55AA05C2-E250-4BD6-9618-347AC4CE0E6B}" destId="{C02187FB-4256-45F5-BE7D-F60364A4A77D}" srcOrd="5" destOrd="0" parTransId="{AC4BCA8B-342E-474F-83E3-AFF38E4A93AF}" sibTransId="{5EEE2EDD-135D-4A60-90B4-39A5B792F365}"/>
    <dgm:cxn modelId="{00657627-1E22-418A-8D24-7AE868B49122}" srcId="{B55319D8-140F-4B18-8E88-C836F2079D87}" destId="{1B361786-1263-4867-8B40-41F2818EE3F2}" srcOrd="2" destOrd="0" parTransId="{EAA9551B-9CD6-45D4-A07F-E02FD99F1B8A}" sibTransId="{3757EA08-1EFE-4858-859C-226F7975F223}"/>
    <dgm:cxn modelId="{F46BDC32-2C49-4670-ABDB-A667C2E13BAF}" type="presOf" srcId="{4971F314-29A5-4776-B59A-0EE87870A14D}" destId="{5E37B027-A259-45B4-A48E-E06A08B2F400}" srcOrd="0" destOrd="0" presId="urn:microsoft.com/office/officeart/2005/8/layout/lProcess2"/>
    <dgm:cxn modelId="{35FE943D-6B62-4395-8CCF-9AA3CB48808A}" srcId="{B55319D8-140F-4B18-8E88-C836F2079D87}" destId="{55AA05C2-E250-4BD6-9618-347AC4CE0E6B}" srcOrd="1" destOrd="0" parTransId="{BA0CA7AC-0BCD-4FCC-9CED-DD93736DE666}" sibTransId="{C14DE62E-DB9D-4D80-BA0A-91E715AA7E8A}"/>
    <dgm:cxn modelId="{87990E5D-AD94-4D88-855C-CA4AE54B69B8}" type="presOf" srcId="{BCFCF889-C5D2-47A4-BC2E-9F15F136BC9A}" destId="{3592DA1B-3F87-436C-AF71-A49BBC88E894}" srcOrd="0" destOrd="0" presId="urn:microsoft.com/office/officeart/2005/8/layout/lProcess2"/>
    <dgm:cxn modelId="{4005A85F-E5D0-40D2-A7C3-94623E6E2987}" type="presOf" srcId="{C436FC03-15A5-4489-9685-CD81AF37D548}" destId="{998B20D2-68EC-4896-83EC-A8E4146735EE}" srcOrd="0" destOrd="0" presId="urn:microsoft.com/office/officeart/2005/8/layout/lProcess2"/>
    <dgm:cxn modelId="{C61D8B45-9A9B-46F6-A69C-65E0C07D1274}" srcId="{1B361786-1263-4867-8B40-41F2818EE3F2}" destId="{BCFCF889-C5D2-47A4-BC2E-9F15F136BC9A}" srcOrd="3" destOrd="0" parTransId="{87A17D87-89C8-43A0-933C-2DB913D68809}" sibTransId="{F94DAFD7-3D7B-4401-87F8-43D0E2D56BBE}"/>
    <dgm:cxn modelId="{9AF99C66-EFE6-42D9-B6C3-F8028E32CE67}" type="presOf" srcId="{CFCECA3A-6DCA-4ACD-96FF-EB053778BBAF}" destId="{DCCC6268-BB05-4067-A4BD-0A545F8A5501}" srcOrd="0" destOrd="0" presId="urn:microsoft.com/office/officeart/2005/8/layout/lProcess2"/>
    <dgm:cxn modelId="{D21F176A-AF52-4FE5-9650-5CB8B9B7EE96}" type="presOf" srcId="{1B361786-1263-4867-8B40-41F2818EE3F2}" destId="{CA339BD5-FC73-4089-B7AE-0D9B69707B58}" srcOrd="0" destOrd="0" presId="urn:microsoft.com/office/officeart/2005/8/layout/lProcess2"/>
    <dgm:cxn modelId="{6C97194A-A8CD-4C09-8576-D06EA5BACB51}" srcId="{1B361786-1263-4867-8B40-41F2818EE3F2}" destId="{4971F314-29A5-4776-B59A-0EE87870A14D}" srcOrd="0" destOrd="0" parTransId="{AC314346-9F13-47A0-AFE0-DD43D684B2DA}" sibTransId="{CAA4CEE2-3187-46AE-A0C3-DE57132D4725}"/>
    <dgm:cxn modelId="{AAA6464E-A305-4ECE-B2F5-4D3104FB074D}" srcId="{1B361786-1263-4867-8B40-41F2818EE3F2}" destId="{A5E5DB43-68C6-47FD-9224-CAFFA4E6664A}" srcOrd="4" destOrd="0" parTransId="{70B6AFD6-4794-4185-B000-262DBE49F3C7}" sibTransId="{6F48F3FD-570E-4AF4-84EA-8E3F865A5088}"/>
    <dgm:cxn modelId="{59D8A479-FB37-48D6-B395-E6DF45F683DA}" srcId="{1B361786-1263-4867-8B40-41F2818EE3F2}" destId="{8F1E3665-736F-4813-8B79-59FE6028ABA4}" srcOrd="5" destOrd="0" parTransId="{47062D7E-DB38-4BF0-9596-95837D56F4BC}" sibTransId="{E0683062-ADF8-47FF-BD41-3359CCAFD39F}"/>
    <dgm:cxn modelId="{5267E583-3EA5-47DC-9127-E678B38CB18E}" type="presOf" srcId="{55AA05C2-E250-4BD6-9618-347AC4CE0E6B}" destId="{ED5FCC4F-C40D-4476-89E8-FA09D4BFBC8C}" srcOrd="1" destOrd="0" presId="urn:microsoft.com/office/officeart/2005/8/layout/lProcess2"/>
    <dgm:cxn modelId="{F2D4468B-4FB7-4ABF-8E57-848D1AF8CAF3}" type="presOf" srcId="{55AA05C2-E250-4BD6-9618-347AC4CE0E6B}" destId="{2613B95A-D4CF-4922-B82A-A3358D8F84D0}" srcOrd="0" destOrd="0" presId="urn:microsoft.com/office/officeart/2005/8/layout/lProcess2"/>
    <dgm:cxn modelId="{66E82B8E-0758-4C56-A383-64AF94038D6D}" srcId="{55AA05C2-E250-4BD6-9618-347AC4CE0E6B}" destId="{33003B42-584C-4A38-A3E4-C4D661F205A2}" srcOrd="2" destOrd="0" parTransId="{885F9B9D-395A-4583-B342-950DEC89AF91}" sibTransId="{7054DBBF-2F3F-485C-948E-963048C54114}"/>
    <dgm:cxn modelId="{4BE78F8F-1BC3-4E54-A842-34A95CDC1061}" type="presOf" srcId="{D45CAC10-E9D1-4A37-A88F-95B9C8F9E7B4}" destId="{B4BDE369-15F5-48DC-880F-372B57A107C0}" srcOrd="0" destOrd="0" presId="urn:microsoft.com/office/officeart/2005/8/layout/lProcess2"/>
    <dgm:cxn modelId="{43E07C92-81DE-4057-8616-08D64DE0E66F}" srcId="{1B361786-1263-4867-8B40-41F2818EE3F2}" destId="{3C8A7B2E-251B-4897-AFB8-2EE686D11565}" srcOrd="2" destOrd="0" parTransId="{6FF267BD-3619-4554-BF2F-B2468A2195E3}" sibTransId="{76DD2144-7482-4A27-9FA9-FB552B59F2B2}"/>
    <dgm:cxn modelId="{D887F192-B6EC-474D-BD4D-1D9F119C22D3}" type="presOf" srcId="{1B361786-1263-4867-8B40-41F2818EE3F2}" destId="{931F31D4-0AA3-4553-9F2F-B86F5DAD2DD7}" srcOrd="1" destOrd="0" presId="urn:microsoft.com/office/officeart/2005/8/layout/lProcess2"/>
    <dgm:cxn modelId="{E11F7B94-12DD-4BCD-B2F0-F811727D492F}" srcId="{B55319D8-140F-4B18-8E88-C836F2079D87}" destId="{C436FC03-15A5-4489-9685-CD81AF37D548}" srcOrd="0" destOrd="0" parTransId="{826DB4D4-1E33-4190-BC4F-FAF1E387E7F5}" sibTransId="{C1471336-816E-42B4-9A08-1F20483F2CC4}"/>
    <dgm:cxn modelId="{10F525A3-48B0-495A-9E64-8B7550154F93}" type="presOf" srcId="{A5E5DB43-68C6-47FD-9224-CAFFA4E6664A}" destId="{E1861095-26F1-4D21-9223-A36BB8DCA80E}" srcOrd="0" destOrd="0" presId="urn:microsoft.com/office/officeart/2005/8/layout/lProcess2"/>
    <dgm:cxn modelId="{0E3D23AA-C134-47E5-9078-D3D843FDD6CD}" srcId="{C436FC03-15A5-4489-9685-CD81AF37D548}" destId="{C1F2F58E-3176-43FE-878B-28A3E886A21B}" srcOrd="2" destOrd="0" parTransId="{9936C5C3-1729-4CCB-948C-6D53484FDD31}" sibTransId="{1C04476B-DC0A-4987-AE83-199055C14E66}"/>
    <dgm:cxn modelId="{89664EAF-F07F-40F0-9B92-FA69256A1A19}" srcId="{53C80EE6-F047-4091-A5F2-309127F73C50}" destId="{01BC3189-02D9-41EE-B798-E9D85E743768}" srcOrd="0" destOrd="0" parTransId="{15291EB3-68BC-4734-880B-D42573E96FAB}" sibTransId="{00494B56-B689-41F4-8230-8E6B0D4E4D08}"/>
    <dgm:cxn modelId="{849A97B5-246A-4737-8A4E-D5A810526470}" type="presOf" srcId="{C436FC03-15A5-4489-9685-CD81AF37D548}" destId="{1D8B2F49-F86D-4655-8541-BD8DB7E4DDF6}" srcOrd="1" destOrd="0" presId="urn:microsoft.com/office/officeart/2005/8/layout/lProcess2"/>
    <dgm:cxn modelId="{875E48B8-96D2-4340-9748-039351F1A14C}" srcId="{C436FC03-15A5-4489-9685-CD81AF37D548}" destId="{65072C04-8220-4764-BBCB-69C995215898}" srcOrd="0" destOrd="0" parTransId="{EBC414BF-6F75-4AEF-AC3E-9286E2118A1F}" sibTransId="{78FBDC4E-EDC7-44CA-B105-B2AD606F7032}"/>
    <dgm:cxn modelId="{5ED38CBC-A97D-48B9-8073-3AF07B9B40B8}" type="presOf" srcId="{53C80EE6-F047-4091-A5F2-309127F73C50}" destId="{718FE8F4-CAB9-4DA1-B6DF-BCCA5B19E035}" srcOrd="1" destOrd="0" presId="urn:microsoft.com/office/officeart/2005/8/layout/lProcess2"/>
    <dgm:cxn modelId="{B604A3BF-E19A-4677-8990-48E45D602E7F}" type="presOf" srcId="{C02187FB-4256-45F5-BE7D-F60364A4A77D}" destId="{10AFB536-70E4-41CA-855D-745235BBE8AA}" srcOrd="0" destOrd="0" presId="urn:microsoft.com/office/officeart/2005/8/layout/lProcess2"/>
    <dgm:cxn modelId="{1E93CBC5-9979-484C-BF95-63C150EADD1E}" type="presOf" srcId="{8F1E3665-736F-4813-8B79-59FE6028ABA4}" destId="{3A0F18F9-C893-4CDE-B8BE-6E97A2217BB3}" srcOrd="0" destOrd="0" presId="urn:microsoft.com/office/officeart/2005/8/layout/lProcess2"/>
    <dgm:cxn modelId="{2013EDC5-6718-425A-A8D7-A264D585E10A}" type="presOf" srcId="{79073104-4C3B-4F48-B6C6-732AD50BC2E7}" destId="{20A9C6B1-2311-46CD-B21F-97163F6A248E}" srcOrd="0" destOrd="0" presId="urn:microsoft.com/office/officeart/2005/8/layout/lProcess2"/>
    <dgm:cxn modelId="{CFB123CB-2065-4197-9F2B-8082614A3642}" type="presOf" srcId="{B55319D8-140F-4B18-8E88-C836F2079D87}" destId="{7AE44B74-DEE2-4731-B6FA-DCBE1E249C13}" srcOrd="0" destOrd="0" presId="urn:microsoft.com/office/officeart/2005/8/layout/lProcess2"/>
    <dgm:cxn modelId="{CD85E1CC-4B81-476F-A2F0-4182F3DA1B66}" srcId="{B55319D8-140F-4B18-8E88-C836F2079D87}" destId="{53C80EE6-F047-4091-A5F2-309127F73C50}" srcOrd="3" destOrd="0" parTransId="{A21D2490-8D61-426E-8A08-98945B9F1C5D}" sibTransId="{9FB4E693-082D-4E82-A946-98DF6484EBA5}"/>
    <dgm:cxn modelId="{5FC292E2-A9C1-43C4-A5D3-AC5CB7AA46DC}" srcId="{C436FC03-15A5-4489-9685-CD81AF37D548}" destId="{79073104-4C3B-4F48-B6C6-732AD50BC2E7}" srcOrd="1" destOrd="0" parTransId="{6DDE9D63-A2DE-4EAB-8020-D767C589D480}" sibTransId="{DA782420-1D40-470A-BCFD-F5269D23F8A1}"/>
    <dgm:cxn modelId="{181B45E8-3E2D-4D4B-894C-23B8BD56DEC3}" type="presOf" srcId="{6458F94F-69A2-4E3F-990E-D46C995FA464}" destId="{3060DF4D-0B1C-4822-B928-3DA41F36CF4C}" srcOrd="0" destOrd="0" presId="urn:microsoft.com/office/officeart/2005/8/layout/lProcess2"/>
    <dgm:cxn modelId="{D8BE10E9-D0D9-4FCF-932F-67A5EC40EECB}" srcId="{1B361786-1263-4867-8B40-41F2818EE3F2}" destId="{6458F94F-69A2-4E3F-990E-D46C995FA464}" srcOrd="1" destOrd="0" parTransId="{3179C8C0-1F77-4F7B-94D2-EA0F4199D6C6}" sibTransId="{9E63B516-E644-4914-AA8D-7E1C2BC046D3}"/>
    <dgm:cxn modelId="{E53A75EC-8EBB-4717-A911-6A68F373DDBA}" type="presOf" srcId="{3C8A7B2E-251B-4897-AFB8-2EE686D11565}" destId="{64FB8FF4-5E50-46C3-AFC6-6FAC14831768}" srcOrd="0" destOrd="0" presId="urn:microsoft.com/office/officeart/2005/8/layout/lProcess2"/>
    <dgm:cxn modelId="{1FBA00F2-03B0-446B-AE2F-112A3AF902FA}" type="presOf" srcId="{65072C04-8220-4764-BBCB-69C995215898}" destId="{72168837-C3D3-4761-BE4C-11FCB5AC20C7}" srcOrd="0" destOrd="0" presId="urn:microsoft.com/office/officeart/2005/8/layout/lProcess2"/>
    <dgm:cxn modelId="{6AEAA0F3-E089-4436-B696-C61B8DB4F378}" srcId="{55AA05C2-E250-4BD6-9618-347AC4CE0E6B}" destId="{CFCECA3A-6DCA-4ACD-96FF-EB053778BBAF}" srcOrd="3" destOrd="0" parTransId="{CC75501B-4E39-4DF2-B83A-F6FC46930DBB}" sibTransId="{ED9F155D-E9DD-41A6-9219-F7AEBDB3757A}"/>
    <dgm:cxn modelId="{46A7E4F3-477A-4B92-9063-7AB28D4735AB}" type="presOf" srcId="{01BC3189-02D9-41EE-B798-E9D85E743768}" destId="{DD5BAB14-F4A8-47AC-B831-9F4F442FCADB}" srcOrd="0" destOrd="0" presId="urn:microsoft.com/office/officeart/2005/8/layout/lProcess2"/>
    <dgm:cxn modelId="{3811A1F4-E4AB-4F82-9575-592ECCEC97C4}" srcId="{55AA05C2-E250-4BD6-9618-347AC4CE0E6B}" destId="{BF12B6C7-09B4-42E5-9B2C-FDC622DE0C75}" srcOrd="1" destOrd="0" parTransId="{FCA52D9C-FC2D-448E-AEC1-E1667B9630B6}" sibTransId="{92081F53-14BD-41B3-B013-232B848882BD}"/>
    <dgm:cxn modelId="{A869E0F8-E987-481E-AF50-447A4DCF1971}" type="presOf" srcId="{C1F2F58E-3176-43FE-878B-28A3E886A21B}" destId="{89B6CAF3-63E2-4A7E-82A5-CFA21B1ABFD5}" srcOrd="0" destOrd="0" presId="urn:microsoft.com/office/officeart/2005/8/layout/lProcess2"/>
    <dgm:cxn modelId="{2E2C12C8-CE32-454D-92AE-BAAA81AA050D}" type="presParOf" srcId="{7AE44B74-DEE2-4731-B6FA-DCBE1E249C13}" destId="{57A90460-BD09-4230-8611-250E0359608A}" srcOrd="0" destOrd="0" presId="urn:microsoft.com/office/officeart/2005/8/layout/lProcess2"/>
    <dgm:cxn modelId="{487AB13C-5F58-41F7-98C7-F911B91EAB92}" type="presParOf" srcId="{57A90460-BD09-4230-8611-250E0359608A}" destId="{998B20D2-68EC-4896-83EC-A8E4146735EE}" srcOrd="0" destOrd="0" presId="urn:microsoft.com/office/officeart/2005/8/layout/lProcess2"/>
    <dgm:cxn modelId="{34C4303D-73D4-4BAB-BF82-989DF0C36C5A}" type="presParOf" srcId="{57A90460-BD09-4230-8611-250E0359608A}" destId="{1D8B2F49-F86D-4655-8541-BD8DB7E4DDF6}" srcOrd="1" destOrd="0" presId="urn:microsoft.com/office/officeart/2005/8/layout/lProcess2"/>
    <dgm:cxn modelId="{203BA477-2FC2-4076-A446-332B6EDEA0FE}" type="presParOf" srcId="{57A90460-BD09-4230-8611-250E0359608A}" destId="{7AADE30B-7363-4F34-9638-0DD90FF80C0B}" srcOrd="2" destOrd="0" presId="urn:microsoft.com/office/officeart/2005/8/layout/lProcess2"/>
    <dgm:cxn modelId="{28ABEDEE-946C-42E8-8476-BA3F356B7BCA}" type="presParOf" srcId="{7AADE30B-7363-4F34-9638-0DD90FF80C0B}" destId="{743A37AF-94D2-4B70-BB05-15BC71637528}" srcOrd="0" destOrd="0" presId="urn:microsoft.com/office/officeart/2005/8/layout/lProcess2"/>
    <dgm:cxn modelId="{B3D65606-8C6F-4079-89D1-23E766536F47}" type="presParOf" srcId="{743A37AF-94D2-4B70-BB05-15BC71637528}" destId="{72168837-C3D3-4761-BE4C-11FCB5AC20C7}" srcOrd="0" destOrd="0" presId="urn:microsoft.com/office/officeart/2005/8/layout/lProcess2"/>
    <dgm:cxn modelId="{BA1D54D4-4917-4131-8ABA-8F96F6F60907}" type="presParOf" srcId="{743A37AF-94D2-4B70-BB05-15BC71637528}" destId="{9C3923B0-515E-4236-985E-58850CA44D8C}" srcOrd="1" destOrd="0" presId="urn:microsoft.com/office/officeart/2005/8/layout/lProcess2"/>
    <dgm:cxn modelId="{E2022770-F97E-47CD-8352-4F25691D39FC}" type="presParOf" srcId="{743A37AF-94D2-4B70-BB05-15BC71637528}" destId="{20A9C6B1-2311-46CD-B21F-97163F6A248E}" srcOrd="2" destOrd="0" presId="urn:microsoft.com/office/officeart/2005/8/layout/lProcess2"/>
    <dgm:cxn modelId="{8EA8F4D7-6040-4336-862B-081C02D077CC}" type="presParOf" srcId="{743A37AF-94D2-4B70-BB05-15BC71637528}" destId="{9E88D6D2-466A-40FD-95F6-60FDE0C4379C}" srcOrd="3" destOrd="0" presId="urn:microsoft.com/office/officeart/2005/8/layout/lProcess2"/>
    <dgm:cxn modelId="{3A6CC80A-EEC6-4845-9705-2B3DC9C50D9E}" type="presParOf" srcId="{743A37AF-94D2-4B70-BB05-15BC71637528}" destId="{89B6CAF3-63E2-4A7E-82A5-CFA21B1ABFD5}" srcOrd="4" destOrd="0" presId="urn:microsoft.com/office/officeart/2005/8/layout/lProcess2"/>
    <dgm:cxn modelId="{6175FB51-1B2D-429C-9EBE-B961037530CB}" type="presParOf" srcId="{7AE44B74-DEE2-4731-B6FA-DCBE1E249C13}" destId="{CCE52A30-E41C-4493-B11F-6EA3AD6D0173}" srcOrd="1" destOrd="0" presId="urn:microsoft.com/office/officeart/2005/8/layout/lProcess2"/>
    <dgm:cxn modelId="{06EE4A63-94C7-44F3-AFD2-A16FFF5E1157}" type="presParOf" srcId="{7AE44B74-DEE2-4731-B6FA-DCBE1E249C13}" destId="{5115E662-934E-4FE2-BE2B-08799369C712}" srcOrd="2" destOrd="0" presId="urn:microsoft.com/office/officeart/2005/8/layout/lProcess2"/>
    <dgm:cxn modelId="{920D93E8-A251-4535-989F-BA2744385932}" type="presParOf" srcId="{5115E662-934E-4FE2-BE2B-08799369C712}" destId="{2613B95A-D4CF-4922-B82A-A3358D8F84D0}" srcOrd="0" destOrd="0" presId="urn:microsoft.com/office/officeart/2005/8/layout/lProcess2"/>
    <dgm:cxn modelId="{68A32A6E-1278-4355-9D0D-456812F6EA14}" type="presParOf" srcId="{5115E662-934E-4FE2-BE2B-08799369C712}" destId="{ED5FCC4F-C40D-4476-89E8-FA09D4BFBC8C}" srcOrd="1" destOrd="0" presId="urn:microsoft.com/office/officeart/2005/8/layout/lProcess2"/>
    <dgm:cxn modelId="{30BADA2D-5C19-470C-8221-9A3D6209EB60}" type="presParOf" srcId="{5115E662-934E-4FE2-BE2B-08799369C712}" destId="{86D01F0C-7AD9-407A-8C00-F9607C4AB8E2}" srcOrd="2" destOrd="0" presId="urn:microsoft.com/office/officeart/2005/8/layout/lProcess2"/>
    <dgm:cxn modelId="{D93036A1-95CC-40D7-B5A7-C59A913EA7A3}" type="presParOf" srcId="{86D01F0C-7AD9-407A-8C00-F9607C4AB8E2}" destId="{A00EC7E8-17A8-4D1F-B4B8-8871F27DCC53}" srcOrd="0" destOrd="0" presId="urn:microsoft.com/office/officeart/2005/8/layout/lProcess2"/>
    <dgm:cxn modelId="{5A32F02C-A2ED-4429-BD5D-1D0E6665539D}" type="presParOf" srcId="{A00EC7E8-17A8-4D1F-B4B8-8871F27DCC53}" destId="{B4BDE369-15F5-48DC-880F-372B57A107C0}" srcOrd="0" destOrd="0" presId="urn:microsoft.com/office/officeart/2005/8/layout/lProcess2"/>
    <dgm:cxn modelId="{AECF9EB7-45FD-4D7B-A658-0BCE1D4FE3F5}" type="presParOf" srcId="{A00EC7E8-17A8-4D1F-B4B8-8871F27DCC53}" destId="{296CCFDC-9217-4F58-9CD4-C613430397F8}" srcOrd="1" destOrd="0" presId="urn:microsoft.com/office/officeart/2005/8/layout/lProcess2"/>
    <dgm:cxn modelId="{2A807215-BB18-4BD0-8C15-0EF8EDC47073}" type="presParOf" srcId="{A00EC7E8-17A8-4D1F-B4B8-8871F27DCC53}" destId="{9FFCBAF7-CB01-44D7-A9AE-2FFEF0387BD9}" srcOrd="2" destOrd="0" presId="urn:microsoft.com/office/officeart/2005/8/layout/lProcess2"/>
    <dgm:cxn modelId="{B9AE6255-3F21-40F5-8E24-7B61F48B23C1}" type="presParOf" srcId="{A00EC7E8-17A8-4D1F-B4B8-8871F27DCC53}" destId="{B4C48DE8-8109-48D3-A8C0-E74B3E181B24}" srcOrd="3" destOrd="0" presId="urn:microsoft.com/office/officeart/2005/8/layout/lProcess2"/>
    <dgm:cxn modelId="{06CEA67C-611E-4CE5-BB7D-6C4BB0C751BA}" type="presParOf" srcId="{A00EC7E8-17A8-4D1F-B4B8-8871F27DCC53}" destId="{7789DB47-5477-4B07-A80E-663D36EDCBD0}" srcOrd="4" destOrd="0" presId="urn:microsoft.com/office/officeart/2005/8/layout/lProcess2"/>
    <dgm:cxn modelId="{6687C580-5FF8-49DE-986B-C8100B4DDC11}" type="presParOf" srcId="{A00EC7E8-17A8-4D1F-B4B8-8871F27DCC53}" destId="{24F19365-1F4E-4F2B-86F0-249A6D7600F0}" srcOrd="5" destOrd="0" presId="urn:microsoft.com/office/officeart/2005/8/layout/lProcess2"/>
    <dgm:cxn modelId="{4B7492A7-088D-404E-BCFE-3CD01993A2E4}" type="presParOf" srcId="{A00EC7E8-17A8-4D1F-B4B8-8871F27DCC53}" destId="{DCCC6268-BB05-4067-A4BD-0A545F8A5501}" srcOrd="6" destOrd="0" presId="urn:microsoft.com/office/officeart/2005/8/layout/lProcess2"/>
    <dgm:cxn modelId="{0511F532-72B8-4345-B193-6FD8340C46D3}" type="presParOf" srcId="{A00EC7E8-17A8-4D1F-B4B8-8871F27DCC53}" destId="{8E104B46-93DE-4B17-A53E-6FB3E0CDC9CC}" srcOrd="7" destOrd="0" presId="urn:microsoft.com/office/officeart/2005/8/layout/lProcess2"/>
    <dgm:cxn modelId="{E95E78A2-C370-4614-8A0C-17F88EDBFD53}" type="presParOf" srcId="{A00EC7E8-17A8-4D1F-B4B8-8871F27DCC53}" destId="{8743BAEF-ED3A-4740-A7BE-2AC2FD2D66F8}" srcOrd="8" destOrd="0" presId="urn:microsoft.com/office/officeart/2005/8/layout/lProcess2"/>
    <dgm:cxn modelId="{9CB5B46B-A5B4-4E5E-A22C-7B3487C39EF5}" type="presParOf" srcId="{A00EC7E8-17A8-4D1F-B4B8-8871F27DCC53}" destId="{FE19CB78-C069-476F-8EE2-1C67A02D129F}" srcOrd="9" destOrd="0" presId="urn:microsoft.com/office/officeart/2005/8/layout/lProcess2"/>
    <dgm:cxn modelId="{E4D1226C-EC25-4803-BC18-39A30634BB79}" type="presParOf" srcId="{A00EC7E8-17A8-4D1F-B4B8-8871F27DCC53}" destId="{10AFB536-70E4-41CA-855D-745235BBE8AA}" srcOrd="10" destOrd="0" presId="urn:microsoft.com/office/officeart/2005/8/layout/lProcess2"/>
    <dgm:cxn modelId="{DD3A513C-04DF-4277-912C-5FDCCCF578D2}" type="presParOf" srcId="{7AE44B74-DEE2-4731-B6FA-DCBE1E249C13}" destId="{9F50085C-4E44-46DA-83AB-B00B4ED0D920}" srcOrd="3" destOrd="0" presId="urn:microsoft.com/office/officeart/2005/8/layout/lProcess2"/>
    <dgm:cxn modelId="{D057461F-4579-470F-9584-22742A0E2DF1}" type="presParOf" srcId="{7AE44B74-DEE2-4731-B6FA-DCBE1E249C13}" destId="{B1E24179-12C0-4B72-BCE9-8EE8C270DE40}" srcOrd="4" destOrd="0" presId="urn:microsoft.com/office/officeart/2005/8/layout/lProcess2"/>
    <dgm:cxn modelId="{8F5E98CE-67E1-4E6E-9780-8CD20D9F8F3D}" type="presParOf" srcId="{B1E24179-12C0-4B72-BCE9-8EE8C270DE40}" destId="{CA339BD5-FC73-4089-B7AE-0D9B69707B58}" srcOrd="0" destOrd="0" presId="urn:microsoft.com/office/officeart/2005/8/layout/lProcess2"/>
    <dgm:cxn modelId="{CB63222D-5754-462C-8466-AD7940CA01EA}" type="presParOf" srcId="{B1E24179-12C0-4B72-BCE9-8EE8C270DE40}" destId="{931F31D4-0AA3-4553-9F2F-B86F5DAD2DD7}" srcOrd="1" destOrd="0" presId="urn:microsoft.com/office/officeart/2005/8/layout/lProcess2"/>
    <dgm:cxn modelId="{8A85350F-6A65-4B7B-94CD-B2DC2810BD88}" type="presParOf" srcId="{B1E24179-12C0-4B72-BCE9-8EE8C270DE40}" destId="{6F4A7F53-7024-48E5-BA4A-7D93DF608864}" srcOrd="2" destOrd="0" presId="urn:microsoft.com/office/officeart/2005/8/layout/lProcess2"/>
    <dgm:cxn modelId="{18AC8F10-D0D8-4A63-ADA2-113B7A6AFC05}" type="presParOf" srcId="{6F4A7F53-7024-48E5-BA4A-7D93DF608864}" destId="{3AD49872-E8F3-442E-ACC3-747B47E6CC1C}" srcOrd="0" destOrd="0" presId="urn:microsoft.com/office/officeart/2005/8/layout/lProcess2"/>
    <dgm:cxn modelId="{C55D96BB-F06C-4BA9-B604-DEC5ED4600CE}" type="presParOf" srcId="{3AD49872-E8F3-442E-ACC3-747B47E6CC1C}" destId="{5E37B027-A259-45B4-A48E-E06A08B2F400}" srcOrd="0" destOrd="0" presId="urn:microsoft.com/office/officeart/2005/8/layout/lProcess2"/>
    <dgm:cxn modelId="{C160FA69-E9C2-40F8-A193-7244BD29F72A}" type="presParOf" srcId="{3AD49872-E8F3-442E-ACC3-747B47E6CC1C}" destId="{85303A3C-27A9-4D63-8FB8-92FE60B2A8A5}" srcOrd="1" destOrd="0" presId="urn:microsoft.com/office/officeart/2005/8/layout/lProcess2"/>
    <dgm:cxn modelId="{AD68E0EF-C3EE-4B4B-BF9A-9377328CE8EE}" type="presParOf" srcId="{3AD49872-E8F3-442E-ACC3-747B47E6CC1C}" destId="{3060DF4D-0B1C-4822-B928-3DA41F36CF4C}" srcOrd="2" destOrd="0" presId="urn:microsoft.com/office/officeart/2005/8/layout/lProcess2"/>
    <dgm:cxn modelId="{4FE7DA47-A290-482D-A2D5-BAC177D1A28B}" type="presParOf" srcId="{3AD49872-E8F3-442E-ACC3-747B47E6CC1C}" destId="{BECD107A-36FE-49C1-901F-DC386F8804DB}" srcOrd="3" destOrd="0" presId="urn:microsoft.com/office/officeart/2005/8/layout/lProcess2"/>
    <dgm:cxn modelId="{43EDC6A7-D9FC-41BB-A88A-497DB8DE0D34}" type="presParOf" srcId="{3AD49872-E8F3-442E-ACC3-747B47E6CC1C}" destId="{64FB8FF4-5E50-46C3-AFC6-6FAC14831768}" srcOrd="4" destOrd="0" presId="urn:microsoft.com/office/officeart/2005/8/layout/lProcess2"/>
    <dgm:cxn modelId="{597981AC-9B18-49BD-B75B-200EC7FE72EC}" type="presParOf" srcId="{3AD49872-E8F3-442E-ACC3-747B47E6CC1C}" destId="{E18FA951-1984-49F3-91F0-08F6973398E9}" srcOrd="5" destOrd="0" presId="urn:microsoft.com/office/officeart/2005/8/layout/lProcess2"/>
    <dgm:cxn modelId="{F7AEE43C-603E-44AC-8834-7825769CE18E}" type="presParOf" srcId="{3AD49872-E8F3-442E-ACC3-747B47E6CC1C}" destId="{3592DA1B-3F87-436C-AF71-A49BBC88E894}" srcOrd="6" destOrd="0" presId="urn:microsoft.com/office/officeart/2005/8/layout/lProcess2"/>
    <dgm:cxn modelId="{7535E14D-7EB2-4D5A-BF5F-C22731D52C5B}" type="presParOf" srcId="{3AD49872-E8F3-442E-ACC3-747B47E6CC1C}" destId="{71736030-5F30-434E-A64C-BB86A9A39BA1}" srcOrd="7" destOrd="0" presId="urn:microsoft.com/office/officeart/2005/8/layout/lProcess2"/>
    <dgm:cxn modelId="{D406E72D-FCAE-46FB-A56B-1C78E6F72543}" type="presParOf" srcId="{3AD49872-E8F3-442E-ACC3-747B47E6CC1C}" destId="{E1861095-26F1-4D21-9223-A36BB8DCA80E}" srcOrd="8" destOrd="0" presId="urn:microsoft.com/office/officeart/2005/8/layout/lProcess2"/>
    <dgm:cxn modelId="{41DC3FDF-ECF7-4F77-A960-9DAA468699C6}" type="presParOf" srcId="{3AD49872-E8F3-442E-ACC3-747B47E6CC1C}" destId="{4027B159-E584-4D18-9EC1-0CE4986FF1BA}" srcOrd="9" destOrd="0" presId="urn:microsoft.com/office/officeart/2005/8/layout/lProcess2"/>
    <dgm:cxn modelId="{F41AE679-0A93-4EE1-B378-58E8C2C53930}" type="presParOf" srcId="{3AD49872-E8F3-442E-ACC3-747B47E6CC1C}" destId="{3A0F18F9-C893-4CDE-B8BE-6E97A2217BB3}" srcOrd="10" destOrd="0" presId="urn:microsoft.com/office/officeart/2005/8/layout/lProcess2"/>
    <dgm:cxn modelId="{6B45EAA7-C393-48E5-ADDC-700853BAFBEF}" type="presParOf" srcId="{7AE44B74-DEE2-4731-B6FA-DCBE1E249C13}" destId="{5201AD6D-11D9-4E46-A214-EA596FB6E223}" srcOrd="5" destOrd="0" presId="urn:microsoft.com/office/officeart/2005/8/layout/lProcess2"/>
    <dgm:cxn modelId="{E851417A-9577-44CA-A383-A2CA19340859}" type="presParOf" srcId="{7AE44B74-DEE2-4731-B6FA-DCBE1E249C13}" destId="{82C2FF13-441D-4160-AEEC-3CA052E5385B}" srcOrd="6" destOrd="0" presId="urn:microsoft.com/office/officeart/2005/8/layout/lProcess2"/>
    <dgm:cxn modelId="{F03F3C78-0A1E-4F53-904D-B9FA0A2CCF96}" type="presParOf" srcId="{82C2FF13-441D-4160-AEEC-3CA052E5385B}" destId="{386D174C-6D3A-4483-A6FD-80A3E278BB04}" srcOrd="0" destOrd="0" presId="urn:microsoft.com/office/officeart/2005/8/layout/lProcess2"/>
    <dgm:cxn modelId="{CC79F458-296B-4AF4-BAE8-F80BC96734FF}" type="presParOf" srcId="{82C2FF13-441D-4160-AEEC-3CA052E5385B}" destId="{718FE8F4-CAB9-4DA1-B6DF-BCCA5B19E035}" srcOrd="1" destOrd="0" presId="urn:microsoft.com/office/officeart/2005/8/layout/lProcess2"/>
    <dgm:cxn modelId="{C2A5F643-CFCF-4E34-B8EA-5F645345FAC3}" type="presParOf" srcId="{82C2FF13-441D-4160-AEEC-3CA052E5385B}" destId="{6DC40EB0-21F7-4EBE-992A-223236901DCC}" srcOrd="2" destOrd="0" presId="urn:microsoft.com/office/officeart/2005/8/layout/lProcess2"/>
    <dgm:cxn modelId="{10EB50AD-D195-4B72-91B7-8D85927284D1}" type="presParOf" srcId="{6DC40EB0-21F7-4EBE-992A-223236901DCC}" destId="{1BADEDFB-EF18-42F2-B3DF-A66675EA2B3A}" srcOrd="0" destOrd="0" presId="urn:microsoft.com/office/officeart/2005/8/layout/lProcess2"/>
    <dgm:cxn modelId="{BC20D794-D1FF-4EE2-8A55-43DC17914AF0}" type="presParOf" srcId="{1BADEDFB-EF18-42F2-B3DF-A66675EA2B3A}" destId="{DD5BAB14-F4A8-47AC-B831-9F4F442FCAD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B20D2-68EC-4896-83EC-A8E4146735EE}">
      <dsp:nvSpPr>
        <dsp:cNvPr id="0" name=""/>
        <dsp:cNvSpPr/>
      </dsp:nvSpPr>
      <dsp:spPr>
        <a:xfrm>
          <a:off x="2855" y="0"/>
          <a:ext cx="2801841" cy="5007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bg2"/>
              </a:solidFill>
            </a:rPr>
            <a:t>Northwest</a:t>
          </a:r>
        </a:p>
      </dsp:txBody>
      <dsp:txXfrm>
        <a:off x="2855" y="0"/>
        <a:ext cx="2801841" cy="1502380"/>
      </dsp:txXfrm>
    </dsp:sp>
    <dsp:sp modelId="{72168837-C3D3-4761-BE4C-11FCB5AC20C7}">
      <dsp:nvSpPr>
        <dsp:cNvPr id="0" name=""/>
        <dsp:cNvSpPr/>
      </dsp:nvSpPr>
      <dsp:spPr>
        <a:xfrm>
          <a:off x="283039" y="1502808"/>
          <a:ext cx="2241473" cy="98385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Weaving issues</a:t>
          </a:r>
        </a:p>
      </dsp:txBody>
      <dsp:txXfrm>
        <a:off x="311855" y="1531624"/>
        <a:ext cx="2183841" cy="926226"/>
      </dsp:txXfrm>
    </dsp:sp>
    <dsp:sp modelId="{20A9C6B1-2311-46CD-B21F-97163F6A248E}">
      <dsp:nvSpPr>
        <dsp:cNvPr id="0" name=""/>
        <dsp:cNvSpPr/>
      </dsp:nvSpPr>
      <dsp:spPr>
        <a:xfrm>
          <a:off x="283039" y="2638030"/>
          <a:ext cx="2241473" cy="98385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Poor/outdated signal timing</a:t>
          </a:r>
        </a:p>
      </dsp:txBody>
      <dsp:txXfrm>
        <a:off x="311855" y="2666846"/>
        <a:ext cx="2183841" cy="926226"/>
      </dsp:txXfrm>
    </dsp:sp>
    <dsp:sp modelId="{89B6CAF3-63E2-4A7E-82A5-CFA21B1ABFD5}">
      <dsp:nvSpPr>
        <dsp:cNvPr id="0" name=""/>
        <dsp:cNvSpPr/>
      </dsp:nvSpPr>
      <dsp:spPr>
        <a:xfrm>
          <a:off x="283039" y="3773251"/>
          <a:ext cx="2241473" cy="983858"/>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Traffic impacts on arterials adjacent to interstate</a:t>
          </a:r>
        </a:p>
      </dsp:txBody>
      <dsp:txXfrm>
        <a:off x="311855" y="3802067"/>
        <a:ext cx="2183841" cy="926226"/>
      </dsp:txXfrm>
    </dsp:sp>
    <dsp:sp modelId="{2613B95A-D4CF-4922-B82A-A3358D8F84D0}">
      <dsp:nvSpPr>
        <dsp:cNvPr id="0" name=""/>
        <dsp:cNvSpPr/>
      </dsp:nvSpPr>
      <dsp:spPr>
        <a:xfrm>
          <a:off x="3014834" y="0"/>
          <a:ext cx="2801841" cy="5007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bg2"/>
              </a:solidFill>
            </a:rPr>
            <a:t>Northeast</a:t>
          </a:r>
        </a:p>
      </dsp:txBody>
      <dsp:txXfrm>
        <a:off x="3014834" y="0"/>
        <a:ext cx="2801841" cy="1502380"/>
      </dsp:txXfrm>
    </dsp:sp>
    <dsp:sp modelId="{B4BDE369-15F5-48DC-880F-372B57A107C0}">
      <dsp:nvSpPr>
        <dsp:cNvPr id="0" name=""/>
        <dsp:cNvSpPr/>
      </dsp:nvSpPr>
      <dsp:spPr>
        <a:xfrm>
          <a:off x="3295018" y="1502625"/>
          <a:ext cx="2241473" cy="48080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No access/limited access across median</a:t>
          </a:r>
        </a:p>
      </dsp:txBody>
      <dsp:txXfrm>
        <a:off x="3309100" y="1516707"/>
        <a:ext cx="2213309" cy="452639"/>
      </dsp:txXfrm>
    </dsp:sp>
    <dsp:sp modelId="{9FFCBAF7-CB01-44D7-A9AE-2FFEF0387BD9}">
      <dsp:nvSpPr>
        <dsp:cNvPr id="0" name=""/>
        <dsp:cNvSpPr/>
      </dsp:nvSpPr>
      <dsp:spPr>
        <a:xfrm>
          <a:off x="3295018" y="2057398"/>
          <a:ext cx="2241473" cy="48080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Short merge segments</a:t>
          </a:r>
        </a:p>
      </dsp:txBody>
      <dsp:txXfrm>
        <a:off x="3309100" y="2071480"/>
        <a:ext cx="2213309" cy="452639"/>
      </dsp:txXfrm>
    </dsp:sp>
    <dsp:sp modelId="{7789DB47-5477-4B07-A80E-663D36EDCBD0}">
      <dsp:nvSpPr>
        <dsp:cNvPr id="0" name=""/>
        <dsp:cNvSpPr/>
      </dsp:nvSpPr>
      <dsp:spPr>
        <a:xfrm>
          <a:off x="3295018" y="2612171"/>
          <a:ext cx="2241473" cy="48080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Bottlenecks</a:t>
          </a:r>
        </a:p>
      </dsp:txBody>
      <dsp:txXfrm>
        <a:off x="3309100" y="2626253"/>
        <a:ext cx="2213309" cy="452639"/>
      </dsp:txXfrm>
    </dsp:sp>
    <dsp:sp modelId="{DCCC6268-BB05-4067-A4BD-0A545F8A5501}">
      <dsp:nvSpPr>
        <dsp:cNvPr id="0" name=""/>
        <dsp:cNvSpPr/>
      </dsp:nvSpPr>
      <dsp:spPr>
        <a:xfrm>
          <a:off x="3295018" y="3166944"/>
          <a:ext cx="2241473" cy="48080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Queueing onto interstate</a:t>
          </a:r>
        </a:p>
      </dsp:txBody>
      <dsp:txXfrm>
        <a:off x="3309100" y="3181026"/>
        <a:ext cx="2213309" cy="452639"/>
      </dsp:txXfrm>
    </dsp:sp>
    <dsp:sp modelId="{8743BAEF-ED3A-4740-A7BE-2AC2FD2D66F8}">
      <dsp:nvSpPr>
        <dsp:cNvPr id="0" name=""/>
        <dsp:cNvSpPr/>
      </dsp:nvSpPr>
      <dsp:spPr>
        <a:xfrm>
          <a:off x="3295018" y="3721717"/>
          <a:ext cx="2241473" cy="48080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Heavy traffic</a:t>
          </a:r>
        </a:p>
      </dsp:txBody>
      <dsp:txXfrm>
        <a:off x="3309100" y="3735799"/>
        <a:ext cx="2213309" cy="452639"/>
      </dsp:txXfrm>
    </dsp:sp>
    <dsp:sp modelId="{10AFB536-70E4-41CA-855D-745235BBE8AA}">
      <dsp:nvSpPr>
        <dsp:cNvPr id="0" name=""/>
        <dsp:cNvSpPr/>
      </dsp:nvSpPr>
      <dsp:spPr>
        <a:xfrm>
          <a:off x="3295018" y="4276490"/>
          <a:ext cx="2241473" cy="48080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Lack of turn lanes</a:t>
          </a:r>
        </a:p>
      </dsp:txBody>
      <dsp:txXfrm>
        <a:off x="3309100" y="4290572"/>
        <a:ext cx="2213309" cy="452639"/>
      </dsp:txXfrm>
    </dsp:sp>
    <dsp:sp modelId="{CA339BD5-FC73-4089-B7AE-0D9B69707B58}">
      <dsp:nvSpPr>
        <dsp:cNvPr id="0" name=""/>
        <dsp:cNvSpPr/>
      </dsp:nvSpPr>
      <dsp:spPr>
        <a:xfrm>
          <a:off x="6026814" y="0"/>
          <a:ext cx="2801841" cy="5007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bg2"/>
              </a:solidFill>
            </a:rPr>
            <a:t>Southwest</a:t>
          </a:r>
        </a:p>
      </dsp:txBody>
      <dsp:txXfrm>
        <a:off x="6026814" y="0"/>
        <a:ext cx="2801841" cy="1502380"/>
      </dsp:txXfrm>
    </dsp:sp>
    <dsp:sp modelId="{5E37B027-A259-45B4-A48E-E06A08B2F400}">
      <dsp:nvSpPr>
        <dsp:cNvPr id="0" name=""/>
        <dsp:cNvSpPr/>
      </dsp:nvSpPr>
      <dsp:spPr>
        <a:xfrm>
          <a:off x="6306998" y="1502625"/>
          <a:ext cx="2241473" cy="48080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Weather</a:t>
          </a:r>
        </a:p>
      </dsp:txBody>
      <dsp:txXfrm>
        <a:off x="6321080" y="1516707"/>
        <a:ext cx="2213309" cy="452639"/>
      </dsp:txXfrm>
    </dsp:sp>
    <dsp:sp modelId="{3060DF4D-0B1C-4822-B928-3DA41F36CF4C}">
      <dsp:nvSpPr>
        <dsp:cNvPr id="0" name=""/>
        <dsp:cNvSpPr/>
      </dsp:nvSpPr>
      <dsp:spPr>
        <a:xfrm>
          <a:off x="6306998" y="2057398"/>
          <a:ext cx="2241473" cy="48080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Bottlenecks (drop lanes)</a:t>
          </a:r>
        </a:p>
      </dsp:txBody>
      <dsp:txXfrm>
        <a:off x="6321080" y="2071480"/>
        <a:ext cx="2213309" cy="452639"/>
      </dsp:txXfrm>
    </dsp:sp>
    <dsp:sp modelId="{64FB8FF4-5E50-46C3-AFC6-6FAC14831768}">
      <dsp:nvSpPr>
        <dsp:cNvPr id="0" name=""/>
        <dsp:cNvSpPr/>
      </dsp:nvSpPr>
      <dsp:spPr>
        <a:xfrm>
          <a:off x="6306998" y="2612171"/>
          <a:ext cx="2241473" cy="48080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Arterial signal coordination</a:t>
          </a:r>
        </a:p>
      </dsp:txBody>
      <dsp:txXfrm>
        <a:off x="6321080" y="2626253"/>
        <a:ext cx="2213309" cy="452639"/>
      </dsp:txXfrm>
    </dsp:sp>
    <dsp:sp modelId="{3592DA1B-3F87-436C-AF71-A49BBC88E894}">
      <dsp:nvSpPr>
        <dsp:cNvPr id="0" name=""/>
        <dsp:cNvSpPr/>
      </dsp:nvSpPr>
      <dsp:spPr>
        <a:xfrm>
          <a:off x="6306998" y="3166944"/>
          <a:ext cx="2241473" cy="48080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High speeds into congestion</a:t>
          </a:r>
        </a:p>
      </dsp:txBody>
      <dsp:txXfrm>
        <a:off x="6321080" y="3181026"/>
        <a:ext cx="2213309" cy="452639"/>
      </dsp:txXfrm>
    </dsp:sp>
    <dsp:sp modelId="{E1861095-26F1-4D21-9223-A36BB8DCA80E}">
      <dsp:nvSpPr>
        <dsp:cNvPr id="0" name=""/>
        <dsp:cNvSpPr/>
      </dsp:nvSpPr>
      <dsp:spPr>
        <a:xfrm>
          <a:off x="6306998" y="3721717"/>
          <a:ext cx="2241473" cy="48080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High demand/limited capacity on Mix Master</a:t>
          </a:r>
        </a:p>
      </dsp:txBody>
      <dsp:txXfrm>
        <a:off x="6321080" y="3735799"/>
        <a:ext cx="2213309" cy="452639"/>
      </dsp:txXfrm>
    </dsp:sp>
    <dsp:sp modelId="{3A0F18F9-C893-4CDE-B8BE-6E97A2217BB3}">
      <dsp:nvSpPr>
        <dsp:cNvPr id="0" name=""/>
        <dsp:cNvSpPr/>
      </dsp:nvSpPr>
      <dsp:spPr>
        <a:xfrm>
          <a:off x="6306998" y="4276490"/>
          <a:ext cx="2241473" cy="48080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Transit service/park-and-ride access</a:t>
          </a:r>
        </a:p>
      </dsp:txBody>
      <dsp:txXfrm>
        <a:off x="6321080" y="4290572"/>
        <a:ext cx="2213309" cy="452639"/>
      </dsp:txXfrm>
    </dsp:sp>
    <dsp:sp modelId="{386D174C-6D3A-4483-A6FD-80A3E278BB04}">
      <dsp:nvSpPr>
        <dsp:cNvPr id="0" name=""/>
        <dsp:cNvSpPr/>
      </dsp:nvSpPr>
      <dsp:spPr>
        <a:xfrm>
          <a:off x="9038793" y="0"/>
          <a:ext cx="2801841" cy="5007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bg2"/>
              </a:solidFill>
            </a:rPr>
            <a:t>Southeast</a:t>
          </a:r>
        </a:p>
      </dsp:txBody>
      <dsp:txXfrm>
        <a:off x="9038793" y="0"/>
        <a:ext cx="2801841" cy="1502380"/>
      </dsp:txXfrm>
    </dsp:sp>
    <dsp:sp modelId="{DD5BAB14-F4A8-47AC-B831-9F4F442FCADB}">
      <dsp:nvSpPr>
        <dsp:cNvPr id="0" name=""/>
        <dsp:cNvSpPr/>
      </dsp:nvSpPr>
      <dsp:spPr>
        <a:xfrm>
          <a:off x="9262223" y="1508288"/>
          <a:ext cx="2241473" cy="99051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Infrastructure connectivity</a:t>
          </a:r>
        </a:p>
      </dsp:txBody>
      <dsp:txXfrm>
        <a:off x="9291234" y="1537299"/>
        <a:ext cx="2183451" cy="93248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59710-7ED7-4EEE-BAC7-68EDE93B7DBE}" type="datetimeFigureOut">
              <a:rPr lang="en-US" smtClean="0"/>
              <a:t>4/6/2020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486E5-2565-4A94-B9CD-CA027087F1ED}" type="slidenum">
              <a:rPr lang="en-US" smtClean="0"/>
              <a:t>‹#›</a:t>
            </a:fld>
            <a:endParaRPr lang="en-US"/>
          </a:p>
        </p:txBody>
      </p:sp>
    </p:spTree>
    <p:extLst>
      <p:ext uri="{BB962C8B-B14F-4D97-AF65-F5344CB8AC3E}">
        <p14:creationId xmlns:p14="http://schemas.microsoft.com/office/powerpoint/2010/main" val="55402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622E3-0053-45C6-AC97-98A26C2BE6E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34868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Near Term Strategies have been developed.  These strategies will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 Address identified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 Be quick and cost effective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 And easy implementable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four strategies 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Median barrier gates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Queue Spillback Mitigation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Traffic Signal Optimization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Oversized Freight Permitting</a:t>
            </a:r>
          </a:p>
          <a:p>
            <a:endParaRPr lang="en-US" dirty="0"/>
          </a:p>
        </p:txBody>
      </p:sp>
      <p:sp>
        <p:nvSpPr>
          <p:cNvPr id="4" name="Slide Number Placeholder 3"/>
          <p:cNvSpPr>
            <a:spLocks noGrp="1"/>
          </p:cNvSpPr>
          <p:nvPr>
            <p:ph type="sldNum" sz="quarter" idx="10"/>
          </p:nvPr>
        </p:nvSpPr>
        <p:spPr/>
        <p:txBody>
          <a:bodyPr/>
          <a:lstStyle/>
          <a:p>
            <a:fld id="{3CE18B83-76E0-4705-8794-B68BA668E21D}" type="slidenum">
              <a:rPr lang="en-US" smtClean="0"/>
              <a:t>10</a:t>
            </a:fld>
            <a:endParaRPr lang="en-US"/>
          </a:p>
        </p:txBody>
      </p:sp>
    </p:spTree>
    <p:extLst>
      <p:ext uri="{BB962C8B-B14F-4D97-AF65-F5344CB8AC3E}">
        <p14:creationId xmlns:p14="http://schemas.microsoft.com/office/powerpoint/2010/main" val="102559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Char char="•"/>
            </a:pPr>
            <a:r>
              <a:rPr lang="en-US" sz="2800" b="1" dirty="0">
                <a:solidFill>
                  <a:srgbClr val="3C3732"/>
                </a:solidFill>
              </a:rPr>
              <a:t>Scope:</a:t>
            </a:r>
            <a:r>
              <a:rPr lang="en-US" sz="2800" dirty="0">
                <a:solidFill>
                  <a:srgbClr val="3C3732"/>
                </a:solidFill>
              </a:rPr>
              <a:t> Installation of median barrier gate(s) at pilot location(s) within the metro area.</a:t>
            </a:r>
          </a:p>
          <a:p>
            <a:pPr marL="228600" lvl="0" indent="-228600">
              <a:buFont typeface="Arial" panose="020B0604020202020204" pitchFamily="34" charset="0"/>
              <a:buChar char="•"/>
            </a:pPr>
            <a:r>
              <a:rPr lang="en-US" sz="2800" b="1" dirty="0">
                <a:solidFill>
                  <a:srgbClr val="3C3732"/>
                </a:solidFill>
              </a:rPr>
              <a:t>Resources:</a:t>
            </a:r>
            <a:r>
              <a:rPr lang="en-US" sz="2800" dirty="0">
                <a:solidFill>
                  <a:srgbClr val="3C3732"/>
                </a:solidFill>
              </a:rPr>
              <a:t> Agency or consultant staff for detailed design, contracted installation.</a:t>
            </a:r>
          </a:p>
          <a:p>
            <a:pPr marL="228600" lvl="0" indent="-228600">
              <a:lnSpc>
                <a:spcPct val="110000"/>
              </a:lnSpc>
              <a:buFont typeface="Arial" panose="020B0604020202020204" pitchFamily="34" charset="0"/>
              <a:buChar char="•"/>
            </a:pPr>
            <a:r>
              <a:rPr lang="en-US" sz="2600" dirty="0">
                <a:solidFill>
                  <a:srgbClr val="3C3732"/>
                </a:solidFill>
              </a:rPr>
              <a:t>Which </a:t>
            </a:r>
            <a:r>
              <a:rPr lang="en-US" sz="2600" b="1" dirty="0">
                <a:solidFill>
                  <a:srgbClr val="3C3732"/>
                </a:solidFill>
              </a:rPr>
              <a:t>location(s)</a:t>
            </a:r>
            <a:r>
              <a:rPr lang="en-US" sz="2600" dirty="0">
                <a:solidFill>
                  <a:srgbClr val="3C3732"/>
                </a:solidFill>
              </a:rPr>
              <a:t> would most directly benefit from improved access provided by median barrier gates? </a:t>
            </a:r>
          </a:p>
          <a:p>
            <a:pPr marL="685800" lvl="1" indent="-228600">
              <a:buFont typeface="Arial" panose="020B0604020202020204" pitchFamily="34" charset="0"/>
              <a:buChar char="•"/>
            </a:pPr>
            <a:r>
              <a:rPr lang="en-US" sz="2600" dirty="0">
                <a:solidFill>
                  <a:srgbClr val="3C3732"/>
                </a:solidFill>
              </a:rPr>
              <a:t>Long distances between interchanges</a:t>
            </a:r>
          </a:p>
          <a:p>
            <a:pPr marL="685800" lvl="1" indent="-228600">
              <a:buFont typeface="Arial" panose="020B0604020202020204" pitchFamily="34" charset="0"/>
              <a:buChar char="•"/>
            </a:pPr>
            <a:r>
              <a:rPr lang="en-US" sz="2600" dirty="0">
                <a:solidFill>
                  <a:srgbClr val="3C3732"/>
                </a:solidFill>
              </a:rPr>
              <a:t>Challenging roadway geometry (Northeast Mixmaster)</a:t>
            </a:r>
          </a:p>
          <a:p>
            <a:pPr marL="685800" lvl="1" indent="-228600">
              <a:buFont typeface="Arial" panose="020B0604020202020204" pitchFamily="34" charset="0"/>
              <a:buChar char="•"/>
            </a:pPr>
            <a:r>
              <a:rPr lang="en-US" sz="2600" dirty="0">
                <a:solidFill>
                  <a:srgbClr val="3C3732"/>
                </a:solidFill>
              </a:rPr>
              <a:t>High incident rate- not a primary selection criteria (e.g., I-235)</a:t>
            </a:r>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11</a:t>
            </a:fld>
            <a:endParaRPr lang="en-US"/>
          </a:p>
        </p:txBody>
      </p:sp>
    </p:spTree>
    <p:extLst>
      <p:ext uri="{BB962C8B-B14F-4D97-AF65-F5344CB8AC3E}">
        <p14:creationId xmlns:p14="http://schemas.microsoft.com/office/powerpoint/2010/main" val="19853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Char char="•"/>
            </a:pPr>
            <a:r>
              <a:rPr lang="en-US" sz="2800" b="1" dirty="0">
                <a:solidFill>
                  <a:srgbClr val="3C3732"/>
                </a:solidFill>
              </a:rPr>
              <a:t>Scope:</a:t>
            </a:r>
            <a:r>
              <a:rPr lang="en-US" sz="2800" dirty="0">
                <a:solidFill>
                  <a:srgbClr val="3C3732"/>
                </a:solidFill>
              </a:rPr>
              <a:t> Implement operational and/or geometric improvements on the ramp, at ramp/arterial terminals or along the arterial immediately adjacent to the ramp to reduce ramp delay.</a:t>
            </a:r>
          </a:p>
          <a:p>
            <a:pPr marL="228600" lvl="0" indent="-228600">
              <a:buFont typeface="Arial" panose="020B0604020202020204" pitchFamily="34" charset="0"/>
              <a:buChar char="•"/>
            </a:pPr>
            <a:r>
              <a:rPr lang="en-US" sz="2800" b="1" dirty="0">
                <a:solidFill>
                  <a:srgbClr val="3C3732"/>
                </a:solidFill>
              </a:rPr>
              <a:t>Management:</a:t>
            </a:r>
            <a:r>
              <a:rPr lang="en-US" sz="2800" dirty="0">
                <a:solidFill>
                  <a:srgbClr val="3C3732"/>
                </a:solidFill>
              </a:rPr>
              <a:t> The technical committee will approve ramps to be studied and improved under the ICM program. </a:t>
            </a:r>
          </a:p>
          <a:p>
            <a:pPr marL="228600" lvl="0" indent="-228600">
              <a:buFont typeface="Arial" panose="020B0604020202020204" pitchFamily="34" charset="0"/>
              <a:buChar char="•"/>
            </a:pPr>
            <a:r>
              <a:rPr lang="en-US" sz="2800" b="1" dirty="0">
                <a:solidFill>
                  <a:srgbClr val="3C3732"/>
                </a:solidFill>
              </a:rPr>
              <a:t>Resources:</a:t>
            </a:r>
            <a:r>
              <a:rPr lang="en-US" sz="2800" dirty="0">
                <a:solidFill>
                  <a:srgbClr val="3C3732"/>
                </a:solidFill>
              </a:rPr>
              <a:t> Agency or consultant staff on a case-by-case basis.</a:t>
            </a:r>
          </a:p>
          <a:p>
            <a:pPr marL="228600" lvl="0" indent="-228600">
              <a:buFont typeface="Arial" panose="020B0604020202020204" pitchFamily="34" charset="0"/>
              <a:buChar char="•"/>
            </a:pPr>
            <a:r>
              <a:rPr lang="en-US" sz="2900" b="1" dirty="0">
                <a:solidFill>
                  <a:srgbClr val="3C3732"/>
                </a:solidFill>
              </a:rPr>
              <a:t>Candidate Ramps identified:</a:t>
            </a:r>
          </a:p>
          <a:p>
            <a:pPr marL="914400" lvl="1" indent="-457200">
              <a:lnSpc>
                <a:spcPct val="100000"/>
              </a:lnSpc>
              <a:spcBef>
                <a:spcPts val="0"/>
              </a:spcBef>
              <a:buFont typeface="Arial" panose="020B0604020202020204" pitchFamily="34" charset="0"/>
              <a:buChar char="•"/>
            </a:pPr>
            <a:r>
              <a:rPr lang="en-US" sz="2500" b="1" dirty="0">
                <a:solidFill>
                  <a:srgbClr val="3C3732"/>
                </a:solidFill>
              </a:rPr>
              <a:t>I-35 and </a:t>
            </a:r>
            <a:r>
              <a:rPr lang="en-US" sz="2500" b="1" dirty="0" err="1">
                <a:solidFill>
                  <a:srgbClr val="3C3732"/>
                </a:solidFill>
              </a:rPr>
              <a:t>Oralabor</a:t>
            </a:r>
            <a:r>
              <a:rPr lang="en-US" sz="2500" b="1" dirty="0">
                <a:solidFill>
                  <a:srgbClr val="3C3732"/>
                </a:solidFill>
              </a:rPr>
              <a:t> Road</a:t>
            </a:r>
          </a:p>
          <a:p>
            <a:pPr marL="914400" lvl="1" indent="-457200">
              <a:lnSpc>
                <a:spcPct val="100000"/>
              </a:lnSpc>
              <a:spcBef>
                <a:spcPts val="0"/>
              </a:spcBef>
              <a:buFont typeface="Arial" panose="020B0604020202020204" pitchFamily="34" charset="0"/>
              <a:buChar char="•"/>
            </a:pPr>
            <a:r>
              <a:rPr lang="en-US" sz="2500" dirty="0">
                <a:solidFill>
                  <a:srgbClr val="3C3732"/>
                </a:solidFill>
              </a:rPr>
              <a:t>I-80 and Jordan Creek Parkway</a:t>
            </a:r>
          </a:p>
          <a:p>
            <a:pPr marL="914400" lvl="1" indent="-457200">
              <a:lnSpc>
                <a:spcPct val="100000"/>
              </a:lnSpc>
              <a:spcBef>
                <a:spcPts val="0"/>
              </a:spcBef>
              <a:buFont typeface="Arial" panose="020B0604020202020204" pitchFamily="34" charset="0"/>
              <a:buChar char="•"/>
            </a:pPr>
            <a:r>
              <a:rPr lang="en-US" sz="2500" b="1" dirty="0">
                <a:solidFill>
                  <a:srgbClr val="3C3732"/>
                </a:solidFill>
              </a:rPr>
              <a:t>I-235 and MLK Parkway</a:t>
            </a:r>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12</a:t>
            </a:fld>
            <a:endParaRPr lang="en-US"/>
          </a:p>
        </p:txBody>
      </p:sp>
    </p:spTree>
    <p:extLst>
      <p:ext uri="{BB962C8B-B14F-4D97-AF65-F5344CB8AC3E}">
        <p14:creationId xmlns:p14="http://schemas.microsoft.com/office/powerpoint/2010/main" val="767577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Char char="•"/>
            </a:pPr>
            <a:r>
              <a:rPr lang="en-US" sz="2800" b="1" dirty="0">
                <a:solidFill>
                  <a:srgbClr val="3C3732"/>
                </a:solidFill>
              </a:rPr>
              <a:t>Scope: </a:t>
            </a:r>
            <a:r>
              <a:rPr lang="en-US" sz="2800" dirty="0">
                <a:solidFill>
                  <a:srgbClr val="3C3732"/>
                </a:solidFill>
              </a:rPr>
              <a:t>Develop updated traffic signal timing plans for at-grade intersections that will improve corridor operations.</a:t>
            </a:r>
          </a:p>
          <a:p>
            <a:pPr marL="228600" lvl="0" indent="-228600">
              <a:buFont typeface="Arial" panose="020B0604020202020204" pitchFamily="34" charset="0"/>
              <a:buChar char="•"/>
            </a:pPr>
            <a:r>
              <a:rPr lang="en-US" sz="2800" b="1" dirty="0">
                <a:solidFill>
                  <a:srgbClr val="3C3732"/>
                </a:solidFill>
              </a:rPr>
              <a:t>Management:</a:t>
            </a:r>
            <a:r>
              <a:rPr lang="en-US" sz="2800" dirty="0">
                <a:solidFill>
                  <a:srgbClr val="3C3732"/>
                </a:solidFill>
              </a:rPr>
              <a:t> The technical committee will approve arterials to be retimed under the ICM program.  </a:t>
            </a:r>
          </a:p>
          <a:p>
            <a:pPr marL="685800" lvl="1" indent="-228600">
              <a:buFont typeface="Arial" panose="020B0604020202020204" pitchFamily="34" charset="0"/>
              <a:buChar char="•"/>
            </a:pPr>
            <a:r>
              <a:rPr lang="en-US" sz="2400" dirty="0">
                <a:solidFill>
                  <a:srgbClr val="3C3732"/>
                </a:solidFill>
              </a:rPr>
              <a:t>The signal system subcommittee will oversee the process.</a:t>
            </a:r>
          </a:p>
          <a:p>
            <a:pPr marL="228600" lvl="0" indent="-228600">
              <a:buFont typeface="Arial" panose="020B0604020202020204" pitchFamily="34" charset="0"/>
              <a:buChar char="•"/>
            </a:pPr>
            <a:r>
              <a:rPr lang="en-US" sz="2800" b="1" dirty="0">
                <a:solidFill>
                  <a:srgbClr val="3C3732"/>
                </a:solidFill>
              </a:rPr>
              <a:t>Resources: </a:t>
            </a:r>
            <a:r>
              <a:rPr lang="en-US" sz="2800" dirty="0">
                <a:solidFill>
                  <a:srgbClr val="3C3732"/>
                </a:solidFill>
              </a:rPr>
              <a:t>Agency or consultant staff on a case-by-case</a:t>
            </a:r>
          </a:p>
          <a:p>
            <a:pPr marL="228600" lvl="0" indent="-228600">
              <a:buFont typeface="Arial" panose="020B0604020202020204" pitchFamily="34" charset="0"/>
              <a:buChar char="•"/>
            </a:pPr>
            <a:r>
              <a:rPr lang="en-US" sz="2800" b="1" dirty="0">
                <a:solidFill>
                  <a:srgbClr val="3C3732"/>
                </a:solidFill>
              </a:rPr>
              <a:t>Candidate Corridors </a:t>
            </a:r>
            <a:r>
              <a:rPr lang="en-US" sz="2800" dirty="0">
                <a:solidFill>
                  <a:srgbClr val="3C3732"/>
                </a:solidFill>
              </a:rPr>
              <a:t>identified:</a:t>
            </a:r>
          </a:p>
          <a:p>
            <a:pPr marL="685800" lvl="1" indent="-228600">
              <a:buFont typeface="Arial" panose="020B0604020202020204" pitchFamily="34" charset="0"/>
              <a:buChar char="•"/>
            </a:pPr>
            <a:r>
              <a:rPr lang="en-US" sz="2400" b="1" dirty="0">
                <a:solidFill>
                  <a:srgbClr val="3C3732"/>
                </a:solidFill>
              </a:rPr>
              <a:t>Merle Hay Road, Hickman Rd north to 62</a:t>
            </a:r>
            <a:r>
              <a:rPr lang="en-US" sz="2400" b="1" baseline="30000" dirty="0">
                <a:solidFill>
                  <a:srgbClr val="3C3732"/>
                </a:solidFill>
              </a:rPr>
              <a:t>nd</a:t>
            </a:r>
            <a:r>
              <a:rPr lang="en-US" sz="2400" b="1" dirty="0">
                <a:solidFill>
                  <a:srgbClr val="3C3732"/>
                </a:solidFill>
              </a:rPr>
              <a:t> Ave</a:t>
            </a:r>
          </a:p>
          <a:p>
            <a:pPr marL="685800" lvl="1" indent="-228600">
              <a:buFont typeface="Arial" panose="020B0604020202020204" pitchFamily="34" charset="0"/>
              <a:buChar char="•"/>
            </a:pPr>
            <a:r>
              <a:rPr lang="en-US" sz="2400" dirty="0">
                <a:solidFill>
                  <a:srgbClr val="3C3732"/>
                </a:solidFill>
              </a:rPr>
              <a:t>Douglas Avenue, 128</a:t>
            </a:r>
            <a:r>
              <a:rPr lang="en-US" sz="2400" baseline="30000" dirty="0">
                <a:solidFill>
                  <a:srgbClr val="3C3732"/>
                </a:solidFill>
              </a:rPr>
              <a:t>th</a:t>
            </a:r>
            <a:r>
              <a:rPr lang="en-US" sz="2400" dirty="0">
                <a:solidFill>
                  <a:srgbClr val="3C3732"/>
                </a:solidFill>
              </a:rPr>
              <a:t> Street to Merle Hay Road</a:t>
            </a:r>
          </a:p>
          <a:p>
            <a:pPr marL="685800" lvl="1" indent="-228600">
              <a:buFont typeface="Arial" panose="020B0604020202020204" pitchFamily="34" charset="0"/>
              <a:buChar char="•"/>
            </a:pPr>
            <a:r>
              <a:rPr lang="en-US" sz="2400" dirty="0">
                <a:solidFill>
                  <a:srgbClr val="3C3732"/>
                </a:solidFill>
              </a:rPr>
              <a:t>Hickman Road, 128</a:t>
            </a:r>
            <a:r>
              <a:rPr lang="en-US" sz="2400" baseline="30000" dirty="0">
                <a:solidFill>
                  <a:srgbClr val="3C3732"/>
                </a:solidFill>
              </a:rPr>
              <a:t>th</a:t>
            </a:r>
            <a:r>
              <a:rPr lang="en-US" sz="2400" dirty="0">
                <a:solidFill>
                  <a:srgbClr val="3C3732"/>
                </a:solidFill>
              </a:rPr>
              <a:t> Street to Merle Hay Road</a:t>
            </a:r>
          </a:p>
          <a:p>
            <a:pPr marL="685800" lvl="1" indent="-228600">
              <a:buFont typeface="Arial" panose="020B0604020202020204" pitchFamily="34" charset="0"/>
              <a:buChar char="•"/>
            </a:pPr>
            <a:r>
              <a:rPr lang="en-US" sz="2400" dirty="0">
                <a:solidFill>
                  <a:srgbClr val="3C3732"/>
                </a:solidFill>
              </a:rPr>
              <a:t>University Avenue, Grand Prairie Pkwy to 86</a:t>
            </a:r>
            <a:r>
              <a:rPr lang="en-US" sz="2400" baseline="30000" dirty="0">
                <a:solidFill>
                  <a:srgbClr val="3C3732"/>
                </a:solidFill>
              </a:rPr>
              <a:t>th</a:t>
            </a:r>
            <a:r>
              <a:rPr lang="en-US" sz="2400" dirty="0">
                <a:solidFill>
                  <a:srgbClr val="3C3732"/>
                </a:solidFill>
              </a:rPr>
              <a:t> St and 63</a:t>
            </a:r>
            <a:r>
              <a:rPr lang="en-US" sz="2400" baseline="30000" dirty="0">
                <a:solidFill>
                  <a:srgbClr val="3C3732"/>
                </a:solidFill>
              </a:rPr>
              <a:t>rd</a:t>
            </a:r>
            <a:r>
              <a:rPr lang="en-US" sz="2400" dirty="0">
                <a:solidFill>
                  <a:srgbClr val="3C3732"/>
                </a:solidFill>
              </a:rPr>
              <a:t> to MLK Parkway</a:t>
            </a:r>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13</a:t>
            </a:fld>
            <a:endParaRPr lang="en-US"/>
          </a:p>
        </p:txBody>
      </p:sp>
    </p:spTree>
    <p:extLst>
      <p:ext uri="{BB962C8B-B14F-4D97-AF65-F5344CB8AC3E}">
        <p14:creationId xmlns:p14="http://schemas.microsoft.com/office/powerpoint/2010/main" val="128637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Char char="•"/>
            </a:pPr>
            <a:r>
              <a:rPr lang="en-US" sz="1200" b="1" dirty="0">
                <a:solidFill>
                  <a:srgbClr val="3C3732"/>
                </a:solidFill>
              </a:rPr>
              <a:t>Scope: </a:t>
            </a:r>
            <a:r>
              <a:rPr lang="en-US" sz="1200" dirty="0">
                <a:solidFill>
                  <a:srgbClr val="3C3732"/>
                </a:solidFill>
              </a:rPr>
              <a:t>Develop a clear and consistent naming convention for signage and dispatch on system interchange ramps</a:t>
            </a:r>
          </a:p>
          <a:p>
            <a:pPr marL="228600" lvl="0" indent="-228600">
              <a:buFont typeface="Arial" panose="020B0604020202020204" pitchFamily="34" charset="0"/>
              <a:buChar char="•"/>
            </a:pPr>
            <a:r>
              <a:rPr lang="en-US" sz="1200" b="1" dirty="0">
                <a:solidFill>
                  <a:srgbClr val="3C3732"/>
                </a:solidFill>
              </a:rPr>
              <a:t>Management: </a:t>
            </a:r>
            <a:r>
              <a:rPr lang="en-US" sz="1200" dirty="0">
                <a:solidFill>
                  <a:srgbClr val="3C3732"/>
                </a:solidFill>
              </a:rPr>
              <a:t>Statewide Traffic Management Center and Emergency Dispatch</a:t>
            </a:r>
          </a:p>
          <a:p>
            <a:pPr marL="228600" lvl="0" indent="-228600">
              <a:buFont typeface="Arial" panose="020B0604020202020204" pitchFamily="34" charset="0"/>
              <a:buChar char="•"/>
            </a:pPr>
            <a:r>
              <a:rPr lang="en-US" sz="1200" b="1" dirty="0">
                <a:solidFill>
                  <a:srgbClr val="3C3732"/>
                </a:solidFill>
              </a:rPr>
              <a:t>Resource:</a:t>
            </a:r>
            <a:r>
              <a:rPr lang="en-US" sz="1200" b="0" dirty="0">
                <a:solidFill>
                  <a:srgbClr val="3C3732"/>
                </a:solidFill>
              </a:rPr>
              <a:t>  District 1 took lead with Traffic &amp; Safety on this strategy</a:t>
            </a:r>
          </a:p>
          <a:p>
            <a:pPr marL="228600" lvl="0" indent="-228600">
              <a:buFont typeface="Arial" panose="020B0604020202020204" pitchFamily="34" charset="0"/>
              <a:buChar char="•"/>
            </a:pPr>
            <a:r>
              <a:rPr lang="en-US" sz="1200" b="1" dirty="0">
                <a:solidFill>
                  <a:srgbClr val="3C3732"/>
                </a:solidFill>
              </a:rPr>
              <a:t>Candidate Locations:</a:t>
            </a:r>
            <a:r>
              <a:rPr lang="en-US" sz="1200" b="0" dirty="0">
                <a:solidFill>
                  <a:srgbClr val="3C3732"/>
                </a:solidFill>
              </a:rPr>
              <a:t>  Both System Interchanges (NEMM &amp; SWMM)</a:t>
            </a:r>
          </a:p>
          <a:p>
            <a:pPr marL="228600" lvl="0" indent="-228600">
              <a:buFont typeface="Arial" panose="020B0604020202020204" pitchFamily="34" charset="0"/>
              <a:buChar char="•"/>
            </a:pPr>
            <a:r>
              <a:rPr lang="en-US" sz="1200" b="0" dirty="0">
                <a:solidFill>
                  <a:srgbClr val="3C3732"/>
                </a:solidFill>
              </a:rPr>
              <a:t>Currently this strategy is targeted for June 2020 Letting</a:t>
            </a:r>
            <a:endParaRPr lang="en-US" sz="1200" b="1" dirty="0">
              <a:solidFill>
                <a:srgbClr val="3C3732"/>
              </a:solidFill>
            </a:endParaRPr>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14</a:t>
            </a:fld>
            <a:endParaRPr lang="en-US"/>
          </a:p>
        </p:txBody>
      </p:sp>
    </p:spTree>
    <p:extLst>
      <p:ext uri="{BB962C8B-B14F-4D97-AF65-F5344CB8AC3E}">
        <p14:creationId xmlns:p14="http://schemas.microsoft.com/office/powerpoint/2010/main" val="350274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ICM best operates as a system, but in order to understand what that entails we have to talk about the individual strategies first. The 7 elements that make up ICM include: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Event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Freeway Traffic Management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Over-dimensional freight permitting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Arterial Traffic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Traveler 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Infrastructure Enhancements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Travel Demand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Public Transportation Management</a:t>
            </a:r>
          </a:p>
          <a:p>
            <a:endParaRPr lang="en-US" dirty="0"/>
          </a:p>
        </p:txBody>
      </p:sp>
      <p:sp>
        <p:nvSpPr>
          <p:cNvPr id="4" name="Slide Number Placeholder 3"/>
          <p:cNvSpPr>
            <a:spLocks noGrp="1"/>
          </p:cNvSpPr>
          <p:nvPr>
            <p:ph type="sldNum" sz="quarter" idx="10"/>
          </p:nvPr>
        </p:nvSpPr>
        <p:spPr/>
        <p:txBody>
          <a:bodyPr/>
          <a:lstStyle/>
          <a:p>
            <a:fld id="{9583DC92-FF6F-4E84-87A9-9701C81C12D9}"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07092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p>
          <a:p>
            <a:pPr lvl="1"/>
            <a:r>
              <a:rPr lang="en-US" dirty="0"/>
              <a:t>Future Conditions Report</a:t>
            </a:r>
          </a:p>
          <a:p>
            <a:pPr lvl="1"/>
            <a:r>
              <a:rPr lang="en-US" dirty="0"/>
              <a:t>Mid-to-Long Term Strategies Definitions</a:t>
            </a:r>
          </a:p>
          <a:p>
            <a:pPr lvl="1"/>
            <a:r>
              <a:rPr lang="en-US" dirty="0"/>
              <a:t>Future Program Level Concept of Operations Update</a:t>
            </a:r>
          </a:p>
          <a:p>
            <a:pPr lvl="1"/>
            <a:r>
              <a:rPr lang="en-US" dirty="0"/>
              <a:t>Future Project Level Concept of Operations Development </a:t>
            </a:r>
          </a:p>
          <a:p>
            <a:pPr lvl="1"/>
            <a:r>
              <a:rPr lang="en-US" dirty="0"/>
              <a:t>Future Implementation Plans</a:t>
            </a:r>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16</a:t>
            </a:fld>
            <a:endParaRPr lang="en-US"/>
          </a:p>
        </p:txBody>
      </p:sp>
    </p:spTree>
    <p:extLst>
      <p:ext uri="{BB962C8B-B14F-4D97-AF65-F5344CB8AC3E}">
        <p14:creationId xmlns:p14="http://schemas.microsoft.com/office/powerpoint/2010/main" val="3172271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or Comments?</a:t>
            </a:r>
          </a:p>
        </p:txBody>
      </p:sp>
      <p:sp>
        <p:nvSpPr>
          <p:cNvPr id="4" name="Slide Number Placeholder 3"/>
          <p:cNvSpPr>
            <a:spLocks noGrp="1"/>
          </p:cNvSpPr>
          <p:nvPr>
            <p:ph type="sldNum" sz="quarter" idx="5"/>
          </p:nvPr>
        </p:nvSpPr>
        <p:spPr/>
        <p:txBody>
          <a:bodyPr/>
          <a:lstStyle/>
          <a:p>
            <a:fld id="{BC1486E5-2565-4A94-B9CD-CA027087F1ED}" type="slidenum">
              <a:rPr lang="en-US" smtClean="0"/>
              <a:t>17</a:t>
            </a:fld>
            <a:endParaRPr lang="en-US"/>
          </a:p>
        </p:txBody>
      </p:sp>
    </p:spTree>
    <p:extLst>
      <p:ext uri="{BB962C8B-B14F-4D97-AF65-F5344CB8AC3E}">
        <p14:creationId xmlns:p14="http://schemas.microsoft.com/office/powerpoint/2010/main" val="99568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rgbClr val="3C3732"/>
                </a:solidFill>
              </a:rPr>
              <a:t>Framework for multi-modal, multi-jurisdictional coordination to deliver a safer, more reliable, and more convenient transportation system for all users</a:t>
            </a:r>
          </a:p>
          <a:p>
            <a:pPr lvl="0"/>
            <a:r>
              <a:rPr lang="en-US" dirty="0">
                <a:solidFill>
                  <a:srgbClr val="3C3732"/>
                </a:solidFill>
              </a:rPr>
              <a:t>Based on proactive, integrated management and operation of a regional transportation system </a:t>
            </a:r>
          </a:p>
          <a:p>
            <a:pPr lvl="0"/>
            <a:r>
              <a:rPr lang="en-US" dirty="0">
                <a:solidFill>
                  <a:srgbClr val="3C3732"/>
                </a:solidFill>
              </a:rPr>
              <a:t>Delivered in a cost-effective manner compared to traditional infrastructure capacity expansion projects</a:t>
            </a:r>
          </a:p>
          <a:p>
            <a:endParaRPr lang="en-US" dirty="0"/>
          </a:p>
        </p:txBody>
      </p:sp>
      <p:sp>
        <p:nvSpPr>
          <p:cNvPr id="4" name="Slide Number Placeholder 3"/>
          <p:cNvSpPr>
            <a:spLocks noGrp="1"/>
          </p:cNvSpPr>
          <p:nvPr>
            <p:ph type="sldNum" sz="quarter" idx="10"/>
          </p:nvPr>
        </p:nvSpPr>
        <p:spPr/>
        <p:txBody>
          <a:bodyPr/>
          <a:lstStyle/>
          <a:p>
            <a:fld id="{BC1486E5-2565-4A94-B9CD-CA027087F1ED}" type="slidenum">
              <a:rPr lang="en-US" smtClean="0"/>
              <a:t>2</a:t>
            </a:fld>
            <a:endParaRPr lang="en-US"/>
          </a:p>
        </p:txBody>
      </p:sp>
    </p:spTree>
    <p:extLst>
      <p:ext uri="{BB962C8B-B14F-4D97-AF65-F5344CB8AC3E}">
        <p14:creationId xmlns:p14="http://schemas.microsoft.com/office/powerpoint/2010/main" val="281516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Some of our goals for the ICM project include improving: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-Safety - </a:t>
            </a:r>
            <a:r>
              <a:rPr lang="en-US" sz="1200" dirty="0"/>
              <a:t>Reduce fatalities</a:t>
            </a:r>
            <a:r>
              <a:rPr lang="en-US" sz="1200" baseline="0" dirty="0"/>
              <a:t> and serious injuries on public roads in the region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-Mobility - </a:t>
            </a:r>
            <a:r>
              <a:rPr lang="en-US" sz="1200" dirty="0"/>
              <a:t>Provide options to travelers that minimize time spent traveling</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-Travel Time Reliability - Improve efficiency and predictability of travel in the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-Accessibility - Improve traveler’s overall ability to reach key destinations such as jobs, schools, libraries, health care, shopping, and entertainment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-Project delivery time – Be able to deliver identified strategies in a timely manner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-Improve public visibility and build support/momentum for the project</a:t>
            </a:r>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3</a:t>
            </a:fld>
            <a:endParaRPr lang="en-US"/>
          </a:p>
        </p:txBody>
      </p:sp>
    </p:spTree>
    <p:extLst>
      <p:ext uri="{BB962C8B-B14F-4D97-AF65-F5344CB8AC3E}">
        <p14:creationId xmlns:p14="http://schemas.microsoft.com/office/powerpoint/2010/main" val="240462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are taking a collaborative approach to this study with stakeholders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-Local Jurisdictions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-Business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-Federal Highways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Collaboration really is the key to making this project a success.</a:t>
            </a:r>
          </a:p>
          <a:p>
            <a:endParaRPr lang="en-US" dirty="0"/>
          </a:p>
          <a:p>
            <a:r>
              <a:rPr lang="en-US" dirty="0"/>
              <a:t>Currently 11 Cities and 3 Counties are involved in the ICM effort.</a:t>
            </a:r>
          </a:p>
          <a:p>
            <a:endParaRPr lang="en-US" dirty="0"/>
          </a:p>
          <a:p>
            <a:r>
              <a:rPr lang="en-US" dirty="0"/>
              <a:t>Additional goals worth mentioning that require collaboration:</a:t>
            </a:r>
          </a:p>
          <a:p>
            <a:r>
              <a:rPr lang="en-US" dirty="0"/>
              <a:t>Regional Economic Vitality – Use the regional transportation system to foster a thriving, competitive regional economy.</a:t>
            </a:r>
          </a:p>
          <a:p>
            <a:r>
              <a:rPr lang="en-US" dirty="0"/>
              <a:t>Integration and Connectivity - Provide transportation that allows traveler to make efficient and seamless multi-modal trips throughout the region</a:t>
            </a:r>
          </a:p>
          <a:p>
            <a:r>
              <a:rPr lang="en-US" dirty="0"/>
              <a:t>Systems Management – Improve the efficiency of the surface transportation system</a:t>
            </a:r>
          </a:p>
          <a:p>
            <a:r>
              <a:rPr lang="en-US" dirty="0"/>
              <a:t>System Preservation -Maintain transportation infrastructure in a state of good repair</a:t>
            </a:r>
          </a:p>
        </p:txBody>
      </p:sp>
      <p:sp>
        <p:nvSpPr>
          <p:cNvPr id="4" name="Slide Number Placeholder 3"/>
          <p:cNvSpPr>
            <a:spLocks noGrp="1"/>
          </p:cNvSpPr>
          <p:nvPr>
            <p:ph type="sldNum" sz="quarter" idx="10"/>
          </p:nvPr>
        </p:nvSpPr>
        <p:spPr/>
        <p:txBody>
          <a:bodyPr/>
          <a:lstStyle/>
          <a:p>
            <a:fld id="{AFD622E3-0053-45C6-AC97-98A26C2BE6E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38410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widening project focus too narrowly on recurring congestion.</a:t>
            </a:r>
          </a:p>
          <a:p>
            <a:r>
              <a:rPr lang="en-US" dirty="0"/>
              <a:t>When national research has show that non-recurring congestion makes up more than half of all congestion.</a:t>
            </a:r>
          </a:p>
          <a:p>
            <a:r>
              <a:rPr lang="en-US" dirty="0"/>
              <a:t>As we can see bad weather and traffic incidents, as part of non-recurring congestion, are larger culprits in Iowa than nationwide.</a:t>
            </a:r>
          </a:p>
          <a:p>
            <a:r>
              <a:rPr lang="en-US" dirty="0"/>
              <a:t>ICM strategies are more suited for dealing with this non-recurring congestion. </a:t>
            </a:r>
          </a:p>
          <a:p>
            <a:endParaRPr lang="en-US" dirty="0"/>
          </a:p>
          <a:p>
            <a:r>
              <a:rPr lang="en-US" dirty="0"/>
              <a:t>Furthermore: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Des Moines Metro area is one of the fastest growing metros in the 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can no longer afford to always build our way out of congestion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need to find a more sustainable solution to handle the increased traffic demand</a:t>
            </a:r>
            <a:endParaRPr lang="en-US" dirty="0"/>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5</a:t>
            </a:fld>
            <a:endParaRPr lang="en-US"/>
          </a:p>
        </p:txBody>
      </p:sp>
    </p:spTree>
    <p:extLst>
      <p:ext uri="{BB962C8B-B14F-4D97-AF65-F5344CB8AC3E}">
        <p14:creationId xmlns:p14="http://schemas.microsoft.com/office/powerpoint/2010/main" val="993320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ramifications if we don’t use ICM?  Traditional capacity expansions like the CBIS are high in cost and take a lot of space to build.  In Des Moines, building our way out of congestion is limited by the space available and cost prohibitive, since the cost of building many more lane miles of pavement would be expensive.</a:t>
            </a:r>
          </a:p>
        </p:txBody>
      </p:sp>
      <p:sp>
        <p:nvSpPr>
          <p:cNvPr id="4" name="Slide Number Placeholder 3"/>
          <p:cNvSpPr>
            <a:spLocks noGrp="1"/>
          </p:cNvSpPr>
          <p:nvPr>
            <p:ph type="sldNum" sz="quarter" idx="10"/>
          </p:nvPr>
        </p:nvSpPr>
        <p:spPr/>
        <p:txBody>
          <a:bodyPr/>
          <a:lstStyle/>
          <a:p>
            <a:fld id="{38464418-ABC8-4147-8823-9716920390BF}" type="slidenum">
              <a:rPr lang="en-US" smtClean="0"/>
              <a:t>6</a:t>
            </a:fld>
            <a:endParaRPr lang="en-US" dirty="0"/>
          </a:p>
        </p:txBody>
      </p:sp>
    </p:spTree>
    <p:extLst>
      <p:ext uri="{BB962C8B-B14F-4D97-AF65-F5344CB8AC3E}">
        <p14:creationId xmlns:p14="http://schemas.microsoft.com/office/powerpoint/2010/main" val="3867618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study area</a:t>
            </a:r>
          </a:p>
        </p:txBody>
      </p:sp>
      <p:sp>
        <p:nvSpPr>
          <p:cNvPr id="4" name="Slide Number Placeholder 3"/>
          <p:cNvSpPr>
            <a:spLocks noGrp="1"/>
          </p:cNvSpPr>
          <p:nvPr>
            <p:ph type="sldNum" sz="quarter" idx="5"/>
          </p:nvPr>
        </p:nvSpPr>
        <p:spPr/>
        <p:txBody>
          <a:bodyPr/>
          <a:lstStyle/>
          <a:p>
            <a:fld id="{BC1486E5-2565-4A94-B9CD-CA027087F1ED}" type="slidenum">
              <a:rPr lang="en-US" smtClean="0"/>
              <a:t>7</a:t>
            </a:fld>
            <a:endParaRPr lang="en-US"/>
          </a:p>
        </p:txBody>
      </p:sp>
    </p:spTree>
    <p:extLst>
      <p:ext uri="{BB962C8B-B14F-4D97-AF65-F5344CB8AC3E}">
        <p14:creationId xmlns:p14="http://schemas.microsoft.com/office/powerpoint/2010/main" val="508304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ICM fits the Des Moines metro area because it is a philosophy that allows many recurring and non-recurring issues to be addressed.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we conducted needs assessments across the metro,  the needs changed dramatically between the four different quadrants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List some diverse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Poor signal timing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Bottlenecks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Weather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Park and Ride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Pedestrian Mobility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These issues were all identified by our stakeholders at previous workshops.</a:t>
            </a:r>
          </a:p>
          <a:p>
            <a:endParaRPr lang="en-US" dirty="0"/>
          </a:p>
        </p:txBody>
      </p:sp>
      <p:sp>
        <p:nvSpPr>
          <p:cNvPr id="4" name="Slide Number Placeholder 3"/>
          <p:cNvSpPr>
            <a:spLocks noGrp="1"/>
          </p:cNvSpPr>
          <p:nvPr>
            <p:ph type="sldNum" sz="quarter" idx="10"/>
          </p:nvPr>
        </p:nvSpPr>
        <p:spPr/>
        <p:txBody>
          <a:bodyPr/>
          <a:lstStyle/>
          <a:p>
            <a:fld id="{E17B45CD-4900-4F1A-A6EB-F3509817663F}" type="slidenum">
              <a:rPr lang="en-US" smtClean="0"/>
              <a:t>8</a:t>
            </a:fld>
            <a:endParaRPr lang="en-US"/>
          </a:p>
        </p:txBody>
      </p:sp>
    </p:spTree>
    <p:extLst>
      <p:ext uri="{BB962C8B-B14F-4D97-AF65-F5344CB8AC3E}">
        <p14:creationId xmlns:p14="http://schemas.microsoft.com/office/powerpoint/2010/main" val="26955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DOT has identified multiple stakeholders across the metro and will actively engage these groups and the general public throughout the ICM Development process through various: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-Workshops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Public Meetings</a:t>
            </a:r>
          </a:p>
          <a:p>
            <a:endParaRPr lang="en-US" dirty="0"/>
          </a:p>
        </p:txBody>
      </p:sp>
      <p:sp>
        <p:nvSpPr>
          <p:cNvPr id="4" name="Slide Number Placeholder 3"/>
          <p:cNvSpPr>
            <a:spLocks noGrp="1"/>
          </p:cNvSpPr>
          <p:nvPr>
            <p:ph type="sldNum" sz="quarter" idx="5"/>
          </p:nvPr>
        </p:nvSpPr>
        <p:spPr/>
        <p:txBody>
          <a:bodyPr/>
          <a:lstStyle/>
          <a:p>
            <a:fld id="{BC1486E5-2565-4A94-B9CD-CA027087F1ED}" type="slidenum">
              <a:rPr lang="en-US" smtClean="0"/>
              <a:t>9</a:t>
            </a:fld>
            <a:endParaRPr lang="en-US"/>
          </a:p>
        </p:txBody>
      </p:sp>
    </p:spTree>
    <p:extLst>
      <p:ext uri="{BB962C8B-B14F-4D97-AF65-F5344CB8AC3E}">
        <p14:creationId xmlns:p14="http://schemas.microsoft.com/office/powerpoint/2010/main" val="98576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89873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23650834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241279"/>
            <a:ext cx="2037164" cy="714874"/>
          </a:xfrm>
          <a:prstGeom prst="rect">
            <a:avLst/>
          </a:prstGeom>
        </p:spPr>
      </p:pic>
    </p:spTree>
    <p:extLst>
      <p:ext uri="{BB962C8B-B14F-4D97-AF65-F5344CB8AC3E}">
        <p14:creationId xmlns:p14="http://schemas.microsoft.com/office/powerpoint/2010/main" val="428383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61871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4838" y="1172343"/>
            <a:ext cx="2037164" cy="714874"/>
          </a:xfrm>
          <a:prstGeom prst="rect">
            <a:avLst/>
          </a:prstGeom>
        </p:spPr>
      </p:pic>
    </p:spTree>
    <p:extLst>
      <p:ext uri="{BB962C8B-B14F-4D97-AF65-F5344CB8AC3E}">
        <p14:creationId xmlns:p14="http://schemas.microsoft.com/office/powerpoint/2010/main" val="3495097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867388-348F-4474-B2E4-327EDB61D74A}" type="datetime1">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31097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698F1B-B847-48ED-9FD8-E35E9283B0B6}" type="datetime1">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468854" y="5461970"/>
            <a:ext cx="2221338" cy="784908"/>
          </a:xfrm>
          <a:prstGeom prst="rect">
            <a:avLst/>
          </a:prstGeom>
        </p:spPr>
      </p:pic>
    </p:spTree>
    <p:extLst>
      <p:ext uri="{BB962C8B-B14F-4D97-AF65-F5344CB8AC3E}">
        <p14:creationId xmlns:p14="http://schemas.microsoft.com/office/powerpoint/2010/main" val="51230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690688"/>
            <a:ext cx="10515600"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400"/>
            </a:lvl1pPr>
          </a:lstStyle>
          <a:p>
            <a:fld id="{7695E5A3-0343-4548-97CC-61C76477FAA7}" type="slidenum">
              <a:rPr lang="en-US" smtClean="0">
                <a:solidFill>
                  <a:srgbClr val="3C3732">
                    <a:tint val="75000"/>
                  </a:srgbClr>
                </a:solidFill>
              </a:rPr>
              <a:pPr/>
              <a:t>‹#›</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endParaRPr lang="en-US" dirty="0">
              <a:solidFill>
                <a:srgbClr val="3C3732">
                  <a:tint val="75000"/>
                </a:srgbClr>
              </a:solidFill>
            </a:endParaRPr>
          </a:p>
        </p:txBody>
      </p:sp>
      <p:sp>
        <p:nvSpPr>
          <p:cNvPr id="8" name="Rectangle 7"/>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468854" y="5461970"/>
            <a:ext cx="2221338" cy="784908"/>
          </a:xfrm>
          <a:prstGeom prst="rect">
            <a:avLst/>
          </a:prstGeom>
        </p:spPr>
      </p:pic>
    </p:spTree>
    <p:extLst>
      <p:ext uri="{BB962C8B-B14F-4D97-AF65-F5344CB8AC3E}">
        <p14:creationId xmlns:p14="http://schemas.microsoft.com/office/powerpoint/2010/main" val="1862549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400" b="1"/>
            </a:lvl1pPr>
          </a:lstStyle>
          <a:p>
            <a:fld id="{3C06C502-A5FA-4A5F-A987-515EAAC6A2A4}" type="slidenum">
              <a:rPr lang="en-US" smtClean="0">
                <a:solidFill>
                  <a:srgbClr val="3C3732">
                    <a:tint val="75000"/>
                  </a:srgbClr>
                </a:solidFill>
              </a:rPr>
              <a:pPr/>
              <a:t>‹#›</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458925" y="237130"/>
            <a:ext cx="2204759" cy="779049"/>
          </a:xfrm>
          <a:prstGeom prst="rect">
            <a:avLst/>
          </a:prstGeom>
        </p:spPr>
      </p:pic>
    </p:spTree>
    <p:extLst>
      <p:ext uri="{BB962C8B-B14F-4D97-AF65-F5344CB8AC3E}">
        <p14:creationId xmlns:p14="http://schemas.microsoft.com/office/powerpoint/2010/main" val="123607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5" name="Rectangle 14"/>
          <p:cNvSpPr/>
          <p:nvPr userDrawn="1"/>
        </p:nvSpPr>
        <p:spPr>
          <a:xfrm>
            <a:off x="590550" y="0"/>
            <a:ext cx="1160145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590550" y="-4119"/>
            <a:ext cx="11601450" cy="6866238"/>
          </a:xfrm>
          <a:prstGeom prst="rect">
            <a:avLst/>
          </a:prstGeom>
          <a:gradFill flip="none" rotWithShape="1">
            <a:gsLst>
              <a:gs pos="35000">
                <a:schemeClr val="bg1"/>
              </a:gs>
              <a:gs pos="80000">
                <a:schemeClr val="bg1">
                  <a:alpha val="0"/>
                  <a:lumMod val="97000"/>
                  <a:lumOff val="300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14" name="Rectangle 13"/>
          <p:cNvSpPr/>
          <p:nvPr userDrawn="1"/>
        </p:nvSpPr>
        <p:spPr>
          <a:xfrm>
            <a:off x="7216346" y="5276596"/>
            <a:ext cx="4975654" cy="15896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6225" y="5399666"/>
            <a:ext cx="3718875" cy="1314060"/>
          </a:xfrm>
          <a:prstGeom prst="rect">
            <a:avLst/>
          </a:prstGeom>
        </p:spPr>
      </p:pic>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lvl1pPr>
              <a:defRPr sz="1400" b="1"/>
            </a:lvl1pPr>
          </a:lstStyle>
          <a:p>
            <a:fld id="{3C06C502-A5FA-4A5F-A987-515EAAC6A2A4}" type="slidenum">
              <a:rPr lang="en-US" smtClean="0">
                <a:solidFill>
                  <a:srgbClr val="3C3732">
                    <a:tint val="75000"/>
                  </a:srgbClr>
                </a:solidFill>
              </a:rPr>
              <a:pPr/>
              <a:t>‹#›</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831850" y="379708"/>
            <a:ext cx="10515600" cy="4182768"/>
          </a:xfrm>
        </p:spPr>
        <p:txBody>
          <a:bodyPr anchor="b"/>
          <a:lstStyle>
            <a:lvl1pPr>
              <a:defRPr sz="6000"/>
            </a:lvl1pPr>
          </a:lstStyle>
          <a:p>
            <a:r>
              <a:rPr lang="en-US" dirty="0"/>
              <a:t>Click to edit Master title style</a:t>
            </a:r>
          </a:p>
        </p:txBody>
      </p:sp>
    </p:spTree>
    <p:extLst>
      <p:ext uri="{BB962C8B-B14F-4D97-AF65-F5344CB8AC3E}">
        <p14:creationId xmlns:p14="http://schemas.microsoft.com/office/powerpoint/2010/main" val="1012754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lumMod val="40000"/>
                    <a:lumOff val="60000"/>
                  </a:schemeClr>
                </a:solidFill>
              </a:defRPr>
            </a:lvl1pPr>
            <a:lvl2pPr>
              <a:defRPr>
                <a:solidFill>
                  <a:schemeClr val="accent3">
                    <a:lumMod val="40000"/>
                    <a:lumOff val="60000"/>
                  </a:schemeClr>
                </a:solidFill>
              </a:defRPr>
            </a:lvl2pPr>
            <a:lvl3pPr>
              <a:defRPr>
                <a:solidFill>
                  <a:schemeClr val="accent3">
                    <a:lumMod val="40000"/>
                    <a:lumOff val="60000"/>
                  </a:schemeClr>
                </a:solidFill>
              </a:defRPr>
            </a:lvl3pPr>
            <a:lvl4pPr>
              <a:defRPr>
                <a:solidFill>
                  <a:schemeClr val="accent3">
                    <a:lumMod val="40000"/>
                    <a:lumOff val="60000"/>
                  </a:schemeClr>
                </a:solidFill>
              </a:defRPr>
            </a:lvl4pPr>
            <a:lvl5pPr>
              <a:defRPr>
                <a:solidFill>
                  <a:schemeClr val="accent3">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lumMod val="40000"/>
                    <a:lumOff val="60000"/>
                  </a:schemeClr>
                </a:solidFill>
              </a:defRPr>
            </a:lvl1pPr>
            <a:lvl2pPr>
              <a:defRPr>
                <a:solidFill>
                  <a:schemeClr val="accent3">
                    <a:lumMod val="40000"/>
                    <a:lumOff val="60000"/>
                  </a:schemeClr>
                </a:solidFill>
              </a:defRPr>
            </a:lvl2pPr>
            <a:lvl3pPr>
              <a:defRPr>
                <a:solidFill>
                  <a:schemeClr val="accent3">
                    <a:lumMod val="40000"/>
                    <a:lumOff val="60000"/>
                  </a:schemeClr>
                </a:solidFill>
              </a:defRPr>
            </a:lvl3pPr>
            <a:lvl4pPr>
              <a:defRPr>
                <a:solidFill>
                  <a:schemeClr val="accent3">
                    <a:lumMod val="40000"/>
                    <a:lumOff val="60000"/>
                  </a:schemeClr>
                </a:solidFill>
              </a:defRPr>
            </a:lvl4pPr>
            <a:lvl5pPr>
              <a:defRPr>
                <a:solidFill>
                  <a:schemeClr val="accent3">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023E54E-39C2-4F0C-B5C2-24240FB81010}" type="datetime1">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145601582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310352" y="5463857"/>
            <a:ext cx="2538342" cy="714874"/>
          </a:xfrm>
          <a:prstGeom prst="rect">
            <a:avLst/>
          </a:prstGeom>
        </p:spPr>
      </p:pic>
    </p:spTree>
    <p:extLst>
      <p:ext uri="{BB962C8B-B14F-4D97-AF65-F5344CB8AC3E}">
        <p14:creationId xmlns:p14="http://schemas.microsoft.com/office/powerpoint/2010/main" val="4181461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FADC9-FA86-4637-ACF4-929347DB123B}" type="datetime1">
              <a:rPr lang="en-US" smtClean="0">
                <a:solidFill>
                  <a:srgbClr val="3C3732">
                    <a:tint val="75000"/>
                  </a:srgbClr>
                </a:solidFill>
              </a:rPr>
              <a:pPr/>
              <a:t>4/6/2020</a:t>
            </a:fld>
            <a:endParaRPr lang="en-US" dirty="0">
              <a:solidFill>
                <a:srgbClr val="3C3732">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C3732">
                  <a:tint val="75000"/>
                </a:srgbClr>
              </a:solidFill>
            </a:endParaRPr>
          </a:p>
        </p:txBody>
      </p:sp>
      <p:sp>
        <p:nvSpPr>
          <p:cNvPr id="9" name="Slide Number Placeholder 8"/>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4" name="Picture 13"/>
          <p:cNvPicPr/>
          <p:nvPr userDrawn="1"/>
        </p:nvPicPr>
        <p:blipFill>
          <a:blip r:embed="rId2">
            <a:extLst>
              <a:ext uri="{28A0092B-C50C-407E-A947-70E740481C1C}">
                <a14:useLocalDpi xmlns:a14="http://schemas.microsoft.com/office/drawing/2010/main" val="0"/>
              </a:ext>
            </a:extLst>
          </a:blip>
          <a:stretch>
            <a:fillRect/>
          </a:stretch>
        </p:blipFill>
        <p:spPr>
          <a:xfrm>
            <a:off x="468854" y="5461970"/>
            <a:ext cx="2221338" cy="784908"/>
          </a:xfrm>
          <a:prstGeom prst="rect">
            <a:avLst/>
          </a:prstGeom>
        </p:spPr>
      </p:pic>
    </p:spTree>
    <p:extLst>
      <p:ext uri="{BB962C8B-B14F-4D97-AF65-F5344CB8AC3E}">
        <p14:creationId xmlns:p14="http://schemas.microsoft.com/office/powerpoint/2010/main" val="327369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9645CD-FA9F-4EAC-AFFF-CCEBC19A2599}" type="datetime1">
              <a:rPr lang="en-US" smtClean="0">
                <a:solidFill>
                  <a:srgbClr val="3C3732">
                    <a:tint val="75000"/>
                  </a:srgbClr>
                </a:solidFill>
              </a:rPr>
              <a:pPr/>
              <a:t>4/6/2020</a:t>
            </a:fld>
            <a:endParaRPr lang="en-US" dirty="0">
              <a:solidFill>
                <a:srgbClr val="3C3732">
                  <a:tint val="75000"/>
                </a:srgbClr>
              </a:solidFill>
            </a:endParaRPr>
          </a:p>
        </p:txBody>
      </p:sp>
      <p:sp>
        <p:nvSpPr>
          <p:cNvPr id="4" name="Footer Placeholder 3"/>
          <p:cNvSpPr>
            <a:spLocks noGrp="1"/>
          </p:cNvSpPr>
          <p:nvPr>
            <p:ph type="ftr" sz="quarter" idx="11"/>
          </p:nvPr>
        </p:nvSpPr>
        <p:spPr/>
        <p:txBody>
          <a:bodyPr/>
          <a:lstStyle/>
          <a:p>
            <a:endParaRPr lang="en-US" dirty="0">
              <a:solidFill>
                <a:srgbClr val="3C3732">
                  <a:tint val="75000"/>
                </a:srgbClr>
              </a:solidFill>
            </a:endParaRPr>
          </a:p>
        </p:txBody>
      </p:sp>
      <p:sp>
        <p:nvSpPr>
          <p:cNvPr id="5" name="Slide Number Placeholder 4"/>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245977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Date Placeholder 1"/>
          <p:cNvSpPr>
            <a:spLocks noGrp="1"/>
          </p:cNvSpPr>
          <p:nvPr>
            <p:ph type="dt" sz="half" idx="10"/>
          </p:nvPr>
        </p:nvSpPr>
        <p:spPr/>
        <p:txBody>
          <a:bodyPr/>
          <a:lstStyle/>
          <a:p>
            <a:fld id="{EECD87F0-2C4D-40E6-8EC7-FDB811E560E8}" type="datetime1">
              <a:rPr lang="en-US" smtClean="0">
                <a:solidFill>
                  <a:srgbClr val="3C3732">
                    <a:tint val="75000"/>
                  </a:srgbClr>
                </a:solidFill>
              </a:rPr>
              <a:pPr/>
              <a:t>4/6/2020</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9" name="Picture 8"/>
          <p:cNvPicPr/>
          <p:nvPr userDrawn="1"/>
        </p:nvPicPr>
        <p:blipFill>
          <a:blip r:embed="rId3">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1130777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9B4BA-C030-4FB3-8171-994C14ACE3B0}" type="datetime1">
              <a:rPr lang="en-US" smtClean="0">
                <a:solidFill>
                  <a:srgbClr val="3C3732">
                    <a:tint val="75000"/>
                  </a:srgbClr>
                </a:solidFill>
              </a:rPr>
              <a:pPr/>
              <a:t>4/6/2020</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546842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tx2">
                    <a:lumMod val="40000"/>
                    <a:lumOff val="60000"/>
                  </a:schemeClr>
                </a:solidFill>
              </a:defRPr>
            </a:lvl1pPr>
            <a:lvl2pPr>
              <a:defRPr sz="2800">
                <a:solidFill>
                  <a:schemeClr val="tx2">
                    <a:lumMod val="40000"/>
                    <a:lumOff val="60000"/>
                  </a:schemeClr>
                </a:solidFill>
              </a:defRPr>
            </a:lvl2pPr>
            <a:lvl3pPr>
              <a:defRPr sz="2400">
                <a:solidFill>
                  <a:schemeClr val="tx2">
                    <a:lumMod val="40000"/>
                    <a:lumOff val="60000"/>
                  </a:schemeClr>
                </a:solidFill>
              </a:defRPr>
            </a:lvl3pPr>
            <a:lvl4pPr>
              <a:defRPr sz="2000">
                <a:solidFill>
                  <a:schemeClr val="tx2">
                    <a:lumMod val="40000"/>
                    <a:lumOff val="60000"/>
                  </a:schemeClr>
                </a:solidFill>
              </a:defRPr>
            </a:lvl4pPr>
            <a:lvl5pPr>
              <a:defRPr sz="2000">
                <a:solidFill>
                  <a:schemeClr val="tx2">
                    <a:lumMod val="40000"/>
                    <a:lumOff val="6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4E0B621-1DFB-4FCC-9CC5-E5A11A1C602A}" type="datetime1">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3622283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21C0A0-A591-4CD5-A8EB-203339FAD33E}" type="datetime1">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458925" y="237130"/>
            <a:ext cx="2204759" cy="779049"/>
          </a:xfrm>
          <a:prstGeom prst="rect">
            <a:avLst/>
          </a:prstGeom>
        </p:spPr>
      </p:pic>
    </p:spTree>
    <p:extLst>
      <p:ext uri="{BB962C8B-B14F-4D97-AF65-F5344CB8AC3E}">
        <p14:creationId xmlns:p14="http://schemas.microsoft.com/office/powerpoint/2010/main" val="159129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A0C8D-93C1-4B11-955E-FED51E3F62C2}" type="datetime1">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584563" y="5993608"/>
            <a:ext cx="2204759" cy="779049"/>
          </a:xfrm>
          <a:prstGeom prst="rect">
            <a:avLst/>
          </a:prstGeom>
        </p:spPr>
      </p:pic>
    </p:spTree>
    <p:extLst>
      <p:ext uri="{BB962C8B-B14F-4D97-AF65-F5344CB8AC3E}">
        <p14:creationId xmlns:p14="http://schemas.microsoft.com/office/powerpoint/2010/main" val="1458527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0E56B-6B7B-4BBC-AB2C-3F3181BBD729}" type="datetime1">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rot="5400000">
            <a:off x="46424" y="1099658"/>
            <a:ext cx="2204759" cy="779049"/>
          </a:xfrm>
          <a:prstGeom prst="rect">
            <a:avLst/>
          </a:prstGeom>
        </p:spPr>
      </p:pic>
    </p:spTree>
    <p:extLst>
      <p:ext uri="{BB962C8B-B14F-4D97-AF65-F5344CB8AC3E}">
        <p14:creationId xmlns:p14="http://schemas.microsoft.com/office/powerpoint/2010/main" val="3894358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1292035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548061" y="5463856"/>
            <a:ext cx="2317602" cy="803129"/>
          </a:xfrm>
          <a:prstGeom prst="rect">
            <a:avLst/>
          </a:prstGeom>
        </p:spPr>
      </p:pic>
    </p:spTree>
    <p:extLst>
      <p:ext uri="{BB962C8B-B14F-4D97-AF65-F5344CB8AC3E}">
        <p14:creationId xmlns:p14="http://schemas.microsoft.com/office/powerpoint/2010/main" val="134664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560941" y="5463857"/>
            <a:ext cx="2037164" cy="714874"/>
          </a:xfrm>
          <a:prstGeom prst="rect">
            <a:avLst/>
          </a:prstGeom>
        </p:spPr>
      </p:pic>
    </p:spTree>
    <p:extLst>
      <p:ext uri="{BB962C8B-B14F-4D97-AF65-F5344CB8AC3E}">
        <p14:creationId xmlns:p14="http://schemas.microsoft.com/office/powerpoint/2010/main" val="3059402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10" name="Rectangle 9"/>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548061" y="5463856"/>
            <a:ext cx="2317602" cy="803129"/>
          </a:xfrm>
          <a:prstGeom prst="rect">
            <a:avLst/>
          </a:prstGeom>
        </p:spPr>
      </p:pic>
    </p:spTree>
    <p:extLst>
      <p:ext uri="{BB962C8B-B14F-4D97-AF65-F5344CB8AC3E}">
        <p14:creationId xmlns:p14="http://schemas.microsoft.com/office/powerpoint/2010/main" val="4205375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9475479" y="236493"/>
            <a:ext cx="2317602" cy="803129"/>
          </a:xfrm>
          <a:prstGeom prst="rect">
            <a:avLst/>
          </a:prstGeom>
        </p:spPr>
      </p:pic>
    </p:spTree>
    <p:extLst>
      <p:ext uri="{BB962C8B-B14F-4D97-AF65-F5344CB8AC3E}">
        <p14:creationId xmlns:p14="http://schemas.microsoft.com/office/powerpoint/2010/main" val="2868590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9533871" y="5990272"/>
            <a:ext cx="2317602" cy="803129"/>
          </a:xfrm>
          <a:prstGeom prst="rect">
            <a:avLst/>
          </a:prstGeom>
        </p:spPr>
      </p:pic>
    </p:spTree>
    <p:extLst>
      <p:ext uri="{BB962C8B-B14F-4D97-AF65-F5344CB8AC3E}">
        <p14:creationId xmlns:p14="http://schemas.microsoft.com/office/powerpoint/2010/main" val="215211216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C3732">
                  <a:tint val="75000"/>
                </a:srgbClr>
              </a:solidFill>
            </a:endParaRPr>
          </a:p>
        </p:txBody>
      </p:sp>
      <p:sp>
        <p:nvSpPr>
          <p:cNvPr id="9" name="Slide Number Placeholder 8"/>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3" name="Picture 12"/>
          <p:cNvPicPr/>
          <p:nvPr userDrawn="1"/>
        </p:nvPicPr>
        <p:blipFill>
          <a:blip r:embed="rId2" cstate="print">
            <a:extLst>
              <a:ext uri="{28A0092B-C50C-407E-A947-70E740481C1C}">
                <a14:useLocalDpi xmlns:a14="http://schemas.microsoft.com/office/drawing/2010/main" val="0"/>
              </a:ext>
            </a:extLst>
          </a:blip>
          <a:stretch>
            <a:fillRect/>
          </a:stretch>
        </p:blipFill>
        <p:spPr>
          <a:xfrm>
            <a:off x="426875" y="5463856"/>
            <a:ext cx="2317602" cy="803129"/>
          </a:xfrm>
          <a:prstGeom prst="rect">
            <a:avLst/>
          </a:prstGeom>
        </p:spPr>
      </p:pic>
    </p:spTree>
    <p:extLst>
      <p:ext uri="{BB962C8B-B14F-4D97-AF65-F5344CB8AC3E}">
        <p14:creationId xmlns:p14="http://schemas.microsoft.com/office/powerpoint/2010/main" val="2832186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Date Placeholder 2"/>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4" name="Footer Placeholder 3"/>
          <p:cNvSpPr>
            <a:spLocks noGrp="1"/>
          </p:cNvSpPr>
          <p:nvPr>
            <p:ph type="ftr" sz="quarter" idx="11"/>
          </p:nvPr>
        </p:nvSpPr>
        <p:spPr/>
        <p:txBody>
          <a:bodyPr/>
          <a:lstStyle/>
          <a:p>
            <a:endParaRPr lang="en-US" dirty="0">
              <a:solidFill>
                <a:srgbClr val="3C3732">
                  <a:tint val="75000"/>
                </a:srgbClr>
              </a:solidFill>
            </a:endParaRPr>
          </a:p>
        </p:txBody>
      </p:sp>
      <p:sp>
        <p:nvSpPr>
          <p:cNvPr id="5" name="Slide Number Placeholder 4"/>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9509725" y="5982109"/>
            <a:ext cx="2317602" cy="803129"/>
          </a:xfrm>
          <a:prstGeom prst="rect">
            <a:avLst/>
          </a:prstGeom>
        </p:spPr>
      </p:pic>
    </p:spTree>
    <p:extLst>
      <p:ext uri="{BB962C8B-B14F-4D97-AF65-F5344CB8AC3E}">
        <p14:creationId xmlns:p14="http://schemas.microsoft.com/office/powerpoint/2010/main" val="3840787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Date Placeholder 1"/>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0" name="Picture 9"/>
          <p:cNvPicPr/>
          <p:nvPr userDrawn="1"/>
        </p:nvPicPr>
        <p:blipFill>
          <a:blip r:embed="rId3" cstate="print">
            <a:extLst>
              <a:ext uri="{28A0092B-C50C-407E-A947-70E740481C1C}">
                <a14:useLocalDpi xmlns:a14="http://schemas.microsoft.com/office/drawing/2010/main" val="0"/>
              </a:ext>
            </a:extLst>
          </a:blip>
          <a:stretch>
            <a:fillRect/>
          </a:stretch>
        </p:blipFill>
        <p:spPr>
          <a:xfrm>
            <a:off x="9493397" y="5981568"/>
            <a:ext cx="2317602" cy="803129"/>
          </a:xfrm>
          <a:prstGeom prst="rect">
            <a:avLst/>
          </a:prstGeom>
        </p:spPr>
      </p:pic>
    </p:spTree>
    <p:extLst>
      <p:ext uri="{BB962C8B-B14F-4D97-AF65-F5344CB8AC3E}">
        <p14:creationId xmlns:p14="http://schemas.microsoft.com/office/powerpoint/2010/main" val="3439791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1511716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9445465" y="5982109"/>
            <a:ext cx="2317602" cy="803129"/>
          </a:xfrm>
          <a:prstGeom prst="rect">
            <a:avLst/>
          </a:prstGeom>
        </p:spPr>
      </p:pic>
    </p:spTree>
    <p:extLst>
      <p:ext uri="{BB962C8B-B14F-4D97-AF65-F5344CB8AC3E}">
        <p14:creationId xmlns:p14="http://schemas.microsoft.com/office/powerpoint/2010/main" val="240643128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9469502" y="234350"/>
            <a:ext cx="2317602" cy="803129"/>
          </a:xfrm>
          <a:prstGeom prst="rect">
            <a:avLst/>
          </a:prstGeom>
        </p:spPr>
      </p:pic>
    </p:spTree>
    <p:extLst>
      <p:ext uri="{BB962C8B-B14F-4D97-AF65-F5344CB8AC3E}">
        <p14:creationId xmlns:p14="http://schemas.microsoft.com/office/powerpoint/2010/main" val="2801709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9386914" y="5994041"/>
            <a:ext cx="2317602" cy="803129"/>
          </a:xfrm>
          <a:prstGeom prst="rect">
            <a:avLst/>
          </a:prstGeom>
        </p:spPr>
      </p:pic>
    </p:spTree>
    <p:extLst>
      <p:ext uri="{BB962C8B-B14F-4D97-AF65-F5344CB8AC3E}">
        <p14:creationId xmlns:p14="http://schemas.microsoft.com/office/powerpoint/2010/main" val="57506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DBFE97-68C7-49C3-B7C4-B6891C3130B2}"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241279"/>
            <a:ext cx="2037164" cy="714874"/>
          </a:xfrm>
          <a:prstGeom prst="rect">
            <a:avLst/>
          </a:prstGeom>
        </p:spPr>
      </p:pic>
    </p:spTree>
    <p:extLst>
      <p:ext uri="{BB962C8B-B14F-4D97-AF65-F5344CB8AC3E}">
        <p14:creationId xmlns:p14="http://schemas.microsoft.com/office/powerpoint/2010/main" val="810342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5172" y="1115334"/>
            <a:ext cx="2317602" cy="803129"/>
          </a:xfrm>
          <a:prstGeom prst="rect">
            <a:avLst/>
          </a:prstGeom>
        </p:spPr>
      </p:pic>
    </p:spTree>
    <p:extLst>
      <p:ext uri="{BB962C8B-B14F-4D97-AF65-F5344CB8AC3E}">
        <p14:creationId xmlns:p14="http://schemas.microsoft.com/office/powerpoint/2010/main" val="3639441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833081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548061" y="5463856"/>
            <a:ext cx="2317602" cy="803129"/>
          </a:xfrm>
          <a:prstGeom prst="rect">
            <a:avLst/>
          </a:prstGeom>
        </p:spPr>
      </p:pic>
    </p:spTree>
    <p:extLst>
      <p:ext uri="{BB962C8B-B14F-4D97-AF65-F5344CB8AC3E}">
        <p14:creationId xmlns:p14="http://schemas.microsoft.com/office/powerpoint/2010/main" val="2165473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10" name="Rectangle 9"/>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548061" y="5463856"/>
            <a:ext cx="2317602" cy="803129"/>
          </a:xfrm>
          <a:prstGeom prst="rect">
            <a:avLst/>
          </a:prstGeom>
        </p:spPr>
      </p:pic>
    </p:spTree>
    <p:extLst>
      <p:ext uri="{BB962C8B-B14F-4D97-AF65-F5344CB8AC3E}">
        <p14:creationId xmlns:p14="http://schemas.microsoft.com/office/powerpoint/2010/main" val="34347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9475479" y="236493"/>
            <a:ext cx="2317602" cy="803129"/>
          </a:xfrm>
          <a:prstGeom prst="rect">
            <a:avLst/>
          </a:prstGeom>
        </p:spPr>
      </p:pic>
    </p:spTree>
    <p:extLst>
      <p:ext uri="{BB962C8B-B14F-4D97-AF65-F5344CB8AC3E}">
        <p14:creationId xmlns:p14="http://schemas.microsoft.com/office/powerpoint/2010/main" val="2122045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9533871" y="5990272"/>
            <a:ext cx="2317602" cy="803129"/>
          </a:xfrm>
          <a:prstGeom prst="rect">
            <a:avLst/>
          </a:prstGeom>
        </p:spPr>
      </p:pic>
    </p:spTree>
    <p:extLst>
      <p:ext uri="{BB962C8B-B14F-4D97-AF65-F5344CB8AC3E}">
        <p14:creationId xmlns:p14="http://schemas.microsoft.com/office/powerpoint/2010/main" val="271491989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Title 1"/>
          <p:cNvSpPr>
            <a:spLocks noGrp="1"/>
          </p:cNvSpPr>
          <p:nvPr>
            <p:ph type="title"/>
          </p:nvPr>
        </p:nvSpPr>
        <p:spPr>
          <a:xfrm>
            <a:off x="839788" y="365125"/>
            <a:ext cx="10515600" cy="1325563"/>
          </a:xfrm>
        </p:spPr>
        <p:txBody>
          <a:bodyPr>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8" name="Footer Placeholder 7"/>
          <p:cNvSpPr>
            <a:spLocks noGrp="1"/>
          </p:cNvSpPr>
          <p:nvPr>
            <p:ph type="ftr" sz="quarter" idx="11"/>
          </p:nvPr>
        </p:nvSpPr>
        <p:spPr/>
        <p:txBody>
          <a:bodyPr/>
          <a:lstStyle/>
          <a:p>
            <a:endParaRPr lang="en-US" dirty="0">
              <a:solidFill>
                <a:srgbClr val="3C3732">
                  <a:tint val="75000"/>
                </a:srgbClr>
              </a:solidFill>
            </a:endParaRPr>
          </a:p>
        </p:txBody>
      </p:sp>
      <p:sp>
        <p:nvSpPr>
          <p:cNvPr id="9" name="Slide Number Placeholder 8"/>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3" name="Picture 12"/>
          <p:cNvPicPr/>
          <p:nvPr userDrawn="1"/>
        </p:nvPicPr>
        <p:blipFill>
          <a:blip r:embed="rId2" cstate="print">
            <a:extLst>
              <a:ext uri="{28A0092B-C50C-407E-A947-70E740481C1C}">
                <a14:useLocalDpi xmlns:a14="http://schemas.microsoft.com/office/drawing/2010/main" val="0"/>
              </a:ext>
            </a:extLst>
          </a:blip>
          <a:stretch>
            <a:fillRect/>
          </a:stretch>
        </p:blipFill>
        <p:spPr>
          <a:xfrm>
            <a:off x="426875" y="5463856"/>
            <a:ext cx="2317602" cy="803129"/>
          </a:xfrm>
          <a:prstGeom prst="rect">
            <a:avLst/>
          </a:prstGeom>
        </p:spPr>
      </p:pic>
    </p:spTree>
    <p:extLst>
      <p:ext uri="{BB962C8B-B14F-4D97-AF65-F5344CB8AC3E}">
        <p14:creationId xmlns:p14="http://schemas.microsoft.com/office/powerpoint/2010/main" val="2751516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Date Placeholder 2"/>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4" name="Footer Placeholder 3"/>
          <p:cNvSpPr>
            <a:spLocks noGrp="1"/>
          </p:cNvSpPr>
          <p:nvPr>
            <p:ph type="ftr" sz="quarter" idx="11"/>
          </p:nvPr>
        </p:nvSpPr>
        <p:spPr/>
        <p:txBody>
          <a:bodyPr/>
          <a:lstStyle/>
          <a:p>
            <a:endParaRPr lang="en-US" dirty="0">
              <a:solidFill>
                <a:srgbClr val="3C3732">
                  <a:tint val="75000"/>
                </a:srgbClr>
              </a:solidFill>
            </a:endParaRPr>
          </a:p>
        </p:txBody>
      </p:sp>
      <p:sp>
        <p:nvSpPr>
          <p:cNvPr id="5" name="Slide Number Placeholder 4"/>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9509725" y="5982109"/>
            <a:ext cx="2317602" cy="803129"/>
          </a:xfrm>
          <a:prstGeom prst="rect">
            <a:avLst/>
          </a:prstGeom>
        </p:spPr>
      </p:pic>
    </p:spTree>
    <p:extLst>
      <p:ext uri="{BB962C8B-B14F-4D97-AF65-F5344CB8AC3E}">
        <p14:creationId xmlns:p14="http://schemas.microsoft.com/office/powerpoint/2010/main" val="498955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Date Placeholder 1"/>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0" name="Picture 9"/>
          <p:cNvPicPr/>
          <p:nvPr userDrawn="1"/>
        </p:nvPicPr>
        <p:blipFill>
          <a:blip r:embed="rId3" cstate="print">
            <a:extLst>
              <a:ext uri="{28A0092B-C50C-407E-A947-70E740481C1C}">
                <a14:useLocalDpi xmlns:a14="http://schemas.microsoft.com/office/drawing/2010/main" val="0"/>
              </a:ext>
            </a:extLst>
          </a:blip>
          <a:stretch>
            <a:fillRect/>
          </a:stretch>
        </p:blipFill>
        <p:spPr>
          <a:xfrm>
            <a:off x="9493397" y="5981568"/>
            <a:ext cx="2317602" cy="803129"/>
          </a:xfrm>
          <a:prstGeom prst="rect">
            <a:avLst/>
          </a:prstGeom>
        </p:spPr>
      </p:pic>
    </p:spTree>
    <p:extLst>
      <p:ext uri="{BB962C8B-B14F-4D97-AF65-F5344CB8AC3E}">
        <p14:creationId xmlns:p14="http://schemas.microsoft.com/office/powerpoint/2010/main" val="4201696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3" name="Footer Placeholder 2"/>
          <p:cNvSpPr>
            <a:spLocks noGrp="1"/>
          </p:cNvSpPr>
          <p:nvPr>
            <p:ph type="ftr" sz="quarter" idx="11"/>
          </p:nvPr>
        </p:nvSpPr>
        <p:spPr/>
        <p:txBody>
          <a:bodyPr/>
          <a:lstStyle/>
          <a:p>
            <a:endParaRPr lang="en-US" dirty="0">
              <a:solidFill>
                <a:srgbClr val="3C3732">
                  <a:tint val="75000"/>
                </a:srgbClr>
              </a:solidFill>
            </a:endParaRPr>
          </a:p>
        </p:txBody>
      </p:sp>
      <p:sp>
        <p:nvSpPr>
          <p:cNvPr id="4" name="Slide Number Placeholder 3"/>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123357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DBFE97-68C7-49C3-B7C4-B6891C3130B2}"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Tree>
    <p:extLst>
      <p:ext uri="{BB962C8B-B14F-4D97-AF65-F5344CB8AC3E}">
        <p14:creationId xmlns:p14="http://schemas.microsoft.com/office/powerpoint/2010/main" val="721141884"/>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9445465" y="5982109"/>
            <a:ext cx="2317602" cy="803129"/>
          </a:xfrm>
          <a:prstGeom prst="rect">
            <a:avLst/>
          </a:prstGeom>
        </p:spPr>
      </p:pic>
    </p:spTree>
    <p:extLst>
      <p:ext uri="{BB962C8B-B14F-4D97-AF65-F5344CB8AC3E}">
        <p14:creationId xmlns:p14="http://schemas.microsoft.com/office/powerpoint/2010/main" val="199585326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3C3732">
                  <a:tint val="75000"/>
                </a:srgbClr>
              </a:solidFill>
            </a:endParaRPr>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9469502" y="234350"/>
            <a:ext cx="2317602" cy="803129"/>
          </a:xfrm>
          <a:prstGeom prst="rect">
            <a:avLst/>
          </a:prstGeom>
        </p:spPr>
      </p:pic>
    </p:spTree>
    <p:extLst>
      <p:ext uri="{BB962C8B-B14F-4D97-AF65-F5344CB8AC3E}">
        <p14:creationId xmlns:p14="http://schemas.microsoft.com/office/powerpoint/2010/main" val="303304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9386914" y="5994041"/>
            <a:ext cx="2317602" cy="803129"/>
          </a:xfrm>
          <a:prstGeom prst="rect">
            <a:avLst/>
          </a:prstGeom>
        </p:spPr>
      </p:pic>
    </p:spTree>
    <p:extLst>
      <p:ext uri="{BB962C8B-B14F-4D97-AF65-F5344CB8AC3E}">
        <p14:creationId xmlns:p14="http://schemas.microsoft.com/office/powerpoint/2010/main" val="342073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11"/>
          </p:nvPr>
        </p:nvSpPr>
        <p:spPr/>
        <p:txBody>
          <a:bodyPr/>
          <a:lstStyle/>
          <a:p>
            <a:endParaRPr lang="en-US" dirty="0">
              <a:solidFill>
                <a:srgbClr val="3C3732">
                  <a:tint val="75000"/>
                </a:srgbClr>
              </a:solidFill>
            </a:endParaRPr>
          </a:p>
        </p:txBody>
      </p:sp>
      <p:sp>
        <p:nvSpPr>
          <p:cNvPr id="6" name="Slide Number Placeholder 5"/>
          <p:cNvSpPr>
            <a:spLocks noGrp="1"/>
          </p:cNvSpPr>
          <p:nvPr>
            <p:ph type="sldNum" sz="quarter" idx="12"/>
          </p:nvPr>
        </p:nvSpPr>
        <p:spPr/>
        <p:txBody>
          <a:body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FFFFFF"/>
              </a:solidFill>
            </a:endParaRPr>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5172" y="1115334"/>
            <a:ext cx="2317602" cy="803129"/>
          </a:xfrm>
          <a:prstGeom prst="rect">
            <a:avLst/>
          </a:prstGeom>
        </p:spPr>
      </p:pic>
    </p:spTree>
    <p:extLst>
      <p:ext uri="{BB962C8B-B14F-4D97-AF65-F5344CB8AC3E}">
        <p14:creationId xmlns:p14="http://schemas.microsoft.com/office/powerpoint/2010/main" val="39654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560941" y="5463857"/>
            <a:ext cx="2037164" cy="714874"/>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DBFE97-68C7-49C3-B7C4-B6891C3130B2}" type="datetimeFigureOut">
              <a:rPr lang="en-US" smtClean="0"/>
              <a:t>4/6/2020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49119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BFE97-68C7-49C3-B7C4-B6891C3130B2}" type="datetimeFigureOut">
              <a:rPr lang="en-US" smtClean="0"/>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3258D-8ADF-4104-8549-480AC594DB7C}" type="slidenum">
              <a:rPr lang="en-US" smtClean="0"/>
              <a:t>‹#›</a:t>
            </a:fld>
            <a:endParaRPr lang="en-US"/>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Tree>
    <p:extLst>
      <p:ext uri="{BB962C8B-B14F-4D97-AF65-F5344CB8AC3E}">
        <p14:creationId xmlns:p14="http://schemas.microsoft.com/office/powerpoint/2010/main" val="379610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3" cstate="print">
            <a:extLst>
              <a:ext uri="{28A0092B-C50C-407E-A947-70E740481C1C}">
                <a14:useLocalDpi xmlns:a14="http://schemas.microsoft.com/office/drawing/2010/main" val="0"/>
              </a:ext>
            </a:extLst>
          </a:blip>
          <a:stretch>
            <a:fillRect/>
          </a:stretch>
        </p:blipFill>
        <p:spPr>
          <a:xfrm>
            <a:off x="9637503" y="6006601"/>
            <a:ext cx="2037164" cy="714874"/>
          </a:xfrm>
          <a:prstGeom prst="rect">
            <a:avLst/>
          </a:prstGeom>
        </p:spPr>
      </p:pic>
      <p:sp>
        <p:nvSpPr>
          <p:cNvPr id="2" name="Date Placeholder 1"/>
          <p:cNvSpPr>
            <a:spLocks noGrp="1"/>
          </p:cNvSpPr>
          <p:nvPr>
            <p:ph type="dt" sz="half" idx="10"/>
          </p:nvPr>
        </p:nvSpPr>
        <p:spPr/>
        <p:txBody>
          <a:bodyPr/>
          <a:lstStyle/>
          <a:p>
            <a:fld id="{A6DBFE97-68C7-49C3-B7C4-B6891C3130B2}" type="datetimeFigureOut">
              <a:rPr lang="en-US" smtClean="0"/>
              <a:t>4/6/2020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8640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BFE97-68C7-49C3-B7C4-B6891C3130B2}" type="datetimeFigureOut">
              <a:rPr lang="en-US" smtClean="0"/>
              <a:t>4/6/2020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133871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BFE97-68C7-49C3-B7C4-B6891C3130B2}" type="datetimeFigureOut">
              <a:rPr lang="en-US" smtClean="0"/>
              <a:t>4/6/2020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t>‹#›</a:t>
            </a:fld>
            <a:endParaRPr lang="en-US"/>
          </a:p>
        </p:txBody>
      </p:sp>
    </p:spTree>
    <p:extLst>
      <p:ext uri="{BB962C8B-B14F-4D97-AF65-F5344CB8AC3E}">
        <p14:creationId xmlns:p14="http://schemas.microsoft.com/office/powerpoint/2010/main" val="30851670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BE23B-82BE-42F8-9CF2-C65573C2B910}" type="datetime1">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C3732">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915948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C3732">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189877434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BFE97-68C7-49C3-B7C4-B6891C3130B2}" type="datetimeFigureOut">
              <a:rPr lang="en-US" smtClean="0">
                <a:solidFill>
                  <a:srgbClr val="3C3732">
                    <a:tint val="75000"/>
                  </a:srgbClr>
                </a:solidFill>
              </a:rPr>
              <a:pPr/>
              <a:t>4/6/2020</a:t>
            </a:fld>
            <a:endParaRPr lang="en-US" dirty="0">
              <a:solidFill>
                <a:srgbClr val="3C3732">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C3732">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solidFill>
                  <a:srgbClr val="3C3732">
                    <a:tint val="75000"/>
                  </a:srgbClr>
                </a:solidFill>
              </a:rPr>
              <a:pPr/>
              <a:t>‹#›</a:t>
            </a:fld>
            <a:endParaRPr lang="en-US" dirty="0">
              <a:solidFill>
                <a:srgbClr val="3C3732">
                  <a:tint val="75000"/>
                </a:srgbClr>
              </a:solidFill>
            </a:endParaRPr>
          </a:p>
        </p:txBody>
      </p:sp>
    </p:spTree>
    <p:extLst>
      <p:ext uri="{BB962C8B-B14F-4D97-AF65-F5344CB8AC3E}">
        <p14:creationId xmlns:p14="http://schemas.microsoft.com/office/powerpoint/2010/main" val="298453575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hyperlink" Target="mailto:neal.fobian@iowadot.us"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713258D-8ADF-4104-8549-480AC594DB7C}" type="slidenum">
              <a:rPr lang="en-US" smtClean="0">
                <a:solidFill>
                  <a:srgbClr val="3C3732">
                    <a:tint val="75000"/>
                  </a:srgbClr>
                </a:solidFill>
              </a:rPr>
              <a:pPr/>
              <a:t>1</a:t>
            </a:fld>
            <a:endParaRPr lang="en-US" dirty="0">
              <a:solidFill>
                <a:srgbClr val="3C3732">
                  <a:tint val="75000"/>
                </a:srgbClr>
              </a:solidFill>
            </a:endParaRPr>
          </a:p>
        </p:txBody>
      </p:sp>
      <p:sp>
        <p:nvSpPr>
          <p:cNvPr id="9" name="Text Placeholder 8"/>
          <p:cNvSpPr>
            <a:spLocks noGrp="1"/>
          </p:cNvSpPr>
          <p:nvPr>
            <p:ph type="body" idx="1"/>
          </p:nvPr>
        </p:nvSpPr>
        <p:spPr/>
        <p:txBody>
          <a:bodyPr/>
          <a:lstStyle/>
          <a:p>
            <a:r>
              <a:rPr lang="en-US" dirty="0"/>
              <a:t>April 13, 2020</a:t>
            </a:r>
          </a:p>
          <a:p>
            <a:r>
              <a:rPr lang="en-US" sz="2800" dirty="0"/>
              <a:t>Iowa Transportation Commission</a:t>
            </a:r>
          </a:p>
        </p:txBody>
      </p:sp>
      <p:sp>
        <p:nvSpPr>
          <p:cNvPr id="8" name="Title 7"/>
          <p:cNvSpPr>
            <a:spLocks noGrp="1"/>
          </p:cNvSpPr>
          <p:nvPr>
            <p:ph type="title"/>
          </p:nvPr>
        </p:nvSpPr>
        <p:spPr>
          <a:xfrm>
            <a:off x="831851" y="406695"/>
            <a:ext cx="6106832" cy="4182768"/>
          </a:xfrm>
        </p:spPr>
        <p:txBody>
          <a:bodyPr>
            <a:normAutofit/>
          </a:bodyPr>
          <a:lstStyle/>
          <a:p>
            <a:r>
              <a:rPr lang="en-US" sz="4000" dirty="0"/>
              <a:t>Des Moines Integrated Corridor Management - Update</a:t>
            </a:r>
            <a:endParaRPr lang="en-US" sz="4000" i="1" dirty="0"/>
          </a:p>
        </p:txBody>
      </p:sp>
    </p:spTree>
    <p:extLst>
      <p:ext uri="{BB962C8B-B14F-4D97-AF65-F5344CB8AC3E}">
        <p14:creationId xmlns:p14="http://schemas.microsoft.com/office/powerpoint/2010/main" val="203934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8469"/>
          </a:xfrm>
        </p:spPr>
        <p:txBody>
          <a:bodyPr/>
          <a:lstStyle/>
          <a:p>
            <a:r>
              <a:rPr lang="en-US" dirty="0"/>
              <a:t>Near Term Strategies</a:t>
            </a:r>
          </a:p>
        </p:txBody>
      </p:sp>
      <p:sp>
        <p:nvSpPr>
          <p:cNvPr id="3" name="Content Placeholder 2"/>
          <p:cNvSpPr>
            <a:spLocks noGrp="1"/>
          </p:cNvSpPr>
          <p:nvPr>
            <p:ph idx="1"/>
          </p:nvPr>
        </p:nvSpPr>
        <p:spPr>
          <a:xfrm>
            <a:off x="838200" y="1403593"/>
            <a:ext cx="2997820" cy="3870933"/>
          </a:xfrm>
        </p:spPr>
        <p:txBody>
          <a:bodyPr>
            <a:normAutofit/>
          </a:bodyPr>
          <a:lstStyle/>
          <a:p>
            <a:r>
              <a:rPr lang="en-US" dirty="0"/>
              <a:t>Address identified issues</a:t>
            </a:r>
          </a:p>
          <a:p>
            <a:r>
              <a:rPr lang="en-US" dirty="0"/>
              <a:t>Quickly, cost effectively implementable</a:t>
            </a:r>
          </a:p>
          <a:p>
            <a:pPr lvl="5"/>
            <a:endParaRPr lang="en-US" dirty="0"/>
          </a:p>
          <a:p>
            <a:pPr lvl="1"/>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901" y="1198231"/>
            <a:ext cx="7790703" cy="5041401"/>
          </a:xfrm>
          <a:prstGeom prst="rect">
            <a:avLst/>
          </a:prstGeom>
        </p:spPr>
      </p:pic>
      <p:sp>
        <p:nvSpPr>
          <p:cNvPr id="5" name="Slide Number Placeholder 2">
            <a:extLst>
              <a:ext uri="{FF2B5EF4-FFF2-40B4-BE49-F238E27FC236}">
                <a16:creationId xmlns:a16="http://schemas.microsoft.com/office/drawing/2014/main" id="{1A182BFD-D62D-46F3-8EA0-F1D35997AC02}"/>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10</a:t>
            </a:fld>
            <a:endParaRPr lang="en-US" dirty="0">
              <a:solidFill>
                <a:srgbClr val="3C3732">
                  <a:tint val="75000"/>
                </a:srgbClr>
              </a:solidFill>
            </a:endParaRPr>
          </a:p>
        </p:txBody>
      </p:sp>
    </p:spTree>
    <p:extLst>
      <p:ext uri="{BB962C8B-B14F-4D97-AF65-F5344CB8AC3E}">
        <p14:creationId xmlns:p14="http://schemas.microsoft.com/office/powerpoint/2010/main" val="862085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244364"/>
            <a:ext cx="3932237" cy="1048407"/>
          </a:xfrm>
        </p:spPr>
        <p:txBody>
          <a:bodyPr/>
          <a:lstStyle/>
          <a:p>
            <a:r>
              <a:rPr lang="en-US" dirty="0"/>
              <a:t>Median Barrier Gates</a:t>
            </a:r>
          </a:p>
        </p:txBody>
      </p:sp>
      <p:pic>
        <p:nvPicPr>
          <p:cNvPr id="12" name="Picture Placeholder 11"/>
          <p:cNvPicPr>
            <a:picLocks noGrp="1" noChangeAspect="1"/>
          </p:cNvPicPr>
          <p:nvPr>
            <p:ph type="pic" idx="1"/>
          </p:nvPr>
        </p:nvPicPr>
        <p:blipFill>
          <a:blip r:embed="rId3"/>
          <a:srcRect l="6249" r="6249"/>
          <a:stretch>
            <a:fillRect/>
          </a:stretch>
        </p:blipFill>
        <p:spPr>
          <a:xfrm>
            <a:off x="7202057" y="1532953"/>
            <a:ext cx="4757267" cy="3756378"/>
          </a:xfrm>
          <a:prstGeom prst="rect">
            <a:avLst/>
          </a:prstGeom>
        </p:spPr>
      </p:pic>
      <p:sp>
        <p:nvSpPr>
          <p:cNvPr id="9" name="Text Placeholder 8"/>
          <p:cNvSpPr>
            <a:spLocks noGrp="1"/>
          </p:cNvSpPr>
          <p:nvPr>
            <p:ph type="body" sz="half" idx="2"/>
          </p:nvPr>
        </p:nvSpPr>
        <p:spPr>
          <a:xfrm>
            <a:off x="839787" y="1568669"/>
            <a:ext cx="6420233" cy="4922859"/>
          </a:xfrm>
        </p:spPr>
        <p:txBody>
          <a:bodyPr>
            <a:normAutofit/>
          </a:bodyPr>
          <a:lstStyle/>
          <a:p>
            <a:pPr lvl="0"/>
            <a:r>
              <a:rPr lang="en-US" sz="2800" b="1" dirty="0">
                <a:solidFill>
                  <a:srgbClr val="3C3732"/>
                </a:solidFill>
              </a:rPr>
              <a:t>Objective: </a:t>
            </a:r>
            <a:r>
              <a:rPr lang="en-US" sz="2800" dirty="0">
                <a:solidFill>
                  <a:srgbClr val="3C3732"/>
                </a:solidFill>
              </a:rPr>
              <a:t>Improve responder access to incidents along the interstate system in areas with long distances between interchanges or adjacent to systems interchanges (e.g., NE mix) and high incident rates.</a:t>
            </a:r>
          </a:p>
          <a:p>
            <a:pPr lvl="0"/>
            <a:endParaRPr lang="en-US" sz="2800" dirty="0">
              <a:solidFill>
                <a:srgbClr val="3C3732"/>
              </a:solidFill>
            </a:endParaRPr>
          </a:p>
          <a:p>
            <a:pPr lvl="0"/>
            <a:r>
              <a:rPr lang="en-US" sz="2800" b="1" dirty="0">
                <a:solidFill>
                  <a:srgbClr val="3C3732"/>
                </a:solidFill>
              </a:rPr>
              <a:t>Construction Cost:</a:t>
            </a:r>
            <a:endParaRPr lang="en-US" sz="2800" dirty="0">
              <a:solidFill>
                <a:srgbClr val="3C3732"/>
              </a:solidFill>
            </a:endParaRPr>
          </a:p>
          <a:p>
            <a:pPr lvl="0"/>
            <a:r>
              <a:rPr lang="en-US" sz="2800" dirty="0">
                <a:solidFill>
                  <a:srgbClr val="3C3732"/>
                </a:solidFill>
              </a:rPr>
              <a:t>$400,000 to $450,000 per location</a:t>
            </a:r>
          </a:p>
          <a:p>
            <a:endParaRPr lang="en-US" dirty="0"/>
          </a:p>
        </p:txBody>
      </p:sp>
      <p:sp>
        <p:nvSpPr>
          <p:cNvPr id="13" name="TextBox 12"/>
          <p:cNvSpPr txBox="1"/>
          <p:nvPr/>
        </p:nvSpPr>
        <p:spPr>
          <a:xfrm>
            <a:off x="11089761" y="2242223"/>
            <a:ext cx="880308" cy="369332"/>
          </a:xfrm>
          <a:prstGeom prst="rect">
            <a:avLst/>
          </a:prstGeom>
          <a:noFill/>
        </p:spPr>
        <p:txBody>
          <a:bodyPr wrap="square" rtlCol="0">
            <a:spAutoFit/>
          </a:bodyPr>
          <a:lstStyle/>
          <a:p>
            <a:r>
              <a:rPr lang="en-US" dirty="0"/>
              <a:t>North</a:t>
            </a:r>
          </a:p>
        </p:txBody>
      </p:sp>
      <p:pic>
        <p:nvPicPr>
          <p:cNvPr id="3" name="Picture 2">
            <a:extLst>
              <a:ext uri="{FF2B5EF4-FFF2-40B4-BE49-F238E27FC236}">
                <a16:creationId xmlns:a16="http://schemas.microsoft.com/office/drawing/2014/main" id="{05F47068-E48B-489B-8ACF-39B0D36ED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761" y="1568669"/>
            <a:ext cx="635065" cy="673554"/>
          </a:xfrm>
          <a:prstGeom prst="rect">
            <a:avLst/>
          </a:prstGeom>
        </p:spPr>
      </p:pic>
      <p:sp>
        <p:nvSpPr>
          <p:cNvPr id="8" name="Slide Number Placeholder 2">
            <a:extLst>
              <a:ext uri="{FF2B5EF4-FFF2-40B4-BE49-F238E27FC236}">
                <a16:creationId xmlns:a16="http://schemas.microsoft.com/office/drawing/2014/main" id="{640B4D28-406A-4964-A243-E67E4D3C5152}"/>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11</a:t>
            </a:fld>
            <a:endParaRPr lang="en-US" dirty="0">
              <a:solidFill>
                <a:srgbClr val="3C3732">
                  <a:tint val="75000"/>
                </a:srgbClr>
              </a:solidFill>
            </a:endParaRPr>
          </a:p>
        </p:txBody>
      </p:sp>
    </p:spTree>
    <p:extLst>
      <p:ext uri="{BB962C8B-B14F-4D97-AF65-F5344CB8AC3E}">
        <p14:creationId xmlns:p14="http://schemas.microsoft.com/office/powerpoint/2010/main" val="119258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84417"/>
            <a:ext cx="3932237" cy="1012371"/>
          </a:xfrm>
        </p:spPr>
        <p:txBody>
          <a:bodyPr/>
          <a:lstStyle/>
          <a:p>
            <a:r>
              <a:rPr lang="en-US" dirty="0"/>
              <a:t>Queue Spillback Mitigation</a:t>
            </a:r>
          </a:p>
        </p:txBody>
      </p:sp>
      <p:sp>
        <p:nvSpPr>
          <p:cNvPr id="4" name="Text Placeholder 3"/>
          <p:cNvSpPr>
            <a:spLocks noGrp="1"/>
          </p:cNvSpPr>
          <p:nvPr>
            <p:ph type="body" sz="half" idx="2"/>
          </p:nvPr>
        </p:nvSpPr>
        <p:spPr>
          <a:xfrm>
            <a:off x="692872" y="1304364"/>
            <a:ext cx="5800136" cy="5034963"/>
          </a:xfrm>
        </p:spPr>
        <p:txBody>
          <a:bodyPr>
            <a:normAutofit/>
          </a:bodyPr>
          <a:lstStyle/>
          <a:p>
            <a:pPr lvl="0"/>
            <a:r>
              <a:rPr lang="en-US" sz="2800" b="1" dirty="0">
                <a:solidFill>
                  <a:srgbClr val="3C3732"/>
                </a:solidFill>
              </a:rPr>
              <a:t>Objective: </a:t>
            </a:r>
            <a:r>
              <a:rPr lang="en-US" sz="2800" dirty="0">
                <a:solidFill>
                  <a:srgbClr val="3C3732"/>
                </a:solidFill>
              </a:rPr>
              <a:t>Reduce instances of freeway off-ramp traffic impacting operations on the freeway mainline.  </a:t>
            </a:r>
          </a:p>
          <a:p>
            <a:pPr lvl="0"/>
            <a:endParaRPr lang="en-US" sz="2800" dirty="0">
              <a:solidFill>
                <a:srgbClr val="3C3732"/>
              </a:solidFill>
            </a:endParaRPr>
          </a:p>
          <a:p>
            <a:pPr lvl="0"/>
            <a:r>
              <a:rPr lang="en-US" sz="2800" b="1" dirty="0">
                <a:solidFill>
                  <a:srgbClr val="3C3732"/>
                </a:solidFill>
              </a:rPr>
              <a:t>Construction Cost:</a:t>
            </a:r>
            <a:endParaRPr lang="en-US" sz="2800" dirty="0">
              <a:solidFill>
                <a:srgbClr val="3C3732"/>
              </a:solidFill>
            </a:endParaRPr>
          </a:p>
          <a:p>
            <a:pPr lvl="0"/>
            <a:r>
              <a:rPr lang="en-US" sz="2800" dirty="0">
                <a:solidFill>
                  <a:srgbClr val="3C3732"/>
                </a:solidFill>
              </a:rPr>
              <a:t>$40,000 to $50,000 per location</a:t>
            </a:r>
          </a:p>
          <a:p>
            <a:pPr marL="228600" lvl="0" indent="-228600">
              <a:buFont typeface="Arial" panose="020B0604020202020204" pitchFamily="34" charset="0"/>
              <a:buChar char="•"/>
            </a:pPr>
            <a:endParaRPr lang="en-US" sz="2800" dirty="0">
              <a:solidFill>
                <a:srgbClr val="3C3732"/>
              </a:solidFill>
            </a:endParaRPr>
          </a:p>
          <a:p>
            <a:endParaRPr lang="en-US" dirty="0"/>
          </a:p>
        </p:txBody>
      </p:sp>
      <p:pic>
        <p:nvPicPr>
          <p:cNvPr id="5" name="Picture 4"/>
          <p:cNvPicPr>
            <a:picLocks noChangeAspect="1"/>
          </p:cNvPicPr>
          <p:nvPr/>
        </p:nvPicPr>
        <p:blipFill>
          <a:blip r:embed="rId3"/>
          <a:stretch>
            <a:fillRect/>
          </a:stretch>
        </p:blipFill>
        <p:spPr>
          <a:xfrm>
            <a:off x="6592164" y="2522680"/>
            <a:ext cx="5599836" cy="3042086"/>
          </a:xfrm>
          <a:prstGeom prst="rect">
            <a:avLst/>
          </a:prstGeom>
        </p:spPr>
      </p:pic>
      <p:cxnSp>
        <p:nvCxnSpPr>
          <p:cNvPr id="6" name="Straight Arrow Connector 5"/>
          <p:cNvCxnSpPr/>
          <p:nvPr/>
        </p:nvCxnSpPr>
        <p:spPr>
          <a:xfrm flipH="1">
            <a:off x="9323662" y="1914650"/>
            <a:ext cx="1121789" cy="1216059"/>
          </a:xfrm>
          <a:prstGeom prst="straightConnector1">
            <a:avLst/>
          </a:prstGeom>
          <a:ln w="63500">
            <a:solidFill>
              <a:srgbClr val="FF0000"/>
            </a:solidFill>
            <a:headEnd w="lg" len="lg"/>
            <a:tailEnd type="triangle" w="lg" len="lg"/>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7" name="Slide Number Placeholder 2">
            <a:extLst>
              <a:ext uri="{FF2B5EF4-FFF2-40B4-BE49-F238E27FC236}">
                <a16:creationId xmlns:a16="http://schemas.microsoft.com/office/drawing/2014/main" id="{4AA0404F-FCC3-40F3-B713-D68BB70B5EF7}"/>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12</a:t>
            </a:fld>
            <a:endParaRPr lang="en-US" dirty="0">
              <a:solidFill>
                <a:srgbClr val="3C3732">
                  <a:tint val="75000"/>
                </a:srgbClr>
              </a:solidFill>
            </a:endParaRPr>
          </a:p>
        </p:txBody>
      </p:sp>
    </p:spTree>
    <p:extLst>
      <p:ext uri="{BB962C8B-B14F-4D97-AF65-F5344CB8AC3E}">
        <p14:creationId xmlns:p14="http://schemas.microsoft.com/office/powerpoint/2010/main" val="246607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15260"/>
            <a:ext cx="3932237" cy="1012371"/>
          </a:xfrm>
        </p:spPr>
        <p:txBody>
          <a:bodyPr/>
          <a:lstStyle/>
          <a:p>
            <a:r>
              <a:rPr lang="en-US" dirty="0"/>
              <a:t>Regional Signal Optimization</a:t>
            </a:r>
          </a:p>
        </p:txBody>
      </p:sp>
      <p:sp>
        <p:nvSpPr>
          <p:cNvPr id="4" name="Text Placeholder 3"/>
          <p:cNvSpPr>
            <a:spLocks noGrp="1"/>
          </p:cNvSpPr>
          <p:nvPr>
            <p:ph type="body" sz="half" idx="2"/>
          </p:nvPr>
        </p:nvSpPr>
        <p:spPr>
          <a:xfrm>
            <a:off x="839788" y="1191025"/>
            <a:ext cx="5760797" cy="5171355"/>
          </a:xfrm>
        </p:spPr>
        <p:txBody>
          <a:bodyPr>
            <a:normAutofit/>
          </a:bodyPr>
          <a:lstStyle/>
          <a:p>
            <a:pPr lvl="0"/>
            <a:r>
              <a:rPr lang="en-US" sz="2800" b="1" dirty="0">
                <a:solidFill>
                  <a:srgbClr val="3C3732"/>
                </a:solidFill>
              </a:rPr>
              <a:t>Objective:</a:t>
            </a:r>
            <a:r>
              <a:rPr lang="en-US" sz="2800" dirty="0">
                <a:solidFill>
                  <a:srgbClr val="3C3732"/>
                </a:solidFill>
              </a:rPr>
              <a:t> Improve traffic signal operations along arterials key to the operation of the ICM corridor.</a:t>
            </a:r>
          </a:p>
          <a:p>
            <a:pPr lvl="0"/>
            <a:endParaRPr lang="en-US" sz="2800" dirty="0">
              <a:solidFill>
                <a:srgbClr val="3C3732"/>
              </a:solidFill>
            </a:endParaRPr>
          </a:p>
          <a:p>
            <a:pPr lvl="0"/>
            <a:r>
              <a:rPr lang="en-US" sz="2800" b="1" dirty="0">
                <a:solidFill>
                  <a:srgbClr val="3C3732"/>
                </a:solidFill>
              </a:rPr>
              <a:t>Construction Cost:</a:t>
            </a:r>
            <a:endParaRPr lang="en-US" sz="2800" dirty="0">
              <a:solidFill>
                <a:srgbClr val="3C3732"/>
              </a:solidFill>
            </a:endParaRPr>
          </a:p>
          <a:p>
            <a:pPr lvl="0"/>
            <a:r>
              <a:rPr lang="en-US" sz="2800" dirty="0">
                <a:solidFill>
                  <a:srgbClr val="3C3732"/>
                </a:solidFill>
              </a:rPr>
              <a:t>$25,000 to $105,000 pilot corridor</a:t>
            </a:r>
          </a:p>
          <a:p>
            <a:endParaRPr lang="en-US" dirty="0"/>
          </a:p>
        </p:txBody>
      </p:sp>
      <p:pic>
        <p:nvPicPr>
          <p:cNvPr id="5" name="Picture 4"/>
          <p:cNvPicPr>
            <a:picLocks noChangeAspect="1"/>
          </p:cNvPicPr>
          <p:nvPr/>
        </p:nvPicPr>
        <p:blipFill>
          <a:blip r:embed="rId3"/>
          <a:stretch>
            <a:fillRect/>
          </a:stretch>
        </p:blipFill>
        <p:spPr>
          <a:xfrm>
            <a:off x="6298912" y="2265321"/>
            <a:ext cx="5760798" cy="4236297"/>
          </a:xfrm>
          <a:prstGeom prst="rect">
            <a:avLst/>
          </a:prstGeom>
        </p:spPr>
      </p:pic>
      <p:pic>
        <p:nvPicPr>
          <p:cNvPr id="6" name="Picture 5">
            <a:extLst>
              <a:ext uri="{FF2B5EF4-FFF2-40B4-BE49-F238E27FC236}">
                <a16:creationId xmlns:a16="http://schemas.microsoft.com/office/drawing/2014/main" id="{035E9D6A-98B2-4063-A9B2-C4579E793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26" y="2265321"/>
            <a:ext cx="496661" cy="526762"/>
          </a:xfrm>
          <a:prstGeom prst="rect">
            <a:avLst/>
          </a:prstGeom>
        </p:spPr>
      </p:pic>
      <p:sp>
        <p:nvSpPr>
          <p:cNvPr id="7" name="TextBox 6">
            <a:extLst>
              <a:ext uri="{FF2B5EF4-FFF2-40B4-BE49-F238E27FC236}">
                <a16:creationId xmlns:a16="http://schemas.microsoft.com/office/drawing/2014/main" id="{9D6B35C3-A6EF-4333-A1BF-E323AAEE0F2C}"/>
              </a:ext>
            </a:extLst>
          </p:cNvPr>
          <p:cNvSpPr txBox="1"/>
          <p:nvPr/>
        </p:nvSpPr>
        <p:spPr>
          <a:xfrm>
            <a:off x="7467094" y="2792083"/>
            <a:ext cx="748923" cy="369332"/>
          </a:xfrm>
          <a:prstGeom prst="rect">
            <a:avLst/>
          </a:prstGeom>
          <a:noFill/>
        </p:spPr>
        <p:txBody>
          <a:bodyPr wrap="none" rtlCol="0">
            <a:spAutoFit/>
          </a:bodyPr>
          <a:lstStyle/>
          <a:p>
            <a:r>
              <a:rPr lang="en-US" dirty="0"/>
              <a:t>North</a:t>
            </a:r>
          </a:p>
        </p:txBody>
      </p:sp>
      <p:sp>
        <p:nvSpPr>
          <p:cNvPr id="8" name="Slide Number Placeholder 2">
            <a:extLst>
              <a:ext uri="{FF2B5EF4-FFF2-40B4-BE49-F238E27FC236}">
                <a16:creationId xmlns:a16="http://schemas.microsoft.com/office/drawing/2014/main" id="{1BAA17CE-555A-4C4C-8821-86978F644F6C}"/>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13</a:t>
            </a:fld>
            <a:endParaRPr lang="en-US" dirty="0">
              <a:solidFill>
                <a:srgbClr val="3C3732">
                  <a:tint val="75000"/>
                </a:srgbClr>
              </a:solidFill>
            </a:endParaRPr>
          </a:p>
        </p:txBody>
      </p:sp>
    </p:spTree>
    <p:extLst>
      <p:ext uri="{BB962C8B-B14F-4D97-AF65-F5344CB8AC3E}">
        <p14:creationId xmlns:p14="http://schemas.microsoft.com/office/powerpoint/2010/main" val="100324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3932237" cy="772510"/>
          </a:xfrm>
        </p:spPr>
        <p:txBody>
          <a:bodyPr>
            <a:normAutofit fontScale="90000"/>
          </a:bodyPr>
          <a:lstStyle/>
          <a:p>
            <a:r>
              <a:rPr lang="en-US" sz="4000" dirty="0">
                <a:solidFill>
                  <a:srgbClr val="4698CB"/>
                </a:solidFill>
              </a:rPr>
              <a:t>Ramp Naming Conventions</a:t>
            </a:r>
            <a:endParaRPr lang="en-US" dirty="0"/>
          </a:p>
        </p:txBody>
      </p:sp>
      <p:sp>
        <p:nvSpPr>
          <p:cNvPr id="6" name="Text Placeholder 5"/>
          <p:cNvSpPr>
            <a:spLocks noGrp="1"/>
          </p:cNvSpPr>
          <p:nvPr>
            <p:ph type="body" sz="half" idx="2"/>
          </p:nvPr>
        </p:nvSpPr>
        <p:spPr>
          <a:xfrm>
            <a:off x="839788" y="1284890"/>
            <a:ext cx="6916846" cy="4584098"/>
          </a:xfrm>
        </p:spPr>
        <p:txBody>
          <a:bodyPr>
            <a:normAutofit/>
          </a:bodyPr>
          <a:lstStyle/>
          <a:p>
            <a:pPr lvl="0"/>
            <a:endParaRPr lang="en-US" sz="2800" b="1" dirty="0">
              <a:solidFill>
                <a:srgbClr val="3C3732"/>
              </a:solidFill>
            </a:endParaRPr>
          </a:p>
          <a:p>
            <a:pPr lvl="0"/>
            <a:r>
              <a:rPr lang="en-US" sz="2800" b="1" dirty="0">
                <a:solidFill>
                  <a:srgbClr val="3C3732"/>
                </a:solidFill>
              </a:rPr>
              <a:t>Objective: </a:t>
            </a:r>
            <a:r>
              <a:rPr lang="en-US" sz="2800" dirty="0">
                <a:solidFill>
                  <a:srgbClr val="3C3732"/>
                </a:solidFill>
              </a:rPr>
              <a:t>Decrease incident response time</a:t>
            </a:r>
          </a:p>
          <a:p>
            <a:pPr lvl="0"/>
            <a:endParaRPr lang="en-US" sz="2800" dirty="0">
              <a:solidFill>
                <a:srgbClr val="3C3732"/>
              </a:solidFill>
            </a:endParaRPr>
          </a:p>
          <a:p>
            <a:pPr lvl="0"/>
            <a:r>
              <a:rPr lang="en-US" sz="2800" b="1" dirty="0">
                <a:solidFill>
                  <a:srgbClr val="3C3732"/>
                </a:solidFill>
              </a:rPr>
              <a:t>Targeted Letting: </a:t>
            </a:r>
            <a:r>
              <a:rPr lang="en-US" sz="2800" dirty="0">
                <a:solidFill>
                  <a:srgbClr val="3C3732"/>
                </a:solidFill>
              </a:rPr>
              <a:t>June 2020</a:t>
            </a:r>
            <a:endParaRPr lang="en-US" sz="2800" b="1" dirty="0">
              <a:solidFill>
                <a:srgbClr val="3C3732"/>
              </a:solidFill>
            </a:endParaRPr>
          </a:p>
          <a:p>
            <a:endParaRPr lang="en-US" dirty="0"/>
          </a:p>
        </p:txBody>
      </p:sp>
      <p:pic>
        <p:nvPicPr>
          <p:cNvPr id="8" name="Picture 7"/>
          <p:cNvPicPr>
            <a:picLocks noChangeAspect="1"/>
          </p:cNvPicPr>
          <p:nvPr/>
        </p:nvPicPr>
        <p:blipFill>
          <a:blip r:embed="rId3"/>
          <a:stretch>
            <a:fillRect/>
          </a:stretch>
        </p:blipFill>
        <p:spPr>
          <a:xfrm>
            <a:off x="6363457" y="2630620"/>
            <a:ext cx="5767180" cy="3700606"/>
          </a:xfrm>
          <a:prstGeom prst="rect">
            <a:avLst/>
          </a:prstGeom>
        </p:spPr>
      </p:pic>
      <p:sp>
        <p:nvSpPr>
          <p:cNvPr id="5" name="Slide Number Placeholder 2">
            <a:extLst>
              <a:ext uri="{FF2B5EF4-FFF2-40B4-BE49-F238E27FC236}">
                <a16:creationId xmlns:a16="http://schemas.microsoft.com/office/drawing/2014/main" id="{BFA67119-AC67-426F-99C5-C844BD06C0B9}"/>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14</a:t>
            </a:fld>
            <a:endParaRPr lang="en-US" dirty="0">
              <a:solidFill>
                <a:srgbClr val="3C3732">
                  <a:tint val="75000"/>
                </a:srgbClr>
              </a:solidFill>
            </a:endParaRPr>
          </a:p>
        </p:txBody>
      </p:sp>
    </p:spTree>
    <p:extLst>
      <p:ext uri="{BB962C8B-B14F-4D97-AF65-F5344CB8AC3E}">
        <p14:creationId xmlns:p14="http://schemas.microsoft.com/office/powerpoint/2010/main" val="373966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3252" y="889757"/>
            <a:ext cx="8587108" cy="5321504"/>
          </a:xfrm>
          <a:prstGeom prst="rect">
            <a:avLst/>
          </a:prstGeom>
        </p:spPr>
      </p:pic>
      <p:sp>
        <p:nvSpPr>
          <p:cNvPr id="2" name="Title 1"/>
          <p:cNvSpPr>
            <a:spLocks noGrp="1"/>
          </p:cNvSpPr>
          <p:nvPr>
            <p:ph type="title"/>
          </p:nvPr>
        </p:nvSpPr>
        <p:spPr>
          <a:xfrm>
            <a:off x="407896" y="226975"/>
            <a:ext cx="10945904" cy="1325563"/>
          </a:xfrm>
        </p:spPr>
        <p:txBody>
          <a:bodyPr/>
          <a:lstStyle/>
          <a:p>
            <a:r>
              <a:rPr lang="en-US" dirty="0"/>
              <a:t>ICM Program Elements – Mid-to-Long Term</a:t>
            </a:r>
          </a:p>
        </p:txBody>
      </p:sp>
      <p:sp>
        <p:nvSpPr>
          <p:cNvPr id="4" name="Slide Number Placeholder 3"/>
          <p:cNvSpPr>
            <a:spLocks noGrp="1"/>
          </p:cNvSpPr>
          <p:nvPr>
            <p:ph type="sldNum" sz="quarter" idx="12"/>
          </p:nvPr>
        </p:nvSpPr>
        <p:spPr/>
        <p:txBody>
          <a:bodyPr/>
          <a:lstStyle/>
          <a:p>
            <a:r>
              <a:rPr lang="en-US" dirty="0">
                <a:solidFill>
                  <a:srgbClr val="3C3732">
                    <a:tint val="75000"/>
                  </a:srgbClr>
                </a:solidFill>
              </a:rPr>
              <a:t>15</a:t>
            </a:r>
          </a:p>
        </p:txBody>
      </p:sp>
    </p:spTree>
    <p:extLst>
      <p:ext uri="{BB962C8B-B14F-4D97-AF65-F5344CB8AC3E}">
        <p14:creationId xmlns:p14="http://schemas.microsoft.com/office/powerpoint/2010/main" val="225284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Mid-to-Long Term Strategies</a:t>
            </a:r>
          </a:p>
        </p:txBody>
      </p:sp>
      <p:sp>
        <p:nvSpPr>
          <p:cNvPr id="4" name="Text Placeholder 3"/>
          <p:cNvSpPr>
            <a:spLocks noGrp="1"/>
          </p:cNvSpPr>
          <p:nvPr>
            <p:ph type="body" idx="1"/>
          </p:nvPr>
        </p:nvSpPr>
        <p:spPr>
          <a:xfrm>
            <a:off x="839788" y="1041634"/>
            <a:ext cx="5157787" cy="3941332"/>
          </a:xfrm>
        </p:spPr>
        <p:txBody>
          <a:bodyPr>
            <a:normAutofit/>
          </a:bodyPr>
          <a:lstStyle/>
          <a:p>
            <a:r>
              <a:rPr lang="en-US" dirty="0"/>
              <a:t>ICM strategies are in development to address year 2050 conditions and will be recommended for a phased implementation.</a:t>
            </a:r>
          </a:p>
          <a:p>
            <a:r>
              <a:rPr lang="en-US" dirty="0"/>
              <a:t>Future effort will focus on advancing strategies through the systems engineering process toward implementation 				</a:t>
            </a:r>
          </a:p>
        </p:txBody>
      </p:sp>
      <p:sp>
        <p:nvSpPr>
          <p:cNvPr id="6" name="Text Placeholder 5"/>
          <p:cNvSpPr>
            <a:spLocks noGrp="1"/>
          </p:cNvSpPr>
          <p:nvPr>
            <p:ph type="body" sz="quarter" idx="3"/>
          </p:nvPr>
        </p:nvSpPr>
        <p:spPr>
          <a:xfrm>
            <a:off x="6172200" y="954205"/>
            <a:ext cx="5183188" cy="823912"/>
          </a:xfrm>
        </p:spPr>
        <p:txBody>
          <a:bodyPr/>
          <a:lstStyle/>
          <a:p>
            <a:r>
              <a:rPr lang="en-US" dirty="0"/>
              <a:t>Key Outcomes</a:t>
            </a:r>
          </a:p>
        </p:txBody>
      </p:sp>
      <p:sp>
        <p:nvSpPr>
          <p:cNvPr id="7" name="Content Placeholder 6"/>
          <p:cNvSpPr>
            <a:spLocks noGrp="1"/>
          </p:cNvSpPr>
          <p:nvPr>
            <p:ph sz="quarter" idx="4"/>
          </p:nvPr>
        </p:nvSpPr>
        <p:spPr>
          <a:xfrm>
            <a:off x="6172199" y="1865546"/>
            <a:ext cx="5183188" cy="3684588"/>
          </a:xfrm>
        </p:spPr>
        <p:txBody>
          <a:bodyPr/>
          <a:lstStyle/>
          <a:p>
            <a:r>
              <a:rPr lang="en-US" dirty="0"/>
              <a:t>Analysis of ICM cost and cost effectiveness</a:t>
            </a:r>
          </a:p>
          <a:p>
            <a:r>
              <a:rPr lang="en-US" dirty="0"/>
              <a:t>Projects / Actions needed for ICM readiness</a:t>
            </a:r>
          </a:p>
          <a:p>
            <a:r>
              <a:rPr lang="en-US" dirty="0"/>
              <a:t>Stakeholder priorities for strategy deployments</a:t>
            </a:r>
          </a:p>
          <a:p>
            <a:r>
              <a:rPr lang="en-US" dirty="0"/>
              <a:t>Plans ready for implementation</a:t>
            </a:r>
          </a:p>
        </p:txBody>
      </p:sp>
      <p:sp>
        <p:nvSpPr>
          <p:cNvPr id="8" name="Slide Number Placeholder 2">
            <a:extLst>
              <a:ext uri="{FF2B5EF4-FFF2-40B4-BE49-F238E27FC236}">
                <a16:creationId xmlns:a16="http://schemas.microsoft.com/office/drawing/2014/main" id="{7EC1556E-8D1E-49AB-B7EC-C6E1C4CFCA03}"/>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16</a:t>
            </a:fld>
            <a:endParaRPr lang="en-US" dirty="0">
              <a:solidFill>
                <a:srgbClr val="3C3732">
                  <a:tint val="75000"/>
                </a:srgbClr>
              </a:solidFill>
            </a:endParaRPr>
          </a:p>
        </p:txBody>
      </p:sp>
    </p:spTree>
    <p:extLst>
      <p:ext uri="{BB962C8B-B14F-4D97-AF65-F5344CB8AC3E}">
        <p14:creationId xmlns:p14="http://schemas.microsoft.com/office/powerpoint/2010/main" val="3170845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6272-6CEC-41E6-BC90-CF5D13DCF3C6}"/>
              </a:ext>
            </a:extLst>
          </p:cNvPr>
          <p:cNvSpPr txBox="1">
            <a:spLocks/>
          </p:cNvSpPr>
          <p:nvPr/>
        </p:nvSpPr>
        <p:spPr>
          <a:xfrm>
            <a:off x="838200" y="838774"/>
            <a:ext cx="10515600" cy="87773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dirty="0">
                <a:solidFill>
                  <a:srgbClr val="4698CB"/>
                </a:solidFill>
                <a:latin typeface="Arial"/>
              </a:rPr>
              <a:t>Questions</a:t>
            </a:r>
            <a:endParaRPr kumimoji="0" lang="en-US" sz="4400" b="1" i="0" u="none" strike="noStrike" kern="1200" cap="none" spc="0" normalizeH="0" baseline="0" noProof="0" dirty="0">
              <a:ln>
                <a:noFill/>
              </a:ln>
              <a:solidFill>
                <a:srgbClr val="4698CB"/>
              </a:solidFill>
              <a:effectLst/>
              <a:uLnTx/>
              <a:uFillTx/>
              <a:latin typeface="Arial"/>
              <a:ea typeface="+mj-ea"/>
              <a:cs typeface="+mj-cs"/>
            </a:endParaRPr>
          </a:p>
        </p:txBody>
      </p:sp>
      <p:sp>
        <p:nvSpPr>
          <p:cNvPr id="3" name="Content Placeholder 2">
            <a:extLst>
              <a:ext uri="{FF2B5EF4-FFF2-40B4-BE49-F238E27FC236}">
                <a16:creationId xmlns:a16="http://schemas.microsoft.com/office/drawing/2014/main" id="{C6856470-65BA-492F-A95B-FB482AFCDC5F}"/>
              </a:ext>
            </a:extLst>
          </p:cNvPr>
          <p:cNvSpPr txBox="1">
            <a:spLocks/>
          </p:cNvSpPr>
          <p:nvPr/>
        </p:nvSpPr>
        <p:spPr>
          <a:xfrm>
            <a:off x="838200" y="3429000"/>
            <a:ext cx="10515600" cy="1269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C3732"/>
                </a:solidFill>
                <a:effectLst/>
                <a:uLnTx/>
                <a:uFillTx/>
                <a:latin typeface="Arial"/>
                <a:ea typeface="+mn-ea"/>
                <a:cs typeface="+mn-cs"/>
              </a:rPr>
              <a:t>Iowa DOT Project Manager:	 Neal Fobian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C3732"/>
                </a:solidFill>
                <a:effectLst/>
                <a:uLnTx/>
                <a:uFillTx/>
                <a:latin typeface="Arial"/>
                <a:ea typeface="+mn-ea"/>
                <a:cs typeface="+mn-cs"/>
              </a:rPr>
              <a:t>				           </a:t>
            </a:r>
            <a:r>
              <a:rPr kumimoji="0" lang="en-US" sz="2600" b="0" i="0" u="none" strike="noStrike" kern="1200" cap="none" spc="0" normalizeH="0" baseline="0" noProof="0" dirty="0">
                <a:ln>
                  <a:noFill/>
                </a:ln>
                <a:solidFill>
                  <a:srgbClr val="3C3732"/>
                </a:solidFill>
                <a:effectLst/>
                <a:uLnTx/>
                <a:uFillTx/>
                <a:latin typeface="Arial"/>
                <a:ea typeface="+mn-ea"/>
                <a:cs typeface="+mn-cs"/>
                <a:hlinkClick r:id="rId3"/>
              </a:rPr>
              <a:t>neal.fobian@iowadot.us</a:t>
            </a:r>
            <a:r>
              <a:rPr kumimoji="0" lang="en-US" sz="2400" b="0" i="0" u="none" strike="noStrike" kern="1200" cap="none" spc="0" normalizeH="0" baseline="0" noProof="0" dirty="0">
                <a:ln>
                  <a:noFill/>
                </a:ln>
                <a:solidFill>
                  <a:srgbClr val="3C3732"/>
                </a:solidFill>
                <a:effectLst/>
                <a:uLnTx/>
                <a:uFillTx/>
                <a:latin typeface="Arial"/>
                <a:ea typeface="+mn-ea"/>
                <a:cs typeface="+mn-cs"/>
              </a:rPr>
              <a:t>					</a:t>
            </a:r>
            <a:endParaRPr kumimoji="0" lang="en-US" sz="2800" b="0" i="0" u="none" strike="noStrike" kern="1200" cap="none" spc="0" normalizeH="0" baseline="0" noProof="0" dirty="0">
              <a:ln>
                <a:noFill/>
              </a:ln>
              <a:solidFill>
                <a:srgbClr val="3C3732"/>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3C3732"/>
              </a:solidFill>
              <a:effectLst/>
              <a:uLnTx/>
              <a:uFillTx/>
              <a:latin typeface="Arial"/>
              <a:ea typeface="+mn-ea"/>
              <a:cs typeface="+mn-cs"/>
            </a:endParaRPr>
          </a:p>
        </p:txBody>
      </p:sp>
      <p:sp>
        <p:nvSpPr>
          <p:cNvPr id="4" name="Title 1">
            <a:extLst>
              <a:ext uri="{FF2B5EF4-FFF2-40B4-BE49-F238E27FC236}">
                <a16:creationId xmlns:a16="http://schemas.microsoft.com/office/drawing/2014/main" id="{519AFF32-0267-4361-BE7B-431C96A49CBE}"/>
              </a:ext>
            </a:extLst>
          </p:cNvPr>
          <p:cNvSpPr txBox="1">
            <a:spLocks/>
          </p:cNvSpPr>
          <p:nvPr/>
        </p:nvSpPr>
        <p:spPr>
          <a:xfrm>
            <a:off x="838200" y="2435638"/>
            <a:ext cx="10515600" cy="757416"/>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rgbClr val="4698CB"/>
                </a:solidFill>
                <a:latin typeface="Arial"/>
              </a:rPr>
              <a:t>For Comments and Feedback:</a:t>
            </a:r>
            <a:endParaRPr kumimoji="0" lang="en-US" sz="3600" b="1" i="0" u="none" strike="noStrike" kern="1200" cap="none" spc="0" normalizeH="0" baseline="0" noProof="0" dirty="0">
              <a:ln>
                <a:noFill/>
              </a:ln>
              <a:solidFill>
                <a:srgbClr val="4698CB"/>
              </a:solidFill>
              <a:effectLst/>
              <a:uLnTx/>
              <a:uFillTx/>
              <a:latin typeface="Arial"/>
              <a:ea typeface="+mj-ea"/>
              <a:cs typeface="+mj-cs"/>
            </a:endParaRPr>
          </a:p>
        </p:txBody>
      </p:sp>
    </p:spTree>
    <p:extLst>
      <p:ext uri="{BB962C8B-B14F-4D97-AF65-F5344CB8AC3E}">
        <p14:creationId xmlns:p14="http://schemas.microsoft.com/office/powerpoint/2010/main" val="3453564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2" y="46520"/>
            <a:ext cx="10515600" cy="1325563"/>
          </a:xfrm>
        </p:spPr>
        <p:txBody>
          <a:bodyPr>
            <a:normAutofit/>
          </a:bodyPr>
          <a:lstStyle/>
          <a:p>
            <a:r>
              <a:rPr lang="en-US" sz="3200" dirty="0"/>
              <a:t>What is Integrated Corridor Management (ICM)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6544" y="1225850"/>
            <a:ext cx="9265456" cy="5114532"/>
          </a:xfrm>
        </p:spPr>
      </p:pic>
    </p:spTree>
    <p:extLst>
      <p:ext uri="{BB962C8B-B14F-4D97-AF65-F5344CB8AC3E}">
        <p14:creationId xmlns:p14="http://schemas.microsoft.com/office/powerpoint/2010/main" val="67292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424" y="291973"/>
            <a:ext cx="10515600" cy="1325563"/>
          </a:xfrm>
        </p:spPr>
        <p:txBody>
          <a:bodyPr/>
          <a:lstStyle/>
          <a:p>
            <a:r>
              <a:rPr lang="en-US" dirty="0"/>
              <a:t>ICM Goals</a:t>
            </a:r>
          </a:p>
        </p:txBody>
      </p:sp>
      <p:pic>
        <p:nvPicPr>
          <p:cNvPr id="8" name="Content Placeholder 7"/>
          <p:cNvPicPr>
            <a:picLocks noGrp="1" noChangeAspect="1"/>
          </p:cNvPicPr>
          <p:nvPr>
            <p:ph sz="quarter" idx="4294967295"/>
          </p:nvPr>
        </p:nvPicPr>
        <p:blipFill>
          <a:blip r:embed="rId3"/>
          <a:stretch>
            <a:fillRect/>
          </a:stretch>
        </p:blipFill>
        <p:spPr>
          <a:xfrm>
            <a:off x="2331720" y="446548"/>
            <a:ext cx="9439656" cy="5310950"/>
          </a:xfrm>
          <a:prstGeom prst="rect">
            <a:avLst/>
          </a:prstGeom>
        </p:spPr>
      </p:pic>
    </p:spTree>
    <p:extLst>
      <p:ext uri="{BB962C8B-B14F-4D97-AF65-F5344CB8AC3E}">
        <p14:creationId xmlns:p14="http://schemas.microsoft.com/office/powerpoint/2010/main" val="26743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9042" y="1626677"/>
            <a:ext cx="5352620" cy="2702598"/>
          </a:xfrm>
          <a:prstGeom prst="rect">
            <a:avLst/>
          </a:prstGeom>
        </p:spPr>
      </p:pic>
      <p:sp>
        <p:nvSpPr>
          <p:cNvPr id="2" name="Title 1"/>
          <p:cNvSpPr>
            <a:spLocks noGrp="1"/>
          </p:cNvSpPr>
          <p:nvPr>
            <p:ph type="title"/>
          </p:nvPr>
        </p:nvSpPr>
        <p:spPr>
          <a:xfrm>
            <a:off x="223862" y="197724"/>
            <a:ext cx="10515600" cy="1325563"/>
          </a:xfrm>
        </p:spPr>
        <p:txBody>
          <a:bodyPr/>
          <a:lstStyle/>
          <a:p>
            <a:r>
              <a:rPr lang="en-US" dirty="0"/>
              <a:t>Partnerships	</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410734" y="933657"/>
            <a:ext cx="6781266" cy="3814318"/>
          </a:xfrm>
        </p:spPr>
      </p:pic>
      <p:sp>
        <p:nvSpPr>
          <p:cNvPr id="3" name="Slide Number Placeholder 2"/>
          <p:cNvSpPr>
            <a:spLocks noGrp="1"/>
          </p:cNvSpPr>
          <p:nvPr>
            <p:ph type="sldNum" sz="quarter" idx="12"/>
          </p:nvPr>
        </p:nvSpPr>
        <p:spPr/>
        <p:txBody>
          <a:bodyPr/>
          <a:lstStyle/>
          <a:p>
            <a:fld id="{D713258D-8ADF-4104-8549-480AC594DB7C}" type="slidenum">
              <a:rPr lang="en-US" smtClean="0">
                <a:solidFill>
                  <a:srgbClr val="3C3732">
                    <a:tint val="75000"/>
                  </a:srgbClr>
                </a:solidFill>
              </a:rPr>
              <a:pPr/>
              <a:t>4</a:t>
            </a:fld>
            <a:endParaRPr lang="en-US" dirty="0">
              <a:solidFill>
                <a:srgbClr val="3C3732">
                  <a:tint val="75000"/>
                </a:srgbClr>
              </a:solidFill>
            </a:endParaRPr>
          </a:p>
        </p:txBody>
      </p:sp>
    </p:spTree>
    <p:extLst>
      <p:ext uri="{BB962C8B-B14F-4D97-AF65-F5344CB8AC3E}">
        <p14:creationId xmlns:p14="http://schemas.microsoft.com/office/powerpoint/2010/main" val="417046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2521" y="670242"/>
            <a:ext cx="9053399" cy="5092536"/>
          </a:xfrm>
          <a:prstGeom prst="rect">
            <a:avLst/>
          </a:prstGeom>
        </p:spPr>
      </p:pic>
      <p:sp>
        <p:nvSpPr>
          <p:cNvPr id="2" name="Title 1"/>
          <p:cNvSpPr>
            <a:spLocks noGrp="1"/>
          </p:cNvSpPr>
          <p:nvPr>
            <p:ph type="title"/>
          </p:nvPr>
        </p:nvSpPr>
        <p:spPr>
          <a:xfrm>
            <a:off x="223520" y="365125"/>
            <a:ext cx="11887200" cy="975995"/>
          </a:xfrm>
        </p:spPr>
        <p:txBody>
          <a:bodyPr>
            <a:normAutofit/>
          </a:bodyPr>
          <a:lstStyle/>
          <a:p>
            <a:r>
              <a:rPr lang="en-US" sz="4200" dirty="0"/>
              <a:t>Why ICM for Des Moines Metropolitan Area?</a:t>
            </a:r>
          </a:p>
        </p:txBody>
      </p:sp>
      <p:sp>
        <p:nvSpPr>
          <p:cNvPr id="5" name="Slide Number Placeholder 2">
            <a:extLst>
              <a:ext uri="{FF2B5EF4-FFF2-40B4-BE49-F238E27FC236}">
                <a16:creationId xmlns:a16="http://schemas.microsoft.com/office/drawing/2014/main" id="{21AF8BAB-28E1-4B86-9B7C-8216CF240DA5}"/>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5</a:t>
            </a:fld>
            <a:endParaRPr lang="en-US" dirty="0">
              <a:solidFill>
                <a:srgbClr val="3C3732">
                  <a:tint val="75000"/>
                </a:srgbClr>
              </a:solidFill>
            </a:endParaRPr>
          </a:p>
        </p:txBody>
      </p:sp>
    </p:spTree>
    <p:extLst>
      <p:ext uri="{BB962C8B-B14F-4D97-AF65-F5344CB8AC3E}">
        <p14:creationId xmlns:p14="http://schemas.microsoft.com/office/powerpoint/2010/main" val="280607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1" y="4143375"/>
            <a:ext cx="4604861" cy="16586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0" y="0"/>
            <a:ext cx="9144000" cy="1304818"/>
          </a:xfrm>
          <a:prstGeom prst="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28"/>
          <p:cNvSpPr>
            <a:spLocks noGrp="1"/>
          </p:cNvSpPr>
          <p:nvPr>
            <p:ph type="title"/>
          </p:nvPr>
        </p:nvSpPr>
        <p:spPr>
          <a:xfrm>
            <a:off x="2362201" y="280885"/>
            <a:ext cx="7962900" cy="949730"/>
          </a:xfrm>
        </p:spPr>
        <p:txBody>
          <a:bodyPr>
            <a:normAutofit fontScale="90000"/>
          </a:bodyPr>
          <a:lstStyle/>
          <a:p>
            <a:r>
              <a:rPr lang="en-US" sz="4800" dirty="0">
                <a:solidFill>
                  <a:schemeClr val="bg1"/>
                </a:solidFill>
              </a:rPr>
              <a:t>Balancing Funding</a:t>
            </a:r>
            <a:br>
              <a:rPr lang="en-US" dirty="0">
                <a:solidFill>
                  <a:schemeClr val="bg1"/>
                </a:solidFill>
              </a:rPr>
            </a:br>
            <a:r>
              <a:rPr lang="en-US" sz="2000" b="0" dirty="0">
                <a:solidFill>
                  <a:schemeClr val="bg1"/>
                </a:solidFill>
              </a:rPr>
              <a:t>Capacity Expansion Vs. Corridor Management </a:t>
            </a:r>
          </a:p>
        </p:txBody>
      </p:sp>
      <p:pic>
        <p:nvPicPr>
          <p:cNvPr id="10" name="Picture Placeholder 15"/>
          <p:cNvPicPr>
            <a:picLocks noChangeAspect="1"/>
          </p:cNvPicPr>
          <p:nvPr/>
        </p:nvPicPr>
        <p:blipFill rotWithShape="1">
          <a:blip r:embed="rId3" cstate="print">
            <a:extLst>
              <a:ext uri="{28A0092B-C50C-407E-A947-70E740481C1C}">
                <a14:useLocalDpi xmlns:a14="http://schemas.microsoft.com/office/drawing/2010/main" val="0"/>
              </a:ext>
            </a:extLst>
          </a:blip>
          <a:srcRect t="18512" r="628" b="8011"/>
          <a:stretch/>
        </p:blipFill>
        <p:spPr>
          <a:xfrm>
            <a:off x="1524000" y="1304819"/>
            <a:ext cx="4553272" cy="2505075"/>
          </a:xfrm>
          <a:prstGeom prst="rect">
            <a:avLst/>
          </a:prstGeom>
        </p:spPr>
      </p:pic>
      <p:sp>
        <p:nvSpPr>
          <p:cNvPr id="11" name="Text Placeholder 9"/>
          <p:cNvSpPr txBox="1">
            <a:spLocks/>
          </p:cNvSpPr>
          <p:nvPr/>
        </p:nvSpPr>
        <p:spPr>
          <a:xfrm>
            <a:off x="1524000" y="3809893"/>
            <a:ext cx="4553272" cy="333482"/>
          </a:xfrm>
          <a:prstGeom prst="rect">
            <a:avLst/>
          </a:prstGeom>
          <a:solidFill>
            <a:schemeClr val="tx2">
              <a:lumMod val="5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b="1" dirty="0">
                <a:solidFill>
                  <a:schemeClr val="bg1"/>
                </a:solidFill>
              </a:rPr>
              <a:t>Council Bluffs Interstate System</a:t>
            </a:r>
          </a:p>
        </p:txBody>
      </p:sp>
      <p:sp>
        <p:nvSpPr>
          <p:cNvPr id="13" name="Content Placeholder 10"/>
          <p:cNvSpPr txBox="1">
            <a:spLocks/>
          </p:cNvSpPr>
          <p:nvPr/>
        </p:nvSpPr>
        <p:spPr>
          <a:xfrm>
            <a:off x="2139216" y="4458984"/>
            <a:ext cx="3109060" cy="10655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4"/>
                </a:solidFill>
              </a:rPr>
              <a:t>3</a:t>
            </a:r>
            <a:r>
              <a:rPr lang="en-US" sz="1500" dirty="0">
                <a:solidFill>
                  <a:schemeClr val="accent4"/>
                </a:solidFill>
              </a:rPr>
              <a:t> </a:t>
            </a:r>
            <a:r>
              <a:rPr lang="en-US" sz="1500" dirty="0">
                <a:solidFill>
                  <a:schemeClr val="bg1"/>
                </a:solidFill>
              </a:rPr>
              <a:t>System Interchanges</a:t>
            </a:r>
          </a:p>
          <a:p>
            <a:r>
              <a:rPr lang="en-US" sz="1500" b="1" dirty="0">
                <a:solidFill>
                  <a:schemeClr val="accent4"/>
                </a:solidFill>
              </a:rPr>
              <a:t>12</a:t>
            </a:r>
            <a:r>
              <a:rPr lang="en-US" sz="1500" dirty="0">
                <a:solidFill>
                  <a:schemeClr val="accent4"/>
                </a:solidFill>
              </a:rPr>
              <a:t> </a:t>
            </a:r>
            <a:r>
              <a:rPr lang="en-US" sz="1500" dirty="0">
                <a:solidFill>
                  <a:schemeClr val="bg1"/>
                </a:solidFill>
              </a:rPr>
              <a:t>Service Interchanges</a:t>
            </a:r>
          </a:p>
          <a:p>
            <a:r>
              <a:rPr lang="en-US" sz="1500" b="1" dirty="0">
                <a:solidFill>
                  <a:schemeClr val="accent4"/>
                </a:solidFill>
              </a:rPr>
              <a:t>18 </a:t>
            </a:r>
            <a:r>
              <a:rPr lang="en-US" sz="1500" dirty="0">
                <a:solidFill>
                  <a:schemeClr val="bg1"/>
                </a:solidFill>
              </a:rPr>
              <a:t>Freeway Mainline Miles</a:t>
            </a:r>
          </a:p>
        </p:txBody>
      </p:sp>
      <p:sp>
        <p:nvSpPr>
          <p:cNvPr id="16" name="TextBox 15"/>
          <p:cNvSpPr txBox="1"/>
          <p:nvPr/>
        </p:nvSpPr>
        <p:spPr>
          <a:xfrm>
            <a:off x="1524001" y="5802009"/>
            <a:ext cx="4524374" cy="369332"/>
          </a:xfrm>
          <a:prstGeom prst="rect">
            <a:avLst/>
          </a:prstGeom>
          <a:solidFill>
            <a:srgbClr val="800000"/>
          </a:solidFill>
        </p:spPr>
        <p:txBody>
          <a:bodyPr wrap="square" rtlCol="0" anchor="ctr">
            <a:spAutoFit/>
          </a:bodyPr>
          <a:lstStyle/>
          <a:p>
            <a:pPr algn="ctr"/>
            <a:r>
              <a:rPr lang="en-US" b="1" dirty="0">
                <a:solidFill>
                  <a:schemeClr val="bg1"/>
                </a:solidFill>
              </a:rPr>
              <a:t>Program Cost: $1.2 Billion</a:t>
            </a:r>
            <a:endParaRPr lang="en-US" dirty="0"/>
          </a:p>
        </p:txBody>
      </p:sp>
      <p:sp>
        <p:nvSpPr>
          <p:cNvPr id="20" name="Rectangle 19"/>
          <p:cNvSpPr/>
          <p:nvPr/>
        </p:nvSpPr>
        <p:spPr>
          <a:xfrm>
            <a:off x="6153151" y="4143375"/>
            <a:ext cx="4524375" cy="16586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Placeholder 15"/>
          <p:cNvPicPr>
            <a:picLocks noChangeAspect="1"/>
          </p:cNvPicPr>
          <p:nvPr/>
        </p:nvPicPr>
        <p:blipFill rotWithShape="1">
          <a:blip r:embed="rId4" cstate="print">
            <a:extLst>
              <a:ext uri="{28A0092B-C50C-407E-A947-70E740481C1C}">
                <a14:useLocalDpi xmlns:a14="http://schemas.microsoft.com/office/drawing/2010/main" val="0"/>
              </a:ext>
            </a:extLst>
          </a:blip>
          <a:srcRect t="18512" r="628" b="8011"/>
          <a:stretch/>
        </p:blipFill>
        <p:spPr>
          <a:xfrm>
            <a:off x="6153151" y="1304819"/>
            <a:ext cx="4524375" cy="2505075"/>
          </a:xfrm>
          <a:prstGeom prst="rect">
            <a:avLst/>
          </a:prstGeom>
        </p:spPr>
      </p:pic>
      <p:sp>
        <p:nvSpPr>
          <p:cNvPr id="22" name="Text Placeholder 9"/>
          <p:cNvSpPr txBox="1">
            <a:spLocks/>
          </p:cNvSpPr>
          <p:nvPr/>
        </p:nvSpPr>
        <p:spPr>
          <a:xfrm>
            <a:off x="6153150" y="3809893"/>
            <a:ext cx="4528982" cy="333482"/>
          </a:xfrm>
          <a:prstGeom prst="rect">
            <a:avLst/>
          </a:prstGeom>
          <a:solidFill>
            <a:schemeClr val="tx2">
              <a:lumMod val="5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b="1" dirty="0">
                <a:solidFill>
                  <a:schemeClr val="bg1"/>
                </a:solidFill>
              </a:rPr>
              <a:t>Des Moines Metro Area</a:t>
            </a:r>
          </a:p>
        </p:txBody>
      </p:sp>
      <p:sp>
        <p:nvSpPr>
          <p:cNvPr id="23" name="Content Placeholder 10"/>
          <p:cNvSpPr txBox="1">
            <a:spLocks/>
          </p:cNvSpPr>
          <p:nvPr/>
        </p:nvSpPr>
        <p:spPr>
          <a:xfrm>
            <a:off x="6768366" y="4229927"/>
            <a:ext cx="3109060" cy="10655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rPr>
              <a:t>3</a:t>
            </a:r>
            <a:r>
              <a:rPr lang="en-US" sz="1600" b="1" dirty="0">
                <a:solidFill>
                  <a:schemeClr val="tx2"/>
                </a:solidFill>
              </a:rPr>
              <a:t> </a:t>
            </a:r>
            <a:r>
              <a:rPr lang="en-US" sz="1600" dirty="0">
                <a:solidFill>
                  <a:schemeClr val="bg1"/>
                </a:solidFill>
              </a:rPr>
              <a:t>System Interchanges</a:t>
            </a:r>
            <a:br>
              <a:rPr lang="en-US" sz="1600" dirty="0"/>
            </a:br>
            <a:r>
              <a:rPr lang="en-US" sz="1100" i="1" dirty="0">
                <a:solidFill>
                  <a:schemeClr val="bg2">
                    <a:lumMod val="90000"/>
                  </a:schemeClr>
                </a:solidFill>
              </a:rPr>
              <a:t>(3 more on IA-5)</a:t>
            </a:r>
          </a:p>
          <a:p>
            <a:r>
              <a:rPr lang="en-US" sz="1600" b="1" dirty="0">
                <a:solidFill>
                  <a:schemeClr val="accent4"/>
                </a:solidFill>
              </a:rPr>
              <a:t>41</a:t>
            </a:r>
            <a:r>
              <a:rPr lang="en-US" sz="1600" dirty="0">
                <a:solidFill>
                  <a:schemeClr val="bg1"/>
                </a:solidFill>
              </a:rPr>
              <a:t> Service Interchanges</a:t>
            </a:r>
            <a:br>
              <a:rPr lang="en-US" sz="1600" dirty="0"/>
            </a:br>
            <a:r>
              <a:rPr lang="en-US" sz="1100" i="1" dirty="0">
                <a:solidFill>
                  <a:schemeClr val="bg2">
                    <a:lumMod val="90000"/>
                  </a:schemeClr>
                </a:solidFill>
              </a:rPr>
              <a:t>(7 more on IA-5/US-65)</a:t>
            </a:r>
          </a:p>
          <a:p>
            <a:r>
              <a:rPr lang="en-US" sz="1600" b="1" dirty="0">
                <a:solidFill>
                  <a:schemeClr val="accent4"/>
                </a:solidFill>
              </a:rPr>
              <a:t>56</a:t>
            </a:r>
            <a:r>
              <a:rPr lang="en-US" sz="1600" dirty="0">
                <a:solidFill>
                  <a:schemeClr val="accent4"/>
                </a:solidFill>
              </a:rPr>
              <a:t> </a:t>
            </a:r>
            <a:r>
              <a:rPr lang="en-US" sz="1600" dirty="0">
                <a:solidFill>
                  <a:schemeClr val="bg1"/>
                </a:solidFill>
              </a:rPr>
              <a:t>Freeway Mainline Miles </a:t>
            </a:r>
            <a:br>
              <a:rPr lang="en-US" sz="1600" dirty="0"/>
            </a:br>
            <a:r>
              <a:rPr lang="en-US" sz="1100" i="1" dirty="0">
                <a:solidFill>
                  <a:schemeClr val="bg2">
                    <a:lumMod val="90000"/>
                  </a:schemeClr>
                </a:solidFill>
              </a:rPr>
              <a:t>(Primary only; not on IA-5)</a:t>
            </a:r>
          </a:p>
          <a:p>
            <a:pPr marL="0" indent="0">
              <a:buNone/>
            </a:pPr>
            <a:endParaRPr lang="en-US" sz="1600" dirty="0"/>
          </a:p>
        </p:txBody>
      </p:sp>
      <p:sp>
        <p:nvSpPr>
          <p:cNvPr id="24" name="TextBox 23"/>
          <p:cNvSpPr txBox="1"/>
          <p:nvPr/>
        </p:nvSpPr>
        <p:spPr>
          <a:xfrm>
            <a:off x="6153151" y="5802009"/>
            <a:ext cx="4524374" cy="369332"/>
          </a:xfrm>
          <a:prstGeom prst="rect">
            <a:avLst/>
          </a:prstGeom>
          <a:solidFill>
            <a:srgbClr val="800000"/>
          </a:solidFill>
        </p:spPr>
        <p:txBody>
          <a:bodyPr wrap="square" rtlCol="0" anchor="ctr">
            <a:spAutoFit/>
          </a:bodyPr>
          <a:lstStyle/>
          <a:p>
            <a:pPr algn="ctr"/>
            <a:r>
              <a:rPr lang="en-US" b="1" dirty="0">
                <a:solidFill>
                  <a:schemeClr val="bg1"/>
                </a:solidFill>
              </a:rPr>
              <a:t>Program Cost: ???</a:t>
            </a:r>
            <a:endParaRPr lang="en-US" dirty="0"/>
          </a:p>
        </p:txBody>
      </p:sp>
      <p:pic>
        <p:nvPicPr>
          <p:cNvPr id="12" name="Picture Placeholder 16"/>
          <p:cNvPicPr>
            <a:picLocks noChangeAspect="1"/>
          </p:cNvPicPr>
          <p:nvPr/>
        </p:nvPicPr>
        <p:blipFill rotWithShape="1">
          <a:blip r:embed="rId5" cstate="print">
            <a:extLst>
              <a:ext uri="{28A0092B-C50C-407E-A947-70E740481C1C}">
                <a14:useLocalDpi xmlns:a14="http://schemas.microsoft.com/office/drawing/2010/main" val="0"/>
              </a:ext>
            </a:extLst>
          </a:blip>
          <a:srcRect l="2949" t="8669" r="4917" b="14787"/>
          <a:stretch/>
        </p:blipFill>
        <p:spPr>
          <a:xfrm>
            <a:off x="6152647" y="1304819"/>
            <a:ext cx="4522974" cy="2505075"/>
          </a:xfrm>
          <a:prstGeom prst="rect">
            <a:avLst/>
          </a:prstGeom>
        </p:spPr>
      </p:pic>
      <p:cxnSp>
        <p:nvCxnSpPr>
          <p:cNvPr id="18" name="Straight Connector 17"/>
          <p:cNvCxnSpPr>
            <a:cxnSpLocks/>
          </p:cNvCxnSpPr>
          <p:nvPr/>
        </p:nvCxnSpPr>
        <p:spPr>
          <a:xfrm flipH="1">
            <a:off x="6108120" y="1304818"/>
            <a:ext cx="25794" cy="4866523"/>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2">
            <a:extLst>
              <a:ext uri="{FF2B5EF4-FFF2-40B4-BE49-F238E27FC236}">
                <a16:creationId xmlns:a16="http://schemas.microsoft.com/office/drawing/2014/main" id="{12AD77AE-9C6E-48DA-8F06-AD2FF4704E72}"/>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6</a:t>
            </a:fld>
            <a:endParaRPr lang="en-US" dirty="0">
              <a:solidFill>
                <a:srgbClr val="3C3732">
                  <a:tint val="75000"/>
                </a:srgbClr>
              </a:solidFill>
            </a:endParaRPr>
          </a:p>
        </p:txBody>
      </p:sp>
    </p:spTree>
    <p:extLst>
      <p:ext uri="{BB962C8B-B14F-4D97-AF65-F5344CB8AC3E}">
        <p14:creationId xmlns:p14="http://schemas.microsoft.com/office/powerpoint/2010/main" val="47919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74" y="114362"/>
            <a:ext cx="10515600" cy="1325563"/>
          </a:xfrm>
        </p:spPr>
        <p:txBody>
          <a:bodyPr/>
          <a:lstStyle/>
          <a:p>
            <a:r>
              <a:rPr lang="en-US" dirty="0"/>
              <a:t>Project Boundaries</a:t>
            </a:r>
          </a:p>
        </p:txBody>
      </p:sp>
      <p:sp>
        <p:nvSpPr>
          <p:cNvPr id="4" name="Content Placeholder 3"/>
          <p:cNvSpPr>
            <a:spLocks noGrp="1"/>
          </p:cNvSpPr>
          <p:nvPr>
            <p:ph sz="half" idx="2"/>
          </p:nvPr>
        </p:nvSpPr>
        <p:spPr>
          <a:xfrm>
            <a:off x="423787" y="1198687"/>
            <a:ext cx="5157787" cy="4990976"/>
          </a:xfrm>
        </p:spPr>
        <p:txBody>
          <a:bodyPr/>
          <a:lstStyle/>
          <a:p>
            <a:r>
              <a:rPr lang="en-US" dirty="0"/>
              <a:t>I-80</a:t>
            </a:r>
          </a:p>
          <a:p>
            <a:pPr lvl="1"/>
            <a:r>
              <a:rPr lang="en-US" dirty="0"/>
              <a:t>US Hwy 169 (Desoto)</a:t>
            </a:r>
          </a:p>
          <a:p>
            <a:pPr lvl="1"/>
            <a:r>
              <a:rPr lang="en-US" dirty="0"/>
              <a:t>1</a:t>
            </a:r>
            <a:r>
              <a:rPr lang="en-US" baseline="30000" dirty="0"/>
              <a:t>st</a:t>
            </a:r>
            <a:r>
              <a:rPr lang="en-US" dirty="0"/>
              <a:t> Avenue (Altoona)</a:t>
            </a:r>
          </a:p>
          <a:p>
            <a:r>
              <a:rPr lang="en-US" dirty="0"/>
              <a:t>I-35</a:t>
            </a:r>
          </a:p>
          <a:p>
            <a:pPr lvl="1"/>
            <a:r>
              <a:rPr lang="en-US" dirty="0"/>
              <a:t>Iowa 5 (West Des Moines)</a:t>
            </a:r>
          </a:p>
          <a:p>
            <a:pPr lvl="1"/>
            <a:r>
              <a:rPr lang="en-US" dirty="0"/>
              <a:t>36</a:t>
            </a:r>
            <a:r>
              <a:rPr lang="en-US" baseline="30000" dirty="0"/>
              <a:t>th</a:t>
            </a:r>
            <a:r>
              <a:rPr lang="en-US" dirty="0"/>
              <a:t> Street (Ankeny)</a:t>
            </a:r>
          </a:p>
          <a:p>
            <a:r>
              <a:rPr lang="en-US" dirty="0"/>
              <a:t>US 65 (I-80 to IA 163)</a:t>
            </a:r>
          </a:p>
          <a:p>
            <a:r>
              <a:rPr lang="en-US" dirty="0"/>
              <a:t>Selected parallel and connecting arterials</a:t>
            </a:r>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p:txBody>
      </p:sp>
      <p:sp>
        <p:nvSpPr>
          <p:cNvPr id="7" name="Slide Number Placeholder 6"/>
          <p:cNvSpPr>
            <a:spLocks noGrp="1"/>
          </p:cNvSpPr>
          <p:nvPr>
            <p:ph type="sldNum" sz="quarter" idx="12"/>
          </p:nvPr>
        </p:nvSpPr>
        <p:spPr/>
        <p:txBody>
          <a:bodyPr/>
          <a:lstStyle/>
          <a:p>
            <a:fld id="{D713258D-8ADF-4104-8549-480AC594DB7C}" type="slidenum">
              <a:rPr lang="en-US" smtClean="0">
                <a:solidFill>
                  <a:srgbClr val="3C3732">
                    <a:tint val="75000"/>
                  </a:srgbClr>
                </a:solidFill>
              </a:rPr>
              <a:pPr/>
              <a:t>7</a:t>
            </a:fld>
            <a:endParaRPr lang="en-US" dirty="0">
              <a:solidFill>
                <a:srgbClr val="3C3732">
                  <a:tint val="75000"/>
                </a:srgb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607" y="1032239"/>
            <a:ext cx="6718374" cy="5157185"/>
          </a:xfrm>
          <a:prstGeom prst="rect">
            <a:avLst/>
          </a:prstGeom>
        </p:spPr>
      </p:pic>
    </p:spTree>
    <p:extLst>
      <p:ext uri="{BB962C8B-B14F-4D97-AF65-F5344CB8AC3E}">
        <p14:creationId xmlns:p14="http://schemas.microsoft.com/office/powerpoint/2010/main" val="383143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198" y="850605"/>
          <a:ext cx="11843490" cy="5007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345114" y="161259"/>
            <a:ext cx="10515600" cy="425450"/>
          </a:xfrm>
        </p:spPr>
        <p:txBody>
          <a:bodyPr>
            <a:normAutofit fontScale="90000"/>
          </a:bodyPr>
          <a:lstStyle/>
          <a:p>
            <a:r>
              <a:rPr lang="en-US" dirty="0"/>
              <a:t>Why ICM cont. - Identified Issues</a:t>
            </a:r>
          </a:p>
        </p:txBody>
      </p:sp>
      <p:grpSp>
        <p:nvGrpSpPr>
          <p:cNvPr id="5" name="Group 4"/>
          <p:cNvGrpSpPr/>
          <p:nvPr/>
        </p:nvGrpSpPr>
        <p:grpSpPr>
          <a:xfrm>
            <a:off x="9451349" y="3528232"/>
            <a:ext cx="2241473" cy="940903"/>
            <a:chOff x="6306998" y="2612171"/>
            <a:chExt cx="2241473" cy="480803"/>
          </a:xfrm>
        </p:grpSpPr>
        <p:sp>
          <p:nvSpPr>
            <p:cNvPr id="7" name="Rectangle: Rounded Corners 6"/>
            <p:cNvSpPr/>
            <p:nvPr/>
          </p:nvSpPr>
          <p:spPr>
            <a:xfrm>
              <a:off x="6306998" y="2612171"/>
              <a:ext cx="2241473" cy="48080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p:cNvSpPr txBox="1"/>
            <p:nvPr/>
          </p:nvSpPr>
          <p:spPr>
            <a:xfrm>
              <a:off x="6321080" y="2626253"/>
              <a:ext cx="2213309" cy="4526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Pedestrian mobility improvements</a:t>
              </a:r>
            </a:p>
          </p:txBody>
        </p:sp>
      </p:grpSp>
    </p:spTree>
    <p:extLst>
      <p:ext uri="{BB962C8B-B14F-4D97-AF65-F5344CB8AC3E}">
        <p14:creationId xmlns:p14="http://schemas.microsoft.com/office/powerpoint/2010/main" val="247167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26" y="365125"/>
            <a:ext cx="10515600" cy="1325563"/>
          </a:xfrm>
        </p:spPr>
        <p:txBody>
          <a:bodyPr/>
          <a:lstStyle/>
          <a:p>
            <a:r>
              <a:rPr lang="en-US" dirty="0"/>
              <a:t>Schedule - Deployment</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9226" y="1690688"/>
            <a:ext cx="11299868" cy="3438272"/>
          </a:xfrm>
        </p:spPr>
      </p:pic>
      <p:sp>
        <p:nvSpPr>
          <p:cNvPr id="4" name="Slide Number Placeholder 2">
            <a:extLst>
              <a:ext uri="{FF2B5EF4-FFF2-40B4-BE49-F238E27FC236}">
                <a16:creationId xmlns:a16="http://schemas.microsoft.com/office/drawing/2014/main" id="{7F1F4500-306B-4737-B104-7C3189C715F9}"/>
              </a:ext>
            </a:extLst>
          </p:cNvPr>
          <p:cNvSpPr>
            <a:spLocks noGrp="1"/>
          </p:cNvSpPr>
          <p:nvPr>
            <p:ph type="sldNum" sz="quarter" idx="12"/>
          </p:nvPr>
        </p:nvSpPr>
        <p:spPr>
          <a:xfrm>
            <a:off x="8610600" y="6356350"/>
            <a:ext cx="2743200" cy="365125"/>
          </a:xfrm>
        </p:spPr>
        <p:txBody>
          <a:bodyPr/>
          <a:lstStyle/>
          <a:p>
            <a:fld id="{D713258D-8ADF-4104-8549-480AC594DB7C}" type="slidenum">
              <a:rPr lang="en-US" smtClean="0">
                <a:solidFill>
                  <a:srgbClr val="3C3732">
                    <a:tint val="75000"/>
                  </a:srgbClr>
                </a:solidFill>
              </a:rPr>
              <a:pPr/>
              <a:t>9</a:t>
            </a:fld>
            <a:endParaRPr lang="en-US" dirty="0">
              <a:solidFill>
                <a:srgbClr val="3C3732">
                  <a:tint val="75000"/>
                </a:srgbClr>
              </a:solidFill>
            </a:endParaRPr>
          </a:p>
        </p:txBody>
      </p:sp>
    </p:spTree>
    <p:extLst>
      <p:ext uri="{BB962C8B-B14F-4D97-AF65-F5344CB8AC3E}">
        <p14:creationId xmlns:p14="http://schemas.microsoft.com/office/powerpoint/2010/main" val="2998215933"/>
      </p:ext>
    </p:extLst>
  </p:cSld>
  <p:clrMapOvr>
    <a:masterClrMapping/>
  </p:clrMapOvr>
</p:sld>
</file>

<file path=ppt/theme/theme1.xml><?xml version="1.0" encoding="utf-8"?>
<a:theme xmlns:a="http://schemas.openxmlformats.org/drawingml/2006/main" name="Office Theme">
  <a:themeElements>
    <a:clrScheme name="Iowa DOT Updated">
      <a:dk1>
        <a:srgbClr val="3C3732"/>
      </a:dk1>
      <a:lt1>
        <a:srgbClr val="FFFFFF"/>
      </a:lt1>
      <a:dk2>
        <a:srgbClr val="4698CB"/>
      </a:dk2>
      <a:lt2>
        <a:srgbClr val="666666"/>
      </a:lt2>
      <a:accent1>
        <a:srgbClr val="719949"/>
      </a:accent1>
      <a:accent2>
        <a:srgbClr val="0097A9"/>
      </a:accent2>
      <a:accent3>
        <a:srgbClr val="5E366E"/>
      </a:accent3>
      <a:accent4>
        <a:srgbClr val="FFC72C"/>
      </a:accent4>
      <a:accent5>
        <a:srgbClr val="E87722"/>
      </a:accent5>
      <a:accent6>
        <a:srgbClr val="B1B3B3"/>
      </a:accent6>
      <a:hlink>
        <a:srgbClr val="4698CB"/>
      </a:hlink>
      <a:folHlink>
        <a:srgbClr val="71994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C58640-3827-45C2-A424-BE4AE9E4AB15}" vid="{61200061-88E4-4FA1-A697-BBDF56D77B36}"/>
    </a:ext>
  </a:extLst>
</a:theme>
</file>

<file path=ppt/theme/theme2.xml><?xml version="1.0" encoding="utf-8"?>
<a:theme xmlns:a="http://schemas.openxmlformats.org/drawingml/2006/main" name="1_Office Theme">
  <a:themeElements>
    <a:clrScheme name="Iowa DOT Updated">
      <a:dk1>
        <a:srgbClr val="3C3732"/>
      </a:dk1>
      <a:lt1>
        <a:srgbClr val="FFFFFF"/>
      </a:lt1>
      <a:dk2>
        <a:srgbClr val="4698CB"/>
      </a:dk2>
      <a:lt2>
        <a:srgbClr val="666666"/>
      </a:lt2>
      <a:accent1>
        <a:srgbClr val="719949"/>
      </a:accent1>
      <a:accent2>
        <a:srgbClr val="0097A9"/>
      </a:accent2>
      <a:accent3>
        <a:srgbClr val="5E366E"/>
      </a:accent3>
      <a:accent4>
        <a:srgbClr val="FFC72C"/>
      </a:accent4>
      <a:accent5>
        <a:srgbClr val="E87722"/>
      </a:accent5>
      <a:accent6>
        <a:srgbClr val="B1B3B3"/>
      </a:accent6>
      <a:hlink>
        <a:srgbClr val="4698CB"/>
      </a:hlink>
      <a:folHlink>
        <a:srgbClr val="71994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DOT_DSMICM_TEMPLATE.potx" id="{C0AC7AC5-3341-4960-84B6-E958382A58C1}" vid="{68C068D6-7892-4139-9CE3-CE705D92DCB8}"/>
    </a:ext>
  </a:extLst>
</a:theme>
</file>

<file path=ppt/theme/theme3.xml><?xml version="1.0" encoding="utf-8"?>
<a:theme xmlns:a="http://schemas.openxmlformats.org/drawingml/2006/main" name="4_Office Theme">
  <a:themeElements>
    <a:clrScheme name="Iowa DOT Updated">
      <a:dk1>
        <a:srgbClr val="3C3732"/>
      </a:dk1>
      <a:lt1>
        <a:srgbClr val="FFFFFF"/>
      </a:lt1>
      <a:dk2>
        <a:srgbClr val="4698CB"/>
      </a:dk2>
      <a:lt2>
        <a:srgbClr val="666666"/>
      </a:lt2>
      <a:accent1>
        <a:srgbClr val="719949"/>
      </a:accent1>
      <a:accent2>
        <a:srgbClr val="0097A9"/>
      </a:accent2>
      <a:accent3>
        <a:srgbClr val="5E366E"/>
      </a:accent3>
      <a:accent4>
        <a:srgbClr val="FFC72C"/>
      </a:accent4>
      <a:accent5>
        <a:srgbClr val="E87722"/>
      </a:accent5>
      <a:accent6>
        <a:srgbClr val="B1B3B3"/>
      </a:accent6>
      <a:hlink>
        <a:srgbClr val="4698CB"/>
      </a:hlink>
      <a:folHlink>
        <a:srgbClr val="71994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DOT_DSMICM_TEMPLATE.potx" id="{C0AC7AC5-3341-4960-84B6-E958382A58C1}" vid="{68C068D6-7892-4139-9CE3-CE705D92DCB8}"/>
    </a:ext>
  </a:extLst>
</a:theme>
</file>

<file path=ppt/theme/theme4.xml><?xml version="1.0" encoding="utf-8"?>
<a:theme xmlns:a="http://schemas.openxmlformats.org/drawingml/2006/main" name="8_Office Theme">
  <a:themeElements>
    <a:clrScheme name="Iowa DOT Updated">
      <a:dk1>
        <a:srgbClr val="3C3732"/>
      </a:dk1>
      <a:lt1>
        <a:srgbClr val="FFFFFF"/>
      </a:lt1>
      <a:dk2>
        <a:srgbClr val="4698CB"/>
      </a:dk2>
      <a:lt2>
        <a:srgbClr val="666666"/>
      </a:lt2>
      <a:accent1>
        <a:srgbClr val="719949"/>
      </a:accent1>
      <a:accent2>
        <a:srgbClr val="0097A9"/>
      </a:accent2>
      <a:accent3>
        <a:srgbClr val="5E366E"/>
      </a:accent3>
      <a:accent4>
        <a:srgbClr val="FFC72C"/>
      </a:accent4>
      <a:accent5>
        <a:srgbClr val="E87722"/>
      </a:accent5>
      <a:accent6>
        <a:srgbClr val="B1B3B3"/>
      </a:accent6>
      <a:hlink>
        <a:srgbClr val="4698CB"/>
      </a:hlink>
      <a:folHlink>
        <a:srgbClr val="71994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DOT_DSMICM_TEMPLATE.potx" id="{C0AC7AC5-3341-4960-84B6-E958382A58C1}" vid="{68C068D6-7892-4139-9CE3-CE705D92DCB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IADOT_DSMICM_TEMPLATE_V2</Template>
  <TotalTime>983</TotalTime>
  <Words>1388</Words>
  <Application>Microsoft Office PowerPoint</Application>
  <PresentationFormat>Widescreen</PresentationFormat>
  <Paragraphs>224</Paragraphs>
  <Slides>17</Slides>
  <Notes>17</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17</vt:i4>
      </vt:variant>
    </vt:vector>
  </HeadingPairs>
  <TitlesOfParts>
    <vt:vector size="23" baseType="lpstr">
      <vt:lpstr>Arial</vt:lpstr>
      <vt:lpstr>Calibri</vt:lpstr>
      <vt:lpstr>Office Theme</vt:lpstr>
      <vt:lpstr>1_Office Theme</vt:lpstr>
      <vt:lpstr>4_Office Theme</vt:lpstr>
      <vt:lpstr>8_Office Theme</vt:lpstr>
      <vt:lpstr>Des Moines Integrated Corridor Management - Update</vt:lpstr>
      <vt:lpstr>What is Integrated Corridor Management (ICM)</vt:lpstr>
      <vt:lpstr>ICM Goals</vt:lpstr>
      <vt:lpstr>Partnerships </vt:lpstr>
      <vt:lpstr>Why ICM for Des Moines Metropolitan Area?</vt:lpstr>
      <vt:lpstr>Balancing Funding Capacity Expansion Vs. Corridor Management </vt:lpstr>
      <vt:lpstr>Project Boundaries</vt:lpstr>
      <vt:lpstr>Why ICM cont. - Identified Issues</vt:lpstr>
      <vt:lpstr>Schedule - Deployment</vt:lpstr>
      <vt:lpstr>Near Term Strategies</vt:lpstr>
      <vt:lpstr>Median Barrier Gates</vt:lpstr>
      <vt:lpstr>Queue Spillback Mitigation</vt:lpstr>
      <vt:lpstr>Regional Signal Optimization</vt:lpstr>
      <vt:lpstr>Ramp Naming Conventions</vt:lpstr>
      <vt:lpstr>ICM Program Elements – Mid-to-Long Term</vt:lpstr>
      <vt:lpstr>Mid-to-Long Term Strategies</vt:lpstr>
      <vt:lpstr>PowerPoint Presentation</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Hatfield Edstrom, Katie</dc:creator>
  <cp:lastModifiedBy>Madden, Danielle</cp:lastModifiedBy>
  <cp:revision>51</cp:revision>
  <dcterms:created xsi:type="dcterms:W3CDTF">2019-07-23T20:56:05Z</dcterms:created>
  <dcterms:modified xsi:type="dcterms:W3CDTF">2020-04-06T21:54:43Z</dcterms:modified>
</cp:coreProperties>
</file>